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10" r:id="rId1"/>
    <p:sldMasterId id="2147483728" r:id="rId2"/>
  </p:sldMasterIdLst>
  <p:notesMasterIdLst>
    <p:notesMasterId r:id="rId146"/>
  </p:notesMasterIdLst>
  <p:handoutMasterIdLst>
    <p:handoutMasterId r:id="rId147"/>
  </p:handoutMasterIdLst>
  <p:sldIdLst>
    <p:sldId id="618" r:id="rId3"/>
    <p:sldId id="1362" r:id="rId4"/>
    <p:sldId id="1299" r:id="rId5"/>
    <p:sldId id="1554" r:id="rId6"/>
    <p:sldId id="631" r:id="rId7"/>
    <p:sldId id="259" r:id="rId8"/>
    <p:sldId id="261" r:id="rId9"/>
    <p:sldId id="1537" r:id="rId10"/>
    <p:sldId id="1685" r:id="rId11"/>
    <p:sldId id="1386" r:id="rId12"/>
    <p:sldId id="1050" r:id="rId13"/>
    <p:sldId id="1365" r:id="rId14"/>
    <p:sldId id="1691" r:id="rId15"/>
    <p:sldId id="1210" r:id="rId16"/>
    <p:sldId id="1213" r:id="rId17"/>
    <p:sldId id="1216" r:id="rId18"/>
    <p:sldId id="1217" r:id="rId19"/>
    <p:sldId id="1538" r:id="rId20"/>
    <p:sldId id="1539" r:id="rId21"/>
    <p:sldId id="1544" r:id="rId22"/>
    <p:sldId id="1540" r:id="rId23"/>
    <p:sldId id="1541" r:id="rId24"/>
    <p:sldId id="1542" r:id="rId25"/>
    <p:sldId id="1543" r:id="rId26"/>
    <p:sldId id="1065" r:id="rId27"/>
    <p:sldId id="1111" r:id="rId28"/>
    <p:sldId id="1063" r:id="rId29"/>
    <p:sldId id="1064" r:id="rId30"/>
    <p:sldId id="1116" r:id="rId31"/>
    <p:sldId id="1117" r:id="rId32"/>
    <p:sldId id="1070" r:id="rId33"/>
    <p:sldId id="1478" r:id="rId34"/>
    <p:sldId id="695" r:id="rId35"/>
    <p:sldId id="1079" r:id="rId36"/>
    <p:sldId id="940" r:id="rId37"/>
    <p:sldId id="1479" r:id="rId38"/>
    <p:sldId id="1564" r:id="rId39"/>
    <p:sldId id="1565" r:id="rId40"/>
    <p:sldId id="1566" r:id="rId41"/>
    <p:sldId id="1567" r:id="rId42"/>
    <p:sldId id="1114" r:id="rId43"/>
    <p:sldId id="1568" r:id="rId44"/>
    <p:sldId id="1569" r:id="rId45"/>
    <p:sldId id="1570" r:id="rId46"/>
    <p:sldId id="1571" r:id="rId47"/>
    <p:sldId id="1572" r:id="rId48"/>
    <p:sldId id="1573" r:id="rId49"/>
    <p:sldId id="1574" r:id="rId50"/>
    <p:sldId id="1080" r:id="rId51"/>
    <p:sldId id="1081" r:id="rId52"/>
    <p:sldId id="1083" r:id="rId53"/>
    <p:sldId id="954" r:id="rId54"/>
    <p:sldId id="264" r:id="rId55"/>
    <p:sldId id="1576" r:id="rId56"/>
    <p:sldId id="266" r:id="rId57"/>
    <p:sldId id="1119" r:id="rId58"/>
    <p:sldId id="1120" r:id="rId59"/>
    <p:sldId id="1555" r:id="rId60"/>
    <p:sldId id="1122" r:id="rId61"/>
    <p:sldId id="1130" r:id="rId62"/>
    <p:sldId id="1123" r:id="rId63"/>
    <p:sldId id="1171" r:id="rId64"/>
    <p:sldId id="1692" r:id="rId65"/>
    <p:sldId id="1404" r:id="rId66"/>
    <p:sldId id="1405" r:id="rId67"/>
    <p:sldId id="1406" r:id="rId68"/>
    <p:sldId id="1407" r:id="rId69"/>
    <p:sldId id="1166" r:id="rId70"/>
    <p:sldId id="1483" r:id="rId71"/>
    <p:sldId id="1484" r:id="rId72"/>
    <p:sldId id="1562" r:id="rId73"/>
    <p:sldId id="1487" r:id="rId74"/>
    <p:sldId id="1167" r:id="rId75"/>
    <p:sldId id="917" r:id="rId76"/>
    <p:sldId id="1168" r:id="rId77"/>
    <p:sldId id="1547" r:id="rId78"/>
    <p:sldId id="1170" r:id="rId79"/>
    <p:sldId id="1577" r:id="rId80"/>
    <p:sldId id="1150" r:id="rId81"/>
    <p:sldId id="1164" r:id="rId82"/>
    <p:sldId id="1173" r:id="rId83"/>
    <p:sldId id="1172" r:id="rId84"/>
    <p:sldId id="1151" r:id="rId85"/>
    <p:sldId id="1152" r:id="rId86"/>
    <p:sldId id="1548" r:id="rId87"/>
    <p:sldId id="1155" r:id="rId88"/>
    <p:sldId id="1156" r:id="rId89"/>
    <p:sldId id="1556" r:id="rId90"/>
    <p:sldId id="1557" r:id="rId91"/>
    <p:sldId id="1558" r:id="rId92"/>
    <p:sldId id="1157" r:id="rId93"/>
    <p:sldId id="1559" r:id="rId94"/>
    <p:sldId id="1560" r:id="rId95"/>
    <p:sldId id="1158" r:id="rId96"/>
    <p:sldId id="1159" r:id="rId97"/>
    <p:sldId id="1160" r:id="rId98"/>
    <p:sldId id="1561" r:id="rId99"/>
    <p:sldId id="1162" r:id="rId100"/>
    <p:sldId id="1163" r:id="rId101"/>
    <p:sldId id="1517" r:id="rId102"/>
    <p:sldId id="1488" r:id="rId103"/>
    <p:sldId id="1489" r:id="rId104"/>
    <p:sldId id="1490" r:id="rId105"/>
    <p:sldId id="1491" r:id="rId106"/>
    <p:sldId id="1563" r:id="rId107"/>
    <p:sldId id="1498" r:id="rId108"/>
    <p:sldId id="1492" r:id="rId109"/>
    <p:sldId id="1493" r:id="rId110"/>
    <p:sldId id="1494" r:id="rId111"/>
    <p:sldId id="1495" r:id="rId112"/>
    <p:sldId id="1496" r:id="rId113"/>
    <p:sldId id="1545" r:id="rId114"/>
    <p:sldId id="1499" r:id="rId115"/>
    <p:sldId id="1500" r:id="rId116"/>
    <p:sldId id="1501" r:id="rId117"/>
    <p:sldId id="1551" r:id="rId118"/>
    <p:sldId id="1503" r:id="rId119"/>
    <p:sldId id="1504" r:id="rId120"/>
    <p:sldId id="1505" r:id="rId121"/>
    <p:sldId id="1552" r:id="rId122"/>
    <p:sldId id="1507" r:id="rId123"/>
    <p:sldId id="1508" r:id="rId124"/>
    <p:sldId id="1509" r:id="rId125"/>
    <p:sldId id="1510" r:id="rId126"/>
    <p:sldId id="1511" r:id="rId127"/>
    <p:sldId id="1512" r:id="rId128"/>
    <p:sldId id="1513" r:id="rId129"/>
    <p:sldId id="1514" r:id="rId130"/>
    <p:sldId id="1515" r:id="rId131"/>
    <p:sldId id="1516" r:id="rId132"/>
    <p:sldId id="1518" r:id="rId133"/>
    <p:sldId id="1519" r:id="rId134"/>
    <p:sldId id="1521" r:id="rId135"/>
    <p:sldId id="1522" r:id="rId136"/>
    <p:sldId id="1523" r:id="rId137"/>
    <p:sldId id="1524" r:id="rId138"/>
    <p:sldId id="1525" r:id="rId139"/>
    <p:sldId id="1553" r:id="rId140"/>
    <p:sldId id="1526" r:id="rId141"/>
    <p:sldId id="1527" r:id="rId142"/>
    <p:sldId id="1528" r:id="rId143"/>
    <p:sldId id="1529" r:id="rId144"/>
    <p:sldId id="1535" r:id="rId145"/>
  </p:sldIdLst>
  <p:sldSz cx="9144000" cy="6858000" type="screen4x3"/>
  <p:notesSz cx="7099300" cy="10234613"/>
  <p:defaultTex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521415D9-36F7-43E2-AB2F-B90AF26B5E84}">
      <p14:sectionLst xmlns:p14="http://schemas.microsoft.com/office/powerpoint/2010/main">
        <p14:section name="Introduction" id="{AA88F21D-E47B-41DA-8481-9796008FDC18}">
          <p14:sldIdLst>
            <p14:sldId id="618"/>
            <p14:sldId id="1362"/>
            <p14:sldId id="1299"/>
            <p14:sldId id="1554"/>
          </p14:sldIdLst>
        </p14:section>
        <p14:section name="Day 1" id="{D6CCC909-A9DF-FB4F-9A17-03DA69B74CA2}">
          <p14:sldIdLst/>
        </p14:section>
        <p14:section name="Tax-Benefit Microsimulation and UKMOD" id="{D3F2099A-6CF0-4E9E-9383-C4C436328DBA}">
          <p14:sldIdLst>
            <p14:sldId id="631"/>
            <p14:sldId id="259"/>
            <p14:sldId id="261"/>
            <p14:sldId id="1537"/>
            <p14:sldId id="1685"/>
            <p14:sldId id="1386"/>
            <p14:sldId id="1050"/>
          </p14:sldIdLst>
        </p14:section>
        <p14:section name="Introduction to UKMOD" id="{6AD7F239-C94D-294A-AE2B-9EED776FC626}">
          <p14:sldIdLst>
            <p14:sldId id="1365"/>
            <p14:sldId id="1691"/>
            <p14:sldId id="1210"/>
            <p14:sldId id="1213"/>
            <p14:sldId id="1216"/>
            <p14:sldId id="1217"/>
            <p14:sldId id="1538"/>
            <p14:sldId id="1539"/>
            <p14:sldId id="1544"/>
            <p14:sldId id="1540"/>
            <p14:sldId id="1541"/>
            <p14:sldId id="1542"/>
            <p14:sldId id="1543"/>
          </p14:sldIdLst>
        </p14:section>
        <p14:section name="UKMOD: How it works" id="{7B7E612C-C5F5-734F-9D2E-8D76F793E7DA}">
          <p14:sldIdLst>
            <p14:sldId id="1065"/>
            <p14:sldId id="1111"/>
            <p14:sldId id="1063"/>
            <p14:sldId id="1064"/>
          </p14:sldIdLst>
        </p14:section>
        <p14:section name="Running UKMOD and Using the Statistics Presenter Tool" id="{3F640865-FA72-4140-B2CF-AA3594B4F218}">
          <p14:sldIdLst>
            <p14:sldId id="1116"/>
            <p14:sldId id="1117"/>
            <p14:sldId id="1070"/>
            <p14:sldId id="1478"/>
            <p14:sldId id="695"/>
            <p14:sldId id="1079"/>
            <p14:sldId id="940"/>
            <p14:sldId id="1479"/>
            <p14:sldId id="1564"/>
            <p14:sldId id="1565"/>
            <p14:sldId id="1566"/>
            <p14:sldId id="1567"/>
            <p14:sldId id="1114"/>
            <p14:sldId id="1568"/>
            <p14:sldId id="1569"/>
            <p14:sldId id="1570"/>
            <p14:sldId id="1571"/>
            <p14:sldId id="1572"/>
            <p14:sldId id="1573"/>
            <p14:sldId id="1574"/>
            <p14:sldId id="1080"/>
            <p14:sldId id="1081"/>
            <p14:sldId id="1083"/>
            <p14:sldId id="954"/>
            <p14:sldId id="264"/>
            <p14:sldId id="1576"/>
            <p14:sldId id="266"/>
            <p14:sldId id="1119"/>
            <p14:sldId id="1120"/>
            <p14:sldId id="1555"/>
            <p14:sldId id="1122"/>
            <p14:sldId id="1130"/>
          </p14:sldIdLst>
        </p14:section>
        <p14:section name="Policies, Functions and Parameters" id="{2D060A24-7401-5A42-815E-73405328EC86}">
          <p14:sldIdLst>
            <p14:sldId id="1123"/>
            <p14:sldId id="1171"/>
            <p14:sldId id="1692"/>
            <p14:sldId id="1404"/>
            <p14:sldId id="1405"/>
            <p14:sldId id="1406"/>
            <p14:sldId id="1407"/>
            <p14:sldId id="1166"/>
            <p14:sldId id="1483"/>
            <p14:sldId id="1484"/>
            <p14:sldId id="1562"/>
            <p14:sldId id="1487"/>
            <p14:sldId id="1167"/>
            <p14:sldId id="917"/>
            <p14:sldId id="1168"/>
            <p14:sldId id="1547"/>
            <p14:sldId id="1170"/>
            <p14:sldId id="1577"/>
          </p14:sldIdLst>
        </p14:section>
        <p14:section name="Implementing a Reform and Using the Statistics Presenter Tool" id="{D66B9369-E4B6-400D-8708-1F485A5447A2}">
          <p14:sldIdLst>
            <p14:sldId id="1150"/>
            <p14:sldId id="1164"/>
            <p14:sldId id="1173"/>
            <p14:sldId id="1172"/>
            <p14:sldId id="1151"/>
            <p14:sldId id="1152"/>
            <p14:sldId id="1548"/>
            <p14:sldId id="1155"/>
            <p14:sldId id="1156"/>
            <p14:sldId id="1556"/>
            <p14:sldId id="1557"/>
            <p14:sldId id="1558"/>
            <p14:sldId id="1157"/>
            <p14:sldId id="1559"/>
            <p14:sldId id="1560"/>
            <p14:sldId id="1158"/>
            <p14:sldId id="1159"/>
            <p14:sldId id="1160"/>
            <p14:sldId id="1561"/>
            <p14:sldId id="1162"/>
            <p14:sldId id="1163"/>
            <p14:sldId id="1517"/>
          </p14:sldIdLst>
        </p14:section>
        <p14:section name="The Policy Spine" id="{74BA4C2B-FEA1-9D4D-91E3-921D0E8DCAD2}">
          <p14:sldIdLst>
            <p14:sldId id="1488"/>
            <p14:sldId id="1489"/>
            <p14:sldId id="1490"/>
            <p14:sldId id="1491"/>
            <p14:sldId id="1563"/>
            <p14:sldId id="1498"/>
            <p14:sldId id="1492"/>
            <p14:sldId id="1493"/>
            <p14:sldId id="1494"/>
            <p14:sldId id="1495"/>
            <p14:sldId id="1496"/>
            <p14:sldId id="1545"/>
            <p14:sldId id="1499"/>
            <p14:sldId id="1500"/>
            <p14:sldId id="1501"/>
            <p14:sldId id="1551"/>
            <p14:sldId id="1503"/>
            <p14:sldId id="1504"/>
            <p14:sldId id="1505"/>
            <p14:sldId id="1552"/>
            <p14:sldId id="1507"/>
            <p14:sldId id="1508"/>
          </p14:sldIdLst>
        </p14:section>
        <p14:section name="Handling Errors" id="{FEB63F34-42C2-4702-999D-9E8FC46357CE}">
          <p14:sldIdLst>
            <p14:sldId id="1509"/>
            <p14:sldId id="1510"/>
            <p14:sldId id="1511"/>
            <p14:sldId id="1512"/>
            <p14:sldId id="1513"/>
            <p14:sldId id="1514"/>
            <p14:sldId id="1515"/>
            <p14:sldId id="1516"/>
          </p14:sldIdLst>
        </p14:section>
        <p14:section name="Types of function" id="{95F1255D-D051-4FDA-9193-D316DCA2A215}">
          <p14:sldIdLst/>
        </p14:section>
        <p14:section name="Policy Function BenCalc" id="{6E60FBB0-2F9F-420A-AC11-7EEB0A599E70}">
          <p14:sldIdLst>
            <p14:sldId id="1518"/>
            <p14:sldId id="1519"/>
            <p14:sldId id="1521"/>
            <p14:sldId id="1522"/>
            <p14:sldId id="1523"/>
            <p14:sldId id="1524"/>
            <p14:sldId id="1525"/>
            <p14:sldId id="1553"/>
            <p14:sldId id="1526"/>
            <p14:sldId id="1527"/>
            <p14:sldId id="1528"/>
            <p14:sldId id="1529"/>
            <p14:sldId id="1535"/>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224">
          <p15:clr>
            <a:srgbClr val="A4A3A4"/>
          </p15:clr>
        </p15:guide>
        <p15:guide id="2" pos="2237">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ola De Agostini" initials="PDA" lastIdx="9"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FF00"/>
    <a:srgbClr val="FF0000"/>
    <a:srgbClr val="969696"/>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0724" autoAdjust="0"/>
    <p:restoredTop sz="95861" autoAdjust="0"/>
  </p:normalViewPr>
  <p:slideViewPr>
    <p:cSldViewPr>
      <p:cViewPr varScale="1">
        <p:scale>
          <a:sx n="84" d="100"/>
          <a:sy n="84" d="100"/>
        </p:scale>
        <p:origin x="522" y="42"/>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0"/>
    </p:cViewPr>
  </p:sorterViewPr>
  <p:notesViewPr>
    <p:cSldViewPr>
      <p:cViewPr varScale="1">
        <p:scale>
          <a:sx n="74" d="100"/>
          <a:sy n="74" d="100"/>
        </p:scale>
        <p:origin x="-1968" y="-96"/>
      </p:cViewPr>
      <p:guideLst>
        <p:guide orient="horz" pos="3224"/>
        <p:guide pos="2237"/>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63" Type="http://schemas.openxmlformats.org/officeDocument/2006/relationships/slide" Target="slides/slide61.xml"/><Relationship Id="rId84" Type="http://schemas.openxmlformats.org/officeDocument/2006/relationships/slide" Target="slides/slide82.xml"/><Relationship Id="rId138" Type="http://schemas.openxmlformats.org/officeDocument/2006/relationships/slide" Target="slides/slide136.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53" Type="http://schemas.openxmlformats.org/officeDocument/2006/relationships/slide" Target="slides/slide51.xml"/><Relationship Id="rId74" Type="http://schemas.openxmlformats.org/officeDocument/2006/relationships/slide" Target="slides/slide72.xml"/><Relationship Id="rId128" Type="http://schemas.openxmlformats.org/officeDocument/2006/relationships/slide" Target="slides/slide126.xml"/><Relationship Id="rId149" Type="http://schemas.openxmlformats.org/officeDocument/2006/relationships/presProps" Target="presProps.xml"/><Relationship Id="rId5" Type="http://schemas.openxmlformats.org/officeDocument/2006/relationships/slide" Target="slides/slide3.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slide" Target="slides/slide111.xml"/><Relationship Id="rId118" Type="http://schemas.openxmlformats.org/officeDocument/2006/relationships/slide" Target="slides/slide116.xml"/><Relationship Id="rId134" Type="http://schemas.openxmlformats.org/officeDocument/2006/relationships/slide" Target="slides/slide132.xml"/><Relationship Id="rId139" Type="http://schemas.openxmlformats.org/officeDocument/2006/relationships/slide" Target="slides/slide137.xml"/><Relationship Id="rId80" Type="http://schemas.openxmlformats.org/officeDocument/2006/relationships/slide" Target="slides/slide78.xml"/><Relationship Id="rId85" Type="http://schemas.openxmlformats.org/officeDocument/2006/relationships/slide" Target="slides/slide83.xml"/><Relationship Id="rId150" Type="http://schemas.openxmlformats.org/officeDocument/2006/relationships/viewProps" Target="viewProps.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slide" Target="slides/slide106.xml"/><Relationship Id="rId124" Type="http://schemas.openxmlformats.org/officeDocument/2006/relationships/slide" Target="slides/slide122.xml"/><Relationship Id="rId129" Type="http://schemas.openxmlformats.org/officeDocument/2006/relationships/slide" Target="slides/slide127.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40" Type="http://schemas.openxmlformats.org/officeDocument/2006/relationships/slide" Target="slides/slide138.xml"/><Relationship Id="rId145" Type="http://schemas.openxmlformats.org/officeDocument/2006/relationships/slide" Target="slides/slide143.xml"/><Relationship Id="rId1" Type="http://schemas.openxmlformats.org/officeDocument/2006/relationships/slideMaster" Target="slideMasters/slideMaster1.xml"/><Relationship Id="rId6" Type="http://schemas.openxmlformats.org/officeDocument/2006/relationships/slide" Target="slides/slide4.xml"/><Relationship Id="rId23" Type="http://schemas.openxmlformats.org/officeDocument/2006/relationships/slide" Target="slides/slide21.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119" Type="http://schemas.openxmlformats.org/officeDocument/2006/relationships/slide" Target="slides/slide117.xml"/><Relationship Id="rId44" Type="http://schemas.openxmlformats.org/officeDocument/2006/relationships/slide" Target="slides/slide42.xml"/><Relationship Id="rId60" Type="http://schemas.openxmlformats.org/officeDocument/2006/relationships/slide" Target="slides/slide58.xml"/><Relationship Id="rId65" Type="http://schemas.openxmlformats.org/officeDocument/2006/relationships/slide" Target="slides/slide63.xml"/><Relationship Id="rId81" Type="http://schemas.openxmlformats.org/officeDocument/2006/relationships/slide" Target="slides/slide79.xml"/><Relationship Id="rId86" Type="http://schemas.openxmlformats.org/officeDocument/2006/relationships/slide" Target="slides/slide84.xml"/><Relationship Id="rId130" Type="http://schemas.openxmlformats.org/officeDocument/2006/relationships/slide" Target="slides/slide128.xml"/><Relationship Id="rId135" Type="http://schemas.openxmlformats.org/officeDocument/2006/relationships/slide" Target="slides/slide133.xml"/><Relationship Id="rId151" Type="http://schemas.openxmlformats.org/officeDocument/2006/relationships/theme" Target="theme/theme1.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141" Type="http://schemas.openxmlformats.org/officeDocument/2006/relationships/slide" Target="slides/slide139.xml"/><Relationship Id="rId146" Type="http://schemas.openxmlformats.org/officeDocument/2006/relationships/notesMaster" Target="notesMasters/notesMaster1.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slide" Target="slides/slide129.xml"/><Relationship Id="rId136" Type="http://schemas.openxmlformats.org/officeDocument/2006/relationships/slide" Target="slides/slide134.xml"/><Relationship Id="rId61" Type="http://schemas.openxmlformats.org/officeDocument/2006/relationships/slide" Target="slides/slide59.xml"/><Relationship Id="rId82" Type="http://schemas.openxmlformats.org/officeDocument/2006/relationships/slide" Target="slides/slide80.xml"/><Relationship Id="rId152" Type="http://schemas.openxmlformats.org/officeDocument/2006/relationships/tableStyles" Target="tableStyles.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 Id="rId147"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142" Type="http://schemas.openxmlformats.org/officeDocument/2006/relationships/slide" Target="slides/slide140.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slide" Target="slides/slide114.xml"/><Relationship Id="rId137" Type="http://schemas.openxmlformats.org/officeDocument/2006/relationships/slide" Target="slides/slide135.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32" Type="http://schemas.openxmlformats.org/officeDocument/2006/relationships/slide" Target="slides/slide130.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78" Type="http://schemas.openxmlformats.org/officeDocument/2006/relationships/slide" Target="slides/slide76.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43" Type="http://schemas.openxmlformats.org/officeDocument/2006/relationships/slide" Target="slides/slide141.xml"/><Relationship Id="rId148"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26" Type="http://schemas.openxmlformats.org/officeDocument/2006/relationships/slide" Target="slides/slide24.xml"/><Relationship Id="rId47" Type="http://schemas.openxmlformats.org/officeDocument/2006/relationships/slide" Target="slides/slide45.xml"/><Relationship Id="rId68" Type="http://schemas.openxmlformats.org/officeDocument/2006/relationships/slide" Target="slides/slide66.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6" Type="http://schemas.openxmlformats.org/officeDocument/2006/relationships/slide" Target="slides/slide14.xml"/><Relationship Id="rId37" Type="http://schemas.openxmlformats.org/officeDocument/2006/relationships/slide" Target="slides/slide35.xml"/><Relationship Id="rId58" Type="http://schemas.openxmlformats.org/officeDocument/2006/relationships/slide" Target="slides/slide56.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44" Type="http://schemas.openxmlformats.org/officeDocument/2006/relationships/slide" Target="slides/slide142.xml"/><Relationship Id="rId90" Type="http://schemas.openxmlformats.org/officeDocument/2006/relationships/slide" Target="slides/slide88.xml"/></Relationships>
</file>

<file path=ppt/diagrams/_rels/data1.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53E4DDB-6385-4563-BE45-C4E7D1C560E0}" type="doc">
      <dgm:prSet loTypeId="urn:microsoft.com/office/officeart/2018/2/layout/IconVerticalSolidList" loCatId="icon" qsTypeId="urn:microsoft.com/office/officeart/2005/8/quickstyle/simple1" qsCatId="simple" csTypeId="urn:microsoft.com/office/officeart/2005/8/colors/accent3_2" csCatId="accent3" phldr="1"/>
      <dgm:spPr/>
      <dgm:t>
        <a:bodyPr/>
        <a:lstStyle/>
        <a:p>
          <a:endParaRPr lang="en-US"/>
        </a:p>
      </dgm:t>
    </dgm:pt>
    <dgm:pt modelId="{05214A5E-0FE3-4A80-92CB-7833CB3F694E}">
      <dgm:prSet/>
      <dgm:spPr/>
      <dgm:t>
        <a:bodyPr/>
        <a:lstStyle/>
        <a:p>
          <a:r>
            <a:rPr lang="en-GB" dirty="0">
              <a:latin typeface="Arial" panose="020B0604020202020204" pitchFamily="34" charset="0"/>
              <a:cs typeface="Arial" panose="020B0604020202020204" pitchFamily="34" charset="0"/>
            </a:rPr>
            <a:t>Mix of lecture and hands-on exercises </a:t>
          </a:r>
          <a:endParaRPr lang="en-US" dirty="0">
            <a:latin typeface="Arial" panose="020B0604020202020204" pitchFamily="34" charset="0"/>
            <a:cs typeface="Arial" panose="020B0604020202020204" pitchFamily="34" charset="0"/>
          </a:endParaRPr>
        </a:p>
      </dgm:t>
    </dgm:pt>
    <dgm:pt modelId="{1BBD0DE7-68B8-4F22-877F-152F8443FDEF}" type="parTrans" cxnId="{E8CE816D-5C7A-4A65-BA75-82CB862FCB19}">
      <dgm:prSet/>
      <dgm:spPr/>
      <dgm:t>
        <a:bodyPr/>
        <a:lstStyle/>
        <a:p>
          <a:endParaRPr lang="en-US">
            <a:latin typeface="Arial" panose="020B0604020202020204" pitchFamily="34" charset="0"/>
            <a:cs typeface="Arial" panose="020B0604020202020204" pitchFamily="34" charset="0"/>
          </a:endParaRPr>
        </a:p>
      </dgm:t>
    </dgm:pt>
    <dgm:pt modelId="{503AF3FC-E6E7-4810-A23A-E623700E5870}" type="sibTrans" cxnId="{E8CE816D-5C7A-4A65-BA75-82CB862FCB19}">
      <dgm:prSet/>
      <dgm:spPr/>
      <dgm:t>
        <a:bodyPr/>
        <a:lstStyle/>
        <a:p>
          <a:endParaRPr lang="en-US">
            <a:latin typeface="Arial" panose="020B0604020202020204" pitchFamily="34" charset="0"/>
            <a:cs typeface="Arial" panose="020B0604020202020204" pitchFamily="34" charset="0"/>
          </a:endParaRPr>
        </a:p>
      </dgm:t>
    </dgm:pt>
    <dgm:pt modelId="{5F0C3090-F876-4D2A-AA0E-8842589F2AD0}">
      <dgm:prSet/>
      <dgm:spPr/>
      <dgm:t>
        <a:bodyPr/>
        <a:lstStyle/>
        <a:p>
          <a:r>
            <a:rPr lang="en-GB" dirty="0">
              <a:latin typeface="Arial" panose="020B0604020202020204" pitchFamily="34" charset="0"/>
              <a:cs typeface="Arial" panose="020B0604020202020204" pitchFamily="34" charset="0"/>
            </a:rPr>
            <a:t>Extra exercises offered to do after the course</a:t>
          </a:r>
          <a:endParaRPr lang="en-US" dirty="0">
            <a:latin typeface="Arial" panose="020B0604020202020204" pitchFamily="34" charset="0"/>
            <a:cs typeface="Arial" panose="020B0604020202020204" pitchFamily="34" charset="0"/>
          </a:endParaRPr>
        </a:p>
      </dgm:t>
    </dgm:pt>
    <dgm:pt modelId="{576035C2-4533-4872-A850-45939C4053E0}" type="parTrans" cxnId="{65C06D90-D4FE-4DF1-9C10-DD33BC513B1E}">
      <dgm:prSet/>
      <dgm:spPr/>
      <dgm:t>
        <a:bodyPr/>
        <a:lstStyle/>
        <a:p>
          <a:endParaRPr lang="en-US">
            <a:latin typeface="Arial" panose="020B0604020202020204" pitchFamily="34" charset="0"/>
            <a:cs typeface="Arial" panose="020B0604020202020204" pitchFamily="34" charset="0"/>
          </a:endParaRPr>
        </a:p>
      </dgm:t>
    </dgm:pt>
    <dgm:pt modelId="{3A600B04-EF3A-43E0-92B9-0A3B3CBB8C72}" type="sibTrans" cxnId="{65C06D90-D4FE-4DF1-9C10-DD33BC513B1E}">
      <dgm:prSet/>
      <dgm:spPr/>
      <dgm:t>
        <a:bodyPr/>
        <a:lstStyle/>
        <a:p>
          <a:endParaRPr lang="en-US">
            <a:latin typeface="Arial" panose="020B0604020202020204" pitchFamily="34" charset="0"/>
            <a:cs typeface="Arial" panose="020B0604020202020204" pitchFamily="34" charset="0"/>
          </a:endParaRPr>
        </a:p>
      </dgm:t>
    </dgm:pt>
    <dgm:pt modelId="{2DA988B1-A769-4731-9FBC-F03F61B148F7}">
      <dgm:prSet/>
      <dgm:spPr/>
      <dgm:t>
        <a:bodyPr/>
        <a:lstStyle/>
        <a:p>
          <a:r>
            <a:rPr lang="en-GB" dirty="0">
              <a:latin typeface="Arial" panose="020B0604020202020204" pitchFamily="34" charset="0"/>
              <a:cs typeface="Arial" panose="020B0604020202020204" pitchFamily="34" charset="0"/>
            </a:rPr>
            <a:t>Please ask questions, and interrupt if terminology is unclear</a:t>
          </a:r>
          <a:endParaRPr lang="en-US" dirty="0">
            <a:latin typeface="Arial" panose="020B0604020202020204" pitchFamily="34" charset="0"/>
            <a:cs typeface="Arial" panose="020B0604020202020204" pitchFamily="34" charset="0"/>
          </a:endParaRPr>
        </a:p>
      </dgm:t>
    </dgm:pt>
    <dgm:pt modelId="{E312C2F4-7575-479D-B694-36873ABF8287}" type="parTrans" cxnId="{F7DF9626-CF80-457E-8445-699CB1C3B0C5}">
      <dgm:prSet/>
      <dgm:spPr/>
      <dgm:t>
        <a:bodyPr/>
        <a:lstStyle/>
        <a:p>
          <a:endParaRPr lang="en-US">
            <a:latin typeface="Arial" panose="020B0604020202020204" pitchFamily="34" charset="0"/>
            <a:cs typeface="Arial" panose="020B0604020202020204" pitchFamily="34" charset="0"/>
          </a:endParaRPr>
        </a:p>
      </dgm:t>
    </dgm:pt>
    <dgm:pt modelId="{CF10546C-FEC7-491A-A880-AEF2239D9091}" type="sibTrans" cxnId="{F7DF9626-CF80-457E-8445-699CB1C3B0C5}">
      <dgm:prSet/>
      <dgm:spPr/>
      <dgm:t>
        <a:bodyPr/>
        <a:lstStyle/>
        <a:p>
          <a:endParaRPr lang="en-US">
            <a:latin typeface="Arial" panose="020B0604020202020204" pitchFamily="34" charset="0"/>
            <a:cs typeface="Arial" panose="020B0604020202020204" pitchFamily="34" charset="0"/>
          </a:endParaRPr>
        </a:p>
      </dgm:t>
    </dgm:pt>
    <dgm:pt modelId="{88EBC7F8-DED1-4A5F-8D70-209C93A7BE53}">
      <dgm:prSet/>
      <dgm:spPr/>
      <dgm:t>
        <a:bodyPr/>
        <a:lstStyle/>
        <a:p>
          <a:r>
            <a:rPr lang="en-GB" dirty="0">
              <a:latin typeface="Arial" panose="020B0604020202020204" pitchFamily="34" charset="0"/>
              <a:cs typeface="Arial" panose="020B0604020202020204" pitchFamily="34" charset="0"/>
            </a:rPr>
            <a:t>Tell us what you would like to do with the model</a:t>
          </a:r>
          <a:endParaRPr lang="en-US" dirty="0">
            <a:latin typeface="Arial" panose="020B0604020202020204" pitchFamily="34" charset="0"/>
            <a:cs typeface="Arial" panose="020B0604020202020204" pitchFamily="34" charset="0"/>
          </a:endParaRPr>
        </a:p>
      </dgm:t>
    </dgm:pt>
    <dgm:pt modelId="{325629F7-94B1-4862-BCD9-F690BB849DAD}" type="parTrans" cxnId="{F46FFC68-B159-4F53-B789-95C3DD60CB50}">
      <dgm:prSet/>
      <dgm:spPr/>
      <dgm:t>
        <a:bodyPr/>
        <a:lstStyle/>
        <a:p>
          <a:endParaRPr lang="en-US">
            <a:latin typeface="Arial" panose="020B0604020202020204" pitchFamily="34" charset="0"/>
            <a:cs typeface="Arial" panose="020B0604020202020204" pitchFamily="34" charset="0"/>
          </a:endParaRPr>
        </a:p>
      </dgm:t>
    </dgm:pt>
    <dgm:pt modelId="{DEA0E749-CE32-4043-B108-12F5E91000A5}" type="sibTrans" cxnId="{F46FFC68-B159-4F53-B789-95C3DD60CB50}">
      <dgm:prSet/>
      <dgm:spPr/>
      <dgm:t>
        <a:bodyPr/>
        <a:lstStyle/>
        <a:p>
          <a:endParaRPr lang="en-US">
            <a:latin typeface="Arial" panose="020B0604020202020204" pitchFamily="34" charset="0"/>
            <a:cs typeface="Arial" panose="020B0604020202020204" pitchFamily="34" charset="0"/>
          </a:endParaRPr>
        </a:p>
      </dgm:t>
    </dgm:pt>
    <dgm:pt modelId="{CBB3E865-8376-4648-8B24-45ED200A9E10}" type="pres">
      <dgm:prSet presAssocID="{453E4DDB-6385-4563-BE45-C4E7D1C560E0}" presName="root" presStyleCnt="0">
        <dgm:presLayoutVars>
          <dgm:dir/>
          <dgm:resizeHandles val="exact"/>
        </dgm:presLayoutVars>
      </dgm:prSet>
      <dgm:spPr/>
    </dgm:pt>
    <dgm:pt modelId="{6517707F-E784-4F49-B3F3-3DDA6B381CA1}" type="pres">
      <dgm:prSet presAssocID="{05214A5E-0FE3-4A80-92CB-7833CB3F694E}" presName="compNode" presStyleCnt="0"/>
      <dgm:spPr/>
    </dgm:pt>
    <dgm:pt modelId="{09D61BBB-5B28-4A7D-B7D8-E7A6789534D1}" type="pres">
      <dgm:prSet presAssocID="{05214A5E-0FE3-4A80-92CB-7833CB3F694E}" presName="bgRect" presStyleLbl="bgShp" presStyleIdx="0" presStyleCnt="4"/>
      <dgm:spPr/>
    </dgm:pt>
    <dgm:pt modelId="{A1AA8FC9-BD70-4F37-B409-DA9C5A72A58A}" type="pres">
      <dgm:prSet presAssocID="{05214A5E-0FE3-4A80-92CB-7833CB3F694E}" presName="iconRect" presStyleLbl="node1" presStyleIdx="0" presStyleCnt="4"/>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eacher"/>
        </a:ext>
      </dgm:extLst>
    </dgm:pt>
    <dgm:pt modelId="{A9B230EB-1155-49CC-BDD9-40AA0D8EDC2F}" type="pres">
      <dgm:prSet presAssocID="{05214A5E-0FE3-4A80-92CB-7833CB3F694E}" presName="spaceRect" presStyleCnt="0"/>
      <dgm:spPr/>
    </dgm:pt>
    <dgm:pt modelId="{1B8B22E4-7740-472F-BCDB-37BF2544E82E}" type="pres">
      <dgm:prSet presAssocID="{05214A5E-0FE3-4A80-92CB-7833CB3F694E}" presName="parTx" presStyleLbl="revTx" presStyleIdx="0" presStyleCnt="4">
        <dgm:presLayoutVars>
          <dgm:chMax val="0"/>
          <dgm:chPref val="0"/>
        </dgm:presLayoutVars>
      </dgm:prSet>
      <dgm:spPr/>
    </dgm:pt>
    <dgm:pt modelId="{8789DC26-3F0F-48E9-A3E5-5A7718AF8244}" type="pres">
      <dgm:prSet presAssocID="{503AF3FC-E6E7-4810-A23A-E623700E5870}" presName="sibTrans" presStyleCnt="0"/>
      <dgm:spPr/>
    </dgm:pt>
    <dgm:pt modelId="{49DEAABF-FB23-42C0-9FA3-717B6F89AA87}" type="pres">
      <dgm:prSet presAssocID="{5F0C3090-F876-4D2A-AA0E-8842589F2AD0}" presName="compNode" presStyleCnt="0"/>
      <dgm:spPr/>
    </dgm:pt>
    <dgm:pt modelId="{44060D60-78CA-4372-8219-ADF273EC6341}" type="pres">
      <dgm:prSet presAssocID="{5F0C3090-F876-4D2A-AA0E-8842589F2AD0}" presName="bgRect" presStyleLbl="bgShp" presStyleIdx="1" presStyleCnt="4"/>
      <dgm:spPr/>
    </dgm:pt>
    <dgm:pt modelId="{97176681-A193-4D48-83A4-0894C5E64916}" type="pres">
      <dgm:prSet presAssocID="{5F0C3090-F876-4D2A-AA0E-8842589F2AD0}" presName="iconRect" presStyleLbl="node1" presStyleIdx="1" presStyleCnt="4"/>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umbbell"/>
        </a:ext>
      </dgm:extLst>
    </dgm:pt>
    <dgm:pt modelId="{56355EDD-C0AA-48BA-876E-EB1717BF6AE4}" type="pres">
      <dgm:prSet presAssocID="{5F0C3090-F876-4D2A-AA0E-8842589F2AD0}" presName="spaceRect" presStyleCnt="0"/>
      <dgm:spPr/>
    </dgm:pt>
    <dgm:pt modelId="{7D5EEB33-7D5B-483C-9D1F-D0F6C8888C81}" type="pres">
      <dgm:prSet presAssocID="{5F0C3090-F876-4D2A-AA0E-8842589F2AD0}" presName="parTx" presStyleLbl="revTx" presStyleIdx="1" presStyleCnt="4">
        <dgm:presLayoutVars>
          <dgm:chMax val="0"/>
          <dgm:chPref val="0"/>
        </dgm:presLayoutVars>
      </dgm:prSet>
      <dgm:spPr/>
    </dgm:pt>
    <dgm:pt modelId="{983468C7-4D6A-4EE9-B979-942D1EED4769}" type="pres">
      <dgm:prSet presAssocID="{3A600B04-EF3A-43E0-92B9-0A3B3CBB8C72}" presName="sibTrans" presStyleCnt="0"/>
      <dgm:spPr/>
    </dgm:pt>
    <dgm:pt modelId="{96359817-86AB-46D9-A8C6-2C67DB5DF425}" type="pres">
      <dgm:prSet presAssocID="{2DA988B1-A769-4731-9FBC-F03F61B148F7}" presName="compNode" presStyleCnt="0"/>
      <dgm:spPr/>
    </dgm:pt>
    <dgm:pt modelId="{408F2968-89FD-4CA8-9214-B30F017AB27F}" type="pres">
      <dgm:prSet presAssocID="{2DA988B1-A769-4731-9FBC-F03F61B148F7}" presName="bgRect" presStyleLbl="bgShp" presStyleIdx="2" presStyleCnt="4"/>
      <dgm:spPr/>
    </dgm:pt>
    <dgm:pt modelId="{00C6170D-3D8F-4209-8E6D-A0BA313A9E73}" type="pres">
      <dgm:prSet presAssocID="{2DA988B1-A769-4731-9FBC-F03F61B148F7}" presName="iconRect" presStyleLbl="node1" presStyleIdx="2" presStyleCnt="4"/>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Warning"/>
        </a:ext>
      </dgm:extLst>
    </dgm:pt>
    <dgm:pt modelId="{5AE1724E-7D0D-4DCA-99E0-2AFD16C00481}" type="pres">
      <dgm:prSet presAssocID="{2DA988B1-A769-4731-9FBC-F03F61B148F7}" presName="spaceRect" presStyleCnt="0"/>
      <dgm:spPr/>
    </dgm:pt>
    <dgm:pt modelId="{BF67D76B-5749-4EED-AEF5-53941AC30919}" type="pres">
      <dgm:prSet presAssocID="{2DA988B1-A769-4731-9FBC-F03F61B148F7}" presName="parTx" presStyleLbl="revTx" presStyleIdx="2" presStyleCnt="4">
        <dgm:presLayoutVars>
          <dgm:chMax val="0"/>
          <dgm:chPref val="0"/>
        </dgm:presLayoutVars>
      </dgm:prSet>
      <dgm:spPr/>
    </dgm:pt>
    <dgm:pt modelId="{DDC15FD3-562B-4AB6-907F-ECCFAF36B78F}" type="pres">
      <dgm:prSet presAssocID="{CF10546C-FEC7-491A-A880-AEF2239D9091}" presName="sibTrans" presStyleCnt="0"/>
      <dgm:spPr/>
    </dgm:pt>
    <dgm:pt modelId="{1DB5380F-0652-4F50-90C2-6801B82D2388}" type="pres">
      <dgm:prSet presAssocID="{88EBC7F8-DED1-4A5F-8D70-209C93A7BE53}" presName="compNode" presStyleCnt="0"/>
      <dgm:spPr/>
    </dgm:pt>
    <dgm:pt modelId="{0372B51E-65F9-4362-8353-865DC61DFD86}" type="pres">
      <dgm:prSet presAssocID="{88EBC7F8-DED1-4A5F-8D70-209C93A7BE53}" presName="bgRect" presStyleLbl="bgShp" presStyleIdx="3" presStyleCnt="4"/>
      <dgm:spPr/>
    </dgm:pt>
    <dgm:pt modelId="{4322A0D8-6311-45DC-B90B-108164885F21}" type="pres">
      <dgm:prSet presAssocID="{88EBC7F8-DED1-4A5F-8D70-209C93A7BE53}" presName="iconRect" presStyleLbl="node1" presStyleIdx="3" presStyleCnt="4"/>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Questions"/>
        </a:ext>
      </dgm:extLst>
    </dgm:pt>
    <dgm:pt modelId="{711A38B4-ADC4-4C8B-94B7-75438F08CF2E}" type="pres">
      <dgm:prSet presAssocID="{88EBC7F8-DED1-4A5F-8D70-209C93A7BE53}" presName="spaceRect" presStyleCnt="0"/>
      <dgm:spPr/>
    </dgm:pt>
    <dgm:pt modelId="{3BA9CB4F-B6D6-4E65-A895-F99C60800147}" type="pres">
      <dgm:prSet presAssocID="{88EBC7F8-DED1-4A5F-8D70-209C93A7BE53}" presName="parTx" presStyleLbl="revTx" presStyleIdx="3" presStyleCnt="4">
        <dgm:presLayoutVars>
          <dgm:chMax val="0"/>
          <dgm:chPref val="0"/>
        </dgm:presLayoutVars>
      </dgm:prSet>
      <dgm:spPr/>
    </dgm:pt>
  </dgm:ptLst>
  <dgm:cxnLst>
    <dgm:cxn modelId="{0497331C-E7CC-411E-8C6B-4AA017B7DB47}" type="presOf" srcId="{453E4DDB-6385-4563-BE45-C4E7D1C560E0}" destId="{CBB3E865-8376-4648-8B24-45ED200A9E10}" srcOrd="0" destOrd="0" presId="urn:microsoft.com/office/officeart/2018/2/layout/IconVerticalSolidList"/>
    <dgm:cxn modelId="{F7DF9626-CF80-457E-8445-699CB1C3B0C5}" srcId="{453E4DDB-6385-4563-BE45-C4E7D1C560E0}" destId="{2DA988B1-A769-4731-9FBC-F03F61B148F7}" srcOrd="2" destOrd="0" parTransId="{E312C2F4-7575-479D-B694-36873ABF8287}" sibTransId="{CF10546C-FEC7-491A-A880-AEF2239D9091}"/>
    <dgm:cxn modelId="{F46FFC68-B159-4F53-B789-95C3DD60CB50}" srcId="{453E4DDB-6385-4563-BE45-C4E7D1C560E0}" destId="{88EBC7F8-DED1-4A5F-8D70-209C93A7BE53}" srcOrd="3" destOrd="0" parTransId="{325629F7-94B1-4862-BCD9-F690BB849DAD}" sibTransId="{DEA0E749-CE32-4043-B108-12F5E91000A5}"/>
    <dgm:cxn modelId="{E8CE816D-5C7A-4A65-BA75-82CB862FCB19}" srcId="{453E4DDB-6385-4563-BE45-C4E7D1C560E0}" destId="{05214A5E-0FE3-4A80-92CB-7833CB3F694E}" srcOrd="0" destOrd="0" parTransId="{1BBD0DE7-68B8-4F22-877F-152F8443FDEF}" sibTransId="{503AF3FC-E6E7-4810-A23A-E623700E5870}"/>
    <dgm:cxn modelId="{F4955073-6911-412F-9C07-CB4BF7B9E701}" type="presOf" srcId="{05214A5E-0FE3-4A80-92CB-7833CB3F694E}" destId="{1B8B22E4-7740-472F-BCDB-37BF2544E82E}" srcOrd="0" destOrd="0" presId="urn:microsoft.com/office/officeart/2018/2/layout/IconVerticalSolidList"/>
    <dgm:cxn modelId="{65C06D90-D4FE-4DF1-9C10-DD33BC513B1E}" srcId="{453E4DDB-6385-4563-BE45-C4E7D1C560E0}" destId="{5F0C3090-F876-4D2A-AA0E-8842589F2AD0}" srcOrd="1" destOrd="0" parTransId="{576035C2-4533-4872-A850-45939C4053E0}" sibTransId="{3A600B04-EF3A-43E0-92B9-0A3B3CBB8C72}"/>
    <dgm:cxn modelId="{B3DD2BD7-3442-4750-8DA6-EE65EED6D913}" type="presOf" srcId="{88EBC7F8-DED1-4A5F-8D70-209C93A7BE53}" destId="{3BA9CB4F-B6D6-4E65-A895-F99C60800147}" srcOrd="0" destOrd="0" presId="urn:microsoft.com/office/officeart/2018/2/layout/IconVerticalSolidList"/>
    <dgm:cxn modelId="{36BD44F3-EA66-443B-83E7-19C884A08E71}" type="presOf" srcId="{2DA988B1-A769-4731-9FBC-F03F61B148F7}" destId="{BF67D76B-5749-4EED-AEF5-53941AC30919}" srcOrd="0" destOrd="0" presId="urn:microsoft.com/office/officeart/2018/2/layout/IconVerticalSolidList"/>
    <dgm:cxn modelId="{9BB763FE-29AE-4BEF-82F4-D53A7863B75F}" type="presOf" srcId="{5F0C3090-F876-4D2A-AA0E-8842589F2AD0}" destId="{7D5EEB33-7D5B-483C-9D1F-D0F6C8888C81}" srcOrd="0" destOrd="0" presId="urn:microsoft.com/office/officeart/2018/2/layout/IconVerticalSolidList"/>
    <dgm:cxn modelId="{12C79BD1-2842-4659-8891-B79CC241726A}" type="presParOf" srcId="{CBB3E865-8376-4648-8B24-45ED200A9E10}" destId="{6517707F-E784-4F49-B3F3-3DDA6B381CA1}" srcOrd="0" destOrd="0" presId="urn:microsoft.com/office/officeart/2018/2/layout/IconVerticalSolidList"/>
    <dgm:cxn modelId="{00B92AE8-BC60-4E90-A09B-1CAD429688F9}" type="presParOf" srcId="{6517707F-E784-4F49-B3F3-3DDA6B381CA1}" destId="{09D61BBB-5B28-4A7D-B7D8-E7A6789534D1}" srcOrd="0" destOrd="0" presId="urn:microsoft.com/office/officeart/2018/2/layout/IconVerticalSolidList"/>
    <dgm:cxn modelId="{F9A25175-002E-4461-BC65-E8F931472367}" type="presParOf" srcId="{6517707F-E784-4F49-B3F3-3DDA6B381CA1}" destId="{A1AA8FC9-BD70-4F37-B409-DA9C5A72A58A}" srcOrd="1" destOrd="0" presId="urn:microsoft.com/office/officeart/2018/2/layout/IconVerticalSolidList"/>
    <dgm:cxn modelId="{A4F5C809-0A99-472B-A687-C509D430FCE3}" type="presParOf" srcId="{6517707F-E784-4F49-B3F3-3DDA6B381CA1}" destId="{A9B230EB-1155-49CC-BDD9-40AA0D8EDC2F}" srcOrd="2" destOrd="0" presId="urn:microsoft.com/office/officeart/2018/2/layout/IconVerticalSolidList"/>
    <dgm:cxn modelId="{B9B1009E-1530-4775-B732-DAD1FFBBB2B0}" type="presParOf" srcId="{6517707F-E784-4F49-B3F3-3DDA6B381CA1}" destId="{1B8B22E4-7740-472F-BCDB-37BF2544E82E}" srcOrd="3" destOrd="0" presId="urn:microsoft.com/office/officeart/2018/2/layout/IconVerticalSolidList"/>
    <dgm:cxn modelId="{A3F3AB25-AE56-4F71-8567-BDAD21A58EA0}" type="presParOf" srcId="{CBB3E865-8376-4648-8B24-45ED200A9E10}" destId="{8789DC26-3F0F-48E9-A3E5-5A7718AF8244}" srcOrd="1" destOrd="0" presId="urn:microsoft.com/office/officeart/2018/2/layout/IconVerticalSolidList"/>
    <dgm:cxn modelId="{8D4DDC48-CC26-4F44-AB3B-69E049908377}" type="presParOf" srcId="{CBB3E865-8376-4648-8B24-45ED200A9E10}" destId="{49DEAABF-FB23-42C0-9FA3-717B6F89AA87}" srcOrd="2" destOrd="0" presId="urn:microsoft.com/office/officeart/2018/2/layout/IconVerticalSolidList"/>
    <dgm:cxn modelId="{F6D66E7E-0A9A-49FB-A1E6-185CC0101AF2}" type="presParOf" srcId="{49DEAABF-FB23-42C0-9FA3-717B6F89AA87}" destId="{44060D60-78CA-4372-8219-ADF273EC6341}" srcOrd="0" destOrd="0" presId="urn:microsoft.com/office/officeart/2018/2/layout/IconVerticalSolidList"/>
    <dgm:cxn modelId="{9733EC11-18FD-4C4F-A278-8CBC7BEBB118}" type="presParOf" srcId="{49DEAABF-FB23-42C0-9FA3-717B6F89AA87}" destId="{97176681-A193-4D48-83A4-0894C5E64916}" srcOrd="1" destOrd="0" presId="urn:microsoft.com/office/officeart/2018/2/layout/IconVerticalSolidList"/>
    <dgm:cxn modelId="{1ECCF893-0DC4-4CE3-9B37-0BF987340C6D}" type="presParOf" srcId="{49DEAABF-FB23-42C0-9FA3-717B6F89AA87}" destId="{56355EDD-C0AA-48BA-876E-EB1717BF6AE4}" srcOrd="2" destOrd="0" presId="urn:microsoft.com/office/officeart/2018/2/layout/IconVerticalSolidList"/>
    <dgm:cxn modelId="{561EF774-9DEB-47A3-8AF5-555791736E10}" type="presParOf" srcId="{49DEAABF-FB23-42C0-9FA3-717B6F89AA87}" destId="{7D5EEB33-7D5B-483C-9D1F-D0F6C8888C81}" srcOrd="3" destOrd="0" presId="urn:microsoft.com/office/officeart/2018/2/layout/IconVerticalSolidList"/>
    <dgm:cxn modelId="{1D68F7EE-FA09-4131-BEB5-2E0F55C340EB}" type="presParOf" srcId="{CBB3E865-8376-4648-8B24-45ED200A9E10}" destId="{983468C7-4D6A-4EE9-B979-942D1EED4769}" srcOrd="3" destOrd="0" presId="urn:microsoft.com/office/officeart/2018/2/layout/IconVerticalSolidList"/>
    <dgm:cxn modelId="{5B9B1214-67B8-4620-9A42-067E02406A5B}" type="presParOf" srcId="{CBB3E865-8376-4648-8B24-45ED200A9E10}" destId="{96359817-86AB-46D9-A8C6-2C67DB5DF425}" srcOrd="4" destOrd="0" presId="urn:microsoft.com/office/officeart/2018/2/layout/IconVerticalSolidList"/>
    <dgm:cxn modelId="{7DA33CF0-93D3-41C7-96B4-AE9ECF7775AA}" type="presParOf" srcId="{96359817-86AB-46D9-A8C6-2C67DB5DF425}" destId="{408F2968-89FD-4CA8-9214-B30F017AB27F}" srcOrd="0" destOrd="0" presId="urn:microsoft.com/office/officeart/2018/2/layout/IconVerticalSolidList"/>
    <dgm:cxn modelId="{FE3EB08E-84E2-4663-AEE6-1BDEB5653DDE}" type="presParOf" srcId="{96359817-86AB-46D9-A8C6-2C67DB5DF425}" destId="{00C6170D-3D8F-4209-8E6D-A0BA313A9E73}" srcOrd="1" destOrd="0" presId="urn:microsoft.com/office/officeart/2018/2/layout/IconVerticalSolidList"/>
    <dgm:cxn modelId="{6074FD04-3A93-4799-BA27-E1E40B410221}" type="presParOf" srcId="{96359817-86AB-46D9-A8C6-2C67DB5DF425}" destId="{5AE1724E-7D0D-4DCA-99E0-2AFD16C00481}" srcOrd="2" destOrd="0" presId="urn:microsoft.com/office/officeart/2018/2/layout/IconVerticalSolidList"/>
    <dgm:cxn modelId="{CB4E262B-4238-4E26-8A0F-C5908D467268}" type="presParOf" srcId="{96359817-86AB-46D9-A8C6-2C67DB5DF425}" destId="{BF67D76B-5749-4EED-AEF5-53941AC30919}" srcOrd="3" destOrd="0" presId="urn:microsoft.com/office/officeart/2018/2/layout/IconVerticalSolidList"/>
    <dgm:cxn modelId="{ACA64D00-338B-4643-9561-509DB48C73EB}" type="presParOf" srcId="{CBB3E865-8376-4648-8B24-45ED200A9E10}" destId="{DDC15FD3-562B-4AB6-907F-ECCFAF36B78F}" srcOrd="5" destOrd="0" presId="urn:microsoft.com/office/officeart/2018/2/layout/IconVerticalSolidList"/>
    <dgm:cxn modelId="{8B45201F-3629-43A7-8DF6-2868994872BC}" type="presParOf" srcId="{CBB3E865-8376-4648-8B24-45ED200A9E10}" destId="{1DB5380F-0652-4F50-90C2-6801B82D2388}" srcOrd="6" destOrd="0" presId="urn:microsoft.com/office/officeart/2018/2/layout/IconVerticalSolidList"/>
    <dgm:cxn modelId="{A9C05379-7A7F-43ED-B352-D8C16B5C7252}" type="presParOf" srcId="{1DB5380F-0652-4F50-90C2-6801B82D2388}" destId="{0372B51E-65F9-4362-8353-865DC61DFD86}" srcOrd="0" destOrd="0" presId="urn:microsoft.com/office/officeart/2018/2/layout/IconVerticalSolidList"/>
    <dgm:cxn modelId="{36822E34-6032-47D8-90DE-5797C71BD75B}" type="presParOf" srcId="{1DB5380F-0652-4F50-90C2-6801B82D2388}" destId="{4322A0D8-6311-45DC-B90B-108164885F21}" srcOrd="1" destOrd="0" presId="urn:microsoft.com/office/officeart/2018/2/layout/IconVerticalSolidList"/>
    <dgm:cxn modelId="{D98B2A72-FC06-403B-9E5A-EB03607FBD69}" type="presParOf" srcId="{1DB5380F-0652-4F50-90C2-6801B82D2388}" destId="{711A38B4-ADC4-4C8B-94B7-75438F08CF2E}" srcOrd="2" destOrd="0" presId="urn:microsoft.com/office/officeart/2018/2/layout/IconVerticalSolidList"/>
    <dgm:cxn modelId="{9F4E6390-8DFF-4B25-973B-D2995A4FE85F}" type="presParOf" srcId="{1DB5380F-0652-4F50-90C2-6801B82D2388}" destId="{3BA9CB4F-B6D6-4E65-A895-F99C60800147}"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E77829C-33B3-4758-A473-20F113671F48}" type="doc">
      <dgm:prSet loTypeId="urn:microsoft.com/office/officeart/2005/8/layout/hList1" loCatId="list" qsTypeId="urn:microsoft.com/office/officeart/2005/8/quickstyle/simple4" qsCatId="simple" csTypeId="urn:microsoft.com/office/officeart/2005/8/colors/accent3_2" csCatId="accent3" phldr="1"/>
      <dgm:spPr/>
      <dgm:t>
        <a:bodyPr/>
        <a:lstStyle/>
        <a:p>
          <a:endParaRPr lang="en-US"/>
        </a:p>
      </dgm:t>
    </dgm:pt>
    <dgm:pt modelId="{0B4FD22A-4C5A-4B1D-A7D7-67CB3BE491F0}">
      <dgm:prSet/>
      <dgm:spPr/>
      <dgm:t>
        <a:bodyPr/>
        <a:lstStyle/>
        <a:p>
          <a:r>
            <a:rPr lang="en-US" dirty="0">
              <a:latin typeface="Arial" panose="020B0604020202020204" pitchFamily="34" charset="0"/>
              <a:cs typeface="Arial" panose="020B0604020202020204" pitchFamily="34" charset="0"/>
            </a:rPr>
            <a:t>refer to a wide area of modelling techniques that:</a:t>
          </a:r>
        </a:p>
      </dgm:t>
    </dgm:pt>
    <dgm:pt modelId="{C73285A6-6B4F-42DC-979D-FE5321790E8F}" type="parTrans" cxnId="{34A79CB1-FF1E-43BD-9E0B-2016DE98CF62}">
      <dgm:prSet/>
      <dgm:spPr/>
      <dgm:t>
        <a:bodyPr/>
        <a:lstStyle/>
        <a:p>
          <a:endParaRPr lang="en-US">
            <a:latin typeface="Arial" panose="020B0604020202020204" pitchFamily="34" charset="0"/>
            <a:cs typeface="Arial" panose="020B0604020202020204" pitchFamily="34" charset="0"/>
          </a:endParaRPr>
        </a:p>
      </dgm:t>
    </dgm:pt>
    <dgm:pt modelId="{D2B2CB84-C2A0-47B5-875A-D0718F352511}" type="sibTrans" cxnId="{34A79CB1-FF1E-43BD-9E0B-2016DE98CF62}">
      <dgm:prSet/>
      <dgm:spPr/>
      <dgm:t>
        <a:bodyPr/>
        <a:lstStyle/>
        <a:p>
          <a:endParaRPr lang="en-US">
            <a:latin typeface="Arial" panose="020B0604020202020204" pitchFamily="34" charset="0"/>
            <a:cs typeface="Arial" panose="020B0604020202020204" pitchFamily="34" charset="0"/>
          </a:endParaRPr>
        </a:p>
      </dgm:t>
    </dgm:pt>
    <dgm:pt modelId="{D5239FAF-E436-4FDE-B31A-E1A9E4EE68C7}">
      <dgm:prSet/>
      <dgm:spPr/>
      <dgm:t>
        <a:bodyPr/>
        <a:lstStyle/>
        <a:p>
          <a:r>
            <a:rPr lang="en-US" dirty="0">
              <a:latin typeface="Arial" panose="020B0604020202020204" pitchFamily="34" charset="0"/>
              <a:cs typeface="Arial" panose="020B0604020202020204" pitchFamily="34" charset="0"/>
            </a:rPr>
            <a:t>operate at the level of </a:t>
          </a:r>
          <a:r>
            <a:rPr lang="en-US" b="1" u="none" dirty="0">
              <a:latin typeface="Arial" panose="020B0604020202020204" pitchFamily="34" charset="0"/>
              <a:cs typeface="Arial" panose="020B0604020202020204" pitchFamily="34" charset="0"/>
            </a:rPr>
            <a:t>individual units </a:t>
          </a:r>
          <a:r>
            <a:rPr lang="en-US" dirty="0">
              <a:latin typeface="Arial" panose="020B0604020202020204" pitchFamily="34" charset="0"/>
              <a:cs typeface="Arial" panose="020B0604020202020204" pitchFamily="34" charset="0"/>
            </a:rPr>
            <a:t>(persons, households, vehicles, firms, etc.)</a:t>
          </a:r>
        </a:p>
      </dgm:t>
    </dgm:pt>
    <dgm:pt modelId="{C3605BD4-BB2D-4017-8A42-7E090F32A9EE}" type="parTrans" cxnId="{4FBFE40A-D754-495C-8093-9DC18B4ED3C9}">
      <dgm:prSet/>
      <dgm:spPr/>
      <dgm:t>
        <a:bodyPr/>
        <a:lstStyle/>
        <a:p>
          <a:endParaRPr lang="en-US">
            <a:latin typeface="Arial" panose="020B0604020202020204" pitchFamily="34" charset="0"/>
            <a:cs typeface="Arial" panose="020B0604020202020204" pitchFamily="34" charset="0"/>
          </a:endParaRPr>
        </a:p>
      </dgm:t>
    </dgm:pt>
    <dgm:pt modelId="{5AB85893-E939-450B-AE55-0D7DB6627729}" type="sibTrans" cxnId="{4FBFE40A-D754-495C-8093-9DC18B4ED3C9}">
      <dgm:prSet/>
      <dgm:spPr/>
      <dgm:t>
        <a:bodyPr/>
        <a:lstStyle/>
        <a:p>
          <a:endParaRPr lang="en-US">
            <a:latin typeface="Arial" panose="020B0604020202020204" pitchFamily="34" charset="0"/>
            <a:cs typeface="Arial" panose="020B0604020202020204" pitchFamily="34" charset="0"/>
          </a:endParaRPr>
        </a:p>
      </dgm:t>
    </dgm:pt>
    <dgm:pt modelId="{0E059D6D-2AF1-493D-9089-C66C75A74A63}">
      <dgm:prSet/>
      <dgm:spPr/>
      <dgm:t>
        <a:bodyPr/>
        <a:lstStyle/>
        <a:p>
          <a:r>
            <a:rPr lang="en-US" dirty="0">
              <a:latin typeface="Arial" panose="020B0604020202020204" pitchFamily="34" charset="0"/>
              <a:cs typeface="Arial" panose="020B0604020202020204" pitchFamily="34" charset="0"/>
            </a:rPr>
            <a:t>apply </a:t>
          </a:r>
          <a:r>
            <a:rPr lang="en-US" b="1" dirty="0">
              <a:latin typeface="Arial" panose="020B0604020202020204" pitchFamily="34" charset="0"/>
              <a:cs typeface="Arial" panose="020B0604020202020204" pitchFamily="34" charset="0"/>
            </a:rPr>
            <a:t>rules</a:t>
          </a:r>
          <a:r>
            <a:rPr lang="en-US" dirty="0">
              <a:latin typeface="Arial" panose="020B0604020202020204" pitchFamily="34" charset="0"/>
              <a:cs typeface="Arial" panose="020B0604020202020204" pitchFamily="34" charset="0"/>
            </a:rPr>
            <a:t> to simulate changes in state or behavior of these units</a:t>
          </a:r>
        </a:p>
      </dgm:t>
    </dgm:pt>
    <dgm:pt modelId="{122908BC-57E1-4BFD-8502-67256562A5D4}" type="parTrans" cxnId="{E711A10C-1D09-42B6-B847-EBDB6AF6EF44}">
      <dgm:prSet/>
      <dgm:spPr/>
      <dgm:t>
        <a:bodyPr/>
        <a:lstStyle/>
        <a:p>
          <a:endParaRPr lang="en-US">
            <a:latin typeface="Arial" panose="020B0604020202020204" pitchFamily="34" charset="0"/>
            <a:cs typeface="Arial" panose="020B0604020202020204" pitchFamily="34" charset="0"/>
          </a:endParaRPr>
        </a:p>
      </dgm:t>
    </dgm:pt>
    <dgm:pt modelId="{7BB3DF39-AD07-4BBE-9AD1-82E8D0E02186}" type="sibTrans" cxnId="{E711A10C-1D09-42B6-B847-EBDB6AF6EF44}">
      <dgm:prSet/>
      <dgm:spPr/>
      <dgm:t>
        <a:bodyPr/>
        <a:lstStyle/>
        <a:p>
          <a:endParaRPr lang="en-US">
            <a:latin typeface="Arial" panose="020B0604020202020204" pitchFamily="34" charset="0"/>
            <a:cs typeface="Arial" panose="020B0604020202020204" pitchFamily="34" charset="0"/>
          </a:endParaRPr>
        </a:p>
      </dgm:t>
    </dgm:pt>
    <dgm:pt modelId="{F87750C1-9A0B-4638-8BE4-CFBBE1F14F77}">
      <dgm:prSet/>
      <dgm:spPr/>
      <dgm:t>
        <a:bodyPr/>
        <a:lstStyle/>
        <a:p>
          <a:r>
            <a:rPr lang="en-US" dirty="0">
              <a:latin typeface="Arial" panose="020B0604020202020204" pitchFamily="34" charset="0"/>
              <a:cs typeface="Arial" panose="020B0604020202020204" pitchFamily="34" charset="0"/>
            </a:rPr>
            <a:t>estimate </a:t>
          </a:r>
          <a:r>
            <a:rPr lang="en-US" b="1" dirty="0">
              <a:latin typeface="Arial" panose="020B0604020202020204" pitchFamily="34" charset="0"/>
              <a:cs typeface="Arial" panose="020B0604020202020204" pitchFamily="34" charset="0"/>
            </a:rPr>
            <a:t>distributional outcomes </a:t>
          </a:r>
          <a:r>
            <a:rPr lang="en-US" dirty="0">
              <a:latin typeface="Arial" panose="020B0604020202020204" pitchFamily="34" charset="0"/>
              <a:cs typeface="Arial" panose="020B0604020202020204" pitchFamily="34" charset="0"/>
            </a:rPr>
            <a:t>after applying these rules at the micro level</a:t>
          </a:r>
        </a:p>
      </dgm:t>
    </dgm:pt>
    <dgm:pt modelId="{0987B7D1-A952-46AA-8327-9E8FD58C928F}" type="parTrans" cxnId="{7A3B2D9E-3C89-480C-9C42-284D29252860}">
      <dgm:prSet/>
      <dgm:spPr/>
      <dgm:t>
        <a:bodyPr/>
        <a:lstStyle/>
        <a:p>
          <a:endParaRPr lang="en-US">
            <a:latin typeface="Arial" panose="020B0604020202020204" pitchFamily="34" charset="0"/>
            <a:cs typeface="Arial" panose="020B0604020202020204" pitchFamily="34" charset="0"/>
          </a:endParaRPr>
        </a:p>
      </dgm:t>
    </dgm:pt>
    <dgm:pt modelId="{4E71282F-1A0C-4E0E-920E-5FC453184241}" type="sibTrans" cxnId="{7A3B2D9E-3C89-480C-9C42-284D29252860}">
      <dgm:prSet/>
      <dgm:spPr/>
      <dgm:t>
        <a:bodyPr/>
        <a:lstStyle/>
        <a:p>
          <a:endParaRPr lang="en-US">
            <a:latin typeface="Arial" panose="020B0604020202020204" pitchFamily="34" charset="0"/>
            <a:cs typeface="Arial" panose="020B0604020202020204" pitchFamily="34" charset="0"/>
          </a:endParaRPr>
        </a:p>
      </dgm:t>
    </dgm:pt>
    <dgm:pt modelId="{5357D8D4-44DA-44EB-A0DE-B382D5DEDDBB}">
      <dgm:prSet/>
      <dgm:spPr/>
      <dgm:t>
        <a:bodyPr/>
        <a:lstStyle/>
        <a:p>
          <a:r>
            <a:rPr lang="en-US">
              <a:latin typeface="Arial" panose="020B0604020202020204" pitchFamily="34" charset="0"/>
              <a:cs typeface="Arial" panose="020B0604020202020204" pitchFamily="34" charset="0"/>
            </a:rPr>
            <a:t>application in different areas, e.g.:</a:t>
          </a:r>
        </a:p>
      </dgm:t>
    </dgm:pt>
    <dgm:pt modelId="{6FD4B21C-BE64-49AC-BDC3-2E9077EB8440}" type="parTrans" cxnId="{81D73D84-A5EB-44DC-853A-897EAF78F4E1}">
      <dgm:prSet/>
      <dgm:spPr/>
      <dgm:t>
        <a:bodyPr/>
        <a:lstStyle/>
        <a:p>
          <a:endParaRPr lang="en-US">
            <a:latin typeface="Arial" panose="020B0604020202020204" pitchFamily="34" charset="0"/>
            <a:cs typeface="Arial" panose="020B0604020202020204" pitchFamily="34" charset="0"/>
          </a:endParaRPr>
        </a:p>
      </dgm:t>
    </dgm:pt>
    <dgm:pt modelId="{8C4CA557-4E18-47C8-A967-DD2E2A1394B2}" type="sibTrans" cxnId="{81D73D84-A5EB-44DC-853A-897EAF78F4E1}">
      <dgm:prSet/>
      <dgm:spPr/>
      <dgm:t>
        <a:bodyPr/>
        <a:lstStyle/>
        <a:p>
          <a:endParaRPr lang="en-US">
            <a:latin typeface="Arial" panose="020B0604020202020204" pitchFamily="34" charset="0"/>
            <a:cs typeface="Arial" panose="020B0604020202020204" pitchFamily="34" charset="0"/>
          </a:endParaRPr>
        </a:p>
      </dgm:t>
    </dgm:pt>
    <dgm:pt modelId="{5E333A17-E101-4E20-9086-B03BC5103A4A}">
      <dgm:prSet/>
      <dgm:spPr/>
      <dgm:t>
        <a:bodyPr/>
        <a:lstStyle/>
        <a:p>
          <a:pPr algn="l"/>
          <a:r>
            <a:rPr lang="en-US">
              <a:latin typeface="Arial" panose="020B0604020202020204" pitchFamily="34" charset="0"/>
              <a:cs typeface="Arial" panose="020B0604020202020204" pitchFamily="34" charset="0"/>
            </a:rPr>
            <a:t>traffic and transportation</a:t>
          </a:r>
        </a:p>
      </dgm:t>
    </dgm:pt>
    <dgm:pt modelId="{493911B6-1489-44F3-BAB0-0BECF174969D}" type="parTrans" cxnId="{C480CE56-32AE-4B46-84B6-1B0C896CB506}">
      <dgm:prSet/>
      <dgm:spPr/>
      <dgm:t>
        <a:bodyPr/>
        <a:lstStyle/>
        <a:p>
          <a:endParaRPr lang="en-US">
            <a:latin typeface="Arial" panose="020B0604020202020204" pitchFamily="34" charset="0"/>
            <a:cs typeface="Arial" panose="020B0604020202020204" pitchFamily="34" charset="0"/>
          </a:endParaRPr>
        </a:p>
      </dgm:t>
    </dgm:pt>
    <dgm:pt modelId="{FEA7591C-492A-499C-98A3-6A802EAF5669}" type="sibTrans" cxnId="{C480CE56-32AE-4B46-84B6-1B0C896CB506}">
      <dgm:prSet/>
      <dgm:spPr/>
      <dgm:t>
        <a:bodyPr/>
        <a:lstStyle/>
        <a:p>
          <a:endParaRPr lang="en-US">
            <a:latin typeface="Arial" panose="020B0604020202020204" pitchFamily="34" charset="0"/>
            <a:cs typeface="Arial" panose="020B0604020202020204" pitchFamily="34" charset="0"/>
          </a:endParaRPr>
        </a:p>
      </dgm:t>
    </dgm:pt>
    <dgm:pt modelId="{C61F7B2A-DBAB-4E2D-ABF0-5BA546996DD7}">
      <dgm:prSet/>
      <dgm:spPr/>
      <dgm:t>
        <a:bodyPr/>
        <a:lstStyle/>
        <a:p>
          <a:pPr algn="l"/>
          <a:r>
            <a:rPr lang="en-US">
              <a:latin typeface="Arial" panose="020B0604020202020204" pitchFamily="34" charset="0"/>
              <a:cs typeface="Arial" panose="020B0604020202020204" pitchFamily="34" charset="0"/>
            </a:rPr>
            <a:t>demand for health care</a:t>
          </a:r>
        </a:p>
      </dgm:t>
    </dgm:pt>
    <dgm:pt modelId="{B83944B3-4DFD-42DA-8C64-12808A5CEB7E}" type="parTrans" cxnId="{8AC6FD81-3DC9-4F9A-BCF0-456AD254F8ED}">
      <dgm:prSet/>
      <dgm:spPr/>
      <dgm:t>
        <a:bodyPr/>
        <a:lstStyle/>
        <a:p>
          <a:endParaRPr lang="en-US">
            <a:latin typeface="Arial" panose="020B0604020202020204" pitchFamily="34" charset="0"/>
            <a:cs typeface="Arial" panose="020B0604020202020204" pitchFamily="34" charset="0"/>
          </a:endParaRPr>
        </a:p>
      </dgm:t>
    </dgm:pt>
    <dgm:pt modelId="{DDD48AF8-7C70-455D-B02E-5E7E7EC56945}" type="sibTrans" cxnId="{8AC6FD81-3DC9-4F9A-BCF0-456AD254F8ED}">
      <dgm:prSet/>
      <dgm:spPr/>
      <dgm:t>
        <a:bodyPr/>
        <a:lstStyle/>
        <a:p>
          <a:endParaRPr lang="en-US">
            <a:latin typeface="Arial" panose="020B0604020202020204" pitchFamily="34" charset="0"/>
            <a:cs typeface="Arial" panose="020B0604020202020204" pitchFamily="34" charset="0"/>
          </a:endParaRPr>
        </a:p>
      </dgm:t>
    </dgm:pt>
    <dgm:pt modelId="{2BA29F3D-D313-460E-A21C-4001868DACAB}">
      <dgm:prSet/>
      <dgm:spPr/>
      <dgm:t>
        <a:bodyPr/>
        <a:lstStyle/>
        <a:p>
          <a:pPr algn="l"/>
          <a:r>
            <a:rPr lang="en-US">
              <a:latin typeface="Arial" panose="020B0604020202020204" pitchFamily="34" charset="0"/>
              <a:cs typeface="Arial" panose="020B0604020202020204" pitchFamily="34" charset="0"/>
            </a:rPr>
            <a:t>spatial planning</a:t>
          </a:r>
        </a:p>
      </dgm:t>
    </dgm:pt>
    <dgm:pt modelId="{AFBFBD12-4717-4291-B7F9-D58EBF2761F2}" type="parTrans" cxnId="{A80D2F2F-CF1E-471D-B360-E05D30DFF8ED}">
      <dgm:prSet/>
      <dgm:spPr/>
      <dgm:t>
        <a:bodyPr/>
        <a:lstStyle/>
        <a:p>
          <a:endParaRPr lang="en-US">
            <a:latin typeface="Arial" panose="020B0604020202020204" pitchFamily="34" charset="0"/>
            <a:cs typeface="Arial" panose="020B0604020202020204" pitchFamily="34" charset="0"/>
          </a:endParaRPr>
        </a:p>
      </dgm:t>
    </dgm:pt>
    <dgm:pt modelId="{584D1953-3D8D-4F9E-9335-046D12B9DC7C}" type="sibTrans" cxnId="{A80D2F2F-CF1E-471D-B360-E05D30DFF8ED}">
      <dgm:prSet/>
      <dgm:spPr/>
      <dgm:t>
        <a:bodyPr/>
        <a:lstStyle/>
        <a:p>
          <a:endParaRPr lang="en-US">
            <a:latin typeface="Arial" panose="020B0604020202020204" pitchFamily="34" charset="0"/>
            <a:cs typeface="Arial" panose="020B0604020202020204" pitchFamily="34" charset="0"/>
          </a:endParaRPr>
        </a:p>
      </dgm:t>
    </dgm:pt>
    <dgm:pt modelId="{24D889E2-E4DA-49BF-BD5D-1CB9023449EB}">
      <dgm:prSet/>
      <dgm:spPr/>
      <dgm:t>
        <a:bodyPr/>
        <a:lstStyle/>
        <a:p>
          <a:pPr algn="l"/>
          <a:r>
            <a:rPr lang="en-US" b="1" dirty="0">
              <a:latin typeface="Arial" panose="020B0604020202020204" pitchFamily="34" charset="0"/>
              <a:cs typeface="Arial" panose="020B0604020202020204" pitchFamily="34" charset="0"/>
            </a:rPr>
            <a:t>tax-benefit policies</a:t>
          </a:r>
        </a:p>
      </dgm:t>
    </dgm:pt>
    <dgm:pt modelId="{2B2DEBB7-A1C9-491F-AEA8-380013F5CCB3}" type="parTrans" cxnId="{ED0A5212-EF73-4EC1-A769-575188EEC29C}">
      <dgm:prSet/>
      <dgm:spPr/>
      <dgm:t>
        <a:bodyPr/>
        <a:lstStyle/>
        <a:p>
          <a:endParaRPr lang="en-US">
            <a:latin typeface="Arial" panose="020B0604020202020204" pitchFamily="34" charset="0"/>
            <a:cs typeface="Arial" panose="020B0604020202020204" pitchFamily="34" charset="0"/>
          </a:endParaRPr>
        </a:p>
      </dgm:t>
    </dgm:pt>
    <dgm:pt modelId="{E067A928-811A-4CEB-B3D6-9A6B9ED544EF}" type="sibTrans" cxnId="{ED0A5212-EF73-4EC1-A769-575188EEC29C}">
      <dgm:prSet/>
      <dgm:spPr/>
      <dgm:t>
        <a:bodyPr/>
        <a:lstStyle/>
        <a:p>
          <a:endParaRPr lang="en-US">
            <a:latin typeface="Arial" panose="020B0604020202020204" pitchFamily="34" charset="0"/>
            <a:cs typeface="Arial" panose="020B0604020202020204" pitchFamily="34" charset="0"/>
          </a:endParaRPr>
        </a:p>
      </dgm:t>
    </dgm:pt>
    <dgm:pt modelId="{41D368D6-BE3B-B14D-BECC-0C5B90A51C70}">
      <dgm:prSet/>
      <dgm:spPr/>
      <dgm:t>
        <a:bodyPr/>
        <a:lstStyle/>
        <a:p>
          <a:pPr algn="l"/>
          <a:endParaRPr lang="en-US" b="1" dirty="0">
            <a:latin typeface="Arial" panose="020B0604020202020204" pitchFamily="34" charset="0"/>
            <a:cs typeface="Arial" panose="020B0604020202020204" pitchFamily="34" charset="0"/>
          </a:endParaRPr>
        </a:p>
      </dgm:t>
    </dgm:pt>
    <dgm:pt modelId="{D8D20251-72A2-EE49-AEAA-FFC6A003BC74}" type="parTrans" cxnId="{828946FB-8174-CC45-993B-8BE2AF03267A}">
      <dgm:prSet/>
      <dgm:spPr/>
      <dgm:t>
        <a:bodyPr/>
        <a:lstStyle/>
        <a:p>
          <a:endParaRPr lang="en-GB"/>
        </a:p>
      </dgm:t>
    </dgm:pt>
    <dgm:pt modelId="{76F3B105-4142-6845-B3CE-41207BDD6F0C}" type="sibTrans" cxnId="{828946FB-8174-CC45-993B-8BE2AF03267A}">
      <dgm:prSet/>
      <dgm:spPr/>
      <dgm:t>
        <a:bodyPr/>
        <a:lstStyle/>
        <a:p>
          <a:endParaRPr lang="en-GB"/>
        </a:p>
      </dgm:t>
    </dgm:pt>
    <dgm:pt modelId="{000BD487-1252-7245-9CF8-4E0495E958EF}">
      <dgm:prSet/>
      <dgm:spPr/>
      <dgm:t>
        <a:bodyPr/>
        <a:lstStyle/>
        <a:p>
          <a:pPr algn="l"/>
          <a:endParaRPr lang="en-US" b="1" dirty="0">
            <a:latin typeface="Arial" panose="020B0604020202020204" pitchFamily="34" charset="0"/>
            <a:cs typeface="Arial" panose="020B0604020202020204" pitchFamily="34" charset="0"/>
          </a:endParaRPr>
        </a:p>
      </dgm:t>
    </dgm:pt>
    <dgm:pt modelId="{C8F5AE9E-04F6-0E43-B6E9-9650153CE600}" type="parTrans" cxnId="{F085968A-F5D6-B542-B703-D350E0C131DE}">
      <dgm:prSet/>
      <dgm:spPr/>
      <dgm:t>
        <a:bodyPr/>
        <a:lstStyle/>
        <a:p>
          <a:endParaRPr lang="en-GB"/>
        </a:p>
      </dgm:t>
    </dgm:pt>
    <dgm:pt modelId="{5F7F37F0-D03E-3C4F-8B6A-385166FCC8F4}" type="sibTrans" cxnId="{F085968A-F5D6-B542-B703-D350E0C131DE}">
      <dgm:prSet/>
      <dgm:spPr/>
      <dgm:t>
        <a:bodyPr/>
        <a:lstStyle/>
        <a:p>
          <a:endParaRPr lang="en-GB"/>
        </a:p>
      </dgm:t>
    </dgm:pt>
    <dgm:pt modelId="{C56AA12D-0698-6947-98F9-87AFAD5CD342}">
      <dgm:prSet/>
      <dgm:spPr/>
      <dgm:t>
        <a:bodyPr/>
        <a:lstStyle/>
        <a:p>
          <a:pPr algn="r">
            <a:buNone/>
          </a:pPr>
          <a:endParaRPr lang="en-US" b="1" dirty="0">
            <a:latin typeface="Arial" panose="020B0604020202020204" pitchFamily="34" charset="0"/>
            <a:cs typeface="Arial" panose="020B0604020202020204" pitchFamily="34" charset="0"/>
          </a:endParaRPr>
        </a:p>
      </dgm:t>
    </dgm:pt>
    <dgm:pt modelId="{04B592FE-F9FB-F145-8E4F-35607DD0A8FC}" type="parTrans" cxnId="{2B1C58BF-A874-E447-AB01-675827A0AC78}">
      <dgm:prSet/>
      <dgm:spPr/>
      <dgm:t>
        <a:bodyPr/>
        <a:lstStyle/>
        <a:p>
          <a:endParaRPr lang="en-GB"/>
        </a:p>
      </dgm:t>
    </dgm:pt>
    <dgm:pt modelId="{901DD9F7-9772-4646-9DDE-78EFD77FB52A}" type="sibTrans" cxnId="{2B1C58BF-A874-E447-AB01-675827A0AC78}">
      <dgm:prSet/>
      <dgm:spPr/>
      <dgm:t>
        <a:bodyPr/>
        <a:lstStyle/>
        <a:p>
          <a:endParaRPr lang="en-GB"/>
        </a:p>
      </dgm:t>
    </dgm:pt>
    <dgm:pt modelId="{A5EA9099-04CA-7B40-A7D6-DEBE0403E4D7}">
      <dgm:prSet/>
      <dgm:spPr/>
      <dgm:t>
        <a:bodyPr/>
        <a:lstStyle/>
        <a:p>
          <a:pPr algn="r">
            <a:buNone/>
          </a:pPr>
          <a:endParaRPr lang="en-US" b="1" dirty="0">
            <a:latin typeface="Arial" panose="020B0604020202020204" pitchFamily="34" charset="0"/>
            <a:cs typeface="Arial" panose="020B0604020202020204" pitchFamily="34" charset="0"/>
          </a:endParaRPr>
        </a:p>
      </dgm:t>
    </dgm:pt>
    <dgm:pt modelId="{F0343A7F-FB76-3243-80DB-DE1EB43E6433}" type="parTrans" cxnId="{22109881-286D-E045-9D7E-9E105885BE35}">
      <dgm:prSet/>
      <dgm:spPr/>
      <dgm:t>
        <a:bodyPr/>
        <a:lstStyle/>
        <a:p>
          <a:endParaRPr lang="en-GB"/>
        </a:p>
      </dgm:t>
    </dgm:pt>
    <dgm:pt modelId="{0DF7344E-FE90-9F4E-A790-14F010CCC387}" type="sibTrans" cxnId="{22109881-286D-E045-9D7E-9E105885BE35}">
      <dgm:prSet/>
      <dgm:spPr/>
      <dgm:t>
        <a:bodyPr/>
        <a:lstStyle/>
        <a:p>
          <a:endParaRPr lang="en-GB"/>
        </a:p>
      </dgm:t>
    </dgm:pt>
    <dgm:pt modelId="{0ED70B6A-BA07-428A-8711-7BE8057640E9}">
      <dgm:prSet/>
      <dgm:spPr/>
      <dgm:t>
        <a:bodyPr/>
        <a:lstStyle/>
        <a:p>
          <a:pPr algn="r">
            <a:buNone/>
          </a:pPr>
          <a:endParaRPr lang="en-US" b="1" dirty="0">
            <a:latin typeface="Arial" panose="020B0604020202020204" pitchFamily="34" charset="0"/>
            <a:cs typeface="Arial" panose="020B0604020202020204" pitchFamily="34" charset="0"/>
          </a:endParaRPr>
        </a:p>
      </dgm:t>
    </dgm:pt>
    <dgm:pt modelId="{58928CD4-46B3-4129-B195-33110E506FC6}" type="parTrans" cxnId="{D09FCA3A-31D6-438C-84D7-443266BC983E}">
      <dgm:prSet/>
      <dgm:spPr/>
      <dgm:t>
        <a:bodyPr/>
        <a:lstStyle/>
        <a:p>
          <a:endParaRPr lang="en-AU"/>
        </a:p>
      </dgm:t>
    </dgm:pt>
    <dgm:pt modelId="{662D584D-7402-40F1-978F-545F63373DC1}" type="sibTrans" cxnId="{D09FCA3A-31D6-438C-84D7-443266BC983E}">
      <dgm:prSet/>
      <dgm:spPr/>
      <dgm:t>
        <a:bodyPr/>
        <a:lstStyle/>
        <a:p>
          <a:endParaRPr lang="en-AU"/>
        </a:p>
      </dgm:t>
    </dgm:pt>
    <dgm:pt modelId="{E949F028-4943-B84C-A4E1-759577B36BB2}" type="pres">
      <dgm:prSet presAssocID="{EE77829C-33B3-4758-A473-20F113671F48}" presName="Name0" presStyleCnt="0">
        <dgm:presLayoutVars>
          <dgm:dir/>
          <dgm:animLvl val="lvl"/>
          <dgm:resizeHandles val="exact"/>
        </dgm:presLayoutVars>
      </dgm:prSet>
      <dgm:spPr/>
    </dgm:pt>
    <dgm:pt modelId="{3F241770-1922-7F43-AFB3-8F13E3E721C6}" type="pres">
      <dgm:prSet presAssocID="{0B4FD22A-4C5A-4B1D-A7D7-67CB3BE491F0}" presName="composite" presStyleCnt="0"/>
      <dgm:spPr/>
    </dgm:pt>
    <dgm:pt modelId="{FF0DFCA1-5BA0-C14C-BA51-53CCD97CA6F4}" type="pres">
      <dgm:prSet presAssocID="{0B4FD22A-4C5A-4B1D-A7D7-67CB3BE491F0}" presName="parTx" presStyleLbl="alignNode1" presStyleIdx="0" presStyleCnt="2">
        <dgm:presLayoutVars>
          <dgm:chMax val="0"/>
          <dgm:chPref val="0"/>
          <dgm:bulletEnabled val="1"/>
        </dgm:presLayoutVars>
      </dgm:prSet>
      <dgm:spPr/>
    </dgm:pt>
    <dgm:pt modelId="{0942F531-3490-7B45-82E0-942A93CD9EB0}" type="pres">
      <dgm:prSet presAssocID="{0B4FD22A-4C5A-4B1D-A7D7-67CB3BE491F0}" presName="desTx" presStyleLbl="alignAccFollowNode1" presStyleIdx="0" presStyleCnt="2">
        <dgm:presLayoutVars>
          <dgm:bulletEnabled val="1"/>
        </dgm:presLayoutVars>
      </dgm:prSet>
      <dgm:spPr/>
    </dgm:pt>
    <dgm:pt modelId="{00AE6E24-01D8-BF40-A39C-4F00C2A4A820}" type="pres">
      <dgm:prSet presAssocID="{D2B2CB84-C2A0-47B5-875A-D0718F352511}" presName="space" presStyleCnt="0"/>
      <dgm:spPr/>
    </dgm:pt>
    <dgm:pt modelId="{E39BF4DE-2843-1243-9575-DF1A66162A35}" type="pres">
      <dgm:prSet presAssocID="{5357D8D4-44DA-44EB-A0DE-B382D5DEDDBB}" presName="composite" presStyleCnt="0"/>
      <dgm:spPr/>
    </dgm:pt>
    <dgm:pt modelId="{3EF65D3F-D370-7044-8EBB-3EEF11C8A0DE}" type="pres">
      <dgm:prSet presAssocID="{5357D8D4-44DA-44EB-A0DE-B382D5DEDDBB}" presName="parTx" presStyleLbl="alignNode1" presStyleIdx="1" presStyleCnt="2">
        <dgm:presLayoutVars>
          <dgm:chMax val="0"/>
          <dgm:chPref val="0"/>
          <dgm:bulletEnabled val="1"/>
        </dgm:presLayoutVars>
      </dgm:prSet>
      <dgm:spPr/>
    </dgm:pt>
    <dgm:pt modelId="{AC244E05-488D-6D49-9709-D133A5AF1401}" type="pres">
      <dgm:prSet presAssocID="{5357D8D4-44DA-44EB-A0DE-B382D5DEDDBB}" presName="desTx" presStyleLbl="alignAccFollowNode1" presStyleIdx="1" presStyleCnt="2">
        <dgm:presLayoutVars>
          <dgm:bulletEnabled val="1"/>
        </dgm:presLayoutVars>
      </dgm:prSet>
      <dgm:spPr/>
    </dgm:pt>
  </dgm:ptLst>
  <dgm:cxnLst>
    <dgm:cxn modelId="{4FBFE40A-D754-495C-8093-9DC18B4ED3C9}" srcId="{0B4FD22A-4C5A-4B1D-A7D7-67CB3BE491F0}" destId="{D5239FAF-E436-4FDE-B31A-E1A9E4EE68C7}" srcOrd="0" destOrd="0" parTransId="{C3605BD4-BB2D-4017-8A42-7E090F32A9EE}" sibTransId="{5AB85893-E939-450B-AE55-0D7DB6627729}"/>
    <dgm:cxn modelId="{E711A10C-1D09-42B6-B847-EBDB6AF6EF44}" srcId="{0B4FD22A-4C5A-4B1D-A7D7-67CB3BE491F0}" destId="{0E059D6D-2AF1-493D-9089-C66C75A74A63}" srcOrd="1" destOrd="0" parTransId="{122908BC-57E1-4BFD-8502-67256562A5D4}" sibTransId="{7BB3DF39-AD07-4BBE-9AD1-82E8D0E02186}"/>
    <dgm:cxn modelId="{ED0A5212-EF73-4EC1-A769-575188EEC29C}" srcId="{5357D8D4-44DA-44EB-A0DE-B382D5DEDDBB}" destId="{24D889E2-E4DA-49BF-BD5D-1CB9023449EB}" srcOrd="3" destOrd="0" parTransId="{2B2DEBB7-A1C9-491F-AEA8-380013F5CCB3}" sibTransId="{E067A928-811A-4CEB-B3D6-9A6B9ED544EF}"/>
    <dgm:cxn modelId="{99D3B421-63FF-4DA0-9227-4CB667E499AD}" type="presOf" srcId="{D5239FAF-E436-4FDE-B31A-E1A9E4EE68C7}" destId="{0942F531-3490-7B45-82E0-942A93CD9EB0}" srcOrd="0" destOrd="0" presId="urn:microsoft.com/office/officeart/2005/8/layout/hList1"/>
    <dgm:cxn modelId="{A80D2F2F-CF1E-471D-B360-E05D30DFF8ED}" srcId="{5357D8D4-44DA-44EB-A0DE-B382D5DEDDBB}" destId="{2BA29F3D-D313-460E-A21C-4001868DACAB}" srcOrd="2" destOrd="0" parTransId="{AFBFBD12-4717-4291-B7F9-D58EBF2761F2}" sibTransId="{584D1953-3D8D-4F9E-9335-046D12B9DC7C}"/>
    <dgm:cxn modelId="{B7ED6D38-0A84-4684-BF82-D1591FE1475B}" type="presOf" srcId="{C56AA12D-0698-6947-98F9-87AFAD5CD342}" destId="{AC244E05-488D-6D49-9709-D133A5AF1401}" srcOrd="0" destOrd="6" presId="urn:microsoft.com/office/officeart/2005/8/layout/hList1"/>
    <dgm:cxn modelId="{D09FCA3A-31D6-438C-84D7-443266BC983E}" srcId="{5357D8D4-44DA-44EB-A0DE-B382D5DEDDBB}" destId="{0ED70B6A-BA07-428A-8711-7BE8057640E9}" srcOrd="8" destOrd="0" parTransId="{58928CD4-46B3-4129-B195-33110E506FC6}" sibTransId="{662D584D-7402-40F1-978F-545F63373DC1}"/>
    <dgm:cxn modelId="{739D8344-B4A8-4D40-8914-30CE927ADBB0}" type="presOf" srcId="{41D368D6-BE3B-B14D-BECC-0C5B90A51C70}" destId="{AC244E05-488D-6D49-9709-D133A5AF1401}" srcOrd="0" destOrd="4" presId="urn:microsoft.com/office/officeart/2005/8/layout/hList1"/>
    <dgm:cxn modelId="{203EFE6A-CEA4-45A3-B7E9-5282206F277B}" type="presOf" srcId="{2BA29F3D-D313-460E-A21C-4001868DACAB}" destId="{AC244E05-488D-6D49-9709-D133A5AF1401}" srcOrd="0" destOrd="2" presId="urn:microsoft.com/office/officeart/2005/8/layout/hList1"/>
    <dgm:cxn modelId="{C480CE56-32AE-4B46-84B6-1B0C896CB506}" srcId="{5357D8D4-44DA-44EB-A0DE-B382D5DEDDBB}" destId="{5E333A17-E101-4E20-9086-B03BC5103A4A}" srcOrd="0" destOrd="0" parTransId="{493911B6-1489-44F3-BAB0-0BECF174969D}" sibTransId="{FEA7591C-492A-499C-98A3-6A802EAF5669}"/>
    <dgm:cxn modelId="{86852258-2EB4-43F4-8519-678071572DC5}" type="presOf" srcId="{5E333A17-E101-4E20-9086-B03BC5103A4A}" destId="{AC244E05-488D-6D49-9709-D133A5AF1401}" srcOrd="0" destOrd="0" presId="urn:microsoft.com/office/officeart/2005/8/layout/hList1"/>
    <dgm:cxn modelId="{E6CAF658-5E5C-4C00-9169-53CD3831FA55}" type="presOf" srcId="{F87750C1-9A0B-4638-8BE4-CFBBE1F14F77}" destId="{0942F531-3490-7B45-82E0-942A93CD9EB0}" srcOrd="0" destOrd="2" presId="urn:microsoft.com/office/officeart/2005/8/layout/hList1"/>
    <dgm:cxn modelId="{E7378879-DCEE-4437-804B-D88F50CDE46B}" type="presOf" srcId="{5357D8D4-44DA-44EB-A0DE-B382D5DEDDBB}" destId="{3EF65D3F-D370-7044-8EBB-3EEF11C8A0DE}" srcOrd="0" destOrd="0" presId="urn:microsoft.com/office/officeart/2005/8/layout/hList1"/>
    <dgm:cxn modelId="{35FB267B-F557-4238-A231-65CEC5B95C47}" type="presOf" srcId="{000BD487-1252-7245-9CF8-4E0495E958EF}" destId="{AC244E05-488D-6D49-9709-D133A5AF1401}" srcOrd="0" destOrd="5" presId="urn:microsoft.com/office/officeart/2005/8/layout/hList1"/>
    <dgm:cxn modelId="{22109881-286D-E045-9D7E-9E105885BE35}" srcId="{5357D8D4-44DA-44EB-A0DE-B382D5DEDDBB}" destId="{A5EA9099-04CA-7B40-A7D6-DEBE0403E4D7}" srcOrd="7" destOrd="0" parTransId="{F0343A7F-FB76-3243-80DB-DE1EB43E6433}" sibTransId="{0DF7344E-FE90-9F4E-A790-14F010CCC387}"/>
    <dgm:cxn modelId="{8AC6FD81-3DC9-4F9A-BCF0-456AD254F8ED}" srcId="{5357D8D4-44DA-44EB-A0DE-B382D5DEDDBB}" destId="{C61F7B2A-DBAB-4E2D-ABF0-5BA546996DD7}" srcOrd="1" destOrd="0" parTransId="{B83944B3-4DFD-42DA-8C64-12808A5CEB7E}" sibTransId="{DDD48AF8-7C70-455D-B02E-5E7E7EC56945}"/>
    <dgm:cxn modelId="{81D73D84-A5EB-44DC-853A-897EAF78F4E1}" srcId="{EE77829C-33B3-4758-A473-20F113671F48}" destId="{5357D8D4-44DA-44EB-A0DE-B382D5DEDDBB}" srcOrd="1" destOrd="0" parTransId="{6FD4B21C-BE64-49AC-BDC3-2E9077EB8440}" sibTransId="{8C4CA557-4E18-47C8-A967-DD2E2A1394B2}"/>
    <dgm:cxn modelId="{10E27E87-B522-4BE6-913A-54D00C59EC72}" type="presOf" srcId="{24D889E2-E4DA-49BF-BD5D-1CB9023449EB}" destId="{AC244E05-488D-6D49-9709-D133A5AF1401}" srcOrd="0" destOrd="3" presId="urn:microsoft.com/office/officeart/2005/8/layout/hList1"/>
    <dgm:cxn modelId="{F085968A-F5D6-B542-B703-D350E0C131DE}" srcId="{5357D8D4-44DA-44EB-A0DE-B382D5DEDDBB}" destId="{000BD487-1252-7245-9CF8-4E0495E958EF}" srcOrd="5" destOrd="0" parTransId="{C8F5AE9E-04F6-0E43-B6E9-9650153CE600}" sibTransId="{5F7F37F0-D03E-3C4F-8B6A-385166FCC8F4}"/>
    <dgm:cxn modelId="{7A3B2D9E-3C89-480C-9C42-284D29252860}" srcId="{0B4FD22A-4C5A-4B1D-A7D7-67CB3BE491F0}" destId="{F87750C1-9A0B-4638-8BE4-CFBBE1F14F77}" srcOrd="2" destOrd="0" parTransId="{0987B7D1-A952-46AA-8327-9E8FD58C928F}" sibTransId="{4E71282F-1A0C-4E0E-920E-5FC453184241}"/>
    <dgm:cxn modelId="{D4A634AB-94B6-4D8C-B466-663A6ED9D29E}" type="presOf" srcId="{0ED70B6A-BA07-428A-8711-7BE8057640E9}" destId="{AC244E05-488D-6D49-9709-D133A5AF1401}" srcOrd="0" destOrd="8" presId="urn:microsoft.com/office/officeart/2005/8/layout/hList1"/>
    <dgm:cxn modelId="{34A79CB1-FF1E-43BD-9E0B-2016DE98CF62}" srcId="{EE77829C-33B3-4758-A473-20F113671F48}" destId="{0B4FD22A-4C5A-4B1D-A7D7-67CB3BE491F0}" srcOrd="0" destOrd="0" parTransId="{C73285A6-6B4F-42DC-979D-FE5321790E8F}" sibTransId="{D2B2CB84-C2A0-47B5-875A-D0718F352511}"/>
    <dgm:cxn modelId="{742986B9-E95F-4B45-A739-0B2644801E97}" type="presOf" srcId="{C61F7B2A-DBAB-4E2D-ABF0-5BA546996DD7}" destId="{AC244E05-488D-6D49-9709-D133A5AF1401}" srcOrd="0" destOrd="1" presId="urn:microsoft.com/office/officeart/2005/8/layout/hList1"/>
    <dgm:cxn modelId="{2B1C58BF-A874-E447-AB01-675827A0AC78}" srcId="{5357D8D4-44DA-44EB-A0DE-B382D5DEDDBB}" destId="{C56AA12D-0698-6947-98F9-87AFAD5CD342}" srcOrd="6" destOrd="0" parTransId="{04B592FE-F9FB-F145-8E4F-35607DD0A8FC}" sibTransId="{901DD9F7-9772-4646-9DDE-78EFD77FB52A}"/>
    <dgm:cxn modelId="{5C978BC0-9BD1-4B3A-95A6-B02F09465782}" type="presOf" srcId="{0B4FD22A-4C5A-4B1D-A7D7-67CB3BE491F0}" destId="{FF0DFCA1-5BA0-C14C-BA51-53CCD97CA6F4}" srcOrd="0" destOrd="0" presId="urn:microsoft.com/office/officeart/2005/8/layout/hList1"/>
    <dgm:cxn modelId="{644FB2CB-B566-4B85-B925-B77DF033B252}" type="presOf" srcId="{0E059D6D-2AF1-493D-9089-C66C75A74A63}" destId="{0942F531-3490-7B45-82E0-942A93CD9EB0}" srcOrd="0" destOrd="1" presId="urn:microsoft.com/office/officeart/2005/8/layout/hList1"/>
    <dgm:cxn modelId="{AB8E43EE-0C11-4393-86B2-F1C36580ADDF}" type="presOf" srcId="{EE77829C-33B3-4758-A473-20F113671F48}" destId="{E949F028-4943-B84C-A4E1-759577B36BB2}" srcOrd="0" destOrd="0" presId="urn:microsoft.com/office/officeart/2005/8/layout/hList1"/>
    <dgm:cxn modelId="{E9BD8CF1-2C15-4345-9657-D9521E5F8AEC}" type="presOf" srcId="{A5EA9099-04CA-7B40-A7D6-DEBE0403E4D7}" destId="{AC244E05-488D-6D49-9709-D133A5AF1401}" srcOrd="0" destOrd="7" presId="urn:microsoft.com/office/officeart/2005/8/layout/hList1"/>
    <dgm:cxn modelId="{828946FB-8174-CC45-993B-8BE2AF03267A}" srcId="{5357D8D4-44DA-44EB-A0DE-B382D5DEDDBB}" destId="{41D368D6-BE3B-B14D-BECC-0C5B90A51C70}" srcOrd="4" destOrd="0" parTransId="{D8D20251-72A2-EE49-AEAA-FFC6A003BC74}" sibTransId="{76F3B105-4142-6845-B3CE-41207BDD6F0C}"/>
    <dgm:cxn modelId="{CFE6BE90-725C-4863-970D-5622053D58E3}" type="presParOf" srcId="{E949F028-4943-B84C-A4E1-759577B36BB2}" destId="{3F241770-1922-7F43-AFB3-8F13E3E721C6}" srcOrd="0" destOrd="0" presId="urn:microsoft.com/office/officeart/2005/8/layout/hList1"/>
    <dgm:cxn modelId="{F980958D-7304-4D96-AF2E-EBBAC7D31024}" type="presParOf" srcId="{3F241770-1922-7F43-AFB3-8F13E3E721C6}" destId="{FF0DFCA1-5BA0-C14C-BA51-53CCD97CA6F4}" srcOrd="0" destOrd="0" presId="urn:microsoft.com/office/officeart/2005/8/layout/hList1"/>
    <dgm:cxn modelId="{F22D2819-E396-49B0-BDEB-7516B1F609F0}" type="presParOf" srcId="{3F241770-1922-7F43-AFB3-8F13E3E721C6}" destId="{0942F531-3490-7B45-82E0-942A93CD9EB0}" srcOrd="1" destOrd="0" presId="urn:microsoft.com/office/officeart/2005/8/layout/hList1"/>
    <dgm:cxn modelId="{3247D789-BDEC-4D44-BDA5-90FE9E8D464E}" type="presParOf" srcId="{E949F028-4943-B84C-A4E1-759577B36BB2}" destId="{00AE6E24-01D8-BF40-A39C-4F00C2A4A820}" srcOrd="1" destOrd="0" presId="urn:microsoft.com/office/officeart/2005/8/layout/hList1"/>
    <dgm:cxn modelId="{5C3F12D3-E958-4881-8B7D-BF45065B38D9}" type="presParOf" srcId="{E949F028-4943-B84C-A4E1-759577B36BB2}" destId="{E39BF4DE-2843-1243-9575-DF1A66162A35}" srcOrd="2" destOrd="0" presId="urn:microsoft.com/office/officeart/2005/8/layout/hList1"/>
    <dgm:cxn modelId="{092A7541-9DFC-43E7-8EF5-D40D48FFB3E2}" type="presParOf" srcId="{E39BF4DE-2843-1243-9575-DF1A66162A35}" destId="{3EF65D3F-D370-7044-8EBB-3EEF11C8A0DE}" srcOrd="0" destOrd="0" presId="urn:microsoft.com/office/officeart/2005/8/layout/hList1"/>
    <dgm:cxn modelId="{6F75E5BF-175D-4AAF-B1A9-48FE9135DCCE}" type="presParOf" srcId="{E39BF4DE-2843-1243-9575-DF1A66162A35}" destId="{AC244E05-488D-6D49-9709-D133A5AF1401}"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65B8F72-B9B4-B845-B970-11633620B74F}" type="doc">
      <dgm:prSet loTypeId="urn:microsoft.com/office/officeart/2009/3/layout/RandomtoResultProcess" loCatId="" qsTypeId="urn:microsoft.com/office/officeart/2005/8/quickstyle/simple1" qsCatId="simple" csTypeId="urn:microsoft.com/office/officeart/2005/8/colors/accent1_2" csCatId="accent1" phldr="1"/>
      <dgm:spPr/>
      <dgm:t>
        <a:bodyPr/>
        <a:lstStyle/>
        <a:p>
          <a:endParaRPr lang="en-GB"/>
        </a:p>
      </dgm:t>
    </dgm:pt>
    <dgm:pt modelId="{0C6AF34C-C941-7F4F-9B25-60E1E1F32BEC}">
      <dgm:prSet phldrT="[Text]"/>
      <dgm:spPr/>
      <dgm:t>
        <a:bodyPr/>
        <a:lstStyle/>
        <a:p>
          <a:r>
            <a:rPr lang="en-GB" dirty="0">
              <a:latin typeface="Arial" panose="020B0604020202020204" pitchFamily="34" charset="0"/>
              <a:cs typeface="Arial" panose="020B0604020202020204" pitchFamily="34" charset="0"/>
            </a:rPr>
            <a:t>Microdata</a:t>
          </a:r>
        </a:p>
      </dgm:t>
    </dgm:pt>
    <dgm:pt modelId="{D0B994B6-F60B-7649-BC7B-D39F8CF7460F}" type="parTrans" cxnId="{4069CD2E-0198-4A4B-82C4-9B8D7A7C9E6B}">
      <dgm:prSet/>
      <dgm:spPr/>
      <dgm:t>
        <a:bodyPr/>
        <a:lstStyle/>
        <a:p>
          <a:endParaRPr lang="en-GB">
            <a:latin typeface="Arial" panose="020B0604020202020204" pitchFamily="34" charset="0"/>
            <a:cs typeface="Arial" panose="020B0604020202020204" pitchFamily="34" charset="0"/>
          </a:endParaRPr>
        </a:p>
      </dgm:t>
    </dgm:pt>
    <dgm:pt modelId="{79AF113A-690A-594D-8A88-A11A0800C7AC}" type="sibTrans" cxnId="{4069CD2E-0198-4A4B-82C4-9B8D7A7C9E6B}">
      <dgm:prSet/>
      <dgm:spPr/>
      <dgm:t>
        <a:bodyPr/>
        <a:lstStyle/>
        <a:p>
          <a:endParaRPr lang="en-GB">
            <a:latin typeface="Arial" panose="020B0604020202020204" pitchFamily="34" charset="0"/>
            <a:cs typeface="Arial" panose="020B0604020202020204" pitchFamily="34" charset="0"/>
          </a:endParaRPr>
        </a:p>
      </dgm:t>
    </dgm:pt>
    <dgm:pt modelId="{0DBEEE42-D322-654A-9DF9-F0EBD9A368B3}">
      <dgm:prSet phldrT="[Text]" custT="1"/>
      <dgm:spPr/>
      <dgm:t>
        <a:bodyPr/>
        <a:lstStyle/>
        <a:p>
          <a:r>
            <a:rPr lang="en-GB" sz="1500" dirty="0">
              <a:latin typeface="Arial" panose="020B0604020202020204" pitchFamily="34" charset="0"/>
              <a:cs typeface="Arial" panose="020B0604020202020204" pitchFamily="34" charset="0"/>
            </a:rPr>
            <a:t>on households (and individuals)</a:t>
          </a:r>
        </a:p>
      </dgm:t>
    </dgm:pt>
    <dgm:pt modelId="{F55A2BC2-C49E-7141-A19D-C86EA60552D3}" type="parTrans" cxnId="{466A64F1-1DAA-7641-85DE-B93FFAD934DF}">
      <dgm:prSet/>
      <dgm:spPr/>
      <dgm:t>
        <a:bodyPr/>
        <a:lstStyle/>
        <a:p>
          <a:endParaRPr lang="en-GB">
            <a:latin typeface="Arial" panose="020B0604020202020204" pitchFamily="34" charset="0"/>
            <a:cs typeface="Arial" panose="020B0604020202020204" pitchFamily="34" charset="0"/>
          </a:endParaRPr>
        </a:p>
      </dgm:t>
    </dgm:pt>
    <dgm:pt modelId="{6C95C051-D729-2845-B80E-A0F79D5FC444}" type="sibTrans" cxnId="{466A64F1-1DAA-7641-85DE-B93FFAD934DF}">
      <dgm:prSet/>
      <dgm:spPr/>
      <dgm:t>
        <a:bodyPr/>
        <a:lstStyle/>
        <a:p>
          <a:endParaRPr lang="en-GB">
            <a:latin typeface="Arial" panose="020B0604020202020204" pitchFamily="34" charset="0"/>
            <a:cs typeface="Arial" panose="020B0604020202020204" pitchFamily="34" charset="0"/>
          </a:endParaRPr>
        </a:p>
      </dgm:t>
    </dgm:pt>
    <dgm:pt modelId="{8F253038-A7FE-074A-8DFE-6643B52FD442}">
      <dgm:prSet phldrT="[Text]"/>
      <dgm:spPr/>
      <dgm:t>
        <a:bodyPr/>
        <a:lstStyle/>
        <a:p>
          <a:r>
            <a:rPr lang="en-GB" dirty="0">
              <a:latin typeface="Arial" panose="020B0604020202020204" pitchFamily="34" charset="0"/>
              <a:cs typeface="Arial" panose="020B0604020202020204" pitchFamily="34" charset="0"/>
            </a:rPr>
            <a:t>Tax-benefit policy rules</a:t>
          </a:r>
        </a:p>
      </dgm:t>
    </dgm:pt>
    <dgm:pt modelId="{EB27F1F2-BE3E-B944-9E9D-B9627DAB771C}" type="parTrans" cxnId="{87DB8CDB-A0AA-B14F-BEA3-9D3A7DD30590}">
      <dgm:prSet/>
      <dgm:spPr/>
      <dgm:t>
        <a:bodyPr/>
        <a:lstStyle/>
        <a:p>
          <a:endParaRPr lang="en-GB">
            <a:latin typeface="Arial" panose="020B0604020202020204" pitchFamily="34" charset="0"/>
            <a:cs typeface="Arial" panose="020B0604020202020204" pitchFamily="34" charset="0"/>
          </a:endParaRPr>
        </a:p>
      </dgm:t>
    </dgm:pt>
    <dgm:pt modelId="{4C331C46-FFAC-4F4C-BBFE-E5B96E2C9343}" type="sibTrans" cxnId="{87DB8CDB-A0AA-B14F-BEA3-9D3A7DD30590}">
      <dgm:prSet/>
      <dgm:spPr/>
      <dgm:t>
        <a:bodyPr/>
        <a:lstStyle/>
        <a:p>
          <a:endParaRPr lang="en-GB">
            <a:latin typeface="Arial" panose="020B0604020202020204" pitchFamily="34" charset="0"/>
            <a:cs typeface="Arial" panose="020B0604020202020204" pitchFamily="34" charset="0"/>
          </a:endParaRPr>
        </a:p>
      </dgm:t>
    </dgm:pt>
    <dgm:pt modelId="{11886FCD-912C-E24D-959F-C6865616948B}">
      <dgm:prSet phldrT="[Text]" custT="1"/>
      <dgm:spPr/>
      <dgm:t>
        <a:bodyPr/>
        <a:lstStyle/>
        <a:p>
          <a:r>
            <a:rPr lang="en-GB" sz="1500" dirty="0">
              <a:latin typeface="Arial" panose="020B0604020202020204" pitchFamily="34" charset="0"/>
              <a:cs typeface="Arial" panose="020B0604020202020204" pitchFamily="34" charset="0"/>
            </a:rPr>
            <a:t>current or historical systems</a:t>
          </a:r>
        </a:p>
      </dgm:t>
    </dgm:pt>
    <dgm:pt modelId="{5BAF19CE-E674-8947-8C30-459781C479D4}" type="parTrans" cxnId="{3F9F8A38-E767-7B40-896B-72C4FF2D165D}">
      <dgm:prSet/>
      <dgm:spPr/>
      <dgm:t>
        <a:bodyPr/>
        <a:lstStyle/>
        <a:p>
          <a:endParaRPr lang="en-GB">
            <a:latin typeface="Arial" panose="020B0604020202020204" pitchFamily="34" charset="0"/>
            <a:cs typeface="Arial" panose="020B0604020202020204" pitchFamily="34" charset="0"/>
          </a:endParaRPr>
        </a:p>
      </dgm:t>
    </dgm:pt>
    <dgm:pt modelId="{8949C80C-70CC-EE40-A293-BE3E57484B37}" type="sibTrans" cxnId="{3F9F8A38-E767-7B40-896B-72C4FF2D165D}">
      <dgm:prSet/>
      <dgm:spPr/>
      <dgm:t>
        <a:bodyPr/>
        <a:lstStyle/>
        <a:p>
          <a:endParaRPr lang="en-GB">
            <a:latin typeface="Arial" panose="020B0604020202020204" pitchFamily="34" charset="0"/>
            <a:cs typeface="Arial" panose="020B0604020202020204" pitchFamily="34" charset="0"/>
          </a:endParaRPr>
        </a:p>
      </dgm:t>
    </dgm:pt>
    <dgm:pt modelId="{5D53868A-4E10-CD44-A8A5-7641D22DEE73}">
      <dgm:prSet phldrT="[Text]" custT="1"/>
      <dgm:spPr/>
      <dgm:t>
        <a:bodyPr/>
        <a:lstStyle/>
        <a:p>
          <a:r>
            <a:rPr lang="en-GB" sz="1500" dirty="0">
              <a:latin typeface="Arial" panose="020B0604020202020204" pitchFamily="34" charset="0"/>
              <a:cs typeface="Arial" panose="020B0604020202020204" pitchFamily="34" charset="0"/>
            </a:rPr>
            <a:t>representative of the population</a:t>
          </a:r>
        </a:p>
      </dgm:t>
    </dgm:pt>
    <dgm:pt modelId="{831CB494-217C-5F44-8770-8C605E6888E9}" type="parTrans" cxnId="{A0702F6B-F4FA-9240-9041-36239D398A6F}">
      <dgm:prSet/>
      <dgm:spPr/>
      <dgm:t>
        <a:bodyPr/>
        <a:lstStyle/>
        <a:p>
          <a:endParaRPr lang="en-GB">
            <a:latin typeface="Arial" panose="020B0604020202020204" pitchFamily="34" charset="0"/>
            <a:cs typeface="Arial" panose="020B0604020202020204" pitchFamily="34" charset="0"/>
          </a:endParaRPr>
        </a:p>
      </dgm:t>
    </dgm:pt>
    <dgm:pt modelId="{A3AFA805-8161-E94A-860E-B373D77833F8}" type="sibTrans" cxnId="{A0702F6B-F4FA-9240-9041-36239D398A6F}">
      <dgm:prSet/>
      <dgm:spPr/>
      <dgm:t>
        <a:bodyPr/>
        <a:lstStyle/>
        <a:p>
          <a:endParaRPr lang="en-GB">
            <a:latin typeface="Arial" panose="020B0604020202020204" pitchFamily="34" charset="0"/>
            <a:cs typeface="Arial" panose="020B0604020202020204" pitchFamily="34" charset="0"/>
          </a:endParaRPr>
        </a:p>
      </dgm:t>
    </dgm:pt>
    <dgm:pt modelId="{641B611F-940D-B741-83E1-D8AD0E105D50}">
      <dgm:prSet phldrT="[Text]" custT="1"/>
      <dgm:spPr/>
      <dgm:t>
        <a:bodyPr/>
        <a:lstStyle/>
        <a:p>
          <a:r>
            <a:rPr lang="en-GB" sz="1500" dirty="0">
              <a:latin typeface="Arial" panose="020B0604020202020204" pitchFamily="34" charset="0"/>
              <a:cs typeface="Arial" panose="020B0604020202020204" pitchFamily="34" charset="0"/>
            </a:rPr>
            <a:t>hypothetical systems</a:t>
          </a:r>
        </a:p>
      </dgm:t>
    </dgm:pt>
    <dgm:pt modelId="{7610D7CB-B935-8740-BAE1-164CE11E665A}" type="parTrans" cxnId="{2FEE01DA-73BE-DE49-917E-C99FFD89B0A0}">
      <dgm:prSet/>
      <dgm:spPr/>
      <dgm:t>
        <a:bodyPr/>
        <a:lstStyle/>
        <a:p>
          <a:endParaRPr lang="en-GB">
            <a:latin typeface="Arial" panose="020B0604020202020204" pitchFamily="34" charset="0"/>
            <a:cs typeface="Arial" panose="020B0604020202020204" pitchFamily="34" charset="0"/>
          </a:endParaRPr>
        </a:p>
      </dgm:t>
    </dgm:pt>
    <dgm:pt modelId="{89CBC76E-DB29-5D45-9F85-F9CB6E974B49}" type="sibTrans" cxnId="{2FEE01DA-73BE-DE49-917E-C99FFD89B0A0}">
      <dgm:prSet/>
      <dgm:spPr/>
      <dgm:t>
        <a:bodyPr/>
        <a:lstStyle/>
        <a:p>
          <a:endParaRPr lang="en-GB">
            <a:latin typeface="Arial" panose="020B0604020202020204" pitchFamily="34" charset="0"/>
            <a:cs typeface="Arial" panose="020B0604020202020204" pitchFamily="34" charset="0"/>
          </a:endParaRPr>
        </a:p>
      </dgm:t>
    </dgm:pt>
    <dgm:pt modelId="{BC305101-32B5-B84A-987B-BA3645893F7C}">
      <dgm:prSet phldrT="[Text]"/>
      <dgm:spPr/>
      <dgm:t>
        <a:bodyPr/>
        <a:lstStyle/>
        <a:p>
          <a:r>
            <a:rPr lang="en-GB" dirty="0">
              <a:latin typeface="Arial" panose="020B0604020202020204" pitchFamily="34" charset="0"/>
              <a:cs typeface="Arial" panose="020B0604020202020204" pitchFamily="34" charset="0"/>
            </a:rPr>
            <a:t>Calculation of benefit entitlements &amp; tax liabilities</a:t>
          </a:r>
        </a:p>
      </dgm:t>
    </dgm:pt>
    <dgm:pt modelId="{EA5B138E-C7FC-AD46-A245-34F6F6EF524E}" type="parTrans" cxnId="{B65354F0-BDFB-044F-8E70-2D17AC89D4EA}">
      <dgm:prSet/>
      <dgm:spPr/>
      <dgm:t>
        <a:bodyPr/>
        <a:lstStyle/>
        <a:p>
          <a:endParaRPr lang="en-GB">
            <a:latin typeface="Arial" panose="020B0604020202020204" pitchFamily="34" charset="0"/>
            <a:cs typeface="Arial" panose="020B0604020202020204" pitchFamily="34" charset="0"/>
          </a:endParaRPr>
        </a:p>
      </dgm:t>
    </dgm:pt>
    <dgm:pt modelId="{25BEA732-76FE-074D-82C5-843BB63F1524}" type="sibTrans" cxnId="{B65354F0-BDFB-044F-8E70-2D17AC89D4EA}">
      <dgm:prSet/>
      <dgm:spPr/>
      <dgm:t>
        <a:bodyPr/>
        <a:lstStyle/>
        <a:p>
          <a:endParaRPr lang="en-GB">
            <a:latin typeface="Arial" panose="020B0604020202020204" pitchFamily="34" charset="0"/>
            <a:cs typeface="Arial" panose="020B0604020202020204" pitchFamily="34" charset="0"/>
          </a:endParaRPr>
        </a:p>
      </dgm:t>
    </dgm:pt>
    <dgm:pt modelId="{05C53C21-22AA-8A47-98D9-E1B0A478B196}">
      <dgm:prSet phldrT="[Text]" custT="1"/>
      <dgm:spPr/>
      <dgm:t>
        <a:bodyPr/>
        <a:lstStyle/>
        <a:p>
          <a:r>
            <a:rPr lang="en-GB" sz="1500" dirty="0">
              <a:latin typeface="Arial" panose="020B0604020202020204" pitchFamily="34" charset="0"/>
              <a:cs typeface="Arial" panose="020B0604020202020204" pitchFamily="34" charset="0"/>
            </a:rPr>
            <a:t>for every household</a:t>
          </a:r>
        </a:p>
      </dgm:t>
    </dgm:pt>
    <dgm:pt modelId="{2CCFF05C-39C7-F246-8A0B-D7DFEFED6ADD}" type="parTrans" cxnId="{5175374B-A189-E94F-AF96-3BF955FCF68F}">
      <dgm:prSet/>
      <dgm:spPr/>
      <dgm:t>
        <a:bodyPr/>
        <a:lstStyle/>
        <a:p>
          <a:endParaRPr lang="en-GB">
            <a:latin typeface="Arial" panose="020B0604020202020204" pitchFamily="34" charset="0"/>
            <a:cs typeface="Arial" panose="020B0604020202020204" pitchFamily="34" charset="0"/>
          </a:endParaRPr>
        </a:p>
      </dgm:t>
    </dgm:pt>
    <dgm:pt modelId="{6C6A6FFC-6E46-E04F-84B6-377EC5A0AC2E}" type="sibTrans" cxnId="{5175374B-A189-E94F-AF96-3BF955FCF68F}">
      <dgm:prSet/>
      <dgm:spPr/>
      <dgm:t>
        <a:bodyPr/>
        <a:lstStyle/>
        <a:p>
          <a:endParaRPr lang="en-GB">
            <a:latin typeface="Arial" panose="020B0604020202020204" pitchFamily="34" charset="0"/>
            <a:cs typeface="Arial" panose="020B0604020202020204" pitchFamily="34" charset="0"/>
          </a:endParaRPr>
        </a:p>
      </dgm:t>
    </dgm:pt>
    <dgm:pt modelId="{BA490BDA-5D0E-244D-9730-9C495C883BB5}">
      <dgm:prSet phldrT="[Text]" custT="1"/>
      <dgm:spPr/>
      <dgm:t>
        <a:bodyPr/>
        <a:lstStyle/>
        <a:p>
          <a:r>
            <a:rPr lang="en-GB" sz="1500" dirty="0">
              <a:latin typeface="Arial" panose="020B0604020202020204" pitchFamily="34" charset="0"/>
              <a:cs typeface="Arial" panose="020B0604020202020204" pitchFamily="34" charset="0"/>
            </a:rPr>
            <a:t>under multiple tax-benefit systems</a:t>
          </a:r>
        </a:p>
      </dgm:t>
    </dgm:pt>
    <dgm:pt modelId="{9B88DBEC-F1AE-F04C-8C47-D940580163F0}" type="parTrans" cxnId="{6EC4E904-4C6B-3948-84A3-4DBCAA5A630D}">
      <dgm:prSet/>
      <dgm:spPr/>
      <dgm:t>
        <a:bodyPr/>
        <a:lstStyle/>
        <a:p>
          <a:endParaRPr lang="en-GB">
            <a:latin typeface="Arial" panose="020B0604020202020204" pitchFamily="34" charset="0"/>
            <a:cs typeface="Arial" panose="020B0604020202020204" pitchFamily="34" charset="0"/>
          </a:endParaRPr>
        </a:p>
      </dgm:t>
    </dgm:pt>
    <dgm:pt modelId="{0E8DB64D-5CE5-7546-BD06-51CAC2325871}" type="sibTrans" cxnId="{6EC4E904-4C6B-3948-84A3-4DBCAA5A630D}">
      <dgm:prSet/>
      <dgm:spPr/>
      <dgm:t>
        <a:bodyPr/>
        <a:lstStyle/>
        <a:p>
          <a:endParaRPr lang="en-GB">
            <a:latin typeface="Arial" panose="020B0604020202020204" pitchFamily="34" charset="0"/>
            <a:cs typeface="Arial" panose="020B0604020202020204" pitchFamily="34" charset="0"/>
          </a:endParaRPr>
        </a:p>
      </dgm:t>
    </dgm:pt>
    <dgm:pt modelId="{0C5BFE8C-0953-364B-BA33-DBC6B9DF6AAB}">
      <dgm:prSet phldrT="[Text]"/>
      <dgm:spPr/>
      <dgm:t>
        <a:bodyPr/>
        <a:lstStyle/>
        <a:p>
          <a:r>
            <a:rPr lang="en-GB" dirty="0">
              <a:latin typeface="Arial" panose="020B0604020202020204" pitchFamily="34" charset="0"/>
              <a:cs typeface="Arial" panose="020B0604020202020204" pitchFamily="34" charset="0"/>
            </a:rPr>
            <a:t>Analysis</a:t>
          </a:r>
        </a:p>
      </dgm:t>
    </dgm:pt>
    <dgm:pt modelId="{461F152E-952A-9E41-8BA6-154175BD0261}" type="parTrans" cxnId="{99B202FF-42E6-2040-A068-493539A0411B}">
      <dgm:prSet/>
      <dgm:spPr/>
      <dgm:t>
        <a:bodyPr/>
        <a:lstStyle/>
        <a:p>
          <a:endParaRPr lang="en-GB">
            <a:latin typeface="Arial" panose="020B0604020202020204" pitchFamily="34" charset="0"/>
            <a:cs typeface="Arial" panose="020B0604020202020204" pitchFamily="34" charset="0"/>
          </a:endParaRPr>
        </a:p>
      </dgm:t>
    </dgm:pt>
    <dgm:pt modelId="{D61069EF-FC1B-104C-967F-64A3A278B6A4}" type="sibTrans" cxnId="{99B202FF-42E6-2040-A068-493539A0411B}">
      <dgm:prSet/>
      <dgm:spPr/>
      <dgm:t>
        <a:bodyPr/>
        <a:lstStyle/>
        <a:p>
          <a:endParaRPr lang="en-GB">
            <a:latin typeface="Arial" panose="020B0604020202020204" pitchFamily="34" charset="0"/>
            <a:cs typeface="Arial" panose="020B0604020202020204" pitchFamily="34" charset="0"/>
          </a:endParaRPr>
        </a:p>
      </dgm:t>
    </dgm:pt>
    <dgm:pt modelId="{D969F2F2-A47D-C542-ABCA-FEBA7781AC62}">
      <dgm:prSet phldrT="[Text]" custT="1"/>
      <dgm:spPr/>
      <dgm:t>
        <a:bodyPr/>
        <a:lstStyle/>
        <a:p>
          <a:r>
            <a:rPr lang="en-GB" sz="1500" dirty="0">
              <a:latin typeface="Arial" panose="020B0604020202020204" pitchFamily="34" charset="0"/>
              <a:cs typeface="Arial" panose="020B0604020202020204" pitchFamily="34" charset="0"/>
            </a:rPr>
            <a:t>household incomes</a:t>
          </a:r>
        </a:p>
      </dgm:t>
    </dgm:pt>
    <dgm:pt modelId="{88D7C739-F45F-084F-92A0-45100E74A3A4}" type="parTrans" cxnId="{20522026-EB7D-0F48-A147-3F6F489F631F}">
      <dgm:prSet/>
      <dgm:spPr/>
      <dgm:t>
        <a:bodyPr/>
        <a:lstStyle/>
        <a:p>
          <a:endParaRPr lang="en-GB">
            <a:latin typeface="Arial" panose="020B0604020202020204" pitchFamily="34" charset="0"/>
            <a:cs typeface="Arial" panose="020B0604020202020204" pitchFamily="34" charset="0"/>
          </a:endParaRPr>
        </a:p>
      </dgm:t>
    </dgm:pt>
    <dgm:pt modelId="{CAA83BFF-3EAA-F548-A11D-AEEF403ED612}" type="sibTrans" cxnId="{20522026-EB7D-0F48-A147-3F6F489F631F}">
      <dgm:prSet/>
      <dgm:spPr/>
      <dgm:t>
        <a:bodyPr/>
        <a:lstStyle/>
        <a:p>
          <a:endParaRPr lang="en-GB">
            <a:latin typeface="Arial" panose="020B0604020202020204" pitchFamily="34" charset="0"/>
            <a:cs typeface="Arial" panose="020B0604020202020204" pitchFamily="34" charset="0"/>
          </a:endParaRPr>
        </a:p>
      </dgm:t>
    </dgm:pt>
    <dgm:pt modelId="{40C2DB2D-2E49-E340-AD82-14887B80581B}">
      <dgm:prSet phldrT="[Text]" custT="1"/>
      <dgm:spPr/>
      <dgm:t>
        <a:bodyPr/>
        <a:lstStyle/>
        <a:p>
          <a:r>
            <a:rPr lang="en-GB" sz="1500" dirty="0">
              <a:latin typeface="Arial" panose="020B0604020202020204" pitchFamily="34" charset="0"/>
              <a:cs typeface="Arial" panose="020B0604020202020204" pitchFamily="34" charset="0"/>
            </a:rPr>
            <a:t>fiscal impact</a:t>
          </a:r>
        </a:p>
      </dgm:t>
    </dgm:pt>
    <dgm:pt modelId="{E8226358-29C0-6A48-8D0D-9229648B0B9F}" type="parTrans" cxnId="{1E072EE1-C395-BD46-A3E3-84622509BBE6}">
      <dgm:prSet/>
      <dgm:spPr/>
      <dgm:t>
        <a:bodyPr/>
        <a:lstStyle/>
        <a:p>
          <a:endParaRPr lang="en-GB">
            <a:latin typeface="Arial" panose="020B0604020202020204" pitchFamily="34" charset="0"/>
            <a:cs typeface="Arial" panose="020B0604020202020204" pitchFamily="34" charset="0"/>
          </a:endParaRPr>
        </a:p>
      </dgm:t>
    </dgm:pt>
    <dgm:pt modelId="{B153398B-52B8-4A4E-9C89-5C99A26E9FDD}" type="sibTrans" cxnId="{1E072EE1-C395-BD46-A3E3-84622509BBE6}">
      <dgm:prSet/>
      <dgm:spPr/>
      <dgm:t>
        <a:bodyPr/>
        <a:lstStyle/>
        <a:p>
          <a:endParaRPr lang="en-GB">
            <a:latin typeface="Arial" panose="020B0604020202020204" pitchFamily="34" charset="0"/>
            <a:cs typeface="Arial" panose="020B0604020202020204" pitchFamily="34" charset="0"/>
          </a:endParaRPr>
        </a:p>
      </dgm:t>
    </dgm:pt>
    <dgm:pt modelId="{DCD987BB-6E46-9D4C-A2F5-E7DE09502181}">
      <dgm:prSet phldrT="[Text]" custT="1"/>
      <dgm:spPr/>
      <dgm:t>
        <a:bodyPr/>
        <a:lstStyle/>
        <a:p>
          <a:r>
            <a:rPr lang="en-GB" sz="1500" dirty="0">
              <a:latin typeface="Arial" panose="020B0604020202020204" pitchFamily="34" charset="0"/>
              <a:cs typeface="Arial" panose="020B0604020202020204" pitchFamily="34" charset="0"/>
            </a:rPr>
            <a:t>work incentives</a:t>
          </a:r>
        </a:p>
      </dgm:t>
    </dgm:pt>
    <dgm:pt modelId="{CA43F454-03CD-964D-A2AC-9D1578FF1718}" type="parTrans" cxnId="{A5788A6F-1E34-E843-A8D2-AF05FB0E8F7D}">
      <dgm:prSet/>
      <dgm:spPr/>
      <dgm:t>
        <a:bodyPr/>
        <a:lstStyle/>
        <a:p>
          <a:endParaRPr lang="en-GB">
            <a:latin typeface="Arial" panose="020B0604020202020204" pitchFamily="34" charset="0"/>
            <a:cs typeface="Arial" panose="020B0604020202020204" pitchFamily="34" charset="0"/>
          </a:endParaRPr>
        </a:p>
      </dgm:t>
    </dgm:pt>
    <dgm:pt modelId="{99A2744E-10EC-B540-B011-C3F7AF94DD30}" type="sibTrans" cxnId="{A5788A6F-1E34-E843-A8D2-AF05FB0E8F7D}">
      <dgm:prSet/>
      <dgm:spPr/>
      <dgm:t>
        <a:bodyPr/>
        <a:lstStyle/>
        <a:p>
          <a:endParaRPr lang="en-GB">
            <a:latin typeface="Arial" panose="020B0604020202020204" pitchFamily="34" charset="0"/>
            <a:cs typeface="Arial" panose="020B0604020202020204" pitchFamily="34" charset="0"/>
          </a:endParaRPr>
        </a:p>
      </dgm:t>
    </dgm:pt>
    <dgm:pt modelId="{00341426-F67C-8044-8479-893DC0A4C051}" type="pres">
      <dgm:prSet presAssocID="{665B8F72-B9B4-B845-B970-11633620B74F}" presName="Name0" presStyleCnt="0">
        <dgm:presLayoutVars>
          <dgm:dir/>
          <dgm:animOne val="branch"/>
          <dgm:animLvl val="lvl"/>
        </dgm:presLayoutVars>
      </dgm:prSet>
      <dgm:spPr/>
    </dgm:pt>
    <dgm:pt modelId="{F9AF8E46-13AC-6E40-A0D3-9A75EE2CC338}" type="pres">
      <dgm:prSet presAssocID="{0C6AF34C-C941-7F4F-9B25-60E1E1F32BEC}" presName="chaos" presStyleCnt="0"/>
      <dgm:spPr/>
    </dgm:pt>
    <dgm:pt modelId="{E83E0C46-3761-1D45-96A0-543718419E0D}" type="pres">
      <dgm:prSet presAssocID="{0C6AF34C-C941-7F4F-9B25-60E1E1F32BEC}" presName="parTx1" presStyleLbl="revTx" presStyleIdx="0" presStyleCnt="7"/>
      <dgm:spPr/>
    </dgm:pt>
    <dgm:pt modelId="{F22A1061-BDFC-C740-98A6-5C32D34B17EF}" type="pres">
      <dgm:prSet presAssocID="{0C6AF34C-C941-7F4F-9B25-60E1E1F32BEC}" presName="desTx1" presStyleLbl="revTx" presStyleIdx="1" presStyleCnt="7" custScaleX="122814">
        <dgm:presLayoutVars>
          <dgm:bulletEnabled val="1"/>
        </dgm:presLayoutVars>
      </dgm:prSet>
      <dgm:spPr/>
    </dgm:pt>
    <dgm:pt modelId="{44AABF5B-933F-7540-BF0D-2C9D57D8E981}" type="pres">
      <dgm:prSet presAssocID="{0C6AF34C-C941-7F4F-9B25-60E1E1F32BEC}" presName="c1" presStyleLbl="node1" presStyleIdx="0" presStyleCnt="19"/>
      <dgm:spPr/>
    </dgm:pt>
    <dgm:pt modelId="{00B25DC3-2825-0E4C-B339-63A778482656}" type="pres">
      <dgm:prSet presAssocID="{0C6AF34C-C941-7F4F-9B25-60E1E1F32BEC}" presName="c2" presStyleLbl="node1" presStyleIdx="1" presStyleCnt="19"/>
      <dgm:spPr/>
    </dgm:pt>
    <dgm:pt modelId="{3F98374E-105E-EA4F-BB6B-C6292D511020}" type="pres">
      <dgm:prSet presAssocID="{0C6AF34C-C941-7F4F-9B25-60E1E1F32BEC}" presName="c3" presStyleLbl="node1" presStyleIdx="2" presStyleCnt="19"/>
      <dgm:spPr/>
    </dgm:pt>
    <dgm:pt modelId="{F07BA873-A196-814F-B020-D027FDD85BEA}" type="pres">
      <dgm:prSet presAssocID="{0C6AF34C-C941-7F4F-9B25-60E1E1F32BEC}" presName="c4" presStyleLbl="node1" presStyleIdx="3" presStyleCnt="19"/>
      <dgm:spPr/>
    </dgm:pt>
    <dgm:pt modelId="{9196A64A-DF4D-804B-A3AC-CF72216369F2}" type="pres">
      <dgm:prSet presAssocID="{0C6AF34C-C941-7F4F-9B25-60E1E1F32BEC}" presName="c5" presStyleLbl="node1" presStyleIdx="4" presStyleCnt="19"/>
      <dgm:spPr/>
    </dgm:pt>
    <dgm:pt modelId="{50951304-5697-8F4E-9CB3-52425053DEFE}" type="pres">
      <dgm:prSet presAssocID="{0C6AF34C-C941-7F4F-9B25-60E1E1F32BEC}" presName="c6" presStyleLbl="node1" presStyleIdx="5" presStyleCnt="19"/>
      <dgm:spPr/>
    </dgm:pt>
    <dgm:pt modelId="{F9528FF1-086D-DA43-B5E4-77E925B689C4}" type="pres">
      <dgm:prSet presAssocID="{0C6AF34C-C941-7F4F-9B25-60E1E1F32BEC}" presName="c7" presStyleLbl="node1" presStyleIdx="6" presStyleCnt="19"/>
      <dgm:spPr/>
    </dgm:pt>
    <dgm:pt modelId="{4D0E9B2C-27C0-D046-9BA7-F58A65B36A57}" type="pres">
      <dgm:prSet presAssocID="{0C6AF34C-C941-7F4F-9B25-60E1E1F32BEC}" presName="c8" presStyleLbl="node1" presStyleIdx="7" presStyleCnt="19"/>
      <dgm:spPr/>
    </dgm:pt>
    <dgm:pt modelId="{8FF81D84-E6CD-8F47-8378-8730FA399F3B}" type="pres">
      <dgm:prSet presAssocID="{0C6AF34C-C941-7F4F-9B25-60E1E1F32BEC}" presName="c9" presStyleLbl="node1" presStyleIdx="8" presStyleCnt="19"/>
      <dgm:spPr/>
    </dgm:pt>
    <dgm:pt modelId="{DEBBF9B5-F3AC-DB4D-8883-356CCF82D7D5}" type="pres">
      <dgm:prSet presAssocID="{0C6AF34C-C941-7F4F-9B25-60E1E1F32BEC}" presName="c10" presStyleLbl="node1" presStyleIdx="9" presStyleCnt="19"/>
      <dgm:spPr/>
    </dgm:pt>
    <dgm:pt modelId="{372B35B1-6017-3548-9C08-D2EFFF6ADD6E}" type="pres">
      <dgm:prSet presAssocID="{0C6AF34C-C941-7F4F-9B25-60E1E1F32BEC}" presName="c11" presStyleLbl="node1" presStyleIdx="10" presStyleCnt="19"/>
      <dgm:spPr/>
    </dgm:pt>
    <dgm:pt modelId="{954E4976-4C0B-C34A-B184-8DE32B8DD81A}" type="pres">
      <dgm:prSet presAssocID="{0C6AF34C-C941-7F4F-9B25-60E1E1F32BEC}" presName="c12" presStyleLbl="node1" presStyleIdx="11" presStyleCnt="19"/>
      <dgm:spPr/>
    </dgm:pt>
    <dgm:pt modelId="{E16D7497-F0E5-1342-A120-6F7805D87BCE}" type="pres">
      <dgm:prSet presAssocID="{0C6AF34C-C941-7F4F-9B25-60E1E1F32BEC}" presName="c13" presStyleLbl="node1" presStyleIdx="12" presStyleCnt="19"/>
      <dgm:spPr/>
    </dgm:pt>
    <dgm:pt modelId="{B0980644-E965-3A43-B740-93D4B5149F4B}" type="pres">
      <dgm:prSet presAssocID="{0C6AF34C-C941-7F4F-9B25-60E1E1F32BEC}" presName="c14" presStyleLbl="node1" presStyleIdx="13" presStyleCnt="19"/>
      <dgm:spPr/>
    </dgm:pt>
    <dgm:pt modelId="{ADF0C499-EFC7-EB4C-9F1E-E8C57DD9D9FC}" type="pres">
      <dgm:prSet presAssocID="{0C6AF34C-C941-7F4F-9B25-60E1E1F32BEC}" presName="c15" presStyleLbl="node1" presStyleIdx="14" presStyleCnt="19"/>
      <dgm:spPr/>
    </dgm:pt>
    <dgm:pt modelId="{7048ECCF-E69F-DF4F-9BB9-1DAFEF985B0F}" type="pres">
      <dgm:prSet presAssocID="{0C6AF34C-C941-7F4F-9B25-60E1E1F32BEC}" presName="c16" presStyleLbl="node1" presStyleIdx="15" presStyleCnt="19"/>
      <dgm:spPr/>
    </dgm:pt>
    <dgm:pt modelId="{0BD370E7-92DB-1546-B9F1-CD9256714771}" type="pres">
      <dgm:prSet presAssocID="{0C6AF34C-C941-7F4F-9B25-60E1E1F32BEC}" presName="c17" presStyleLbl="node1" presStyleIdx="16" presStyleCnt="19"/>
      <dgm:spPr/>
    </dgm:pt>
    <dgm:pt modelId="{DE4BC08B-39B0-6042-A810-1CAC6525FDB8}" type="pres">
      <dgm:prSet presAssocID="{0C6AF34C-C941-7F4F-9B25-60E1E1F32BEC}" presName="c18" presStyleLbl="node1" presStyleIdx="17" presStyleCnt="19"/>
      <dgm:spPr/>
    </dgm:pt>
    <dgm:pt modelId="{F6807411-3D98-824A-8C79-8E76C1D7E313}" type="pres">
      <dgm:prSet presAssocID="{79AF113A-690A-594D-8A88-A11A0800C7AC}" presName="chevronComposite1" presStyleCnt="0"/>
      <dgm:spPr/>
    </dgm:pt>
    <dgm:pt modelId="{AC5CA6EF-330D-A84E-8B8A-5117613AA5A7}" type="pres">
      <dgm:prSet presAssocID="{79AF113A-690A-594D-8A88-A11A0800C7AC}" presName="chevron1" presStyleLbl="sibTrans2D1" presStyleIdx="0" presStyleCnt="3"/>
      <dgm:spPr/>
    </dgm:pt>
    <dgm:pt modelId="{340C739E-86E0-C248-8840-E64A42CD7782}" type="pres">
      <dgm:prSet presAssocID="{79AF113A-690A-594D-8A88-A11A0800C7AC}" presName="spChevron1" presStyleCnt="0"/>
      <dgm:spPr/>
    </dgm:pt>
    <dgm:pt modelId="{8B636151-6120-4D4E-BE49-080521592CD3}" type="pres">
      <dgm:prSet presAssocID="{8F253038-A7FE-074A-8DFE-6643B52FD442}" presName="middle" presStyleCnt="0"/>
      <dgm:spPr/>
    </dgm:pt>
    <dgm:pt modelId="{4613BD82-364F-7F46-963B-85350B641466}" type="pres">
      <dgm:prSet presAssocID="{8F253038-A7FE-074A-8DFE-6643B52FD442}" presName="parTxMid" presStyleLbl="revTx" presStyleIdx="2" presStyleCnt="7"/>
      <dgm:spPr/>
    </dgm:pt>
    <dgm:pt modelId="{B7AF2F79-B8AB-434E-A109-D394003312D7}" type="pres">
      <dgm:prSet presAssocID="{8F253038-A7FE-074A-8DFE-6643B52FD442}" presName="desTxMid" presStyleLbl="revTx" presStyleIdx="3" presStyleCnt="7" custScaleX="127568">
        <dgm:presLayoutVars>
          <dgm:bulletEnabled val="1"/>
        </dgm:presLayoutVars>
      </dgm:prSet>
      <dgm:spPr/>
    </dgm:pt>
    <dgm:pt modelId="{9CA2D77F-044C-274A-9514-42A226286AB9}" type="pres">
      <dgm:prSet presAssocID="{8F253038-A7FE-074A-8DFE-6643B52FD442}" presName="spMid" presStyleCnt="0"/>
      <dgm:spPr/>
    </dgm:pt>
    <dgm:pt modelId="{4ECB890D-5519-A942-A583-DE8F8DAE9778}" type="pres">
      <dgm:prSet presAssocID="{4C331C46-FFAC-4F4C-BBFE-E5B96E2C9343}" presName="chevronComposite1" presStyleCnt="0"/>
      <dgm:spPr/>
    </dgm:pt>
    <dgm:pt modelId="{4090177D-E840-B847-B7FB-B80374A7E1D3}" type="pres">
      <dgm:prSet presAssocID="{4C331C46-FFAC-4F4C-BBFE-E5B96E2C9343}" presName="chevron1" presStyleLbl="sibTrans2D1" presStyleIdx="1" presStyleCnt="3"/>
      <dgm:spPr/>
    </dgm:pt>
    <dgm:pt modelId="{577093B1-4F9D-B449-9445-B2CAF8EF1C65}" type="pres">
      <dgm:prSet presAssocID="{4C331C46-FFAC-4F4C-BBFE-E5B96E2C9343}" presName="spChevron1" presStyleCnt="0"/>
      <dgm:spPr/>
    </dgm:pt>
    <dgm:pt modelId="{AA58F13B-4BC5-B444-940D-31F4D3D9B3D7}" type="pres">
      <dgm:prSet presAssocID="{BC305101-32B5-B84A-987B-BA3645893F7C}" presName="middle" presStyleCnt="0"/>
      <dgm:spPr/>
    </dgm:pt>
    <dgm:pt modelId="{80F8B741-412C-1645-B1FF-43107D59A28E}" type="pres">
      <dgm:prSet presAssocID="{BC305101-32B5-B84A-987B-BA3645893F7C}" presName="parTxMid" presStyleLbl="revTx" presStyleIdx="4" presStyleCnt="7"/>
      <dgm:spPr/>
    </dgm:pt>
    <dgm:pt modelId="{E87674BC-9843-1C4B-8AF9-1D2E734F7573}" type="pres">
      <dgm:prSet presAssocID="{BC305101-32B5-B84A-987B-BA3645893F7C}" presName="desTxMid" presStyleLbl="revTx" presStyleIdx="5" presStyleCnt="7" custScaleX="108855">
        <dgm:presLayoutVars>
          <dgm:bulletEnabled val="1"/>
        </dgm:presLayoutVars>
      </dgm:prSet>
      <dgm:spPr/>
    </dgm:pt>
    <dgm:pt modelId="{BD669B86-A0BC-B749-A5BC-10F246EE5816}" type="pres">
      <dgm:prSet presAssocID="{BC305101-32B5-B84A-987B-BA3645893F7C}" presName="spMid" presStyleCnt="0"/>
      <dgm:spPr/>
    </dgm:pt>
    <dgm:pt modelId="{87990D82-669C-C043-870B-C41C065B2246}" type="pres">
      <dgm:prSet presAssocID="{25BEA732-76FE-074D-82C5-843BB63F1524}" presName="chevronComposite1" presStyleCnt="0"/>
      <dgm:spPr/>
    </dgm:pt>
    <dgm:pt modelId="{33EB08D7-0951-074C-BA7D-6DDBA29B2B79}" type="pres">
      <dgm:prSet presAssocID="{25BEA732-76FE-074D-82C5-843BB63F1524}" presName="chevron1" presStyleLbl="sibTrans2D1" presStyleIdx="2" presStyleCnt="3"/>
      <dgm:spPr/>
    </dgm:pt>
    <dgm:pt modelId="{394A7430-F5F9-494D-92C7-D76BDA8C5E54}" type="pres">
      <dgm:prSet presAssocID="{25BEA732-76FE-074D-82C5-843BB63F1524}" presName="spChevron1" presStyleCnt="0"/>
      <dgm:spPr/>
    </dgm:pt>
    <dgm:pt modelId="{97A7F28A-61E4-A448-ACCE-1467368111E3}" type="pres">
      <dgm:prSet presAssocID="{0C5BFE8C-0953-364B-BA33-DBC6B9DF6AAB}" presName="last" presStyleCnt="0"/>
      <dgm:spPr/>
    </dgm:pt>
    <dgm:pt modelId="{E1080C09-135D-784B-95CF-60B14395456B}" type="pres">
      <dgm:prSet presAssocID="{0C5BFE8C-0953-364B-BA33-DBC6B9DF6AAB}" presName="circleTx" presStyleLbl="node1" presStyleIdx="18" presStyleCnt="19"/>
      <dgm:spPr/>
    </dgm:pt>
    <dgm:pt modelId="{E74FCEC6-52E9-3342-9F04-256C7893F206}" type="pres">
      <dgm:prSet presAssocID="{0C5BFE8C-0953-364B-BA33-DBC6B9DF6AAB}" presName="desTxN" presStyleLbl="revTx" presStyleIdx="6" presStyleCnt="7">
        <dgm:presLayoutVars>
          <dgm:bulletEnabled val="1"/>
        </dgm:presLayoutVars>
      </dgm:prSet>
      <dgm:spPr/>
    </dgm:pt>
    <dgm:pt modelId="{41488021-2D6E-BE4A-A9F7-935670E84C69}" type="pres">
      <dgm:prSet presAssocID="{0C5BFE8C-0953-364B-BA33-DBC6B9DF6AAB}" presName="spN" presStyleCnt="0"/>
      <dgm:spPr/>
    </dgm:pt>
  </dgm:ptLst>
  <dgm:cxnLst>
    <dgm:cxn modelId="{6EC4E904-4C6B-3948-84A3-4DBCAA5A630D}" srcId="{BC305101-32B5-B84A-987B-BA3645893F7C}" destId="{BA490BDA-5D0E-244D-9730-9C495C883BB5}" srcOrd="1" destOrd="0" parTransId="{9B88DBEC-F1AE-F04C-8C47-D940580163F0}" sibTransId="{0E8DB64D-5CE5-7546-BD06-51CAC2325871}"/>
    <dgm:cxn modelId="{F1739709-87F6-4D23-994C-81F910D7D3A9}" type="presOf" srcId="{8F253038-A7FE-074A-8DFE-6643B52FD442}" destId="{4613BD82-364F-7F46-963B-85350B641466}" srcOrd="0" destOrd="0" presId="urn:microsoft.com/office/officeart/2009/3/layout/RandomtoResultProcess"/>
    <dgm:cxn modelId="{20522026-EB7D-0F48-A147-3F6F489F631F}" srcId="{0C5BFE8C-0953-364B-BA33-DBC6B9DF6AAB}" destId="{D969F2F2-A47D-C542-ABCA-FEBA7781AC62}" srcOrd="0" destOrd="0" parTransId="{88D7C739-F45F-084F-92A0-45100E74A3A4}" sibTransId="{CAA83BFF-3EAA-F548-A11D-AEEF403ED612}"/>
    <dgm:cxn modelId="{BF33E526-B59B-4FDF-9C6A-661AF0E6296C}" type="presOf" srcId="{5D53868A-4E10-CD44-A8A5-7641D22DEE73}" destId="{F22A1061-BDFC-C740-98A6-5C32D34B17EF}" srcOrd="0" destOrd="1" presId="urn:microsoft.com/office/officeart/2009/3/layout/RandomtoResultProcess"/>
    <dgm:cxn modelId="{6D927628-C5B7-4411-B2E0-52ABA60CCD03}" type="presOf" srcId="{11886FCD-912C-E24D-959F-C6865616948B}" destId="{B7AF2F79-B8AB-434E-A109-D394003312D7}" srcOrd="0" destOrd="0" presId="urn:microsoft.com/office/officeart/2009/3/layout/RandomtoResultProcess"/>
    <dgm:cxn modelId="{4069CD2E-0198-4A4B-82C4-9B8D7A7C9E6B}" srcId="{665B8F72-B9B4-B845-B970-11633620B74F}" destId="{0C6AF34C-C941-7F4F-9B25-60E1E1F32BEC}" srcOrd="0" destOrd="0" parTransId="{D0B994B6-F60B-7649-BC7B-D39F8CF7460F}" sibTransId="{79AF113A-690A-594D-8A88-A11A0800C7AC}"/>
    <dgm:cxn modelId="{7806CF37-E2BE-432A-8590-88BEC40E2B38}" type="presOf" srcId="{0C5BFE8C-0953-364B-BA33-DBC6B9DF6AAB}" destId="{E1080C09-135D-784B-95CF-60B14395456B}" srcOrd="0" destOrd="0" presId="urn:microsoft.com/office/officeart/2009/3/layout/RandomtoResultProcess"/>
    <dgm:cxn modelId="{3F9F8A38-E767-7B40-896B-72C4FF2D165D}" srcId="{8F253038-A7FE-074A-8DFE-6643B52FD442}" destId="{11886FCD-912C-E24D-959F-C6865616948B}" srcOrd="0" destOrd="0" parTransId="{5BAF19CE-E674-8947-8C30-459781C479D4}" sibTransId="{8949C80C-70CC-EE40-A293-BE3E57484B37}"/>
    <dgm:cxn modelId="{A0702F6B-F4FA-9240-9041-36239D398A6F}" srcId="{0C6AF34C-C941-7F4F-9B25-60E1E1F32BEC}" destId="{5D53868A-4E10-CD44-A8A5-7641D22DEE73}" srcOrd="1" destOrd="0" parTransId="{831CB494-217C-5F44-8770-8C605E6888E9}" sibTransId="{A3AFA805-8161-E94A-860E-B373D77833F8}"/>
    <dgm:cxn modelId="{5175374B-A189-E94F-AF96-3BF955FCF68F}" srcId="{BC305101-32B5-B84A-987B-BA3645893F7C}" destId="{05C53C21-22AA-8A47-98D9-E1B0A478B196}" srcOrd="0" destOrd="0" parTransId="{2CCFF05C-39C7-F246-8A0B-D7DFEFED6ADD}" sibTransId="{6C6A6FFC-6E46-E04F-84B6-377EC5A0AC2E}"/>
    <dgm:cxn modelId="{DC3A436C-49E0-4337-AC29-66F4D48F890E}" type="presOf" srcId="{D969F2F2-A47D-C542-ABCA-FEBA7781AC62}" destId="{E74FCEC6-52E9-3342-9F04-256C7893F206}" srcOrd="0" destOrd="0" presId="urn:microsoft.com/office/officeart/2009/3/layout/RandomtoResultProcess"/>
    <dgm:cxn modelId="{A5788A6F-1E34-E843-A8D2-AF05FB0E8F7D}" srcId="{0C5BFE8C-0953-364B-BA33-DBC6B9DF6AAB}" destId="{DCD987BB-6E46-9D4C-A2F5-E7DE09502181}" srcOrd="2" destOrd="0" parTransId="{CA43F454-03CD-964D-A2AC-9D1578FF1718}" sibTransId="{99A2744E-10EC-B540-B011-C3F7AF94DD30}"/>
    <dgm:cxn modelId="{B093D674-12BC-4CF1-8B71-5A7A876933E4}" type="presOf" srcId="{641B611F-940D-B741-83E1-D8AD0E105D50}" destId="{B7AF2F79-B8AB-434E-A109-D394003312D7}" srcOrd="0" destOrd="1" presId="urn:microsoft.com/office/officeart/2009/3/layout/RandomtoResultProcess"/>
    <dgm:cxn modelId="{27D20488-45F5-43CE-9CCC-8E7D5E917339}" type="presOf" srcId="{0DBEEE42-D322-654A-9DF9-F0EBD9A368B3}" destId="{F22A1061-BDFC-C740-98A6-5C32D34B17EF}" srcOrd="0" destOrd="0" presId="urn:microsoft.com/office/officeart/2009/3/layout/RandomtoResultProcess"/>
    <dgm:cxn modelId="{000FF09F-E121-4325-A1BB-AB92C06537AE}" type="presOf" srcId="{40C2DB2D-2E49-E340-AD82-14887B80581B}" destId="{E74FCEC6-52E9-3342-9F04-256C7893F206}" srcOrd="0" destOrd="1" presId="urn:microsoft.com/office/officeart/2009/3/layout/RandomtoResultProcess"/>
    <dgm:cxn modelId="{8A8153A1-1B6B-4361-A78A-AA6B9FF7582B}" type="presOf" srcId="{665B8F72-B9B4-B845-B970-11633620B74F}" destId="{00341426-F67C-8044-8479-893DC0A4C051}" srcOrd="0" destOrd="0" presId="urn:microsoft.com/office/officeart/2009/3/layout/RandomtoResultProcess"/>
    <dgm:cxn modelId="{E37D90A6-A1C2-4700-8138-C77E3146FB10}" type="presOf" srcId="{0C6AF34C-C941-7F4F-9B25-60E1E1F32BEC}" destId="{E83E0C46-3761-1D45-96A0-543718419E0D}" srcOrd="0" destOrd="0" presId="urn:microsoft.com/office/officeart/2009/3/layout/RandomtoResultProcess"/>
    <dgm:cxn modelId="{BE2206C3-CC57-42FE-BFA8-E18CC50D5288}" type="presOf" srcId="{BA490BDA-5D0E-244D-9730-9C495C883BB5}" destId="{E87674BC-9843-1C4B-8AF9-1D2E734F7573}" srcOrd="0" destOrd="1" presId="urn:microsoft.com/office/officeart/2009/3/layout/RandomtoResultProcess"/>
    <dgm:cxn modelId="{68E807CB-7CA7-4D01-8B6B-CA727FBCF322}" type="presOf" srcId="{BC305101-32B5-B84A-987B-BA3645893F7C}" destId="{80F8B741-412C-1645-B1FF-43107D59A28E}" srcOrd="0" destOrd="0" presId="urn:microsoft.com/office/officeart/2009/3/layout/RandomtoResultProcess"/>
    <dgm:cxn modelId="{2FEE01DA-73BE-DE49-917E-C99FFD89B0A0}" srcId="{8F253038-A7FE-074A-8DFE-6643B52FD442}" destId="{641B611F-940D-B741-83E1-D8AD0E105D50}" srcOrd="1" destOrd="0" parTransId="{7610D7CB-B935-8740-BAE1-164CE11E665A}" sibTransId="{89CBC76E-DB29-5D45-9F85-F9CB6E974B49}"/>
    <dgm:cxn modelId="{87DB8CDB-A0AA-B14F-BEA3-9D3A7DD30590}" srcId="{665B8F72-B9B4-B845-B970-11633620B74F}" destId="{8F253038-A7FE-074A-8DFE-6643B52FD442}" srcOrd="1" destOrd="0" parTransId="{EB27F1F2-BE3E-B944-9E9D-B9627DAB771C}" sibTransId="{4C331C46-FFAC-4F4C-BBFE-E5B96E2C9343}"/>
    <dgm:cxn modelId="{1E072EE1-C395-BD46-A3E3-84622509BBE6}" srcId="{0C5BFE8C-0953-364B-BA33-DBC6B9DF6AAB}" destId="{40C2DB2D-2E49-E340-AD82-14887B80581B}" srcOrd="1" destOrd="0" parTransId="{E8226358-29C0-6A48-8D0D-9229648B0B9F}" sibTransId="{B153398B-52B8-4A4E-9C89-5C99A26E9FDD}"/>
    <dgm:cxn modelId="{2D9A0EEA-62EF-427F-B44F-BD89F5454839}" type="presOf" srcId="{05C53C21-22AA-8A47-98D9-E1B0A478B196}" destId="{E87674BC-9843-1C4B-8AF9-1D2E734F7573}" srcOrd="0" destOrd="0" presId="urn:microsoft.com/office/officeart/2009/3/layout/RandomtoResultProcess"/>
    <dgm:cxn modelId="{B65354F0-BDFB-044F-8E70-2D17AC89D4EA}" srcId="{665B8F72-B9B4-B845-B970-11633620B74F}" destId="{BC305101-32B5-B84A-987B-BA3645893F7C}" srcOrd="2" destOrd="0" parTransId="{EA5B138E-C7FC-AD46-A245-34F6F6EF524E}" sibTransId="{25BEA732-76FE-074D-82C5-843BB63F1524}"/>
    <dgm:cxn modelId="{466A64F1-1DAA-7641-85DE-B93FFAD934DF}" srcId="{0C6AF34C-C941-7F4F-9B25-60E1E1F32BEC}" destId="{0DBEEE42-D322-654A-9DF9-F0EBD9A368B3}" srcOrd="0" destOrd="0" parTransId="{F55A2BC2-C49E-7141-A19D-C86EA60552D3}" sibTransId="{6C95C051-D729-2845-B80E-A0F79D5FC444}"/>
    <dgm:cxn modelId="{219156FA-DD6B-44C7-8279-9EB47F13DDD8}" type="presOf" srcId="{DCD987BB-6E46-9D4C-A2F5-E7DE09502181}" destId="{E74FCEC6-52E9-3342-9F04-256C7893F206}" srcOrd="0" destOrd="2" presId="urn:microsoft.com/office/officeart/2009/3/layout/RandomtoResultProcess"/>
    <dgm:cxn modelId="{99B202FF-42E6-2040-A068-493539A0411B}" srcId="{665B8F72-B9B4-B845-B970-11633620B74F}" destId="{0C5BFE8C-0953-364B-BA33-DBC6B9DF6AAB}" srcOrd="3" destOrd="0" parTransId="{461F152E-952A-9E41-8BA6-154175BD0261}" sibTransId="{D61069EF-FC1B-104C-967F-64A3A278B6A4}"/>
    <dgm:cxn modelId="{B4BB88CD-9335-43A6-AE38-BB1FD915574F}" type="presParOf" srcId="{00341426-F67C-8044-8479-893DC0A4C051}" destId="{F9AF8E46-13AC-6E40-A0D3-9A75EE2CC338}" srcOrd="0" destOrd="0" presId="urn:microsoft.com/office/officeart/2009/3/layout/RandomtoResultProcess"/>
    <dgm:cxn modelId="{E62953B7-8D8B-4A9E-AC26-76F1DA9F738A}" type="presParOf" srcId="{F9AF8E46-13AC-6E40-A0D3-9A75EE2CC338}" destId="{E83E0C46-3761-1D45-96A0-543718419E0D}" srcOrd="0" destOrd="0" presId="urn:microsoft.com/office/officeart/2009/3/layout/RandomtoResultProcess"/>
    <dgm:cxn modelId="{D6721A80-C233-4649-8E20-97C35FE0AC3A}" type="presParOf" srcId="{F9AF8E46-13AC-6E40-A0D3-9A75EE2CC338}" destId="{F22A1061-BDFC-C740-98A6-5C32D34B17EF}" srcOrd="1" destOrd="0" presId="urn:microsoft.com/office/officeart/2009/3/layout/RandomtoResultProcess"/>
    <dgm:cxn modelId="{7DEA839D-919F-4E85-84D9-440D228822C7}" type="presParOf" srcId="{F9AF8E46-13AC-6E40-A0D3-9A75EE2CC338}" destId="{44AABF5B-933F-7540-BF0D-2C9D57D8E981}" srcOrd="2" destOrd="0" presId="urn:microsoft.com/office/officeart/2009/3/layout/RandomtoResultProcess"/>
    <dgm:cxn modelId="{360FF1C1-DE72-45D8-85A3-9F73105B80BA}" type="presParOf" srcId="{F9AF8E46-13AC-6E40-A0D3-9A75EE2CC338}" destId="{00B25DC3-2825-0E4C-B339-63A778482656}" srcOrd="3" destOrd="0" presId="urn:microsoft.com/office/officeart/2009/3/layout/RandomtoResultProcess"/>
    <dgm:cxn modelId="{DB29C46C-33A7-4D30-89C5-E0D774DC6C73}" type="presParOf" srcId="{F9AF8E46-13AC-6E40-A0D3-9A75EE2CC338}" destId="{3F98374E-105E-EA4F-BB6B-C6292D511020}" srcOrd="4" destOrd="0" presId="urn:microsoft.com/office/officeart/2009/3/layout/RandomtoResultProcess"/>
    <dgm:cxn modelId="{89DFAD19-C77A-4FDC-99D5-4C05E72A3E66}" type="presParOf" srcId="{F9AF8E46-13AC-6E40-A0D3-9A75EE2CC338}" destId="{F07BA873-A196-814F-B020-D027FDD85BEA}" srcOrd="5" destOrd="0" presId="urn:microsoft.com/office/officeart/2009/3/layout/RandomtoResultProcess"/>
    <dgm:cxn modelId="{9BAE6448-F1E5-4065-AEDC-1846FDF9DB3A}" type="presParOf" srcId="{F9AF8E46-13AC-6E40-A0D3-9A75EE2CC338}" destId="{9196A64A-DF4D-804B-A3AC-CF72216369F2}" srcOrd="6" destOrd="0" presId="urn:microsoft.com/office/officeart/2009/3/layout/RandomtoResultProcess"/>
    <dgm:cxn modelId="{76EF3AD0-F63F-4C15-AB47-6CF5CC1DCF06}" type="presParOf" srcId="{F9AF8E46-13AC-6E40-A0D3-9A75EE2CC338}" destId="{50951304-5697-8F4E-9CB3-52425053DEFE}" srcOrd="7" destOrd="0" presId="urn:microsoft.com/office/officeart/2009/3/layout/RandomtoResultProcess"/>
    <dgm:cxn modelId="{900E834E-4F72-4036-BB04-C7D54B7DC0F5}" type="presParOf" srcId="{F9AF8E46-13AC-6E40-A0D3-9A75EE2CC338}" destId="{F9528FF1-086D-DA43-B5E4-77E925B689C4}" srcOrd="8" destOrd="0" presId="urn:microsoft.com/office/officeart/2009/3/layout/RandomtoResultProcess"/>
    <dgm:cxn modelId="{A0703AF9-03C3-4D81-8A4F-01A6595268F8}" type="presParOf" srcId="{F9AF8E46-13AC-6E40-A0D3-9A75EE2CC338}" destId="{4D0E9B2C-27C0-D046-9BA7-F58A65B36A57}" srcOrd="9" destOrd="0" presId="urn:microsoft.com/office/officeart/2009/3/layout/RandomtoResultProcess"/>
    <dgm:cxn modelId="{920347FE-1748-486A-89D2-D1F91621DC13}" type="presParOf" srcId="{F9AF8E46-13AC-6E40-A0D3-9A75EE2CC338}" destId="{8FF81D84-E6CD-8F47-8378-8730FA399F3B}" srcOrd="10" destOrd="0" presId="urn:microsoft.com/office/officeart/2009/3/layout/RandomtoResultProcess"/>
    <dgm:cxn modelId="{2187C1DC-4331-48E5-A594-EA43C16DDFA5}" type="presParOf" srcId="{F9AF8E46-13AC-6E40-A0D3-9A75EE2CC338}" destId="{DEBBF9B5-F3AC-DB4D-8883-356CCF82D7D5}" srcOrd="11" destOrd="0" presId="urn:microsoft.com/office/officeart/2009/3/layout/RandomtoResultProcess"/>
    <dgm:cxn modelId="{3B03120E-E9D9-407C-A6E6-2C31D1D0C209}" type="presParOf" srcId="{F9AF8E46-13AC-6E40-A0D3-9A75EE2CC338}" destId="{372B35B1-6017-3548-9C08-D2EFFF6ADD6E}" srcOrd="12" destOrd="0" presId="urn:microsoft.com/office/officeart/2009/3/layout/RandomtoResultProcess"/>
    <dgm:cxn modelId="{A9363DBC-B796-4B86-8AA2-FB36DDE219FB}" type="presParOf" srcId="{F9AF8E46-13AC-6E40-A0D3-9A75EE2CC338}" destId="{954E4976-4C0B-C34A-B184-8DE32B8DD81A}" srcOrd="13" destOrd="0" presId="urn:microsoft.com/office/officeart/2009/3/layout/RandomtoResultProcess"/>
    <dgm:cxn modelId="{867D4CA7-BFB9-4336-9C47-3A7D6BA60E70}" type="presParOf" srcId="{F9AF8E46-13AC-6E40-A0D3-9A75EE2CC338}" destId="{E16D7497-F0E5-1342-A120-6F7805D87BCE}" srcOrd="14" destOrd="0" presId="urn:microsoft.com/office/officeart/2009/3/layout/RandomtoResultProcess"/>
    <dgm:cxn modelId="{97ABF9FD-844E-4940-B5B4-F1209423F870}" type="presParOf" srcId="{F9AF8E46-13AC-6E40-A0D3-9A75EE2CC338}" destId="{B0980644-E965-3A43-B740-93D4B5149F4B}" srcOrd="15" destOrd="0" presId="urn:microsoft.com/office/officeart/2009/3/layout/RandomtoResultProcess"/>
    <dgm:cxn modelId="{21B6988B-2303-432C-AE76-6415EF66A05E}" type="presParOf" srcId="{F9AF8E46-13AC-6E40-A0D3-9A75EE2CC338}" destId="{ADF0C499-EFC7-EB4C-9F1E-E8C57DD9D9FC}" srcOrd="16" destOrd="0" presId="urn:microsoft.com/office/officeart/2009/3/layout/RandomtoResultProcess"/>
    <dgm:cxn modelId="{8DF11A8D-4180-4105-81DD-8D962AFF5481}" type="presParOf" srcId="{F9AF8E46-13AC-6E40-A0D3-9A75EE2CC338}" destId="{7048ECCF-E69F-DF4F-9BB9-1DAFEF985B0F}" srcOrd="17" destOrd="0" presId="urn:microsoft.com/office/officeart/2009/3/layout/RandomtoResultProcess"/>
    <dgm:cxn modelId="{9CAC84F4-009A-46B9-8ACA-4EB6935A761D}" type="presParOf" srcId="{F9AF8E46-13AC-6E40-A0D3-9A75EE2CC338}" destId="{0BD370E7-92DB-1546-B9F1-CD9256714771}" srcOrd="18" destOrd="0" presId="urn:microsoft.com/office/officeart/2009/3/layout/RandomtoResultProcess"/>
    <dgm:cxn modelId="{93412B90-4E06-466E-84EF-EA4BA38F0749}" type="presParOf" srcId="{F9AF8E46-13AC-6E40-A0D3-9A75EE2CC338}" destId="{DE4BC08B-39B0-6042-A810-1CAC6525FDB8}" srcOrd="19" destOrd="0" presId="urn:microsoft.com/office/officeart/2009/3/layout/RandomtoResultProcess"/>
    <dgm:cxn modelId="{295A5760-2499-4A70-8FC7-E0BDEF89F330}" type="presParOf" srcId="{00341426-F67C-8044-8479-893DC0A4C051}" destId="{F6807411-3D98-824A-8C79-8E76C1D7E313}" srcOrd="1" destOrd="0" presId="urn:microsoft.com/office/officeart/2009/3/layout/RandomtoResultProcess"/>
    <dgm:cxn modelId="{E8F243BC-C843-492C-A6A6-643EFB12AB7F}" type="presParOf" srcId="{F6807411-3D98-824A-8C79-8E76C1D7E313}" destId="{AC5CA6EF-330D-A84E-8B8A-5117613AA5A7}" srcOrd="0" destOrd="0" presId="urn:microsoft.com/office/officeart/2009/3/layout/RandomtoResultProcess"/>
    <dgm:cxn modelId="{FA347417-BF5A-4A28-B447-4EB0C48D7FA5}" type="presParOf" srcId="{F6807411-3D98-824A-8C79-8E76C1D7E313}" destId="{340C739E-86E0-C248-8840-E64A42CD7782}" srcOrd="1" destOrd="0" presId="urn:microsoft.com/office/officeart/2009/3/layout/RandomtoResultProcess"/>
    <dgm:cxn modelId="{AF0F678C-A7ED-4F4B-B48F-3A186ECAE5B4}" type="presParOf" srcId="{00341426-F67C-8044-8479-893DC0A4C051}" destId="{8B636151-6120-4D4E-BE49-080521592CD3}" srcOrd="2" destOrd="0" presId="urn:microsoft.com/office/officeart/2009/3/layout/RandomtoResultProcess"/>
    <dgm:cxn modelId="{BF24B8B9-6065-4412-A1C2-6D029977F1F5}" type="presParOf" srcId="{8B636151-6120-4D4E-BE49-080521592CD3}" destId="{4613BD82-364F-7F46-963B-85350B641466}" srcOrd="0" destOrd="0" presId="urn:microsoft.com/office/officeart/2009/3/layout/RandomtoResultProcess"/>
    <dgm:cxn modelId="{74248695-0FBF-47C0-893A-558B0DC51714}" type="presParOf" srcId="{8B636151-6120-4D4E-BE49-080521592CD3}" destId="{B7AF2F79-B8AB-434E-A109-D394003312D7}" srcOrd="1" destOrd="0" presId="urn:microsoft.com/office/officeart/2009/3/layout/RandomtoResultProcess"/>
    <dgm:cxn modelId="{89CF3C8F-F018-4F72-A063-144F0C43DEB0}" type="presParOf" srcId="{8B636151-6120-4D4E-BE49-080521592CD3}" destId="{9CA2D77F-044C-274A-9514-42A226286AB9}" srcOrd="2" destOrd="0" presId="urn:microsoft.com/office/officeart/2009/3/layout/RandomtoResultProcess"/>
    <dgm:cxn modelId="{9D490EB5-FCD3-41BD-B60C-5F6CBA78B91D}" type="presParOf" srcId="{00341426-F67C-8044-8479-893DC0A4C051}" destId="{4ECB890D-5519-A942-A583-DE8F8DAE9778}" srcOrd="3" destOrd="0" presId="urn:microsoft.com/office/officeart/2009/3/layout/RandomtoResultProcess"/>
    <dgm:cxn modelId="{17731848-BAAD-4329-B1D2-7A87C2016BA5}" type="presParOf" srcId="{4ECB890D-5519-A942-A583-DE8F8DAE9778}" destId="{4090177D-E840-B847-B7FB-B80374A7E1D3}" srcOrd="0" destOrd="0" presId="urn:microsoft.com/office/officeart/2009/3/layout/RandomtoResultProcess"/>
    <dgm:cxn modelId="{580B02D5-4A70-4F6E-A6D5-77DF09EEF60C}" type="presParOf" srcId="{4ECB890D-5519-A942-A583-DE8F8DAE9778}" destId="{577093B1-4F9D-B449-9445-B2CAF8EF1C65}" srcOrd="1" destOrd="0" presId="urn:microsoft.com/office/officeart/2009/3/layout/RandomtoResultProcess"/>
    <dgm:cxn modelId="{8BCA9FA3-EAD8-40D3-A857-FA079227E8A9}" type="presParOf" srcId="{00341426-F67C-8044-8479-893DC0A4C051}" destId="{AA58F13B-4BC5-B444-940D-31F4D3D9B3D7}" srcOrd="4" destOrd="0" presId="urn:microsoft.com/office/officeart/2009/3/layout/RandomtoResultProcess"/>
    <dgm:cxn modelId="{0101D828-94B6-4AE9-B2E3-9CB64ECAF2E5}" type="presParOf" srcId="{AA58F13B-4BC5-B444-940D-31F4D3D9B3D7}" destId="{80F8B741-412C-1645-B1FF-43107D59A28E}" srcOrd="0" destOrd="0" presId="urn:microsoft.com/office/officeart/2009/3/layout/RandomtoResultProcess"/>
    <dgm:cxn modelId="{03F7FF71-C41C-4A51-B90C-A5D473A99BE4}" type="presParOf" srcId="{AA58F13B-4BC5-B444-940D-31F4D3D9B3D7}" destId="{E87674BC-9843-1C4B-8AF9-1D2E734F7573}" srcOrd="1" destOrd="0" presId="urn:microsoft.com/office/officeart/2009/3/layout/RandomtoResultProcess"/>
    <dgm:cxn modelId="{497D81C9-D2AE-45A4-AC5F-9EBE47FDC8A1}" type="presParOf" srcId="{AA58F13B-4BC5-B444-940D-31F4D3D9B3D7}" destId="{BD669B86-A0BC-B749-A5BC-10F246EE5816}" srcOrd="2" destOrd="0" presId="urn:microsoft.com/office/officeart/2009/3/layout/RandomtoResultProcess"/>
    <dgm:cxn modelId="{9534D5EB-FBCE-4545-87A7-C0D7001DDBFE}" type="presParOf" srcId="{00341426-F67C-8044-8479-893DC0A4C051}" destId="{87990D82-669C-C043-870B-C41C065B2246}" srcOrd="5" destOrd="0" presId="urn:microsoft.com/office/officeart/2009/3/layout/RandomtoResultProcess"/>
    <dgm:cxn modelId="{872D3D34-1062-4AF3-B2E4-34C997568C50}" type="presParOf" srcId="{87990D82-669C-C043-870B-C41C065B2246}" destId="{33EB08D7-0951-074C-BA7D-6DDBA29B2B79}" srcOrd="0" destOrd="0" presId="urn:microsoft.com/office/officeart/2009/3/layout/RandomtoResultProcess"/>
    <dgm:cxn modelId="{78FC2C2D-C9B5-4519-AC28-2D6F3CFB671F}" type="presParOf" srcId="{87990D82-669C-C043-870B-C41C065B2246}" destId="{394A7430-F5F9-494D-92C7-D76BDA8C5E54}" srcOrd="1" destOrd="0" presId="urn:microsoft.com/office/officeart/2009/3/layout/RandomtoResultProcess"/>
    <dgm:cxn modelId="{4637D238-B7C1-4111-AAE4-25448B88F613}" type="presParOf" srcId="{00341426-F67C-8044-8479-893DC0A4C051}" destId="{97A7F28A-61E4-A448-ACCE-1467368111E3}" srcOrd="6" destOrd="0" presId="urn:microsoft.com/office/officeart/2009/3/layout/RandomtoResultProcess"/>
    <dgm:cxn modelId="{FCBA3402-9BB3-4B68-BEBD-988461EA4704}" type="presParOf" srcId="{97A7F28A-61E4-A448-ACCE-1467368111E3}" destId="{E1080C09-135D-784B-95CF-60B14395456B}" srcOrd="0" destOrd="0" presId="urn:microsoft.com/office/officeart/2009/3/layout/RandomtoResultProcess"/>
    <dgm:cxn modelId="{C215399B-8BAC-4339-A8F8-739702016798}" type="presParOf" srcId="{97A7F28A-61E4-A448-ACCE-1467368111E3}" destId="{E74FCEC6-52E9-3342-9F04-256C7893F206}" srcOrd="1" destOrd="0" presId="urn:microsoft.com/office/officeart/2009/3/layout/RandomtoResultProcess"/>
    <dgm:cxn modelId="{8E047EE9-F538-4B55-872D-8F89923588FD}" type="presParOf" srcId="{97A7F28A-61E4-A448-ACCE-1467368111E3}" destId="{41488021-2D6E-BE4A-A9F7-935670E84C69}" srcOrd="2" destOrd="0" presId="urn:microsoft.com/office/officeart/2009/3/layout/RandomtoResultProcess"/>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5C3BEFC-0A1D-2146-AF98-87A54A689B58}" type="doc">
      <dgm:prSet loTypeId="urn:microsoft.com/office/officeart/2009/3/layout/HorizontalOrganizationChart" loCatId="" qsTypeId="urn:microsoft.com/office/officeart/2005/8/quickstyle/simple1" qsCatId="simple" csTypeId="urn:microsoft.com/office/officeart/2005/8/colors/colorful2" csCatId="colorful" phldr="1"/>
      <dgm:spPr/>
      <dgm:t>
        <a:bodyPr/>
        <a:lstStyle/>
        <a:p>
          <a:endParaRPr lang="en-GB"/>
        </a:p>
      </dgm:t>
    </dgm:pt>
    <dgm:pt modelId="{7857CE87-76AB-5841-A550-9D5D8A38FBB0}">
      <dgm:prSet phldrT="[Text]" custT="1"/>
      <dgm:spPr/>
      <dgm:t>
        <a:bodyPr/>
        <a:lstStyle/>
        <a:p>
          <a:r>
            <a:rPr lang="en-GB" sz="1200" dirty="0">
              <a:latin typeface="Arial" panose="020B0604020202020204" pitchFamily="34" charset="0"/>
              <a:cs typeface="Arial" panose="020B0604020202020204" pitchFamily="34" charset="0"/>
            </a:rPr>
            <a:t>Policy</a:t>
          </a:r>
        </a:p>
      </dgm:t>
    </dgm:pt>
    <dgm:pt modelId="{DBE56815-E200-A444-A45A-8EF31C6C963F}" type="parTrans" cxnId="{FB6A89F3-5403-1543-81B5-3B2C745289D5}">
      <dgm:prSet/>
      <dgm:spPr/>
      <dgm:t>
        <a:bodyPr/>
        <a:lstStyle/>
        <a:p>
          <a:endParaRPr lang="en-GB" sz="900">
            <a:latin typeface="Arial" panose="020B0604020202020204" pitchFamily="34" charset="0"/>
            <a:cs typeface="Arial" panose="020B0604020202020204" pitchFamily="34" charset="0"/>
          </a:endParaRPr>
        </a:p>
      </dgm:t>
    </dgm:pt>
    <dgm:pt modelId="{BE0A7D29-B42F-354B-BF95-58C7B0A1B01E}" type="sibTrans" cxnId="{FB6A89F3-5403-1543-81B5-3B2C745289D5}">
      <dgm:prSet/>
      <dgm:spPr/>
      <dgm:t>
        <a:bodyPr/>
        <a:lstStyle/>
        <a:p>
          <a:endParaRPr lang="en-GB" sz="900">
            <a:latin typeface="Arial" panose="020B0604020202020204" pitchFamily="34" charset="0"/>
            <a:cs typeface="Arial" panose="020B0604020202020204" pitchFamily="34" charset="0"/>
          </a:endParaRPr>
        </a:p>
      </dgm:t>
    </dgm:pt>
    <dgm:pt modelId="{298910A5-8680-9346-86DC-BA4B36E89531}" type="asst">
      <dgm:prSet phldrT="[Text]" custT="1"/>
      <dgm:spPr/>
      <dgm:t>
        <a:bodyPr/>
        <a:lstStyle/>
        <a:p>
          <a:r>
            <a:rPr lang="en-GB" sz="1200" dirty="0">
              <a:latin typeface="Arial" panose="020B0604020202020204" pitchFamily="34" charset="0"/>
              <a:cs typeface="Arial" panose="020B0604020202020204" pitchFamily="34" charset="0"/>
            </a:rPr>
            <a:t>Function</a:t>
          </a:r>
        </a:p>
      </dgm:t>
    </dgm:pt>
    <dgm:pt modelId="{E3A26BB4-91AC-6B4B-B5B1-B1F9D4FC4BDE}" type="parTrans" cxnId="{091D191B-D262-AF49-BB2F-B4995C97018A}">
      <dgm:prSet/>
      <dgm:spPr/>
      <dgm:t>
        <a:bodyPr/>
        <a:lstStyle/>
        <a:p>
          <a:endParaRPr lang="en-GB" sz="900">
            <a:latin typeface="Arial" panose="020B0604020202020204" pitchFamily="34" charset="0"/>
            <a:cs typeface="Arial" panose="020B0604020202020204" pitchFamily="34" charset="0"/>
          </a:endParaRPr>
        </a:p>
      </dgm:t>
    </dgm:pt>
    <dgm:pt modelId="{2E448F61-0FC8-E343-9038-9279AD265469}" type="sibTrans" cxnId="{091D191B-D262-AF49-BB2F-B4995C97018A}">
      <dgm:prSet/>
      <dgm:spPr/>
      <dgm:t>
        <a:bodyPr/>
        <a:lstStyle/>
        <a:p>
          <a:endParaRPr lang="en-GB" sz="900">
            <a:latin typeface="Arial" panose="020B0604020202020204" pitchFamily="34" charset="0"/>
            <a:cs typeface="Arial" panose="020B0604020202020204" pitchFamily="34" charset="0"/>
          </a:endParaRPr>
        </a:p>
      </dgm:t>
    </dgm:pt>
    <dgm:pt modelId="{2E8CFB49-67D5-6E44-8D07-BAC28F7E90C4}">
      <dgm:prSet phldrT="[Text]" custT="1"/>
      <dgm:spPr/>
      <dgm:t>
        <a:bodyPr/>
        <a:lstStyle/>
        <a:p>
          <a:r>
            <a:rPr lang="en-GB" sz="1200" dirty="0">
              <a:latin typeface="Arial" panose="020B0604020202020204" pitchFamily="34" charset="0"/>
              <a:cs typeface="Arial" panose="020B0604020202020204" pitchFamily="34" charset="0"/>
            </a:rPr>
            <a:t>Parameter</a:t>
          </a:r>
        </a:p>
      </dgm:t>
    </dgm:pt>
    <dgm:pt modelId="{2D76FA00-217D-6646-A611-3B06795B1644}" type="parTrans" cxnId="{D5529BB4-2FB8-514F-B13D-3F2E96253132}">
      <dgm:prSet/>
      <dgm:spPr/>
      <dgm:t>
        <a:bodyPr/>
        <a:lstStyle/>
        <a:p>
          <a:endParaRPr lang="en-GB" sz="900">
            <a:latin typeface="Arial" panose="020B0604020202020204" pitchFamily="34" charset="0"/>
            <a:cs typeface="Arial" panose="020B0604020202020204" pitchFamily="34" charset="0"/>
          </a:endParaRPr>
        </a:p>
      </dgm:t>
    </dgm:pt>
    <dgm:pt modelId="{D53EB557-E74C-C14B-8290-E262A017E3C1}" type="sibTrans" cxnId="{D5529BB4-2FB8-514F-B13D-3F2E96253132}">
      <dgm:prSet/>
      <dgm:spPr/>
      <dgm:t>
        <a:bodyPr/>
        <a:lstStyle/>
        <a:p>
          <a:endParaRPr lang="en-GB" sz="900">
            <a:latin typeface="Arial" panose="020B0604020202020204" pitchFamily="34" charset="0"/>
            <a:cs typeface="Arial" panose="020B0604020202020204" pitchFamily="34" charset="0"/>
          </a:endParaRPr>
        </a:p>
      </dgm:t>
    </dgm:pt>
    <dgm:pt modelId="{578D6214-6BFC-0140-8DAA-5696CB9A0971}">
      <dgm:prSet phldrT="[Text]" custT="1"/>
      <dgm:spPr/>
      <dgm:t>
        <a:bodyPr/>
        <a:lstStyle/>
        <a:p>
          <a:r>
            <a:rPr lang="en-GB" sz="1200" dirty="0">
              <a:latin typeface="Arial" panose="020B0604020202020204" pitchFamily="34" charset="0"/>
              <a:cs typeface="Arial" panose="020B0604020202020204" pitchFamily="34" charset="0"/>
            </a:rPr>
            <a:t>Parameter</a:t>
          </a:r>
        </a:p>
      </dgm:t>
    </dgm:pt>
    <dgm:pt modelId="{64D4D032-3164-1544-96CB-E6F0CC99B01A}" type="parTrans" cxnId="{38D6BC27-6C25-E14B-90DA-D6FDECB83A52}">
      <dgm:prSet/>
      <dgm:spPr/>
      <dgm:t>
        <a:bodyPr/>
        <a:lstStyle/>
        <a:p>
          <a:endParaRPr lang="en-GB" sz="900">
            <a:latin typeface="Arial" panose="020B0604020202020204" pitchFamily="34" charset="0"/>
            <a:cs typeface="Arial" panose="020B0604020202020204" pitchFamily="34" charset="0"/>
          </a:endParaRPr>
        </a:p>
      </dgm:t>
    </dgm:pt>
    <dgm:pt modelId="{D43A48DE-1A06-B24D-896F-A10142BFED90}" type="sibTrans" cxnId="{38D6BC27-6C25-E14B-90DA-D6FDECB83A52}">
      <dgm:prSet/>
      <dgm:spPr/>
      <dgm:t>
        <a:bodyPr/>
        <a:lstStyle/>
        <a:p>
          <a:endParaRPr lang="en-GB" sz="900">
            <a:latin typeface="Arial" panose="020B0604020202020204" pitchFamily="34" charset="0"/>
            <a:cs typeface="Arial" panose="020B0604020202020204" pitchFamily="34" charset="0"/>
          </a:endParaRPr>
        </a:p>
      </dgm:t>
    </dgm:pt>
    <dgm:pt modelId="{E735CDCC-F0FD-DC41-BC3F-2306EEB8E511}">
      <dgm:prSet phldrT="[Text]" custT="1"/>
      <dgm:spPr/>
      <dgm:t>
        <a:bodyPr/>
        <a:lstStyle/>
        <a:p>
          <a:r>
            <a:rPr lang="en-GB" sz="1200" dirty="0">
              <a:latin typeface="Arial" panose="020B0604020202020204" pitchFamily="34" charset="0"/>
              <a:cs typeface="Arial" panose="020B0604020202020204" pitchFamily="34" charset="0"/>
            </a:rPr>
            <a:t>Parameter</a:t>
          </a:r>
        </a:p>
      </dgm:t>
    </dgm:pt>
    <dgm:pt modelId="{320AA6DF-1D5E-BF4E-A9D8-ADAB73167B88}" type="parTrans" cxnId="{4180298B-FFDF-3D4F-BA61-E2DB29B9670E}">
      <dgm:prSet/>
      <dgm:spPr/>
      <dgm:t>
        <a:bodyPr/>
        <a:lstStyle/>
        <a:p>
          <a:endParaRPr lang="en-GB" sz="900">
            <a:latin typeface="Arial" panose="020B0604020202020204" pitchFamily="34" charset="0"/>
            <a:cs typeface="Arial" panose="020B0604020202020204" pitchFamily="34" charset="0"/>
          </a:endParaRPr>
        </a:p>
      </dgm:t>
    </dgm:pt>
    <dgm:pt modelId="{A7D9E9C9-88E1-3E41-907D-6CAAC9FC6245}" type="sibTrans" cxnId="{4180298B-FFDF-3D4F-BA61-E2DB29B9670E}">
      <dgm:prSet/>
      <dgm:spPr/>
      <dgm:t>
        <a:bodyPr/>
        <a:lstStyle/>
        <a:p>
          <a:endParaRPr lang="en-GB" sz="900">
            <a:latin typeface="Arial" panose="020B0604020202020204" pitchFamily="34" charset="0"/>
            <a:cs typeface="Arial" panose="020B0604020202020204" pitchFamily="34" charset="0"/>
          </a:endParaRPr>
        </a:p>
      </dgm:t>
    </dgm:pt>
    <dgm:pt modelId="{0B992477-1897-A546-A074-0783276C2E31}" type="pres">
      <dgm:prSet presAssocID="{65C3BEFC-0A1D-2146-AF98-87A54A689B58}" presName="hierChild1" presStyleCnt="0">
        <dgm:presLayoutVars>
          <dgm:orgChart val="1"/>
          <dgm:chPref val="1"/>
          <dgm:dir/>
          <dgm:animOne val="branch"/>
          <dgm:animLvl val="lvl"/>
          <dgm:resizeHandles/>
        </dgm:presLayoutVars>
      </dgm:prSet>
      <dgm:spPr/>
    </dgm:pt>
    <dgm:pt modelId="{0FFC8920-41DA-8E4F-859A-4ED0ACCF42C9}" type="pres">
      <dgm:prSet presAssocID="{7857CE87-76AB-5841-A550-9D5D8A38FBB0}" presName="hierRoot1" presStyleCnt="0">
        <dgm:presLayoutVars>
          <dgm:hierBranch val="init"/>
        </dgm:presLayoutVars>
      </dgm:prSet>
      <dgm:spPr/>
    </dgm:pt>
    <dgm:pt modelId="{EF17587F-BEC0-BB4D-A9C4-94E2D7B7E9E6}" type="pres">
      <dgm:prSet presAssocID="{7857CE87-76AB-5841-A550-9D5D8A38FBB0}" presName="rootComposite1" presStyleCnt="0"/>
      <dgm:spPr/>
    </dgm:pt>
    <dgm:pt modelId="{28D40133-1EB4-4C4F-8DF2-010958B7608F}" type="pres">
      <dgm:prSet presAssocID="{7857CE87-76AB-5841-A550-9D5D8A38FBB0}" presName="rootText1" presStyleLbl="node0" presStyleIdx="0" presStyleCnt="1">
        <dgm:presLayoutVars>
          <dgm:chPref val="3"/>
        </dgm:presLayoutVars>
      </dgm:prSet>
      <dgm:spPr/>
    </dgm:pt>
    <dgm:pt modelId="{A698BBED-33F0-894A-8C18-53DD51530966}" type="pres">
      <dgm:prSet presAssocID="{7857CE87-76AB-5841-A550-9D5D8A38FBB0}" presName="rootConnector1" presStyleLbl="node1" presStyleIdx="0" presStyleCnt="0"/>
      <dgm:spPr/>
    </dgm:pt>
    <dgm:pt modelId="{D3937A73-A7C6-884F-8EE0-2D0ECA8680CF}" type="pres">
      <dgm:prSet presAssocID="{7857CE87-76AB-5841-A550-9D5D8A38FBB0}" presName="hierChild2" presStyleCnt="0"/>
      <dgm:spPr/>
    </dgm:pt>
    <dgm:pt modelId="{AA002D6B-8562-634C-ADE2-B6D2E8643D49}" type="pres">
      <dgm:prSet presAssocID="{2D76FA00-217D-6646-A611-3B06795B1644}" presName="Name64" presStyleLbl="parChTrans1D2" presStyleIdx="0" presStyleCnt="4"/>
      <dgm:spPr/>
    </dgm:pt>
    <dgm:pt modelId="{E0B70AB2-FEFD-2342-BC44-9D294A80B4E5}" type="pres">
      <dgm:prSet presAssocID="{2E8CFB49-67D5-6E44-8D07-BAC28F7E90C4}" presName="hierRoot2" presStyleCnt="0">
        <dgm:presLayoutVars>
          <dgm:hierBranch val="init"/>
        </dgm:presLayoutVars>
      </dgm:prSet>
      <dgm:spPr/>
    </dgm:pt>
    <dgm:pt modelId="{81A00CFD-A974-7F48-831E-8B5AF8AD279B}" type="pres">
      <dgm:prSet presAssocID="{2E8CFB49-67D5-6E44-8D07-BAC28F7E90C4}" presName="rootComposite" presStyleCnt="0"/>
      <dgm:spPr/>
    </dgm:pt>
    <dgm:pt modelId="{96916D08-F133-5647-AD12-F2553E69E4F3}" type="pres">
      <dgm:prSet presAssocID="{2E8CFB49-67D5-6E44-8D07-BAC28F7E90C4}" presName="rootText" presStyleLbl="node2" presStyleIdx="0" presStyleCnt="3">
        <dgm:presLayoutVars>
          <dgm:chPref val="3"/>
        </dgm:presLayoutVars>
      </dgm:prSet>
      <dgm:spPr/>
    </dgm:pt>
    <dgm:pt modelId="{2465D717-B662-F94E-9390-9C7DBD2087BF}" type="pres">
      <dgm:prSet presAssocID="{2E8CFB49-67D5-6E44-8D07-BAC28F7E90C4}" presName="rootConnector" presStyleLbl="node2" presStyleIdx="0" presStyleCnt="3"/>
      <dgm:spPr/>
    </dgm:pt>
    <dgm:pt modelId="{6C14DE2A-3C5F-EA48-9CDF-1E24D888A553}" type="pres">
      <dgm:prSet presAssocID="{2E8CFB49-67D5-6E44-8D07-BAC28F7E90C4}" presName="hierChild4" presStyleCnt="0"/>
      <dgm:spPr/>
    </dgm:pt>
    <dgm:pt modelId="{0DDAD61C-2B69-1E48-B071-918CEBF6A826}" type="pres">
      <dgm:prSet presAssocID="{2E8CFB49-67D5-6E44-8D07-BAC28F7E90C4}" presName="hierChild5" presStyleCnt="0"/>
      <dgm:spPr/>
    </dgm:pt>
    <dgm:pt modelId="{B1344BFB-6F45-0A4A-AADB-2C5A95653286}" type="pres">
      <dgm:prSet presAssocID="{64D4D032-3164-1544-96CB-E6F0CC99B01A}" presName="Name64" presStyleLbl="parChTrans1D2" presStyleIdx="1" presStyleCnt="4"/>
      <dgm:spPr/>
    </dgm:pt>
    <dgm:pt modelId="{8B2B410E-EC78-5240-856B-9C48C960507D}" type="pres">
      <dgm:prSet presAssocID="{578D6214-6BFC-0140-8DAA-5696CB9A0971}" presName="hierRoot2" presStyleCnt="0">
        <dgm:presLayoutVars>
          <dgm:hierBranch val="init"/>
        </dgm:presLayoutVars>
      </dgm:prSet>
      <dgm:spPr/>
    </dgm:pt>
    <dgm:pt modelId="{6DD2C1D6-456B-6248-9B8C-2E7D7F4C7797}" type="pres">
      <dgm:prSet presAssocID="{578D6214-6BFC-0140-8DAA-5696CB9A0971}" presName="rootComposite" presStyleCnt="0"/>
      <dgm:spPr/>
    </dgm:pt>
    <dgm:pt modelId="{F5357268-B42E-2B44-8F32-1247FA058118}" type="pres">
      <dgm:prSet presAssocID="{578D6214-6BFC-0140-8DAA-5696CB9A0971}" presName="rootText" presStyleLbl="node2" presStyleIdx="1" presStyleCnt="3">
        <dgm:presLayoutVars>
          <dgm:chPref val="3"/>
        </dgm:presLayoutVars>
      </dgm:prSet>
      <dgm:spPr/>
    </dgm:pt>
    <dgm:pt modelId="{FF17F935-76C7-944C-BF31-F7FB4AABE17D}" type="pres">
      <dgm:prSet presAssocID="{578D6214-6BFC-0140-8DAA-5696CB9A0971}" presName="rootConnector" presStyleLbl="node2" presStyleIdx="1" presStyleCnt="3"/>
      <dgm:spPr/>
    </dgm:pt>
    <dgm:pt modelId="{7723B539-2D51-DE4A-8C8A-AC3C0B3B9192}" type="pres">
      <dgm:prSet presAssocID="{578D6214-6BFC-0140-8DAA-5696CB9A0971}" presName="hierChild4" presStyleCnt="0"/>
      <dgm:spPr/>
    </dgm:pt>
    <dgm:pt modelId="{4F22D05D-A732-464D-ABD7-A7114AD3D83C}" type="pres">
      <dgm:prSet presAssocID="{578D6214-6BFC-0140-8DAA-5696CB9A0971}" presName="hierChild5" presStyleCnt="0"/>
      <dgm:spPr/>
    </dgm:pt>
    <dgm:pt modelId="{26AC4829-C3E0-8C48-95A9-4EC2B5F7F00E}" type="pres">
      <dgm:prSet presAssocID="{320AA6DF-1D5E-BF4E-A9D8-ADAB73167B88}" presName="Name64" presStyleLbl="parChTrans1D2" presStyleIdx="2" presStyleCnt="4"/>
      <dgm:spPr/>
    </dgm:pt>
    <dgm:pt modelId="{9A0856C4-80BD-E84D-BC18-BCC7F2AD5505}" type="pres">
      <dgm:prSet presAssocID="{E735CDCC-F0FD-DC41-BC3F-2306EEB8E511}" presName="hierRoot2" presStyleCnt="0">
        <dgm:presLayoutVars>
          <dgm:hierBranch val="init"/>
        </dgm:presLayoutVars>
      </dgm:prSet>
      <dgm:spPr/>
    </dgm:pt>
    <dgm:pt modelId="{998B4EEE-7069-3D4F-8EE2-11CA24FA7C72}" type="pres">
      <dgm:prSet presAssocID="{E735CDCC-F0FD-DC41-BC3F-2306EEB8E511}" presName="rootComposite" presStyleCnt="0"/>
      <dgm:spPr/>
    </dgm:pt>
    <dgm:pt modelId="{B05F5616-0A0F-034E-B577-BF435E97BBC8}" type="pres">
      <dgm:prSet presAssocID="{E735CDCC-F0FD-DC41-BC3F-2306EEB8E511}" presName="rootText" presStyleLbl="node2" presStyleIdx="2" presStyleCnt="3">
        <dgm:presLayoutVars>
          <dgm:chPref val="3"/>
        </dgm:presLayoutVars>
      </dgm:prSet>
      <dgm:spPr/>
    </dgm:pt>
    <dgm:pt modelId="{BF955663-21BC-524E-98BD-BB2D880D2D92}" type="pres">
      <dgm:prSet presAssocID="{E735CDCC-F0FD-DC41-BC3F-2306EEB8E511}" presName="rootConnector" presStyleLbl="node2" presStyleIdx="2" presStyleCnt="3"/>
      <dgm:spPr/>
    </dgm:pt>
    <dgm:pt modelId="{3554E55E-ED76-134C-A660-FC3747E75974}" type="pres">
      <dgm:prSet presAssocID="{E735CDCC-F0FD-DC41-BC3F-2306EEB8E511}" presName="hierChild4" presStyleCnt="0"/>
      <dgm:spPr/>
    </dgm:pt>
    <dgm:pt modelId="{586F2265-64E8-C74D-BD9F-0AB9CCC6B9E8}" type="pres">
      <dgm:prSet presAssocID="{E735CDCC-F0FD-DC41-BC3F-2306EEB8E511}" presName="hierChild5" presStyleCnt="0"/>
      <dgm:spPr/>
    </dgm:pt>
    <dgm:pt modelId="{7590CC5F-1B9A-4A48-8FA0-F3CBD2BA16A8}" type="pres">
      <dgm:prSet presAssocID="{7857CE87-76AB-5841-A550-9D5D8A38FBB0}" presName="hierChild3" presStyleCnt="0"/>
      <dgm:spPr/>
    </dgm:pt>
    <dgm:pt modelId="{0960BC4E-5C84-A142-B4D8-FF25507FE48B}" type="pres">
      <dgm:prSet presAssocID="{E3A26BB4-91AC-6B4B-B5B1-B1F9D4FC4BDE}" presName="Name115" presStyleLbl="parChTrans1D2" presStyleIdx="3" presStyleCnt="4"/>
      <dgm:spPr/>
    </dgm:pt>
    <dgm:pt modelId="{2B149036-536F-644B-9527-FA99A64E6303}" type="pres">
      <dgm:prSet presAssocID="{298910A5-8680-9346-86DC-BA4B36E89531}" presName="hierRoot3" presStyleCnt="0">
        <dgm:presLayoutVars>
          <dgm:hierBranch val="init"/>
        </dgm:presLayoutVars>
      </dgm:prSet>
      <dgm:spPr/>
    </dgm:pt>
    <dgm:pt modelId="{601245FF-DB7F-5244-956F-7E811210EA7C}" type="pres">
      <dgm:prSet presAssocID="{298910A5-8680-9346-86DC-BA4B36E89531}" presName="rootComposite3" presStyleCnt="0"/>
      <dgm:spPr/>
    </dgm:pt>
    <dgm:pt modelId="{2AE603DD-AE24-7A4B-A484-447BA3FB057B}" type="pres">
      <dgm:prSet presAssocID="{298910A5-8680-9346-86DC-BA4B36E89531}" presName="rootText3" presStyleLbl="asst1" presStyleIdx="0" presStyleCnt="1">
        <dgm:presLayoutVars>
          <dgm:chPref val="3"/>
        </dgm:presLayoutVars>
      </dgm:prSet>
      <dgm:spPr/>
    </dgm:pt>
    <dgm:pt modelId="{79669336-0AB7-B64E-BBCA-03F5F40A80B7}" type="pres">
      <dgm:prSet presAssocID="{298910A5-8680-9346-86DC-BA4B36E89531}" presName="rootConnector3" presStyleLbl="asst1" presStyleIdx="0" presStyleCnt="1"/>
      <dgm:spPr/>
    </dgm:pt>
    <dgm:pt modelId="{6128CD30-20CB-A34D-B185-F1C4572DED80}" type="pres">
      <dgm:prSet presAssocID="{298910A5-8680-9346-86DC-BA4B36E89531}" presName="hierChild6" presStyleCnt="0"/>
      <dgm:spPr/>
    </dgm:pt>
    <dgm:pt modelId="{2477D7EC-ABED-E342-AAB7-B556CF2307B0}" type="pres">
      <dgm:prSet presAssocID="{298910A5-8680-9346-86DC-BA4B36E89531}" presName="hierChild7" presStyleCnt="0"/>
      <dgm:spPr/>
    </dgm:pt>
  </dgm:ptLst>
  <dgm:cxnLst>
    <dgm:cxn modelId="{091D191B-D262-AF49-BB2F-B4995C97018A}" srcId="{7857CE87-76AB-5841-A550-9D5D8A38FBB0}" destId="{298910A5-8680-9346-86DC-BA4B36E89531}" srcOrd="0" destOrd="0" parTransId="{E3A26BB4-91AC-6B4B-B5B1-B1F9D4FC4BDE}" sibTransId="{2E448F61-0FC8-E343-9038-9279AD265469}"/>
    <dgm:cxn modelId="{38D6BC27-6C25-E14B-90DA-D6FDECB83A52}" srcId="{7857CE87-76AB-5841-A550-9D5D8A38FBB0}" destId="{578D6214-6BFC-0140-8DAA-5696CB9A0971}" srcOrd="2" destOrd="0" parTransId="{64D4D032-3164-1544-96CB-E6F0CC99B01A}" sibTransId="{D43A48DE-1A06-B24D-896F-A10142BFED90}"/>
    <dgm:cxn modelId="{794C002B-F30D-4E29-876E-080BE768036A}" type="presOf" srcId="{298910A5-8680-9346-86DC-BA4B36E89531}" destId="{79669336-0AB7-B64E-BBCA-03F5F40A80B7}" srcOrd="1" destOrd="0" presId="urn:microsoft.com/office/officeart/2009/3/layout/HorizontalOrganizationChart"/>
    <dgm:cxn modelId="{90A0422E-5F84-4EA5-9256-4A8F5437B367}" type="presOf" srcId="{578D6214-6BFC-0140-8DAA-5696CB9A0971}" destId="{FF17F935-76C7-944C-BF31-F7FB4AABE17D}" srcOrd="1" destOrd="0" presId="urn:microsoft.com/office/officeart/2009/3/layout/HorizontalOrganizationChart"/>
    <dgm:cxn modelId="{B866625F-150A-4387-BD73-0D7FF43453B5}" type="presOf" srcId="{E735CDCC-F0FD-DC41-BC3F-2306EEB8E511}" destId="{B05F5616-0A0F-034E-B577-BF435E97BBC8}" srcOrd="0" destOrd="0" presId="urn:microsoft.com/office/officeart/2009/3/layout/HorizontalOrganizationChart"/>
    <dgm:cxn modelId="{8B37F347-7A26-49A8-AB2E-4BB80AEB1098}" type="presOf" srcId="{7857CE87-76AB-5841-A550-9D5D8A38FBB0}" destId="{A698BBED-33F0-894A-8C18-53DD51530966}" srcOrd="1" destOrd="0" presId="urn:microsoft.com/office/officeart/2009/3/layout/HorizontalOrganizationChart"/>
    <dgm:cxn modelId="{B8D9C84D-4DEB-410B-AC6B-20BDBE491CCF}" type="presOf" srcId="{E735CDCC-F0FD-DC41-BC3F-2306EEB8E511}" destId="{BF955663-21BC-524E-98BD-BB2D880D2D92}" srcOrd="1" destOrd="0" presId="urn:microsoft.com/office/officeart/2009/3/layout/HorizontalOrganizationChart"/>
    <dgm:cxn modelId="{BDC63F51-654E-48F7-82B3-2CCE92189B98}" type="presOf" srcId="{65C3BEFC-0A1D-2146-AF98-87A54A689B58}" destId="{0B992477-1897-A546-A074-0783276C2E31}" srcOrd="0" destOrd="0" presId="urn:microsoft.com/office/officeart/2009/3/layout/HorizontalOrganizationChart"/>
    <dgm:cxn modelId="{3692AA53-9899-4D2F-BACB-C82C7BCD53FC}" type="presOf" srcId="{2E8CFB49-67D5-6E44-8D07-BAC28F7E90C4}" destId="{96916D08-F133-5647-AD12-F2553E69E4F3}" srcOrd="0" destOrd="0" presId="urn:microsoft.com/office/officeart/2009/3/layout/HorizontalOrganizationChart"/>
    <dgm:cxn modelId="{368ACB86-5C4C-4DF8-A17B-CD2EB1DD8191}" type="presOf" srcId="{2D76FA00-217D-6646-A611-3B06795B1644}" destId="{AA002D6B-8562-634C-ADE2-B6D2E8643D49}" srcOrd="0" destOrd="0" presId="urn:microsoft.com/office/officeart/2009/3/layout/HorizontalOrganizationChart"/>
    <dgm:cxn modelId="{8F61AF89-3D38-4F00-A55A-BD8E076DB57C}" type="presOf" srcId="{7857CE87-76AB-5841-A550-9D5D8A38FBB0}" destId="{28D40133-1EB4-4C4F-8DF2-010958B7608F}" srcOrd="0" destOrd="0" presId="urn:microsoft.com/office/officeart/2009/3/layout/HorizontalOrganizationChart"/>
    <dgm:cxn modelId="{4180298B-FFDF-3D4F-BA61-E2DB29B9670E}" srcId="{7857CE87-76AB-5841-A550-9D5D8A38FBB0}" destId="{E735CDCC-F0FD-DC41-BC3F-2306EEB8E511}" srcOrd="3" destOrd="0" parTransId="{320AA6DF-1D5E-BF4E-A9D8-ADAB73167B88}" sibTransId="{A7D9E9C9-88E1-3E41-907D-6CAAC9FC6245}"/>
    <dgm:cxn modelId="{B72AC0A4-0AA5-4DB2-B0F2-4D9FE642286F}" type="presOf" srcId="{578D6214-6BFC-0140-8DAA-5696CB9A0971}" destId="{F5357268-B42E-2B44-8F32-1247FA058118}" srcOrd="0" destOrd="0" presId="urn:microsoft.com/office/officeart/2009/3/layout/HorizontalOrganizationChart"/>
    <dgm:cxn modelId="{EEFD70A5-3D29-41D0-A620-0DDF6A9B1D8D}" type="presOf" srcId="{298910A5-8680-9346-86DC-BA4B36E89531}" destId="{2AE603DD-AE24-7A4B-A484-447BA3FB057B}" srcOrd="0" destOrd="0" presId="urn:microsoft.com/office/officeart/2009/3/layout/HorizontalOrganizationChart"/>
    <dgm:cxn modelId="{46F855AC-A8C7-4647-BF6F-E74734FD11E2}" type="presOf" srcId="{E3A26BB4-91AC-6B4B-B5B1-B1F9D4FC4BDE}" destId="{0960BC4E-5C84-A142-B4D8-FF25507FE48B}" srcOrd="0" destOrd="0" presId="urn:microsoft.com/office/officeart/2009/3/layout/HorizontalOrganizationChart"/>
    <dgm:cxn modelId="{D5529BB4-2FB8-514F-B13D-3F2E96253132}" srcId="{7857CE87-76AB-5841-A550-9D5D8A38FBB0}" destId="{2E8CFB49-67D5-6E44-8D07-BAC28F7E90C4}" srcOrd="1" destOrd="0" parTransId="{2D76FA00-217D-6646-A611-3B06795B1644}" sibTransId="{D53EB557-E74C-C14B-8290-E262A017E3C1}"/>
    <dgm:cxn modelId="{560962CC-1740-4BFE-B2C2-BA5F3A99CF17}" type="presOf" srcId="{2E8CFB49-67D5-6E44-8D07-BAC28F7E90C4}" destId="{2465D717-B662-F94E-9390-9C7DBD2087BF}" srcOrd="1" destOrd="0" presId="urn:microsoft.com/office/officeart/2009/3/layout/HorizontalOrganizationChart"/>
    <dgm:cxn modelId="{F64F5ADE-C747-4AAD-8F72-2AC28A22300A}" type="presOf" srcId="{64D4D032-3164-1544-96CB-E6F0CC99B01A}" destId="{B1344BFB-6F45-0A4A-AADB-2C5A95653286}" srcOrd="0" destOrd="0" presId="urn:microsoft.com/office/officeart/2009/3/layout/HorizontalOrganizationChart"/>
    <dgm:cxn modelId="{DFD833F2-4E9F-4207-A70F-FDEB39DF98C2}" type="presOf" srcId="{320AA6DF-1D5E-BF4E-A9D8-ADAB73167B88}" destId="{26AC4829-C3E0-8C48-95A9-4EC2B5F7F00E}" srcOrd="0" destOrd="0" presId="urn:microsoft.com/office/officeart/2009/3/layout/HorizontalOrganizationChart"/>
    <dgm:cxn modelId="{FB6A89F3-5403-1543-81B5-3B2C745289D5}" srcId="{65C3BEFC-0A1D-2146-AF98-87A54A689B58}" destId="{7857CE87-76AB-5841-A550-9D5D8A38FBB0}" srcOrd="0" destOrd="0" parTransId="{DBE56815-E200-A444-A45A-8EF31C6C963F}" sibTransId="{BE0A7D29-B42F-354B-BF95-58C7B0A1B01E}"/>
    <dgm:cxn modelId="{7AD90525-E296-469E-838C-DC165D4E0DD6}" type="presParOf" srcId="{0B992477-1897-A546-A074-0783276C2E31}" destId="{0FFC8920-41DA-8E4F-859A-4ED0ACCF42C9}" srcOrd="0" destOrd="0" presId="urn:microsoft.com/office/officeart/2009/3/layout/HorizontalOrganizationChart"/>
    <dgm:cxn modelId="{5AE26C9A-1E5E-4013-9E8E-04C8FBBAFCAA}" type="presParOf" srcId="{0FFC8920-41DA-8E4F-859A-4ED0ACCF42C9}" destId="{EF17587F-BEC0-BB4D-A9C4-94E2D7B7E9E6}" srcOrd="0" destOrd="0" presId="urn:microsoft.com/office/officeart/2009/3/layout/HorizontalOrganizationChart"/>
    <dgm:cxn modelId="{ECD540C7-E733-49F7-AE31-0EE4CB501F81}" type="presParOf" srcId="{EF17587F-BEC0-BB4D-A9C4-94E2D7B7E9E6}" destId="{28D40133-1EB4-4C4F-8DF2-010958B7608F}" srcOrd="0" destOrd="0" presId="urn:microsoft.com/office/officeart/2009/3/layout/HorizontalOrganizationChart"/>
    <dgm:cxn modelId="{961989C8-9863-4409-B3D4-B5C45648A0E7}" type="presParOf" srcId="{EF17587F-BEC0-BB4D-A9C4-94E2D7B7E9E6}" destId="{A698BBED-33F0-894A-8C18-53DD51530966}" srcOrd="1" destOrd="0" presId="urn:microsoft.com/office/officeart/2009/3/layout/HorizontalOrganizationChart"/>
    <dgm:cxn modelId="{2FBD0B97-023E-48DC-9EAC-D21610D3870E}" type="presParOf" srcId="{0FFC8920-41DA-8E4F-859A-4ED0ACCF42C9}" destId="{D3937A73-A7C6-884F-8EE0-2D0ECA8680CF}" srcOrd="1" destOrd="0" presId="urn:microsoft.com/office/officeart/2009/3/layout/HorizontalOrganizationChart"/>
    <dgm:cxn modelId="{0AD80AB8-9865-4530-9A27-4A0887477C18}" type="presParOf" srcId="{D3937A73-A7C6-884F-8EE0-2D0ECA8680CF}" destId="{AA002D6B-8562-634C-ADE2-B6D2E8643D49}" srcOrd="0" destOrd="0" presId="urn:microsoft.com/office/officeart/2009/3/layout/HorizontalOrganizationChart"/>
    <dgm:cxn modelId="{D8847E44-33A7-4155-9F93-8C8286BDF9AB}" type="presParOf" srcId="{D3937A73-A7C6-884F-8EE0-2D0ECA8680CF}" destId="{E0B70AB2-FEFD-2342-BC44-9D294A80B4E5}" srcOrd="1" destOrd="0" presId="urn:microsoft.com/office/officeart/2009/3/layout/HorizontalOrganizationChart"/>
    <dgm:cxn modelId="{0ACB4460-2974-4271-9D1F-9AAB7BDCE255}" type="presParOf" srcId="{E0B70AB2-FEFD-2342-BC44-9D294A80B4E5}" destId="{81A00CFD-A974-7F48-831E-8B5AF8AD279B}" srcOrd="0" destOrd="0" presId="urn:microsoft.com/office/officeart/2009/3/layout/HorizontalOrganizationChart"/>
    <dgm:cxn modelId="{32174DB2-542F-483A-8734-64835DA1E58B}" type="presParOf" srcId="{81A00CFD-A974-7F48-831E-8B5AF8AD279B}" destId="{96916D08-F133-5647-AD12-F2553E69E4F3}" srcOrd="0" destOrd="0" presId="urn:microsoft.com/office/officeart/2009/3/layout/HorizontalOrganizationChart"/>
    <dgm:cxn modelId="{538D9F17-5731-4659-AD3D-FE374537A9DA}" type="presParOf" srcId="{81A00CFD-A974-7F48-831E-8B5AF8AD279B}" destId="{2465D717-B662-F94E-9390-9C7DBD2087BF}" srcOrd="1" destOrd="0" presId="urn:microsoft.com/office/officeart/2009/3/layout/HorizontalOrganizationChart"/>
    <dgm:cxn modelId="{B79C9609-C49E-4B1E-A651-6A845192E9A0}" type="presParOf" srcId="{E0B70AB2-FEFD-2342-BC44-9D294A80B4E5}" destId="{6C14DE2A-3C5F-EA48-9CDF-1E24D888A553}" srcOrd="1" destOrd="0" presId="urn:microsoft.com/office/officeart/2009/3/layout/HorizontalOrganizationChart"/>
    <dgm:cxn modelId="{7E32ADAD-CC67-4245-9F55-84E1E13F0686}" type="presParOf" srcId="{E0B70AB2-FEFD-2342-BC44-9D294A80B4E5}" destId="{0DDAD61C-2B69-1E48-B071-918CEBF6A826}" srcOrd="2" destOrd="0" presId="urn:microsoft.com/office/officeart/2009/3/layout/HorizontalOrganizationChart"/>
    <dgm:cxn modelId="{38870A80-052A-4C7C-ADB8-CB8B3ABF2877}" type="presParOf" srcId="{D3937A73-A7C6-884F-8EE0-2D0ECA8680CF}" destId="{B1344BFB-6F45-0A4A-AADB-2C5A95653286}" srcOrd="2" destOrd="0" presId="urn:microsoft.com/office/officeart/2009/3/layout/HorizontalOrganizationChart"/>
    <dgm:cxn modelId="{72ACD704-EA7D-4264-81DC-4F8AC3D845BE}" type="presParOf" srcId="{D3937A73-A7C6-884F-8EE0-2D0ECA8680CF}" destId="{8B2B410E-EC78-5240-856B-9C48C960507D}" srcOrd="3" destOrd="0" presId="urn:microsoft.com/office/officeart/2009/3/layout/HorizontalOrganizationChart"/>
    <dgm:cxn modelId="{67C7AD00-6C29-41A0-981C-F52AF4227948}" type="presParOf" srcId="{8B2B410E-EC78-5240-856B-9C48C960507D}" destId="{6DD2C1D6-456B-6248-9B8C-2E7D7F4C7797}" srcOrd="0" destOrd="0" presId="urn:microsoft.com/office/officeart/2009/3/layout/HorizontalOrganizationChart"/>
    <dgm:cxn modelId="{A2815D82-E156-4953-BB1C-683A1BFF8BE5}" type="presParOf" srcId="{6DD2C1D6-456B-6248-9B8C-2E7D7F4C7797}" destId="{F5357268-B42E-2B44-8F32-1247FA058118}" srcOrd="0" destOrd="0" presId="urn:microsoft.com/office/officeart/2009/3/layout/HorizontalOrganizationChart"/>
    <dgm:cxn modelId="{36FA1668-7FFE-46BA-8419-FC7812B7ADDF}" type="presParOf" srcId="{6DD2C1D6-456B-6248-9B8C-2E7D7F4C7797}" destId="{FF17F935-76C7-944C-BF31-F7FB4AABE17D}" srcOrd="1" destOrd="0" presId="urn:microsoft.com/office/officeart/2009/3/layout/HorizontalOrganizationChart"/>
    <dgm:cxn modelId="{AF11C94F-77B5-4543-9F18-5D68512A4D9E}" type="presParOf" srcId="{8B2B410E-EC78-5240-856B-9C48C960507D}" destId="{7723B539-2D51-DE4A-8C8A-AC3C0B3B9192}" srcOrd="1" destOrd="0" presId="urn:microsoft.com/office/officeart/2009/3/layout/HorizontalOrganizationChart"/>
    <dgm:cxn modelId="{9BB20C64-17B6-43D3-B526-49D49E3BA6E3}" type="presParOf" srcId="{8B2B410E-EC78-5240-856B-9C48C960507D}" destId="{4F22D05D-A732-464D-ABD7-A7114AD3D83C}" srcOrd="2" destOrd="0" presId="urn:microsoft.com/office/officeart/2009/3/layout/HorizontalOrganizationChart"/>
    <dgm:cxn modelId="{02ED3BF2-18FE-4D84-AFB0-DA381725F36B}" type="presParOf" srcId="{D3937A73-A7C6-884F-8EE0-2D0ECA8680CF}" destId="{26AC4829-C3E0-8C48-95A9-4EC2B5F7F00E}" srcOrd="4" destOrd="0" presId="urn:microsoft.com/office/officeart/2009/3/layout/HorizontalOrganizationChart"/>
    <dgm:cxn modelId="{872021F7-336C-415A-931A-9341804F1A73}" type="presParOf" srcId="{D3937A73-A7C6-884F-8EE0-2D0ECA8680CF}" destId="{9A0856C4-80BD-E84D-BC18-BCC7F2AD5505}" srcOrd="5" destOrd="0" presId="urn:microsoft.com/office/officeart/2009/3/layout/HorizontalOrganizationChart"/>
    <dgm:cxn modelId="{68E35E09-159F-470F-AFA5-03CFC68DC421}" type="presParOf" srcId="{9A0856C4-80BD-E84D-BC18-BCC7F2AD5505}" destId="{998B4EEE-7069-3D4F-8EE2-11CA24FA7C72}" srcOrd="0" destOrd="0" presId="urn:microsoft.com/office/officeart/2009/3/layout/HorizontalOrganizationChart"/>
    <dgm:cxn modelId="{1FBC548C-FD98-47CC-9588-9F37BA68597D}" type="presParOf" srcId="{998B4EEE-7069-3D4F-8EE2-11CA24FA7C72}" destId="{B05F5616-0A0F-034E-B577-BF435E97BBC8}" srcOrd="0" destOrd="0" presId="urn:microsoft.com/office/officeart/2009/3/layout/HorizontalOrganizationChart"/>
    <dgm:cxn modelId="{360E3E85-FE1A-4A47-A3F6-848BDA3C1519}" type="presParOf" srcId="{998B4EEE-7069-3D4F-8EE2-11CA24FA7C72}" destId="{BF955663-21BC-524E-98BD-BB2D880D2D92}" srcOrd="1" destOrd="0" presId="urn:microsoft.com/office/officeart/2009/3/layout/HorizontalOrganizationChart"/>
    <dgm:cxn modelId="{3E6F12CF-4494-469E-B75E-54C0CDC777D0}" type="presParOf" srcId="{9A0856C4-80BD-E84D-BC18-BCC7F2AD5505}" destId="{3554E55E-ED76-134C-A660-FC3747E75974}" srcOrd="1" destOrd="0" presId="urn:microsoft.com/office/officeart/2009/3/layout/HorizontalOrganizationChart"/>
    <dgm:cxn modelId="{3C060EE1-90BA-4DFD-8BA1-87AA2B3489FE}" type="presParOf" srcId="{9A0856C4-80BD-E84D-BC18-BCC7F2AD5505}" destId="{586F2265-64E8-C74D-BD9F-0AB9CCC6B9E8}" srcOrd="2" destOrd="0" presId="urn:microsoft.com/office/officeart/2009/3/layout/HorizontalOrganizationChart"/>
    <dgm:cxn modelId="{FA860A98-D2B6-48D2-8D69-910F54F0BD24}" type="presParOf" srcId="{0FFC8920-41DA-8E4F-859A-4ED0ACCF42C9}" destId="{7590CC5F-1B9A-4A48-8FA0-F3CBD2BA16A8}" srcOrd="2" destOrd="0" presId="urn:microsoft.com/office/officeart/2009/3/layout/HorizontalOrganizationChart"/>
    <dgm:cxn modelId="{4CE466BC-5DBF-4AAE-B6D0-A5569E5D2E68}" type="presParOf" srcId="{7590CC5F-1B9A-4A48-8FA0-F3CBD2BA16A8}" destId="{0960BC4E-5C84-A142-B4D8-FF25507FE48B}" srcOrd="0" destOrd="0" presId="urn:microsoft.com/office/officeart/2009/3/layout/HorizontalOrganizationChart"/>
    <dgm:cxn modelId="{9B5407FE-C52E-4D79-B7FB-085AB5D5B29D}" type="presParOf" srcId="{7590CC5F-1B9A-4A48-8FA0-F3CBD2BA16A8}" destId="{2B149036-536F-644B-9527-FA99A64E6303}" srcOrd="1" destOrd="0" presId="urn:microsoft.com/office/officeart/2009/3/layout/HorizontalOrganizationChart"/>
    <dgm:cxn modelId="{3FBF60DB-EDE7-40D5-A262-47850F64AAD5}" type="presParOf" srcId="{2B149036-536F-644B-9527-FA99A64E6303}" destId="{601245FF-DB7F-5244-956F-7E811210EA7C}" srcOrd="0" destOrd="0" presId="urn:microsoft.com/office/officeart/2009/3/layout/HorizontalOrganizationChart"/>
    <dgm:cxn modelId="{AFF26141-A70F-48C9-A01E-6BBEBF3D6B1E}" type="presParOf" srcId="{601245FF-DB7F-5244-956F-7E811210EA7C}" destId="{2AE603DD-AE24-7A4B-A484-447BA3FB057B}" srcOrd="0" destOrd="0" presId="urn:microsoft.com/office/officeart/2009/3/layout/HorizontalOrganizationChart"/>
    <dgm:cxn modelId="{027992CE-2EF9-4104-B71F-810BFFC64F47}" type="presParOf" srcId="{601245FF-DB7F-5244-956F-7E811210EA7C}" destId="{79669336-0AB7-B64E-BBCA-03F5F40A80B7}" srcOrd="1" destOrd="0" presId="urn:microsoft.com/office/officeart/2009/3/layout/HorizontalOrganizationChart"/>
    <dgm:cxn modelId="{596D9C42-08B3-46A4-8399-1B47FC53F59B}" type="presParOf" srcId="{2B149036-536F-644B-9527-FA99A64E6303}" destId="{6128CD30-20CB-A34D-B185-F1C4572DED80}" srcOrd="1" destOrd="0" presId="urn:microsoft.com/office/officeart/2009/3/layout/HorizontalOrganizationChart"/>
    <dgm:cxn modelId="{5702C49E-3F25-48C8-A205-2037EE9DB64C}" type="presParOf" srcId="{2B149036-536F-644B-9527-FA99A64E6303}" destId="{2477D7EC-ABED-E342-AAB7-B556CF2307B0}" srcOrd="2" destOrd="0" presId="urn:microsoft.com/office/officeart/2009/3/layout/HorizontalOrganization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2B0B977-EABD-4127-B18D-18F8BCB41090}"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BF99F1A4-125E-4073-863D-7238E872BD6C}">
      <dgm:prSet/>
      <dgm:spPr>
        <a:solidFill>
          <a:srgbClr val="C00000"/>
        </a:solidFill>
      </dgm:spPr>
      <dgm:t>
        <a:bodyPr/>
        <a:lstStyle/>
        <a:p>
          <a:pPr>
            <a:lnSpc>
              <a:spcPct val="100000"/>
            </a:lnSpc>
          </a:pPr>
          <a:r>
            <a:rPr lang="en-US" dirty="0">
              <a:latin typeface="Arial" panose="020B0604020202020204" pitchFamily="34" charset="0"/>
              <a:cs typeface="Arial" panose="020B0604020202020204" pitchFamily="34" charset="0"/>
            </a:rPr>
            <a:t>DEFINITIONS</a:t>
          </a:r>
        </a:p>
      </dgm:t>
    </dgm:pt>
    <dgm:pt modelId="{6953356E-EA09-48EF-9C88-C171499BCB3F}" type="parTrans" cxnId="{4CDE8194-DAA1-4390-B92B-B73A81670D2C}">
      <dgm:prSet/>
      <dgm:spPr/>
      <dgm:t>
        <a:bodyPr/>
        <a:lstStyle/>
        <a:p>
          <a:endParaRPr lang="en-US">
            <a:latin typeface="Arial" panose="020B0604020202020204" pitchFamily="34" charset="0"/>
            <a:cs typeface="Arial" panose="020B0604020202020204" pitchFamily="34" charset="0"/>
          </a:endParaRPr>
        </a:p>
      </dgm:t>
    </dgm:pt>
    <dgm:pt modelId="{4AD2B155-1360-4B8D-9974-9695E33CC27B}" type="sibTrans" cxnId="{4CDE8194-DAA1-4390-B92B-B73A81670D2C}">
      <dgm:prSet/>
      <dgm:spPr/>
      <dgm:t>
        <a:bodyPr/>
        <a:lstStyle/>
        <a:p>
          <a:endParaRPr lang="en-US">
            <a:latin typeface="Arial" panose="020B0604020202020204" pitchFamily="34" charset="0"/>
            <a:cs typeface="Arial" panose="020B0604020202020204" pitchFamily="34" charset="0"/>
          </a:endParaRPr>
        </a:p>
      </dgm:t>
    </dgm:pt>
    <dgm:pt modelId="{0CF88001-B96C-42BC-9C49-735715544703}">
      <dgm:prSet/>
      <dgm:spPr>
        <a:ln>
          <a:solidFill>
            <a:srgbClr val="C00000"/>
          </a:solidFill>
        </a:ln>
      </dgm:spPr>
      <dgm:t>
        <a:bodyPr/>
        <a:lstStyle/>
        <a:p>
          <a:pPr>
            <a:lnSpc>
              <a:spcPct val="100000"/>
            </a:lnSpc>
          </a:pPr>
          <a:r>
            <a:rPr lang="en-US" dirty="0">
              <a:latin typeface="Arial" panose="020B0604020202020204" pitchFamily="34" charset="0"/>
              <a:cs typeface="Arial" panose="020B0604020202020204" pitchFamily="34" charset="0"/>
            </a:rPr>
            <a:t>define certain parameters or concepts; or do some pre-policy calculations </a:t>
          </a:r>
        </a:p>
      </dgm:t>
    </dgm:pt>
    <dgm:pt modelId="{D54ED22A-B6FB-4AB9-ADCF-836F82950D90}" type="parTrans" cxnId="{3DB326DF-635E-40F5-9004-C7AB72F8CE50}">
      <dgm:prSet/>
      <dgm:spPr/>
      <dgm:t>
        <a:bodyPr/>
        <a:lstStyle/>
        <a:p>
          <a:endParaRPr lang="en-US">
            <a:latin typeface="Arial" panose="020B0604020202020204" pitchFamily="34" charset="0"/>
            <a:cs typeface="Arial" panose="020B0604020202020204" pitchFamily="34" charset="0"/>
          </a:endParaRPr>
        </a:p>
      </dgm:t>
    </dgm:pt>
    <dgm:pt modelId="{EB8A3CB3-58A6-49A9-892D-2FBC28C40CC1}" type="sibTrans" cxnId="{3DB326DF-635E-40F5-9004-C7AB72F8CE50}">
      <dgm:prSet/>
      <dgm:spPr/>
      <dgm:t>
        <a:bodyPr/>
        <a:lstStyle/>
        <a:p>
          <a:endParaRPr lang="en-US">
            <a:latin typeface="Arial" panose="020B0604020202020204" pitchFamily="34" charset="0"/>
            <a:cs typeface="Arial" panose="020B0604020202020204" pitchFamily="34" charset="0"/>
          </a:endParaRPr>
        </a:p>
      </dgm:t>
    </dgm:pt>
    <dgm:pt modelId="{2B451DC5-B2F8-4263-9E62-AFB649803D0C}">
      <dgm:prSet/>
      <dgm:spPr>
        <a:ln>
          <a:solidFill>
            <a:srgbClr val="C00000"/>
          </a:solidFill>
        </a:ln>
      </dgm:spPr>
      <dgm:t>
        <a:bodyPr/>
        <a:lstStyle/>
        <a:p>
          <a:pPr>
            <a:lnSpc>
              <a:spcPct val="100000"/>
            </a:lnSpc>
          </a:pPr>
          <a:r>
            <a:rPr lang="en-US" dirty="0">
              <a:latin typeface="Arial" panose="020B0604020202020204" pitchFamily="34" charset="0"/>
              <a:cs typeface="Arial" panose="020B0604020202020204" pitchFamily="34" charset="0"/>
            </a:rPr>
            <a:t>e.g. define assessment units; index (uprate) earnings if input micro-data year lags behind policy year</a:t>
          </a:r>
        </a:p>
      </dgm:t>
    </dgm:pt>
    <dgm:pt modelId="{917DF35B-9C20-4231-9F77-BA25FF038EF5}" type="parTrans" cxnId="{C02D09AC-CEC4-4D0B-8539-A140926B5580}">
      <dgm:prSet/>
      <dgm:spPr/>
      <dgm:t>
        <a:bodyPr/>
        <a:lstStyle/>
        <a:p>
          <a:endParaRPr lang="en-US">
            <a:latin typeface="Arial" panose="020B0604020202020204" pitchFamily="34" charset="0"/>
            <a:cs typeface="Arial" panose="020B0604020202020204" pitchFamily="34" charset="0"/>
          </a:endParaRPr>
        </a:p>
      </dgm:t>
    </dgm:pt>
    <dgm:pt modelId="{1925827A-67A2-471A-97E9-140F47BD9606}" type="sibTrans" cxnId="{C02D09AC-CEC4-4D0B-8539-A140926B5580}">
      <dgm:prSet/>
      <dgm:spPr/>
      <dgm:t>
        <a:bodyPr/>
        <a:lstStyle/>
        <a:p>
          <a:endParaRPr lang="en-US">
            <a:latin typeface="Arial" panose="020B0604020202020204" pitchFamily="34" charset="0"/>
            <a:cs typeface="Arial" panose="020B0604020202020204" pitchFamily="34" charset="0"/>
          </a:endParaRPr>
        </a:p>
      </dgm:t>
    </dgm:pt>
    <dgm:pt modelId="{5C619874-805D-4145-9606-001715109C61}">
      <dgm:prSet/>
      <dgm:spPr>
        <a:solidFill>
          <a:srgbClr val="C00000"/>
        </a:solidFill>
      </dgm:spPr>
      <dgm:t>
        <a:bodyPr/>
        <a:lstStyle/>
        <a:p>
          <a:pPr>
            <a:lnSpc>
              <a:spcPct val="100000"/>
            </a:lnSpc>
          </a:pPr>
          <a:r>
            <a:rPr lang="en-US" dirty="0">
              <a:latin typeface="Arial" panose="020B0604020202020204" pitchFamily="34" charset="0"/>
              <a:cs typeface="Arial" panose="020B0604020202020204" pitchFamily="34" charset="0"/>
            </a:rPr>
            <a:t>TAX AND BENEFIT CALCULATIONS</a:t>
          </a:r>
        </a:p>
      </dgm:t>
    </dgm:pt>
    <dgm:pt modelId="{0ED99CB8-D8EA-4401-857F-2573C3B3674A}" type="parTrans" cxnId="{3BD3FD26-4867-4CD4-B8D5-7DCCF034FDFD}">
      <dgm:prSet/>
      <dgm:spPr/>
      <dgm:t>
        <a:bodyPr/>
        <a:lstStyle/>
        <a:p>
          <a:endParaRPr lang="en-US">
            <a:latin typeface="Arial" panose="020B0604020202020204" pitchFamily="34" charset="0"/>
            <a:cs typeface="Arial" panose="020B0604020202020204" pitchFamily="34" charset="0"/>
          </a:endParaRPr>
        </a:p>
      </dgm:t>
    </dgm:pt>
    <dgm:pt modelId="{70C5AA92-F42A-4AED-9A7E-BA4ADEF6CC16}" type="sibTrans" cxnId="{3BD3FD26-4867-4CD4-B8D5-7DCCF034FDFD}">
      <dgm:prSet/>
      <dgm:spPr/>
      <dgm:t>
        <a:bodyPr/>
        <a:lstStyle/>
        <a:p>
          <a:endParaRPr lang="en-US">
            <a:latin typeface="Arial" panose="020B0604020202020204" pitchFamily="34" charset="0"/>
            <a:cs typeface="Arial" panose="020B0604020202020204" pitchFamily="34" charset="0"/>
          </a:endParaRPr>
        </a:p>
      </dgm:t>
    </dgm:pt>
    <dgm:pt modelId="{6CFB2084-A6FE-449F-A4C2-8C09DDEAE3CF}">
      <dgm:prSet/>
      <dgm:spPr>
        <a:ln>
          <a:solidFill>
            <a:srgbClr val="C00000"/>
          </a:solidFill>
        </a:ln>
      </dgm:spPr>
      <dgm:t>
        <a:bodyPr/>
        <a:lstStyle/>
        <a:p>
          <a:pPr>
            <a:lnSpc>
              <a:spcPct val="100000"/>
            </a:lnSpc>
          </a:pPr>
          <a:r>
            <a:rPr lang="en-US" dirty="0">
              <a:latin typeface="Arial" panose="020B0604020202020204" pitchFamily="34" charset="0"/>
              <a:cs typeface="Arial" panose="020B0604020202020204" pitchFamily="34" charset="0"/>
            </a:rPr>
            <a:t>(almost) every tax and benefit implemented in a separate policy; policy name according to our naming convention</a:t>
          </a:r>
        </a:p>
      </dgm:t>
    </dgm:pt>
    <dgm:pt modelId="{27FFA672-3A3A-452C-94DB-71A829B1E4F1}" type="parTrans" cxnId="{4FF8DA37-3803-45B4-8519-50E7303D6648}">
      <dgm:prSet/>
      <dgm:spPr/>
      <dgm:t>
        <a:bodyPr/>
        <a:lstStyle/>
        <a:p>
          <a:endParaRPr lang="en-US">
            <a:latin typeface="Arial" panose="020B0604020202020204" pitchFamily="34" charset="0"/>
            <a:cs typeface="Arial" panose="020B0604020202020204" pitchFamily="34" charset="0"/>
          </a:endParaRPr>
        </a:p>
      </dgm:t>
    </dgm:pt>
    <dgm:pt modelId="{53697BF4-3263-4C15-BFB0-79717D72FAE7}" type="sibTrans" cxnId="{4FF8DA37-3803-45B4-8519-50E7303D6648}">
      <dgm:prSet/>
      <dgm:spPr/>
      <dgm:t>
        <a:bodyPr/>
        <a:lstStyle/>
        <a:p>
          <a:endParaRPr lang="en-US">
            <a:latin typeface="Arial" panose="020B0604020202020204" pitchFamily="34" charset="0"/>
            <a:cs typeface="Arial" panose="020B0604020202020204" pitchFamily="34" charset="0"/>
          </a:endParaRPr>
        </a:p>
      </dgm:t>
    </dgm:pt>
    <dgm:pt modelId="{8EF3394E-2593-48CA-8FFC-E7B4BAAD882C}">
      <dgm:prSet/>
      <dgm:spPr>
        <a:ln>
          <a:solidFill>
            <a:srgbClr val="C00000"/>
          </a:solidFill>
        </a:ln>
      </dgm:spPr>
      <dgm:t>
        <a:bodyPr/>
        <a:lstStyle/>
        <a:p>
          <a:pPr>
            <a:lnSpc>
              <a:spcPct val="100000"/>
            </a:lnSpc>
          </a:pPr>
          <a:r>
            <a:rPr lang="en-US" dirty="0">
              <a:latin typeface="Arial" panose="020B0604020202020204" pitchFamily="34" charset="0"/>
              <a:cs typeface="Arial" panose="020B0604020202020204" pitchFamily="34" charset="0"/>
            </a:rPr>
            <a:t>e.g. </a:t>
          </a:r>
          <a:r>
            <a:rPr lang="en-US" dirty="0" err="1">
              <a:latin typeface="Arial" panose="020B0604020202020204" pitchFamily="34" charset="0"/>
              <a:cs typeface="Arial" panose="020B0604020202020204" pitchFamily="34" charset="0"/>
            </a:rPr>
            <a:t>bch_uk</a:t>
          </a:r>
          <a:r>
            <a:rPr lang="en-US" dirty="0">
              <a:latin typeface="Arial" panose="020B0604020202020204" pitchFamily="34" charset="0"/>
              <a:cs typeface="Arial" panose="020B0604020202020204" pitchFamily="34" charset="0"/>
            </a:rPr>
            <a:t> (Child Benefit </a:t>
          </a:r>
          <a:r>
            <a:rPr lang="en-US" dirty="0">
              <a:latin typeface="Arial" panose="020B0604020202020204" pitchFamily="34" charset="0"/>
              <a:cs typeface="Arial" panose="020B0604020202020204" pitchFamily="34" charset="0"/>
              <a:sym typeface="Wingdings" panose="05000000000000000000" pitchFamily="2" charset="2"/>
            </a:rPr>
            <a:t> b: benefit, </a:t>
          </a:r>
          <a:r>
            <a:rPr lang="en-US" dirty="0" err="1">
              <a:latin typeface="Arial" panose="020B0604020202020204" pitchFamily="34" charset="0"/>
              <a:cs typeface="Arial" panose="020B0604020202020204" pitchFamily="34" charset="0"/>
              <a:sym typeface="Wingdings" panose="05000000000000000000" pitchFamily="2" charset="2"/>
            </a:rPr>
            <a:t>ch</a:t>
          </a:r>
          <a:r>
            <a:rPr lang="en-US" dirty="0">
              <a:latin typeface="Arial" panose="020B0604020202020204" pitchFamily="34" charset="0"/>
              <a:cs typeface="Arial" panose="020B0604020202020204" pitchFamily="34" charset="0"/>
              <a:sym typeface="Wingdings" panose="05000000000000000000" pitchFamily="2" charset="2"/>
            </a:rPr>
            <a:t>: child</a:t>
          </a:r>
          <a:r>
            <a:rPr lang="en-US" dirty="0">
              <a:latin typeface="Arial" panose="020B0604020202020204" pitchFamily="34" charset="0"/>
              <a:cs typeface="Arial" panose="020B0604020202020204" pitchFamily="34" charset="0"/>
            </a:rPr>
            <a:t>)</a:t>
          </a:r>
        </a:p>
      </dgm:t>
    </dgm:pt>
    <dgm:pt modelId="{E26DA656-9E31-4B08-A3D3-6CAC8FCD0935}" type="parTrans" cxnId="{BA482DD8-D47B-4CC3-BDCB-1B81A7A3E904}">
      <dgm:prSet/>
      <dgm:spPr/>
      <dgm:t>
        <a:bodyPr/>
        <a:lstStyle/>
        <a:p>
          <a:endParaRPr lang="en-US">
            <a:latin typeface="Arial" panose="020B0604020202020204" pitchFamily="34" charset="0"/>
            <a:cs typeface="Arial" panose="020B0604020202020204" pitchFamily="34" charset="0"/>
          </a:endParaRPr>
        </a:p>
      </dgm:t>
    </dgm:pt>
    <dgm:pt modelId="{89D2D047-CAAD-4F6B-9F13-E9DBA3DC6916}" type="sibTrans" cxnId="{BA482DD8-D47B-4CC3-BDCB-1B81A7A3E904}">
      <dgm:prSet/>
      <dgm:spPr/>
      <dgm:t>
        <a:bodyPr/>
        <a:lstStyle/>
        <a:p>
          <a:endParaRPr lang="en-US">
            <a:latin typeface="Arial" panose="020B0604020202020204" pitchFamily="34" charset="0"/>
            <a:cs typeface="Arial" panose="020B0604020202020204" pitchFamily="34" charset="0"/>
          </a:endParaRPr>
        </a:p>
      </dgm:t>
    </dgm:pt>
    <dgm:pt modelId="{416B3316-2E0C-46F4-9419-2FADB513F311}">
      <dgm:prSet/>
      <dgm:spPr>
        <a:solidFill>
          <a:srgbClr val="C00000"/>
        </a:solidFill>
      </dgm:spPr>
      <dgm:t>
        <a:bodyPr/>
        <a:lstStyle/>
        <a:p>
          <a:pPr>
            <a:lnSpc>
              <a:spcPct val="100000"/>
            </a:lnSpc>
          </a:pPr>
          <a:r>
            <a:rPr lang="en-US" dirty="0">
              <a:latin typeface="Arial" panose="020B0604020202020204" pitchFamily="34" charset="0"/>
              <a:cs typeface="Arial" panose="020B0604020202020204" pitchFamily="34" charset="0"/>
            </a:rPr>
            <a:t>OUTPUT</a:t>
          </a:r>
        </a:p>
      </dgm:t>
    </dgm:pt>
    <dgm:pt modelId="{7A6ECF36-960D-4072-85DC-B9EAE8752D56}" type="parTrans" cxnId="{02C2A83A-6E08-446C-B855-6FBA5D559B49}">
      <dgm:prSet/>
      <dgm:spPr/>
      <dgm:t>
        <a:bodyPr/>
        <a:lstStyle/>
        <a:p>
          <a:endParaRPr lang="en-US">
            <a:latin typeface="Arial" panose="020B0604020202020204" pitchFamily="34" charset="0"/>
            <a:cs typeface="Arial" panose="020B0604020202020204" pitchFamily="34" charset="0"/>
          </a:endParaRPr>
        </a:p>
      </dgm:t>
    </dgm:pt>
    <dgm:pt modelId="{D5698D4E-76F4-4CC5-9653-79B5CD079292}" type="sibTrans" cxnId="{02C2A83A-6E08-446C-B855-6FBA5D559B49}">
      <dgm:prSet/>
      <dgm:spPr/>
      <dgm:t>
        <a:bodyPr/>
        <a:lstStyle/>
        <a:p>
          <a:endParaRPr lang="en-US">
            <a:latin typeface="Arial" panose="020B0604020202020204" pitchFamily="34" charset="0"/>
            <a:cs typeface="Arial" panose="020B0604020202020204" pitchFamily="34" charset="0"/>
          </a:endParaRPr>
        </a:p>
      </dgm:t>
    </dgm:pt>
    <dgm:pt modelId="{20859954-E368-47C4-9F6F-A4E803E1CA72}">
      <dgm:prSet/>
      <dgm:spPr>
        <a:ln>
          <a:solidFill>
            <a:srgbClr val="C00000"/>
          </a:solidFill>
        </a:ln>
      </dgm:spPr>
      <dgm:t>
        <a:bodyPr/>
        <a:lstStyle/>
        <a:p>
          <a:pPr>
            <a:lnSpc>
              <a:spcPct val="100000"/>
            </a:lnSpc>
          </a:pPr>
          <a:r>
            <a:rPr lang="en-US" dirty="0">
              <a:latin typeface="Arial" panose="020B0604020202020204" pitchFamily="34" charset="0"/>
              <a:cs typeface="Arial" panose="020B0604020202020204" pitchFamily="34" charset="0"/>
            </a:rPr>
            <a:t>defines what variables to be included in the output micro-data and assessment unit for the results</a:t>
          </a:r>
        </a:p>
      </dgm:t>
    </dgm:pt>
    <dgm:pt modelId="{B9EB6AED-1BED-4921-8EDC-A24CC19FBA8B}" type="parTrans" cxnId="{5D3E2C14-2BD0-4703-9DFF-F3B11B2BFF1E}">
      <dgm:prSet/>
      <dgm:spPr/>
      <dgm:t>
        <a:bodyPr/>
        <a:lstStyle/>
        <a:p>
          <a:endParaRPr lang="en-US">
            <a:latin typeface="Arial" panose="020B0604020202020204" pitchFamily="34" charset="0"/>
            <a:cs typeface="Arial" panose="020B0604020202020204" pitchFamily="34" charset="0"/>
          </a:endParaRPr>
        </a:p>
      </dgm:t>
    </dgm:pt>
    <dgm:pt modelId="{8A608F48-AC70-4CA8-A926-A279A4D10D08}" type="sibTrans" cxnId="{5D3E2C14-2BD0-4703-9DFF-F3B11B2BFF1E}">
      <dgm:prSet/>
      <dgm:spPr/>
      <dgm:t>
        <a:bodyPr/>
        <a:lstStyle/>
        <a:p>
          <a:endParaRPr lang="en-US">
            <a:latin typeface="Arial" panose="020B0604020202020204" pitchFamily="34" charset="0"/>
            <a:cs typeface="Arial" panose="020B0604020202020204" pitchFamily="34" charset="0"/>
          </a:endParaRPr>
        </a:p>
      </dgm:t>
    </dgm:pt>
    <dgm:pt modelId="{8108B2E7-7688-4430-80F3-5D03893C24D5}">
      <dgm:prSet/>
      <dgm:spPr>
        <a:ln>
          <a:solidFill>
            <a:srgbClr val="C00000"/>
          </a:solidFill>
        </a:ln>
      </dgm:spPr>
      <dgm:t>
        <a:bodyPr/>
        <a:lstStyle/>
        <a:p>
          <a:pPr>
            <a:lnSpc>
              <a:spcPct val="100000"/>
            </a:lnSpc>
          </a:pPr>
          <a:r>
            <a:rPr lang="en-US" dirty="0">
              <a:latin typeface="Arial" panose="020B0604020202020204" pitchFamily="34" charset="0"/>
              <a:cs typeface="Arial" panose="020B0604020202020204" pitchFamily="34" charset="0"/>
            </a:rPr>
            <a:t>e.g. include both simulated and non-simulated variables; output individual-level results</a:t>
          </a:r>
        </a:p>
      </dgm:t>
    </dgm:pt>
    <dgm:pt modelId="{F967C2B8-8111-4FEF-9CAD-4D2116A182DC}" type="parTrans" cxnId="{3677EC21-1CE1-4521-9106-AD45B9789F7A}">
      <dgm:prSet/>
      <dgm:spPr/>
      <dgm:t>
        <a:bodyPr/>
        <a:lstStyle/>
        <a:p>
          <a:endParaRPr lang="en-US">
            <a:latin typeface="Arial" panose="020B0604020202020204" pitchFamily="34" charset="0"/>
            <a:cs typeface="Arial" panose="020B0604020202020204" pitchFamily="34" charset="0"/>
          </a:endParaRPr>
        </a:p>
      </dgm:t>
    </dgm:pt>
    <dgm:pt modelId="{A2C286AA-98FC-4FEA-B1CC-9A850DED641E}" type="sibTrans" cxnId="{3677EC21-1CE1-4521-9106-AD45B9789F7A}">
      <dgm:prSet/>
      <dgm:spPr/>
      <dgm:t>
        <a:bodyPr/>
        <a:lstStyle/>
        <a:p>
          <a:endParaRPr lang="en-US">
            <a:latin typeface="Arial" panose="020B0604020202020204" pitchFamily="34" charset="0"/>
            <a:cs typeface="Arial" panose="020B0604020202020204" pitchFamily="34" charset="0"/>
          </a:endParaRPr>
        </a:p>
      </dgm:t>
    </dgm:pt>
    <dgm:pt modelId="{053341B6-AF42-764B-A5AB-596A1E44A527}" type="pres">
      <dgm:prSet presAssocID="{42B0B977-EABD-4127-B18D-18F8BCB41090}" presName="linear" presStyleCnt="0">
        <dgm:presLayoutVars>
          <dgm:dir/>
          <dgm:animLvl val="lvl"/>
          <dgm:resizeHandles val="exact"/>
        </dgm:presLayoutVars>
      </dgm:prSet>
      <dgm:spPr/>
    </dgm:pt>
    <dgm:pt modelId="{40BE38F6-0950-1649-8E3C-7692E222E114}" type="pres">
      <dgm:prSet presAssocID="{BF99F1A4-125E-4073-863D-7238E872BD6C}" presName="parentLin" presStyleCnt="0"/>
      <dgm:spPr/>
    </dgm:pt>
    <dgm:pt modelId="{046C6DC5-D3B2-5A40-9A54-82957246B555}" type="pres">
      <dgm:prSet presAssocID="{BF99F1A4-125E-4073-863D-7238E872BD6C}" presName="parentLeftMargin" presStyleLbl="node1" presStyleIdx="0" presStyleCnt="3"/>
      <dgm:spPr/>
    </dgm:pt>
    <dgm:pt modelId="{8D9E13D8-EAB9-FE41-B842-A5908D8ABCDD}" type="pres">
      <dgm:prSet presAssocID="{BF99F1A4-125E-4073-863D-7238E872BD6C}" presName="parentText" presStyleLbl="node1" presStyleIdx="0" presStyleCnt="3">
        <dgm:presLayoutVars>
          <dgm:chMax val="0"/>
          <dgm:bulletEnabled val="1"/>
        </dgm:presLayoutVars>
      </dgm:prSet>
      <dgm:spPr/>
    </dgm:pt>
    <dgm:pt modelId="{149A6B90-356E-7C43-85A9-AEE3FB927E33}" type="pres">
      <dgm:prSet presAssocID="{BF99F1A4-125E-4073-863D-7238E872BD6C}" presName="negativeSpace" presStyleCnt="0"/>
      <dgm:spPr/>
    </dgm:pt>
    <dgm:pt modelId="{C3112BBB-807D-7546-AA0E-7DF6F8E84C71}" type="pres">
      <dgm:prSet presAssocID="{BF99F1A4-125E-4073-863D-7238E872BD6C}" presName="childText" presStyleLbl="conFgAcc1" presStyleIdx="0" presStyleCnt="3">
        <dgm:presLayoutVars>
          <dgm:bulletEnabled val="1"/>
        </dgm:presLayoutVars>
      </dgm:prSet>
      <dgm:spPr/>
    </dgm:pt>
    <dgm:pt modelId="{C3157839-2C66-0047-AC10-CA1AD9DCB2F9}" type="pres">
      <dgm:prSet presAssocID="{4AD2B155-1360-4B8D-9974-9695E33CC27B}" presName="spaceBetweenRectangles" presStyleCnt="0"/>
      <dgm:spPr/>
    </dgm:pt>
    <dgm:pt modelId="{22EE8BB5-CC2C-914C-8B89-FBF26B83991C}" type="pres">
      <dgm:prSet presAssocID="{5C619874-805D-4145-9606-001715109C61}" presName="parentLin" presStyleCnt="0"/>
      <dgm:spPr/>
    </dgm:pt>
    <dgm:pt modelId="{DEE52B09-9B45-5D4F-98FA-9989B09F88C7}" type="pres">
      <dgm:prSet presAssocID="{5C619874-805D-4145-9606-001715109C61}" presName="parentLeftMargin" presStyleLbl="node1" presStyleIdx="0" presStyleCnt="3"/>
      <dgm:spPr/>
    </dgm:pt>
    <dgm:pt modelId="{C7D47CA2-FFF2-844E-840D-FBD0A71DBB1D}" type="pres">
      <dgm:prSet presAssocID="{5C619874-805D-4145-9606-001715109C61}" presName="parentText" presStyleLbl="node1" presStyleIdx="1" presStyleCnt="3">
        <dgm:presLayoutVars>
          <dgm:chMax val="0"/>
          <dgm:bulletEnabled val="1"/>
        </dgm:presLayoutVars>
      </dgm:prSet>
      <dgm:spPr/>
    </dgm:pt>
    <dgm:pt modelId="{70C0E95E-4FF0-9A4A-B26D-EE4063A6E35D}" type="pres">
      <dgm:prSet presAssocID="{5C619874-805D-4145-9606-001715109C61}" presName="negativeSpace" presStyleCnt="0"/>
      <dgm:spPr/>
    </dgm:pt>
    <dgm:pt modelId="{49AA9C54-113C-B244-97D9-FFEB016346FA}" type="pres">
      <dgm:prSet presAssocID="{5C619874-805D-4145-9606-001715109C61}" presName="childText" presStyleLbl="conFgAcc1" presStyleIdx="1" presStyleCnt="3">
        <dgm:presLayoutVars>
          <dgm:bulletEnabled val="1"/>
        </dgm:presLayoutVars>
      </dgm:prSet>
      <dgm:spPr/>
    </dgm:pt>
    <dgm:pt modelId="{C646A394-CA02-EF44-9AD8-16028C5561E3}" type="pres">
      <dgm:prSet presAssocID="{70C5AA92-F42A-4AED-9A7E-BA4ADEF6CC16}" presName="spaceBetweenRectangles" presStyleCnt="0"/>
      <dgm:spPr/>
    </dgm:pt>
    <dgm:pt modelId="{512E6F19-B8B7-3D45-9C1F-210DAED589DA}" type="pres">
      <dgm:prSet presAssocID="{416B3316-2E0C-46F4-9419-2FADB513F311}" presName="parentLin" presStyleCnt="0"/>
      <dgm:spPr/>
    </dgm:pt>
    <dgm:pt modelId="{C62E65E1-717A-5B47-AC2A-587F4C711F7E}" type="pres">
      <dgm:prSet presAssocID="{416B3316-2E0C-46F4-9419-2FADB513F311}" presName="parentLeftMargin" presStyleLbl="node1" presStyleIdx="1" presStyleCnt="3"/>
      <dgm:spPr/>
    </dgm:pt>
    <dgm:pt modelId="{171C2ED1-87E4-0B41-B317-DBB88AA06BE8}" type="pres">
      <dgm:prSet presAssocID="{416B3316-2E0C-46F4-9419-2FADB513F311}" presName="parentText" presStyleLbl="node1" presStyleIdx="2" presStyleCnt="3">
        <dgm:presLayoutVars>
          <dgm:chMax val="0"/>
          <dgm:bulletEnabled val="1"/>
        </dgm:presLayoutVars>
      </dgm:prSet>
      <dgm:spPr/>
    </dgm:pt>
    <dgm:pt modelId="{586C0DA5-A037-6048-B3B6-DB731E0D5531}" type="pres">
      <dgm:prSet presAssocID="{416B3316-2E0C-46F4-9419-2FADB513F311}" presName="negativeSpace" presStyleCnt="0"/>
      <dgm:spPr/>
    </dgm:pt>
    <dgm:pt modelId="{55FD741B-5CFA-AD44-9CFA-A2A67408A071}" type="pres">
      <dgm:prSet presAssocID="{416B3316-2E0C-46F4-9419-2FADB513F311}" presName="childText" presStyleLbl="conFgAcc1" presStyleIdx="2" presStyleCnt="3">
        <dgm:presLayoutVars>
          <dgm:bulletEnabled val="1"/>
        </dgm:presLayoutVars>
      </dgm:prSet>
      <dgm:spPr/>
    </dgm:pt>
  </dgm:ptLst>
  <dgm:cxnLst>
    <dgm:cxn modelId="{5D3E2C14-2BD0-4703-9DFF-F3B11B2BFF1E}" srcId="{416B3316-2E0C-46F4-9419-2FADB513F311}" destId="{20859954-E368-47C4-9F6F-A4E803E1CA72}" srcOrd="0" destOrd="0" parTransId="{B9EB6AED-1BED-4921-8EDC-A24CC19FBA8B}" sibTransId="{8A608F48-AC70-4CA8-A926-A279A4D10D08}"/>
    <dgm:cxn modelId="{3677EC21-1CE1-4521-9106-AD45B9789F7A}" srcId="{416B3316-2E0C-46F4-9419-2FADB513F311}" destId="{8108B2E7-7688-4430-80F3-5D03893C24D5}" srcOrd="1" destOrd="0" parTransId="{F967C2B8-8111-4FEF-9CAD-4D2116A182DC}" sibTransId="{A2C286AA-98FC-4FEA-B1CC-9A850DED641E}"/>
    <dgm:cxn modelId="{3BD3FD26-4867-4CD4-B8D5-7DCCF034FDFD}" srcId="{42B0B977-EABD-4127-B18D-18F8BCB41090}" destId="{5C619874-805D-4145-9606-001715109C61}" srcOrd="1" destOrd="0" parTransId="{0ED99CB8-D8EA-4401-857F-2573C3B3674A}" sibTransId="{70C5AA92-F42A-4AED-9A7E-BA4ADEF6CC16}"/>
    <dgm:cxn modelId="{F56A8D30-AFAA-4521-945D-1E1191FA006B}" type="presOf" srcId="{BF99F1A4-125E-4073-863D-7238E872BD6C}" destId="{8D9E13D8-EAB9-FE41-B842-A5908D8ABCDD}" srcOrd="1" destOrd="0" presId="urn:microsoft.com/office/officeart/2005/8/layout/list1"/>
    <dgm:cxn modelId="{F6088833-26B5-41BF-B1D8-A18739522DCA}" type="presOf" srcId="{5C619874-805D-4145-9606-001715109C61}" destId="{C7D47CA2-FFF2-844E-840D-FBD0A71DBB1D}" srcOrd="1" destOrd="0" presId="urn:microsoft.com/office/officeart/2005/8/layout/list1"/>
    <dgm:cxn modelId="{2C031235-589B-4B9A-B32A-E06E4D74487E}" type="presOf" srcId="{0CF88001-B96C-42BC-9C49-735715544703}" destId="{C3112BBB-807D-7546-AA0E-7DF6F8E84C71}" srcOrd="0" destOrd="0" presId="urn:microsoft.com/office/officeart/2005/8/layout/list1"/>
    <dgm:cxn modelId="{DD2B7C35-DAC1-4ECB-9C67-3DE14376BAC7}" type="presOf" srcId="{8EF3394E-2593-48CA-8FFC-E7B4BAAD882C}" destId="{49AA9C54-113C-B244-97D9-FFEB016346FA}" srcOrd="0" destOrd="1" presId="urn:microsoft.com/office/officeart/2005/8/layout/list1"/>
    <dgm:cxn modelId="{4FF8DA37-3803-45B4-8519-50E7303D6648}" srcId="{5C619874-805D-4145-9606-001715109C61}" destId="{6CFB2084-A6FE-449F-A4C2-8C09DDEAE3CF}" srcOrd="0" destOrd="0" parTransId="{27FFA672-3A3A-452C-94DB-71A829B1E4F1}" sibTransId="{53697BF4-3263-4C15-BFB0-79717D72FAE7}"/>
    <dgm:cxn modelId="{02C2A83A-6E08-446C-B855-6FBA5D559B49}" srcId="{42B0B977-EABD-4127-B18D-18F8BCB41090}" destId="{416B3316-2E0C-46F4-9419-2FADB513F311}" srcOrd="2" destOrd="0" parTransId="{7A6ECF36-960D-4072-85DC-B9EAE8752D56}" sibTransId="{D5698D4E-76F4-4CC5-9653-79B5CD079292}"/>
    <dgm:cxn modelId="{CBF65547-417D-4EEF-8856-CD34787D0437}" type="presOf" srcId="{6CFB2084-A6FE-449F-A4C2-8C09DDEAE3CF}" destId="{49AA9C54-113C-B244-97D9-FFEB016346FA}" srcOrd="0" destOrd="0" presId="urn:microsoft.com/office/officeart/2005/8/layout/list1"/>
    <dgm:cxn modelId="{16756849-62A1-4229-A365-50EAC106A993}" type="presOf" srcId="{2B451DC5-B2F8-4263-9E62-AFB649803D0C}" destId="{C3112BBB-807D-7546-AA0E-7DF6F8E84C71}" srcOrd="0" destOrd="1" presId="urn:microsoft.com/office/officeart/2005/8/layout/list1"/>
    <dgm:cxn modelId="{0BDB536F-B599-4335-8505-21698AB8F318}" type="presOf" srcId="{BF99F1A4-125E-4073-863D-7238E872BD6C}" destId="{046C6DC5-D3B2-5A40-9A54-82957246B555}" srcOrd="0" destOrd="0" presId="urn:microsoft.com/office/officeart/2005/8/layout/list1"/>
    <dgm:cxn modelId="{4CDE8194-DAA1-4390-B92B-B73A81670D2C}" srcId="{42B0B977-EABD-4127-B18D-18F8BCB41090}" destId="{BF99F1A4-125E-4073-863D-7238E872BD6C}" srcOrd="0" destOrd="0" parTransId="{6953356E-EA09-48EF-9C88-C171499BCB3F}" sibTransId="{4AD2B155-1360-4B8D-9974-9695E33CC27B}"/>
    <dgm:cxn modelId="{E8133AA1-31B6-4859-9EAC-5187EF7AC01A}" type="presOf" srcId="{416B3316-2E0C-46F4-9419-2FADB513F311}" destId="{171C2ED1-87E4-0B41-B317-DBB88AA06BE8}" srcOrd="1" destOrd="0" presId="urn:microsoft.com/office/officeart/2005/8/layout/list1"/>
    <dgm:cxn modelId="{C02D09AC-CEC4-4D0B-8539-A140926B5580}" srcId="{BF99F1A4-125E-4073-863D-7238E872BD6C}" destId="{2B451DC5-B2F8-4263-9E62-AFB649803D0C}" srcOrd="1" destOrd="0" parTransId="{917DF35B-9C20-4231-9F77-BA25FF038EF5}" sibTransId="{1925827A-67A2-471A-97E9-140F47BD9606}"/>
    <dgm:cxn modelId="{729CC5BC-D9CD-488D-8300-0CBA09681B65}" type="presOf" srcId="{416B3316-2E0C-46F4-9419-2FADB513F311}" destId="{C62E65E1-717A-5B47-AC2A-587F4C711F7E}" srcOrd="0" destOrd="0" presId="urn:microsoft.com/office/officeart/2005/8/layout/list1"/>
    <dgm:cxn modelId="{0FD271CD-CB9C-47F0-94BE-4FBDE357C105}" type="presOf" srcId="{8108B2E7-7688-4430-80F3-5D03893C24D5}" destId="{55FD741B-5CFA-AD44-9CFA-A2A67408A071}" srcOrd="0" destOrd="1" presId="urn:microsoft.com/office/officeart/2005/8/layout/list1"/>
    <dgm:cxn modelId="{2AFA5ECF-09BF-447B-B24F-09E7B0EDD27B}" type="presOf" srcId="{20859954-E368-47C4-9F6F-A4E803E1CA72}" destId="{55FD741B-5CFA-AD44-9CFA-A2A67408A071}" srcOrd="0" destOrd="0" presId="urn:microsoft.com/office/officeart/2005/8/layout/list1"/>
    <dgm:cxn modelId="{BA482DD8-D47B-4CC3-BDCB-1B81A7A3E904}" srcId="{5C619874-805D-4145-9606-001715109C61}" destId="{8EF3394E-2593-48CA-8FFC-E7B4BAAD882C}" srcOrd="1" destOrd="0" parTransId="{E26DA656-9E31-4B08-A3D3-6CAC8FCD0935}" sibTransId="{89D2D047-CAAD-4F6B-9F13-E9DBA3DC6916}"/>
    <dgm:cxn modelId="{3DB326DF-635E-40F5-9004-C7AB72F8CE50}" srcId="{BF99F1A4-125E-4073-863D-7238E872BD6C}" destId="{0CF88001-B96C-42BC-9C49-735715544703}" srcOrd="0" destOrd="0" parTransId="{D54ED22A-B6FB-4AB9-ADCF-836F82950D90}" sibTransId="{EB8A3CB3-58A6-49A9-892D-2FBC28C40CC1}"/>
    <dgm:cxn modelId="{F8E1A4F0-0E99-4A7F-85F6-7B0FAF415ED0}" type="presOf" srcId="{42B0B977-EABD-4127-B18D-18F8BCB41090}" destId="{053341B6-AF42-764B-A5AB-596A1E44A527}" srcOrd="0" destOrd="0" presId="urn:microsoft.com/office/officeart/2005/8/layout/list1"/>
    <dgm:cxn modelId="{B17527FA-78E2-40DC-9EC5-2349F66C8995}" type="presOf" srcId="{5C619874-805D-4145-9606-001715109C61}" destId="{DEE52B09-9B45-5D4F-98FA-9989B09F88C7}" srcOrd="0" destOrd="0" presId="urn:microsoft.com/office/officeart/2005/8/layout/list1"/>
    <dgm:cxn modelId="{2B5397FA-821A-4EF8-8E41-9908D264B926}" type="presParOf" srcId="{053341B6-AF42-764B-A5AB-596A1E44A527}" destId="{40BE38F6-0950-1649-8E3C-7692E222E114}" srcOrd="0" destOrd="0" presId="urn:microsoft.com/office/officeart/2005/8/layout/list1"/>
    <dgm:cxn modelId="{56AAE9B8-127F-4707-9512-8FB49D5E62CF}" type="presParOf" srcId="{40BE38F6-0950-1649-8E3C-7692E222E114}" destId="{046C6DC5-D3B2-5A40-9A54-82957246B555}" srcOrd="0" destOrd="0" presId="urn:microsoft.com/office/officeart/2005/8/layout/list1"/>
    <dgm:cxn modelId="{3D91EA18-0CDF-4AC9-AB22-960F8FDD1CE4}" type="presParOf" srcId="{40BE38F6-0950-1649-8E3C-7692E222E114}" destId="{8D9E13D8-EAB9-FE41-B842-A5908D8ABCDD}" srcOrd="1" destOrd="0" presId="urn:microsoft.com/office/officeart/2005/8/layout/list1"/>
    <dgm:cxn modelId="{7AB3EADE-9913-455D-812F-AAA6154CE594}" type="presParOf" srcId="{053341B6-AF42-764B-A5AB-596A1E44A527}" destId="{149A6B90-356E-7C43-85A9-AEE3FB927E33}" srcOrd="1" destOrd="0" presId="urn:microsoft.com/office/officeart/2005/8/layout/list1"/>
    <dgm:cxn modelId="{FCCFBCEF-F9B8-45E6-BC9A-90ECE3FB4C2C}" type="presParOf" srcId="{053341B6-AF42-764B-A5AB-596A1E44A527}" destId="{C3112BBB-807D-7546-AA0E-7DF6F8E84C71}" srcOrd="2" destOrd="0" presId="urn:microsoft.com/office/officeart/2005/8/layout/list1"/>
    <dgm:cxn modelId="{5A10F7F2-AB4D-4E9A-A8F3-B5859F1BD6BC}" type="presParOf" srcId="{053341B6-AF42-764B-A5AB-596A1E44A527}" destId="{C3157839-2C66-0047-AC10-CA1AD9DCB2F9}" srcOrd="3" destOrd="0" presId="urn:microsoft.com/office/officeart/2005/8/layout/list1"/>
    <dgm:cxn modelId="{8560637C-8511-48F6-A9FC-859D8DFE5F2B}" type="presParOf" srcId="{053341B6-AF42-764B-A5AB-596A1E44A527}" destId="{22EE8BB5-CC2C-914C-8B89-FBF26B83991C}" srcOrd="4" destOrd="0" presId="urn:microsoft.com/office/officeart/2005/8/layout/list1"/>
    <dgm:cxn modelId="{F5DA97DA-CA3D-4C88-8D56-8A84848D3674}" type="presParOf" srcId="{22EE8BB5-CC2C-914C-8B89-FBF26B83991C}" destId="{DEE52B09-9B45-5D4F-98FA-9989B09F88C7}" srcOrd="0" destOrd="0" presId="urn:microsoft.com/office/officeart/2005/8/layout/list1"/>
    <dgm:cxn modelId="{CA043AFF-C320-4514-9662-C857A2B6CC44}" type="presParOf" srcId="{22EE8BB5-CC2C-914C-8B89-FBF26B83991C}" destId="{C7D47CA2-FFF2-844E-840D-FBD0A71DBB1D}" srcOrd="1" destOrd="0" presId="urn:microsoft.com/office/officeart/2005/8/layout/list1"/>
    <dgm:cxn modelId="{ABC5352D-F080-47A1-BB1A-9666DA44845F}" type="presParOf" srcId="{053341B6-AF42-764B-A5AB-596A1E44A527}" destId="{70C0E95E-4FF0-9A4A-B26D-EE4063A6E35D}" srcOrd="5" destOrd="0" presId="urn:microsoft.com/office/officeart/2005/8/layout/list1"/>
    <dgm:cxn modelId="{86E043CF-DC14-4F4F-A2AF-14A21D8BC99B}" type="presParOf" srcId="{053341B6-AF42-764B-A5AB-596A1E44A527}" destId="{49AA9C54-113C-B244-97D9-FFEB016346FA}" srcOrd="6" destOrd="0" presId="urn:microsoft.com/office/officeart/2005/8/layout/list1"/>
    <dgm:cxn modelId="{2C0267F6-70B2-4E5B-9D31-D01AC924CD5C}" type="presParOf" srcId="{053341B6-AF42-764B-A5AB-596A1E44A527}" destId="{C646A394-CA02-EF44-9AD8-16028C5561E3}" srcOrd="7" destOrd="0" presId="urn:microsoft.com/office/officeart/2005/8/layout/list1"/>
    <dgm:cxn modelId="{E25F6242-EA63-4B34-9B13-869027642801}" type="presParOf" srcId="{053341B6-AF42-764B-A5AB-596A1E44A527}" destId="{512E6F19-B8B7-3D45-9C1F-210DAED589DA}" srcOrd="8" destOrd="0" presId="urn:microsoft.com/office/officeart/2005/8/layout/list1"/>
    <dgm:cxn modelId="{4CFEB7CE-A95A-44C1-8786-2B2B89E911C1}" type="presParOf" srcId="{512E6F19-B8B7-3D45-9C1F-210DAED589DA}" destId="{C62E65E1-717A-5B47-AC2A-587F4C711F7E}" srcOrd="0" destOrd="0" presId="urn:microsoft.com/office/officeart/2005/8/layout/list1"/>
    <dgm:cxn modelId="{39933994-5665-469D-9E2F-7E15323FE534}" type="presParOf" srcId="{512E6F19-B8B7-3D45-9C1F-210DAED589DA}" destId="{171C2ED1-87E4-0B41-B317-DBB88AA06BE8}" srcOrd="1" destOrd="0" presId="urn:microsoft.com/office/officeart/2005/8/layout/list1"/>
    <dgm:cxn modelId="{762AF4A3-345A-45F9-8D0A-C366A4E93F19}" type="presParOf" srcId="{053341B6-AF42-764B-A5AB-596A1E44A527}" destId="{586C0DA5-A037-6048-B3B6-DB731E0D5531}" srcOrd="9" destOrd="0" presId="urn:microsoft.com/office/officeart/2005/8/layout/list1"/>
    <dgm:cxn modelId="{72751316-369C-4A69-B195-88EEC14B6DC7}" type="presParOf" srcId="{053341B6-AF42-764B-A5AB-596A1E44A527}" destId="{55FD741B-5CFA-AD44-9CFA-A2A67408A071}" srcOrd="10" destOrd="0" presId="urn:microsoft.com/office/officeart/2005/8/layout/list1"/>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5C3BEFC-0A1D-2146-AF98-87A54A689B58}" type="doc">
      <dgm:prSet loTypeId="urn:microsoft.com/office/officeart/2009/3/layout/HorizontalOrganizationChart" loCatId="" qsTypeId="urn:microsoft.com/office/officeart/2005/8/quickstyle/simple1" qsCatId="simple" csTypeId="urn:microsoft.com/office/officeart/2005/8/colors/colorful2" csCatId="colorful" phldr="1"/>
      <dgm:spPr/>
      <dgm:t>
        <a:bodyPr/>
        <a:lstStyle/>
        <a:p>
          <a:endParaRPr lang="en-GB"/>
        </a:p>
      </dgm:t>
    </dgm:pt>
    <dgm:pt modelId="{7857CE87-76AB-5841-A550-9D5D8A38FBB0}">
      <dgm:prSet phldrT="[Text]" custT="1"/>
      <dgm:spPr/>
      <dgm:t>
        <a:bodyPr/>
        <a:lstStyle/>
        <a:p>
          <a:r>
            <a:rPr lang="en-GB" sz="1200" dirty="0">
              <a:latin typeface="Arial" panose="020B0604020202020204" pitchFamily="34" charset="0"/>
              <a:cs typeface="Arial" panose="020B0604020202020204" pitchFamily="34" charset="0"/>
            </a:rPr>
            <a:t>Policy</a:t>
          </a:r>
        </a:p>
      </dgm:t>
    </dgm:pt>
    <dgm:pt modelId="{DBE56815-E200-A444-A45A-8EF31C6C963F}" type="parTrans" cxnId="{FB6A89F3-5403-1543-81B5-3B2C745289D5}">
      <dgm:prSet/>
      <dgm:spPr/>
      <dgm:t>
        <a:bodyPr/>
        <a:lstStyle/>
        <a:p>
          <a:endParaRPr lang="en-GB" sz="900">
            <a:latin typeface="Arial" panose="020B0604020202020204" pitchFamily="34" charset="0"/>
            <a:cs typeface="Arial" panose="020B0604020202020204" pitchFamily="34" charset="0"/>
          </a:endParaRPr>
        </a:p>
      </dgm:t>
    </dgm:pt>
    <dgm:pt modelId="{BE0A7D29-B42F-354B-BF95-58C7B0A1B01E}" type="sibTrans" cxnId="{FB6A89F3-5403-1543-81B5-3B2C745289D5}">
      <dgm:prSet/>
      <dgm:spPr/>
      <dgm:t>
        <a:bodyPr/>
        <a:lstStyle/>
        <a:p>
          <a:endParaRPr lang="en-GB" sz="900">
            <a:latin typeface="Arial" panose="020B0604020202020204" pitchFamily="34" charset="0"/>
            <a:cs typeface="Arial" panose="020B0604020202020204" pitchFamily="34" charset="0"/>
          </a:endParaRPr>
        </a:p>
      </dgm:t>
    </dgm:pt>
    <dgm:pt modelId="{298910A5-8680-9346-86DC-BA4B36E89531}" type="asst">
      <dgm:prSet phldrT="[Text]" custT="1"/>
      <dgm:spPr/>
      <dgm:t>
        <a:bodyPr/>
        <a:lstStyle/>
        <a:p>
          <a:r>
            <a:rPr lang="en-GB" sz="1200" dirty="0">
              <a:latin typeface="Arial" panose="020B0604020202020204" pitchFamily="34" charset="0"/>
              <a:cs typeface="Arial" panose="020B0604020202020204" pitchFamily="34" charset="0"/>
            </a:rPr>
            <a:t>Function</a:t>
          </a:r>
        </a:p>
      </dgm:t>
    </dgm:pt>
    <dgm:pt modelId="{E3A26BB4-91AC-6B4B-B5B1-B1F9D4FC4BDE}" type="parTrans" cxnId="{091D191B-D262-AF49-BB2F-B4995C97018A}">
      <dgm:prSet/>
      <dgm:spPr/>
      <dgm:t>
        <a:bodyPr/>
        <a:lstStyle/>
        <a:p>
          <a:endParaRPr lang="en-GB" sz="900">
            <a:latin typeface="Arial" panose="020B0604020202020204" pitchFamily="34" charset="0"/>
            <a:cs typeface="Arial" panose="020B0604020202020204" pitchFamily="34" charset="0"/>
          </a:endParaRPr>
        </a:p>
      </dgm:t>
    </dgm:pt>
    <dgm:pt modelId="{2E448F61-0FC8-E343-9038-9279AD265469}" type="sibTrans" cxnId="{091D191B-D262-AF49-BB2F-B4995C97018A}">
      <dgm:prSet/>
      <dgm:spPr/>
      <dgm:t>
        <a:bodyPr/>
        <a:lstStyle/>
        <a:p>
          <a:endParaRPr lang="en-GB" sz="900">
            <a:latin typeface="Arial" panose="020B0604020202020204" pitchFamily="34" charset="0"/>
            <a:cs typeface="Arial" panose="020B0604020202020204" pitchFamily="34" charset="0"/>
          </a:endParaRPr>
        </a:p>
      </dgm:t>
    </dgm:pt>
    <dgm:pt modelId="{2E8CFB49-67D5-6E44-8D07-BAC28F7E90C4}">
      <dgm:prSet phldrT="[Text]" custT="1"/>
      <dgm:spPr/>
      <dgm:t>
        <a:bodyPr/>
        <a:lstStyle/>
        <a:p>
          <a:r>
            <a:rPr lang="en-GB" sz="1200" dirty="0">
              <a:latin typeface="Arial" panose="020B0604020202020204" pitchFamily="34" charset="0"/>
              <a:cs typeface="Arial" panose="020B0604020202020204" pitchFamily="34" charset="0"/>
            </a:rPr>
            <a:t>Parameter</a:t>
          </a:r>
        </a:p>
      </dgm:t>
    </dgm:pt>
    <dgm:pt modelId="{2D76FA00-217D-6646-A611-3B06795B1644}" type="parTrans" cxnId="{D5529BB4-2FB8-514F-B13D-3F2E96253132}">
      <dgm:prSet/>
      <dgm:spPr/>
      <dgm:t>
        <a:bodyPr/>
        <a:lstStyle/>
        <a:p>
          <a:endParaRPr lang="en-GB" sz="900">
            <a:latin typeface="Arial" panose="020B0604020202020204" pitchFamily="34" charset="0"/>
            <a:cs typeface="Arial" panose="020B0604020202020204" pitchFamily="34" charset="0"/>
          </a:endParaRPr>
        </a:p>
      </dgm:t>
    </dgm:pt>
    <dgm:pt modelId="{D53EB557-E74C-C14B-8290-E262A017E3C1}" type="sibTrans" cxnId="{D5529BB4-2FB8-514F-B13D-3F2E96253132}">
      <dgm:prSet/>
      <dgm:spPr/>
      <dgm:t>
        <a:bodyPr/>
        <a:lstStyle/>
        <a:p>
          <a:endParaRPr lang="en-GB" sz="900">
            <a:latin typeface="Arial" panose="020B0604020202020204" pitchFamily="34" charset="0"/>
            <a:cs typeface="Arial" panose="020B0604020202020204" pitchFamily="34" charset="0"/>
          </a:endParaRPr>
        </a:p>
      </dgm:t>
    </dgm:pt>
    <dgm:pt modelId="{578D6214-6BFC-0140-8DAA-5696CB9A0971}">
      <dgm:prSet phldrT="[Text]" custT="1"/>
      <dgm:spPr/>
      <dgm:t>
        <a:bodyPr/>
        <a:lstStyle/>
        <a:p>
          <a:r>
            <a:rPr lang="en-GB" sz="1200" dirty="0">
              <a:latin typeface="Arial" panose="020B0604020202020204" pitchFamily="34" charset="0"/>
              <a:cs typeface="Arial" panose="020B0604020202020204" pitchFamily="34" charset="0"/>
            </a:rPr>
            <a:t>Parameter</a:t>
          </a:r>
        </a:p>
      </dgm:t>
    </dgm:pt>
    <dgm:pt modelId="{64D4D032-3164-1544-96CB-E6F0CC99B01A}" type="parTrans" cxnId="{38D6BC27-6C25-E14B-90DA-D6FDECB83A52}">
      <dgm:prSet/>
      <dgm:spPr/>
      <dgm:t>
        <a:bodyPr/>
        <a:lstStyle/>
        <a:p>
          <a:endParaRPr lang="en-GB" sz="900">
            <a:latin typeface="Arial" panose="020B0604020202020204" pitchFamily="34" charset="0"/>
            <a:cs typeface="Arial" panose="020B0604020202020204" pitchFamily="34" charset="0"/>
          </a:endParaRPr>
        </a:p>
      </dgm:t>
    </dgm:pt>
    <dgm:pt modelId="{D43A48DE-1A06-B24D-896F-A10142BFED90}" type="sibTrans" cxnId="{38D6BC27-6C25-E14B-90DA-D6FDECB83A52}">
      <dgm:prSet/>
      <dgm:spPr/>
      <dgm:t>
        <a:bodyPr/>
        <a:lstStyle/>
        <a:p>
          <a:endParaRPr lang="en-GB" sz="900">
            <a:latin typeface="Arial" panose="020B0604020202020204" pitchFamily="34" charset="0"/>
            <a:cs typeface="Arial" panose="020B0604020202020204" pitchFamily="34" charset="0"/>
          </a:endParaRPr>
        </a:p>
      </dgm:t>
    </dgm:pt>
    <dgm:pt modelId="{E735CDCC-F0FD-DC41-BC3F-2306EEB8E511}">
      <dgm:prSet phldrT="[Text]" custT="1"/>
      <dgm:spPr/>
      <dgm:t>
        <a:bodyPr/>
        <a:lstStyle/>
        <a:p>
          <a:r>
            <a:rPr lang="en-GB" sz="1200" dirty="0">
              <a:latin typeface="Arial" panose="020B0604020202020204" pitchFamily="34" charset="0"/>
              <a:cs typeface="Arial" panose="020B0604020202020204" pitchFamily="34" charset="0"/>
            </a:rPr>
            <a:t>Parameter</a:t>
          </a:r>
        </a:p>
      </dgm:t>
    </dgm:pt>
    <dgm:pt modelId="{320AA6DF-1D5E-BF4E-A9D8-ADAB73167B88}" type="parTrans" cxnId="{4180298B-FFDF-3D4F-BA61-E2DB29B9670E}">
      <dgm:prSet/>
      <dgm:spPr/>
      <dgm:t>
        <a:bodyPr/>
        <a:lstStyle/>
        <a:p>
          <a:endParaRPr lang="en-GB" sz="900">
            <a:latin typeface="Arial" panose="020B0604020202020204" pitchFamily="34" charset="0"/>
            <a:cs typeface="Arial" panose="020B0604020202020204" pitchFamily="34" charset="0"/>
          </a:endParaRPr>
        </a:p>
      </dgm:t>
    </dgm:pt>
    <dgm:pt modelId="{A7D9E9C9-88E1-3E41-907D-6CAAC9FC6245}" type="sibTrans" cxnId="{4180298B-FFDF-3D4F-BA61-E2DB29B9670E}">
      <dgm:prSet/>
      <dgm:spPr/>
      <dgm:t>
        <a:bodyPr/>
        <a:lstStyle/>
        <a:p>
          <a:endParaRPr lang="en-GB" sz="900">
            <a:latin typeface="Arial" panose="020B0604020202020204" pitchFamily="34" charset="0"/>
            <a:cs typeface="Arial" panose="020B0604020202020204" pitchFamily="34" charset="0"/>
          </a:endParaRPr>
        </a:p>
      </dgm:t>
    </dgm:pt>
    <dgm:pt modelId="{0B992477-1897-A546-A074-0783276C2E31}" type="pres">
      <dgm:prSet presAssocID="{65C3BEFC-0A1D-2146-AF98-87A54A689B58}" presName="hierChild1" presStyleCnt="0">
        <dgm:presLayoutVars>
          <dgm:orgChart val="1"/>
          <dgm:chPref val="1"/>
          <dgm:dir/>
          <dgm:animOne val="branch"/>
          <dgm:animLvl val="lvl"/>
          <dgm:resizeHandles/>
        </dgm:presLayoutVars>
      </dgm:prSet>
      <dgm:spPr/>
    </dgm:pt>
    <dgm:pt modelId="{0FFC8920-41DA-8E4F-859A-4ED0ACCF42C9}" type="pres">
      <dgm:prSet presAssocID="{7857CE87-76AB-5841-A550-9D5D8A38FBB0}" presName="hierRoot1" presStyleCnt="0">
        <dgm:presLayoutVars>
          <dgm:hierBranch val="init"/>
        </dgm:presLayoutVars>
      </dgm:prSet>
      <dgm:spPr/>
    </dgm:pt>
    <dgm:pt modelId="{EF17587F-BEC0-BB4D-A9C4-94E2D7B7E9E6}" type="pres">
      <dgm:prSet presAssocID="{7857CE87-76AB-5841-A550-9D5D8A38FBB0}" presName="rootComposite1" presStyleCnt="0"/>
      <dgm:spPr/>
    </dgm:pt>
    <dgm:pt modelId="{28D40133-1EB4-4C4F-8DF2-010958B7608F}" type="pres">
      <dgm:prSet presAssocID="{7857CE87-76AB-5841-A550-9D5D8A38FBB0}" presName="rootText1" presStyleLbl="node0" presStyleIdx="0" presStyleCnt="1">
        <dgm:presLayoutVars>
          <dgm:chPref val="3"/>
        </dgm:presLayoutVars>
      </dgm:prSet>
      <dgm:spPr/>
    </dgm:pt>
    <dgm:pt modelId="{A698BBED-33F0-894A-8C18-53DD51530966}" type="pres">
      <dgm:prSet presAssocID="{7857CE87-76AB-5841-A550-9D5D8A38FBB0}" presName="rootConnector1" presStyleLbl="node1" presStyleIdx="0" presStyleCnt="0"/>
      <dgm:spPr/>
    </dgm:pt>
    <dgm:pt modelId="{D3937A73-A7C6-884F-8EE0-2D0ECA8680CF}" type="pres">
      <dgm:prSet presAssocID="{7857CE87-76AB-5841-A550-9D5D8A38FBB0}" presName="hierChild2" presStyleCnt="0"/>
      <dgm:spPr/>
    </dgm:pt>
    <dgm:pt modelId="{AA002D6B-8562-634C-ADE2-B6D2E8643D49}" type="pres">
      <dgm:prSet presAssocID="{2D76FA00-217D-6646-A611-3B06795B1644}" presName="Name64" presStyleLbl="parChTrans1D2" presStyleIdx="0" presStyleCnt="4"/>
      <dgm:spPr/>
    </dgm:pt>
    <dgm:pt modelId="{E0B70AB2-FEFD-2342-BC44-9D294A80B4E5}" type="pres">
      <dgm:prSet presAssocID="{2E8CFB49-67D5-6E44-8D07-BAC28F7E90C4}" presName="hierRoot2" presStyleCnt="0">
        <dgm:presLayoutVars>
          <dgm:hierBranch val="init"/>
        </dgm:presLayoutVars>
      </dgm:prSet>
      <dgm:spPr/>
    </dgm:pt>
    <dgm:pt modelId="{81A00CFD-A974-7F48-831E-8B5AF8AD279B}" type="pres">
      <dgm:prSet presAssocID="{2E8CFB49-67D5-6E44-8D07-BAC28F7E90C4}" presName="rootComposite" presStyleCnt="0"/>
      <dgm:spPr/>
    </dgm:pt>
    <dgm:pt modelId="{96916D08-F133-5647-AD12-F2553E69E4F3}" type="pres">
      <dgm:prSet presAssocID="{2E8CFB49-67D5-6E44-8D07-BAC28F7E90C4}" presName="rootText" presStyleLbl="node2" presStyleIdx="0" presStyleCnt="3">
        <dgm:presLayoutVars>
          <dgm:chPref val="3"/>
        </dgm:presLayoutVars>
      </dgm:prSet>
      <dgm:spPr/>
    </dgm:pt>
    <dgm:pt modelId="{2465D717-B662-F94E-9390-9C7DBD2087BF}" type="pres">
      <dgm:prSet presAssocID="{2E8CFB49-67D5-6E44-8D07-BAC28F7E90C4}" presName="rootConnector" presStyleLbl="node2" presStyleIdx="0" presStyleCnt="3"/>
      <dgm:spPr/>
    </dgm:pt>
    <dgm:pt modelId="{6C14DE2A-3C5F-EA48-9CDF-1E24D888A553}" type="pres">
      <dgm:prSet presAssocID="{2E8CFB49-67D5-6E44-8D07-BAC28F7E90C4}" presName="hierChild4" presStyleCnt="0"/>
      <dgm:spPr/>
    </dgm:pt>
    <dgm:pt modelId="{0DDAD61C-2B69-1E48-B071-918CEBF6A826}" type="pres">
      <dgm:prSet presAssocID="{2E8CFB49-67D5-6E44-8D07-BAC28F7E90C4}" presName="hierChild5" presStyleCnt="0"/>
      <dgm:spPr/>
    </dgm:pt>
    <dgm:pt modelId="{B1344BFB-6F45-0A4A-AADB-2C5A95653286}" type="pres">
      <dgm:prSet presAssocID="{64D4D032-3164-1544-96CB-E6F0CC99B01A}" presName="Name64" presStyleLbl="parChTrans1D2" presStyleIdx="1" presStyleCnt="4"/>
      <dgm:spPr/>
    </dgm:pt>
    <dgm:pt modelId="{8B2B410E-EC78-5240-856B-9C48C960507D}" type="pres">
      <dgm:prSet presAssocID="{578D6214-6BFC-0140-8DAA-5696CB9A0971}" presName="hierRoot2" presStyleCnt="0">
        <dgm:presLayoutVars>
          <dgm:hierBranch val="init"/>
        </dgm:presLayoutVars>
      </dgm:prSet>
      <dgm:spPr/>
    </dgm:pt>
    <dgm:pt modelId="{6DD2C1D6-456B-6248-9B8C-2E7D7F4C7797}" type="pres">
      <dgm:prSet presAssocID="{578D6214-6BFC-0140-8DAA-5696CB9A0971}" presName="rootComposite" presStyleCnt="0"/>
      <dgm:spPr/>
    </dgm:pt>
    <dgm:pt modelId="{F5357268-B42E-2B44-8F32-1247FA058118}" type="pres">
      <dgm:prSet presAssocID="{578D6214-6BFC-0140-8DAA-5696CB9A0971}" presName="rootText" presStyleLbl="node2" presStyleIdx="1" presStyleCnt="3">
        <dgm:presLayoutVars>
          <dgm:chPref val="3"/>
        </dgm:presLayoutVars>
      </dgm:prSet>
      <dgm:spPr/>
    </dgm:pt>
    <dgm:pt modelId="{FF17F935-76C7-944C-BF31-F7FB4AABE17D}" type="pres">
      <dgm:prSet presAssocID="{578D6214-6BFC-0140-8DAA-5696CB9A0971}" presName="rootConnector" presStyleLbl="node2" presStyleIdx="1" presStyleCnt="3"/>
      <dgm:spPr/>
    </dgm:pt>
    <dgm:pt modelId="{7723B539-2D51-DE4A-8C8A-AC3C0B3B9192}" type="pres">
      <dgm:prSet presAssocID="{578D6214-6BFC-0140-8DAA-5696CB9A0971}" presName="hierChild4" presStyleCnt="0"/>
      <dgm:spPr/>
    </dgm:pt>
    <dgm:pt modelId="{4F22D05D-A732-464D-ABD7-A7114AD3D83C}" type="pres">
      <dgm:prSet presAssocID="{578D6214-6BFC-0140-8DAA-5696CB9A0971}" presName="hierChild5" presStyleCnt="0"/>
      <dgm:spPr/>
    </dgm:pt>
    <dgm:pt modelId="{26AC4829-C3E0-8C48-95A9-4EC2B5F7F00E}" type="pres">
      <dgm:prSet presAssocID="{320AA6DF-1D5E-BF4E-A9D8-ADAB73167B88}" presName="Name64" presStyleLbl="parChTrans1D2" presStyleIdx="2" presStyleCnt="4"/>
      <dgm:spPr/>
    </dgm:pt>
    <dgm:pt modelId="{9A0856C4-80BD-E84D-BC18-BCC7F2AD5505}" type="pres">
      <dgm:prSet presAssocID="{E735CDCC-F0FD-DC41-BC3F-2306EEB8E511}" presName="hierRoot2" presStyleCnt="0">
        <dgm:presLayoutVars>
          <dgm:hierBranch val="init"/>
        </dgm:presLayoutVars>
      </dgm:prSet>
      <dgm:spPr/>
    </dgm:pt>
    <dgm:pt modelId="{998B4EEE-7069-3D4F-8EE2-11CA24FA7C72}" type="pres">
      <dgm:prSet presAssocID="{E735CDCC-F0FD-DC41-BC3F-2306EEB8E511}" presName="rootComposite" presStyleCnt="0"/>
      <dgm:spPr/>
    </dgm:pt>
    <dgm:pt modelId="{B05F5616-0A0F-034E-B577-BF435E97BBC8}" type="pres">
      <dgm:prSet presAssocID="{E735CDCC-F0FD-DC41-BC3F-2306EEB8E511}" presName="rootText" presStyleLbl="node2" presStyleIdx="2" presStyleCnt="3">
        <dgm:presLayoutVars>
          <dgm:chPref val="3"/>
        </dgm:presLayoutVars>
      </dgm:prSet>
      <dgm:spPr/>
    </dgm:pt>
    <dgm:pt modelId="{BF955663-21BC-524E-98BD-BB2D880D2D92}" type="pres">
      <dgm:prSet presAssocID="{E735CDCC-F0FD-DC41-BC3F-2306EEB8E511}" presName="rootConnector" presStyleLbl="node2" presStyleIdx="2" presStyleCnt="3"/>
      <dgm:spPr/>
    </dgm:pt>
    <dgm:pt modelId="{3554E55E-ED76-134C-A660-FC3747E75974}" type="pres">
      <dgm:prSet presAssocID="{E735CDCC-F0FD-DC41-BC3F-2306EEB8E511}" presName="hierChild4" presStyleCnt="0"/>
      <dgm:spPr/>
    </dgm:pt>
    <dgm:pt modelId="{586F2265-64E8-C74D-BD9F-0AB9CCC6B9E8}" type="pres">
      <dgm:prSet presAssocID="{E735CDCC-F0FD-DC41-BC3F-2306EEB8E511}" presName="hierChild5" presStyleCnt="0"/>
      <dgm:spPr/>
    </dgm:pt>
    <dgm:pt modelId="{7590CC5F-1B9A-4A48-8FA0-F3CBD2BA16A8}" type="pres">
      <dgm:prSet presAssocID="{7857CE87-76AB-5841-A550-9D5D8A38FBB0}" presName="hierChild3" presStyleCnt="0"/>
      <dgm:spPr/>
    </dgm:pt>
    <dgm:pt modelId="{0960BC4E-5C84-A142-B4D8-FF25507FE48B}" type="pres">
      <dgm:prSet presAssocID="{E3A26BB4-91AC-6B4B-B5B1-B1F9D4FC4BDE}" presName="Name115" presStyleLbl="parChTrans1D2" presStyleIdx="3" presStyleCnt="4"/>
      <dgm:spPr/>
    </dgm:pt>
    <dgm:pt modelId="{2B149036-536F-644B-9527-FA99A64E6303}" type="pres">
      <dgm:prSet presAssocID="{298910A5-8680-9346-86DC-BA4B36E89531}" presName="hierRoot3" presStyleCnt="0">
        <dgm:presLayoutVars>
          <dgm:hierBranch val="init"/>
        </dgm:presLayoutVars>
      </dgm:prSet>
      <dgm:spPr/>
    </dgm:pt>
    <dgm:pt modelId="{601245FF-DB7F-5244-956F-7E811210EA7C}" type="pres">
      <dgm:prSet presAssocID="{298910A5-8680-9346-86DC-BA4B36E89531}" presName="rootComposite3" presStyleCnt="0"/>
      <dgm:spPr/>
    </dgm:pt>
    <dgm:pt modelId="{2AE603DD-AE24-7A4B-A484-447BA3FB057B}" type="pres">
      <dgm:prSet presAssocID="{298910A5-8680-9346-86DC-BA4B36E89531}" presName="rootText3" presStyleLbl="asst1" presStyleIdx="0" presStyleCnt="1">
        <dgm:presLayoutVars>
          <dgm:chPref val="3"/>
        </dgm:presLayoutVars>
      </dgm:prSet>
      <dgm:spPr/>
    </dgm:pt>
    <dgm:pt modelId="{79669336-0AB7-B64E-BBCA-03F5F40A80B7}" type="pres">
      <dgm:prSet presAssocID="{298910A5-8680-9346-86DC-BA4B36E89531}" presName="rootConnector3" presStyleLbl="asst1" presStyleIdx="0" presStyleCnt="1"/>
      <dgm:spPr/>
    </dgm:pt>
    <dgm:pt modelId="{6128CD30-20CB-A34D-B185-F1C4572DED80}" type="pres">
      <dgm:prSet presAssocID="{298910A5-8680-9346-86DC-BA4B36E89531}" presName="hierChild6" presStyleCnt="0"/>
      <dgm:spPr/>
    </dgm:pt>
    <dgm:pt modelId="{2477D7EC-ABED-E342-AAB7-B556CF2307B0}" type="pres">
      <dgm:prSet presAssocID="{298910A5-8680-9346-86DC-BA4B36E89531}" presName="hierChild7" presStyleCnt="0"/>
      <dgm:spPr/>
    </dgm:pt>
  </dgm:ptLst>
  <dgm:cxnLst>
    <dgm:cxn modelId="{001A1B06-A840-47FE-A3D4-4FEE3330B054}" type="presOf" srcId="{E735CDCC-F0FD-DC41-BC3F-2306EEB8E511}" destId="{B05F5616-0A0F-034E-B577-BF435E97BBC8}" srcOrd="0" destOrd="0" presId="urn:microsoft.com/office/officeart/2009/3/layout/HorizontalOrganizationChart"/>
    <dgm:cxn modelId="{BB8F0D0B-0A8C-444B-BC54-290F720D0D4E}" type="presOf" srcId="{7857CE87-76AB-5841-A550-9D5D8A38FBB0}" destId="{A698BBED-33F0-894A-8C18-53DD51530966}" srcOrd="1" destOrd="0" presId="urn:microsoft.com/office/officeart/2009/3/layout/HorizontalOrganizationChart"/>
    <dgm:cxn modelId="{3B922F14-83C8-41ED-80DB-361DCE3705D4}" type="presOf" srcId="{7857CE87-76AB-5841-A550-9D5D8A38FBB0}" destId="{28D40133-1EB4-4C4F-8DF2-010958B7608F}" srcOrd="0" destOrd="0" presId="urn:microsoft.com/office/officeart/2009/3/layout/HorizontalOrganizationChart"/>
    <dgm:cxn modelId="{091D191B-D262-AF49-BB2F-B4995C97018A}" srcId="{7857CE87-76AB-5841-A550-9D5D8A38FBB0}" destId="{298910A5-8680-9346-86DC-BA4B36E89531}" srcOrd="0" destOrd="0" parTransId="{E3A26BB4-91AC-6B4B-B5B1-B1F9D4FC4BDE}" sibTransId="{2E448F61-0FC8-E343-9038-9279AD265469}"/>
    <dgm:cxn modelId="{F09CB91F-EA30-410B-B52F-6D90F949B218}" type="presOf" srcId="{578D6214-6BFC-0140-8DAA-5696CB9A0971}" destId="{FF17F935-76C7-944C-BF31-F7FB4AABE17D}" srcOrd="1" destOrd="0" presId="urn:microsoft.com/office/officeart/2009/3/layout/HorizontalOrganizationChart"/>
    <dgm:cxn modelId="{38D6BC27-6C25-E14B-90DA-D6FDECB83A52}" srcId="{7857CE87-76AB-5841-A550-9D5D8A38FBB0}" destId="{578D6214-6BFC-0140-8DAA-5696CB9A0971}" srcOrd="2" destOrd="0" parTransId="{64D4D032-3164-1544-96CB-E6F0CC99B01A}" sibTransId="{D43A48DE-1A06-B24D-896F-A10142BFED90}"/>
    <dgm:cxn modelId="{46FBE229-1A91-452A-9ABF-B48C4BA96449}" type="presOf" srcId="{298910A5-8680-9346-86DC-BA4B36E89531}" destId="{2AE603DD-AE24-7A4B-A484-447BA3FB057B}" srcOrd="0" destOrd="0" presId="urn:microsoft.com/office/officeart/2009/3/layout/HorizontalOrganizationChart"/>
    <dgm:cxn modelId="{7B0E6863-CE4D-454C-8448-400723C6D09E}" type="presOf" srcId="{E735CDCC-F0FD-DC41-BC3F-2306EEB8E511}" destId="{BF955663-21BC-524E-98BD-BB2D880D2D92}" srcOrd="1" destOrd="0" presId="urn:microsoft.com/office/officeart/2009/3/layout/HorizontalOrganizationChart"/>
    <dgm:cxn modelId="{E7C30364-D4BF-4808-B272-C72F6AC165ED}" type="presOf" srcId="{578D6214-6BFC-0140-8DAA-5696CB9A0971}" destId="{F5357268-B42E-2B44-8F32-1247FA058118}" srcOrd="0" destOrd="0" presId="urn:microsoft.com/office/officeart/2009/3/layout/HorizontalOrganizationChart"/>
    <dgm:cxn modelId="{049C2473-D5B6-486D-9F12-088763A67D93}" type="presOf" srcId="{2D76FA00-217D-6646-A611-3B06795B1644}" destId="{AA002D6B-8562-634C-ADE2-B6D2E8643D49}" srcOrd="0" destOrd="0" presId="urn:microsoft.com/office/officeart/2009/3/layout/HorizontalOrganizationChart"/>
    <dgm:cxn modelId="{273A4A88-8966-4498-9631-187780E3E888}" type="presOf" srcId="{2E8CFB49-67D5-6E44-8D07-BAC28F7E90C4}" destId="{2465D717-B662-F94E-9390-9C7DBD2087BF}" srcOrd="1" destOrd="0" presId="urn:microsoft.com/office/officeart/2009/3/layout/HorizontalOrganizationChart"/>
    <dgm:cxn modelId="{4180298B-FFDF-3D4F-BA61-E2DB29B9670E}" srcId="{7857CE87-76AB-5841-A550-9D5D8A38FBB0}" destId="{E735CDCC-F0FD-DC41-BC3F-2306EEB8E511}" srcOrd="3" destOrd="0" parTransId="{320AA6DF-1D5E-BF4E-A9D8-ADAB73167B88}" sibTransId="{A7D9E9C9-88E1-3E41-907D-6CAAC9FC6245}"/>
    <dgm:cxn modelId="{0A43C3A7-6A81-4291-A0BA-BBFDAAF4CC87}" type="presOf" srcId="{298910A5-8680-9346-86DC-BA4B36E89531}" destId="{79669336-0AB7-B64E-BBCA-03F5F40A80B7}" srcOrd="1" destOrd="0" presId="urn:microsoft.com/office/officeart/2009/3/layout/HorizontalOrganizationChart"/>
    <dgm:cxn modelId="{D5529BB4-2FB8-514F-B13D-3F2E96253132}" srcId="{7857CE87-76AB-5841-A550-9D5D8A38FBB0}" destId="{2E8CFB49-67D5-6E44-8D07-BAC28F7E90C4}" srcOrd="1" destOrd="0" parTransId="{2D76FA00-217D-6646-A611-3B06795B1644}" sibTransId="{D53EB557-E74C-C14B-8290-E262A017E3C1}"/>
    <dgm:cxn modelId="{168312CC-EAE3-4FEC-AD86-217DC0B63CAA}" type="presOf" srcId="{2E8CFB49-67D5-6E44-8D07-BAC28F7E90C4}" destId="{96916D08-F133-5647-AD12-F2553E69E4F3}" srcOrd="0" destOrd="0" presId="urn:microsoft.com/office/officeart/2009/3/layout/HorizontalOrganizationChart"/>
    <dgm:cxn modelId="{A1F15ADC-5706-4124-9C71-31FE181FF7F2}" type="presOf" srcId="{65C3BEFC-0A1D-2146-AF98-87A54A689B58}" destId="{0B992477-1897-A546-A074-0783276C2E31}" srcOrd="0" destOrd="0" presId="urn:microsoft.com/office/officeart/2009/3/layout/HorizontalOrganizationChart"/>
    <dgm:cxn modelId="{07511DE8-2BBE-4816-A95A-699A2605E7C2}" type="presOf" srcId="{64D4D032-3164-1544-96CB-E6F0CC99B01A}" destId="{B1344BFB-6F45-0A4A-AADB-2C5A95653286}" srcOrd="0" destOrd="0" presId="urn:microsoft.com/office/officeart/2009/3/layout/HorizontalOrganizationChart"/>
    <dgm:cxn modelId="{DC41E1E8-868B-4CD9-B3E7-EC37FEDFEFEE}" type="presOf" srcId="{320AA6DF-1D5E-BF4E-A9D8-ADAB73167B88}" destId="{26AC4829-C3E0-8C48-95A9-4EC2B5F7F00E}" srcOrd="0" destOrd="0" presId="urn:microsoft.com/office/officeart/2009/3/layout/HorizontalOrganizationChart"/>
    <dgm:cxn modelId="{FB6A89F3-5403-1543-81B5-3B2C745289D5}" srcId="{65C3BEFC-0A1D-2146-AF98-87A54A689B58}" destId="{7857CE87-76AB-5841-A550-9D5D8A38FBB0}" srcOrd="0" destOrd="0" parTransId="{DBE56815-E200-A444-A45A-8EF31C6C963F}" sibTransId="{BE0A7D29-B42F-354B-BF95-58C7B0A1B01E}"/>
    <dgm:cxn modelId="{C6B064F8-50CE-4F2C-83CE-A010E8E2FDA6}" type="presOf" srcId="{E3A26BB4-91AC-6B4B-B5B1-B1F9D4FC4BDE}" destId="{0960BC4E-5C84-A142-B4D8-FF25507FE48B}" srcOrd="0" destOrd="0" presId="urn:microsoft.com/office/officeart/2009/3/layout/HorizontalOrganizationChart"/>
    <dgm:cxn modelId="{C63C847B-529B-4059-9733-8C1E0ACA0F95}" type="presParOf" srcId="{0B992477-1897-A546-A074-0783276C2E31}" destId="{0FFC8920-41DA-8E4F-859A-4ED0ACCF42C9}" srcOrd="0" destOrd="0" presId="urn:microsoft.com/office/officeart/2009/3/layout/HorizontalOrganizationChart"/>
    <dgm:cxn modelId="{8FE860F3-54F0-421B-B17B-65B5D470908E}" type="presParOf" srcId="{0FFC8920-41DA-8E4F-859A-4ED0ACCF42C9}" destId="{EF17587F-BEC0-BB4D-A9C4-94E2D7B7E9E6}" srcOrd="0" destOrd="0" presId="urn:microsoft.com/office/officeart/2009/3/layout/HorizontalOrganizationChart"/>
    <dgm:cxn modelId="{00A400AE-3D9A-44C6-9A74-13EF824B62A7}" type="presParOf" srcId="{EF17587F-BEC0-BB4D-A9C4-94E2D7B7E9E6}" destId="{28D40133-1EB4-4C4F-8DF2-010958B7608F}" srcOrd="0" destOrd="0" presId="urn:microsoft.com/office/officeart/2009/3/layout/HorizontalOrganizationChart"/>
    <dgm:cxn modelId="{957735CD-A0F4-4D16-B07A-0DE3BD9B2A62}" type="presParOf" srcId="{EF17587F-BEC0-BB4D-A9C4-94E2D7B7E9E6}" destId="{A698BBED-33F0-894A-8C18-53DD51530966}" srcOrd="1" destOrd="0" presId="urn:microsoft.com/office/officeart/2009/3/layout/HorizontalOrganizationChart"/>
    <dgm:cxn modelId="{521B60F4-92AA-4434-ACC1-6EBDCB3CB374}" type="presParOf" srcId="{0FFC8920-41DA-8E4F-859A-4ED0ACCF42C9}" destId="{D3937A73-A7C6-884F-8EE0-2D0ECA8680CF}" srcOrd="1" destOrd="0" presId="urn:microsoft.com/office/officeart/2009/3/layout/HorizontalOrganizationChart"/>
    <dgm:cxn modelId="{A23F30D5-6478-4390-84E9-1B9FC50728FD}" type="presParOf" srcId="{D3937A73-A7C6-884F-8EE0-2D0ECA8680CF}" destId="{AA002D6B-8562-634C-ADE2-B6D2E8643D49}" srcOrd="0" destOrd="0" presId="urn:microsoft.com/office/officeart/2009/3/layout/HorizontalOrganizationChart"/>
    <dgm:cxn modelId="{22497082-D706-45AD-A6F7-C284365DFA99}" type="presParOf" srcId="{D3937A73-A7C6-884F-8EE0-2D0ECA8680CF}" destId="{E0B70AB2-FEFD-2342-BC44-9D294A80B4E5}" srcOrd="1" destOrd="0" presId="urn:microsoft.com/office/officeart/2009/3/layout/HorizontalOrganizationChart"/>
    <dgm:cxn modelId="{0BE85FF3-FE67-4CA9-A4A1-0FAF6D72B3D6}" type="presParOf" srcId="{E0B70AB2-FEFD-2342-BC44-9D294A80B4E5}" destId="{81A00CFD-A974-7F48-831E-8B5AF8AD279B}" srcOrd="0" destOrd="0" presId="urn:microsoft.com/office/officeart/2009/3/layout/HorizontalOrganizationChart"/>
    <dgm:cxn modelId="{74F6A279-819A-4AE2-B1E9-D7ED03327F90}" type="presParOf" srcId="{81A00CFD-A974-7F48-831E-8B5AF8AD279B}" destId="{96916D08-F133-5647-AD12-F2553E69E4F3}" srcOrd="0" destOrd="0" presId="urn:microsoft.com/office/officeart/2009/3/layout/HorizontalOrganizationChart"/>
    <dgm:cxn modelId="{F82EC5C2-DBEB-486B-9CED-0A781E8A6FC5}" type="presParOf" srcId="{81A00CFD-A974-7F48-831E-8B5AF8AD279B}" destId="{2465D717-B662-F94E-9390-9C7DBD2087BF}" srcOrd="1" destOrd="0" presId="urn:microsoft.com/office/officeart/2009/3/layout/HorizontalOrganizationChart"/>
    <dgm:cxn modelId="{3514D1B5-E42B-4B41-A6ED-05CBF1A99EBF}" type="presParOf" srcId="{E0B70AB2-FEFD-2342-BC44-9D294A80B4E5}" destId="{6C14DE2A-3C5F-EA48-9CDF-1E24D888A553}" srcOrd="1" destOrd="0" presId="urn:microsoft.com/office/officeart/2009/3/layout/HorizontalOrganizationChart"/>
    <dgm:cxn modelId="{7AFD1BA9-63DC-48C9-BBEF-90E2B7649497}" type="presParOf" srcId="{E0B70AB2-FEFD-2342-BC44-9D294A80B4E5}" destId="{0DDAD61C-2B69-1E48-B071-918CEBF6A826}" srcOrd="2" destOrd="0" presId="urn:microsoft.com/office/officeart/2009/3/layout/HorizontalOrganizationChart"/>
    <dgm:cxn modelId="{F70C3B91-50EC-44E3-9B3D-47ECAFCEF9D2}" type="presParOf" srcId="{D3937A73-A7C6-884F-8EE0-2D0ECA8680CF}" destId="{B1344BFB-6F45-0A4A-AADB-2C5A95653286}" srcOrd="2" destOrd="0" presId="urn:microsoft.com/office/officeart/2009/3/layout/HorizontalOrganizationChart"/>
    <dgm:cxn modelId="{A278E567-DAA6-4041-BBD5-243F0D821028}" type="presParOf" srcId="{D3937A73-A7C6-884F-8EE0-2D0ECA8680CF}" destId="{8B2B410E-EC78-5240-856B-9C48C960507D}" srcOrd="3" destOrd="0" presId="urn:microsoft.com/office/officeart/2009/3/layout/HorizontalOrganizationChart"/>
    <dgm:cxn modelId="{651F3C61-67F1-4911-9209-0F11328D9214}" type="presParOf" srcId="{8B2B410E-EC78-5240-856B-9C48C960507D}" destId="{6DD2C1D6-456B-6248-9B8C-2E7D7F4C7797}" srcOrd="0" destOrd="0" presId="urn:microsoft.com/office/officeart/2009/3/layout/HorizontalOrganizationChart"/>
    <dgm:cxn modelId="{CFE01C5B-1916-4207-B618-6C43F937A809}" type="presParOf" srcId="{6DD2C1D6-456B-6248-9B8C-2E7D7F4C7797}" destId="{F5357268-B42E-2B44-8F32-1247FA058118}" srcOrd="0" destOrd="0" presId="urn:microsoft.com/office/officeart/2009/3/layout/HorizontalOrganizationChart"/>
    <dgm:cxn modelId="{986595CA-C7D7-471D-A433-0ADC080130B0}" type="presParOf" srcId="{6DD2C1D6-456B-6248-9B8C-2E7D7F4C7797}" destId="{FF17F935-76C7-944C-BF31-F7FB4AABE17D}" srcOrd="1" destOrd="0" presId="urn:microsoft.com/office/officeart/2009/3/layout/HorizontalOrganizationChart"/>
    <dgm:cxn modelId="{8CA4E02C-11BA-4421-85B5-6BF44870556D}" type="presParOf" srcId="{8B2B410E-EC78-5240-856B-9C48C960507D}" destId="{7723B539-2D51-DE4A-8C8A-AC3C0B3B9192}" srcOrd="1" destOrd="0" presId="urn:microsoft.com/office/officeart/2009/3/layout/HorizontalOrganizationChart"/>
    <dgm:cxn modelId="{24237FD2-BA0B-4533-BA34-DF933B2162EC}" type="presParOf" srcId="{8B2B410E-EC78-5240-856B-9C48C960507D}" destId="{4F22D05D-A732-464D-ABD7-A7114AD3D83C}" srcOrd="2" destOrd="0" presId="urn:microsoft.com/office/officeart/2009/3/layout/HorizontalOrganizationChart"/>
    <dgm:cxn modelId="{E83F4787-FBAB-4906-AE6C-0634E39F8FD8}" type="presParOf" srcId="{D3937A73-A7C6-884F-8EE0-2D0ECA8680CF}" destId="{26AC4829-C3E0-8C48-95A9-4EC2B5F7F00E}" srcOrd="4" destOrd="0" presId="urn:microsoft.com/office/officeart/2009/3/layout/HorizontalOrganizationChart"/>
    <dgm:cxn modelId="{A5DA0491-4078-4C3A-B0D1-EAFEE34DC7D0}" type="presParOf" srcId="{D3937A73-A7C6-884F-8EE0-2D0ECA8680CF}" destId="{9A0856C4-80BD-E84D-BC18-BCC7F2AD5505}" srcOrd="5" destOrd="0" presId="urn:microsoft.com/office/officeart/2009/3/layout/HorizontalOrganizationChart"/>
    <dgm:cxn modelId="{1DAF9747-294F-4612-B3E5-5C919F874900}" type="presParOf" srcId="{9A0856C4-80BD-E84D-BC18-BCC7F2AD5505}" destId="{998B4EEE-7069-3D4F-8EE2-11CA24FA7C72}" srcOrd="0" destOrd="0" presId="urn:microsoft.com/office/officeart/2009/3/layout/HorizontalOrganizationChart"/>
    <dgm:cxn modelId="{7EC99A1E-4335-4519-901A-F5FD24F86C81}" type="presParOf" srcId="{998B4EEE-7069-3D4F-8EE2-11CA24FA7C72}" destId="{B05F5616-0A0F-034E-B577-BF435E97BBC8}" srcOrd="0" destOrd="0" presId="urn:microsoft.com/office/officeart/2009/3/layout/HorizontalOrganizationChart"/>
    <dgm:cxn modelId="{D70F8EDF-F810-4FA0-A32F-0CE886CB2087}" type="presParOf" srcId="{998B4EEE-7069-3D4F-8EE2-11CA24FA7C72}" destId="{BF955663-21BC-524E-98BD-BB2D880D2D92}" srcOrd="1" destOrd="0" presId="urn:microsoft.com/office/officeart/2009/3/layout/HorizontalOrganizationChart"/>
    <dgm:cxn modelId="{6C41A6A7-0DF3-4A66-866D-FE2AA198DAD4}" type="presParOf" srcId="{9A0856C4-80BD-E84D-BC18-BCC7F2AD5505}" destId="{3554E55E-ED76-134C-A660-FC3747E75974}" srcOrd="1" destOrd="0" presId="urn:microsoft.com/office/officeart/2009/3/layout/HorizontalOrganizationChart"/>
    <dgm:cxn modelId="{1F599211-624E-40D7-BBC6-47423F4890D9}" type="presParOf" srcId="{9A0856C4-80BD-E84D-BC18-BCC7F2AD5505}" destId="{586F2265-64E8-C74D-BD9F-0AB9CCC6B9E8}" srcOrd="2" destOrd="0" presId="urn:microsoft.com/office/officeart/2009/3/layout/HorizontalOrganizationChart"/>
    <dgm:cxn modelId="{D890DEEC-3AE2-46EB-8FDA-97F80ACA5127}" type="presParOf" srcId="{0FFC8920-41DA-8E4F-859A-4ED0ACCF42C9}" destId="{7590CC5F-1B9A-4A48-8FA0-F3CBD2BA16A8}" srcOrd="2" destOrd="0" presId="urn:microsoft.com/office/officeart/2009/3/layout/HorizontalOrganizationChart"/>
    <dgm:cxn modelId="{7A525513-0515-4FF5-8D7D-3C8BE2617302}" type="presParOf" srcId="{7590CC5F-1B9A-4A48-8FA0-F3CBD2BA16A8}" destId="{0960BC4E-5C84-A142-B4D8-FF25507FE48B}" srcOrd="0" destOrd="0" presId="urn:microsoft.com/office/officeart/2009/3/layout/HorizontalOrganizationChart"/>
    <dgm:cxn modelId="{77039A44-E6CC-4939-AA3B-39293BF0BB7A}" type="presParOf" srcId="{7590CC5F-1B9A-4A48-8FA0-F3CBD2BA16A8}" destId="{2B149036-536F-644B-9527-FA99A64E6303}" srcOrd="1" destOrd="0" presId="urn:microsoft.com/office/officeart/2009/3/layout/HorizontalOrganizationChart"/>
    <dgm:cxn modelId="{3E3B4B5B-AC7E-49B8-B82D-3060EBEE76B8}" type="presParOf" srcId="{2B149036-536F-644B-9527-FA99A64E6303}" destId="{601245FF-DB7F-5244-956F-7E811210EA7C}" srcOrd="0" destOrd="0" presId="urn:microsoft.com/office/officeart/2009/3/layout/HorizontalOrganizationChart"/>
    <dgm:cxn modelId="{CFA35980-E006-4B61-B311-E132D1AD5A97}" type="presParOf" srcId="{601245FF-DB7F-5244-956F-7E811210EA7C}" destId="{2AE603DD-AE24-7A4B-A484-447BA3FB057B}" srcOrd="0" destOrd="0" presId="urn:microsoft.com/office/officeart/2009/3/layout/HorizontalOrganizationChart"/>
    <dgm:cxn modelId="{771F4A63-EADD-4BF2-9381-CBCB016D9AAD}" type="presParOf" srcId="{601245FF-DB7F-5244-956F-7E811210EA7C}" destId="{79669336-0AB7-B64E-BBCA-03F5F40A80B7}" srcOrd="1" destOrd="0" presId="urn:microsoft.com/office/officeart/2009/3/layout/HorizontalOrganizationChart"/>
    <dgm:cxn modelId="{67DB13F4-985D-4B44-8BC7-B708F4555BAA}" type="presParOf" srcId="{2B149036-536F-644B-9527-FA99A64E6303}" destId="{6128CD30-20CB-A34D-B185-F1C4572DED80}" srcOrd="1" destOrd="0" presId="urn:microsoft.com/office/officeart/2009/3/layout/HorizontalOrganizationChart"/>
    <dgm:cxn modelId="{2D3BE31E-A2C4-45FF-BFC7-C4F27EE20019}" type="presParOf" srcId="{2B149036-536F-644B-9527-FA99A64E6303}" destId="{2477D7EC-ABED-E342-AAB7-B556CF2307B0}" srcOrd="2" destOrd="0" presId="urn:microsoft.com/office/officeart/2009/3/layout/Horizontal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2B0B977-EABD-4127-B18D-18F8BCB41090}"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BF99F1A4-125E-4073-863D-7238E872BD6C}">
      <dgm:prSet/>
      <dgm:spPr>
        <a:solidFill>
          <a:srgbClr val="C00000"/>
        </a:solidFill>
      </dgm:spPr>
      <dgm:t>
        <a:bodyPr/>
        <a:lstStyle/>
        <a:p>
          <a:pPr>
            <a:lnSpc>
              <a:spcPct val="100000"/>
            </a:lnSpc>
          </a:pPr>
          <a:r>
            <a:rPr lang="en-US" dirty="0">
              <a:latin typeface="Arial" panose="020B0604020202020204" pitchFamily="34" charset="0"/>
              <a:cs typeface="Arial" panose="020B0604020202020204" pitchFamily="34" charset="0"/>
            </a:rPr>
            <a:t>System functions</a:t>
          </a:r>
        </a:p>
      </dgm:t>
    </dgm:pt>
    <dgm:pt modelId="{6953356E-EA09-48EF-9C88-C171499BCB3F}" type="parTrans" cxnId="{4CDE8194-DAA1-4390-B92B-B73A81670D2C}">
      <dgm:prSet/>
      <dgm:spPr/>
      <dgm:t>
        <a:bodyPr/>
        <a:lstStyle/>
        <a:p>
          <a:endParaRPr lang="en-US">
            <a:latin typeface="Arial" panose="020B0604020202020204" pitchFamily="34" charset="0"/>
            <a:cs typeface="Arial" panose="020B0604020202020204" pitchFamily="34" charset="0"/>
          </a:endParaRPr>
        </a:p>
      </dgm:t>
    </dgm:pt>
    <dgm:pt modelId="{4AD2B155-1360-4B8D-9974-9695E33CC27B}" type="sibTrans" cxnId="{4CDE8194-DAA1-4390-B92B-B73A81670D2C}">
      <dgm:prSet/>
      <dgm:spPr/>
      <dgm:t>
        <a:bodyPr/>
        <a:lstStyle/>
        <a:p>
          <a:endParaRPr lang="en-US">
            <a:latin typeface="Arial" panose="020B0604020202020204" pitchFamily="34" charset="0"/>
            <a:cs typeface="Arial" panose="020B0604020202020204" pitchFamily="34" charset="0"/>
          </a:endParaRPr>
        </a:p>
      </dgm:t>
    </dgm:pt>
    <dgm:pt modelId="{0CF88001-B96C-42BC-9C49-735715544703}">
      <dgm:prSet/>
      <dgm:spPr>
        <a:ln>
          <a:solidFill>
            <a:srgbClr val="C00000"/>
          </a:solidFill>
        </a:ln>
      </dgm:spPr>
      <dgm:t>
        <a:bodyPr/>
        <a:lstStyle/>
        <a:p>
          <a:pPr>
            <a:lnSpc>
              <a:spcPct val="100000"/>
            </a:lnSpc>
          </a:pPr>
          <a:r>
            <a:rPr lang="en-US">
              <a:latin typeface="Arial" panose="020B0604020202020204" pitchFamily="34" charset="0"/>
              <a:cs typeface="Arial" panose="020B0604020202020204" pitchFamily="34" charset="0"/>
            </a:rPr>
            <a:t>functions used to define some general settings</a:t>
          </a:r>
        </a:p>
      </dgm:t>
    </dgm:pt>
    <dgm:pt modelId="{D54ED22A-B6FB-4AB9-ADCF-836F82950D90}" type="parTrans" cxnId="{3DB326DF-635E-40F5-9004-C7AB72F8CE50}">
      <dgm:prSet/>
      <dgm:spPr/>
      <dgm:t>
        <a:bodyPr/>
        <a:lstStyle/>
        <a:p>
          <a:endParaRPr lang="en-US">
            <a:latin typeface="Arial" panose="020B0604020202020204" pitchFamily="34" charset="0"/>
            <a:cs typeface="Arial" panose="020B0604020202020204" pitchFamily="34" charset="0"/>
          </a:endParaRPr>
        </a:p>
      </dgm:t>
    </dgm:pt>
    <dgm:pt modelId="{EB8A3CB3-58A6-49A9-892D-2FBC28C40CC1}" type="sibTrans" cxnId="{3DB326DF-635E-40F5-9004-C7AB72F8CE50}">
      <dgm:prSet/>
      <dgm:spPr/>
      <dgm:t>
        <a:bodyPr/>
        <a:lstStyle/>
        <a:p>
          <a:endParaRPr lang="en-US">
            <a:latin typeface="Arial" panose="020B0604020202020204" pitchFamily="34" charset="0"/>
            <a:cs typeface="Arial" panose="020B0604020202020204" pitchFamily="34" charset="0"/>
          </a:endParaRPr>
        </a:p>
      </dgm:t>
    </dgm:pt>
    <dgm:pt modelId="{2B451DC5-B2F8-4263-9E62-AFB649803D0C}">
      <dgm:prSet/>
      <dgm:spPr>
        <a:ln>
          <a:solidFill>
            <a:srgbClr val="C00000"/>
          </a:solidFill>
        </a:ln>
      </dgm:spPr>
      <dgm:t>
        <a:bodyPr/>
        <a:lstStyle/>
        <a:p>
          <a:pPr>
            <a:lnSpc>
              <a:spcPct val="100000"/>
            </a:lnSpc>
          </a:pPr>
          <a:r>
            <a:rPr lang="en-US" dirty="0">
              <a:latin typeface="Arial" panose="020B0604020202020204" pitchFamily="34" charset="0"/>
              <a:cs typeface="Arial" panose="020B0604020202020204" pitchFamily="34" charset="0"/>
            </a:rPr>
            <a:t>e.g. to define income lists and tax units</a:t>
          </a:r>
        </a:p>
      </dgm:t>
    </dgm:pt>
    <dgm:pt modelId="{917DF35B-9C20-4231-9F77-BA25FF038EF5}" type="parTrans" cxnId="{C02D09AC-CEC4-4D0B-8539-A140926B5580}">
      <dgm:prSet/>
      <dgm:spPr/>
      <dgm:t>
        <a:bodyPr/>
        <a:lstStyle/>
        <a:p>
          <a:endParaRPr lang="en-US">
            <a:latin typeface="Arial" panose="020B0604020202020204" pitchFamily="34" charset="0"/>
            <a:cs typeface="Arial" panose="020B0604020202020204" pitchFamily="34" charset="0"/>
          </a:endParaRPr>
        </a:p>
      </dgm:t>
    </dgm:pt>
    <dgm:pt modelId="{1925827A-67A2-471A-97E9-140F47BD9606}" type="sibTrans" cxnId="{C02D09AC-CEC4-4D0B-8539-A140926B5580}">
      <dgm:prSet/>
      <dgm:spPr/>
      <dgm:t>
        <a:bodyPr/>
        <a:lstStyle/>
        <a:p>
          <a:endParaRPr lang="en-US">
            <a:latin typeface="Arial" panose="020B0604020202020204" pitchFamily="34" charset="0"/>
            <a:cs typeface="Arial" panose="020B0604020202020204" pitchFamily="34" charset="0"/>
          </a:endParaRPr>
        </a:p>
      </dgm:t>
    </dgm:pt>
    <dgm:pt modelId="{5C619874-805D-4145-9606-001715109C61}">
      <dgm:prSet/>
      <dgm:spPr>
        <a:solidFill>
          <a:srgbClr val="C00000"/>
        </a:solidFill>
      </dgm:spPr>
      <dgm:t>
        <a:bodyPr/>
        <a:lstStyle/>
        <a:p>
          <a:pPr>
            <a:lnSpc>
              <a:spcPct val="100000"/>
            </a:lnSpc>
          </a:pPr>
          <a:r>
            <a:rPr lang="en-US" dirty="0">
              <a:latin typeface="Arial" panose="020B0604020202020204" pitchFamily="34" charset="0"/>
              <a:cs typeface="Arial" panose="020B0604020202020204" pitchFamily="34" charset="0"/>
            </a:rPr>
            <a:t>Policy functions</a:t>
          </a:r>
        </a:p>
      </dgm:t>
    </dgm:pt>
    <dgm:pt modelId="{0ED99CB8-D8EA-4401-857F-2573C3B3674A}" type="parTrans" cxnId="{3BD3FD26-4867-4CD4-B8D5-7DCCF034FDFD}">
      <dgm:prSet/>
      <dgm:spPr/>
      <dgm:t>
        <a:bodyPr/>
        <a:lstStyle/>
        <a:p>
          <a:endParaRPr lang="en-US">
            <a:latin typeface="Arial" panose="020B0604020202020204" pitchFamily="34" charset="0"/>
            <a:cs typeface="Arial" panose="020B0604020202020204" pitchFamily="34" charset="0"/>
          </a:endParaRPr>
        </a:p>
      </dgm:t>
    </dgm:pt>
    <dgm:pt modelId="{70C5AA92-F42A-4AED-9A7E-BA4ADEF6CC16}" type="sibTrans" cxnId="{3BD3FD26-4867-4CD4-B8D5-7DCCF034FDFD}">
      <dgm:prSet/>
      <dgm:spPr/>
      <dgm:t>
        <a:bodyPr/>
        <a:lstStyle/>
        <a:p>
          <a:endParaRPr lang="en-US">
            <a:latin typeface="Arial" panose="020B0604020202020204" pitchFamily="34" charset="0"/>
            <a:cs typeface="Arial" panose="020B0604020202020204" pitchFamily="34" charset="0"/>
          </a:endParaRPr>
        </a:p>
      </dgm:t>
    </dgm:pt>
    <dgm:pt modelId="{6CFB2084-A6FE-449F-A4C2-8C09DDEAE3CF}">
      <dgm:prSet/>
      <dgm:spPr>
        <a:ln>
          <a:solidFill>
            <a:srgbClr val="C00000"/>
          </a:solidFill>
        </a:ln>
      </dgm:spPr>
      <dgm:t>
        <a:bodyPr/>
        <a:lstStyle/>
        <a:p>
          <a:pPr>
            <a:lnSpc>
              <a:spcPct val="100000"/>
            </a:lnSpc>
          </a:pPr>
          <a:r>
            <a:rPr lang="en-US">
              <a:latin typeface="Arial" panose="020B0604020202020204" pitchFamily="34" charset="0"/>
              <a:cs typeface="Arial" panose="020B0604020202020204" pitchFamily="34" charset="0"/>
            </a:rPr>
            <a:t>functions used to implement tax-benefit policies</a:t>
          </a:r>
        </a:p>
      </dgm:t>
    </dgm:pt>
    <dgm:pt modelId="{27FFA672-3A3A-452C-94DB-71A829B1E4F1}" type="parTrans" cxnId="{4FF8DA37-3803-45B4-8519-50E7303D6648}">
      <dgm:prSet/>
      <dgm:spPr/>
      <dgm:t>
        <a:bodyPr/>
        <a:lstStyle/>
        <a:p>
          <a:endParaRPr lang="en-US">
            <a:latin typeface="Arial" panose="020B0604020202020204" pitchFamily="34" charset="0"/>
            <a:cs typeface="Arial" panose="020B0604020202020204" pitchFamily="34" charset="0"/>
          </a:endParaRPr>
        </a:p>
      </dgm:t>
    </dgm:pt>
    <dgm:pt modelId="{53697BF4-3263-4C15-BFB0-79717D72FAE7}" type="sibTrans" cxnId="{4FF8DA37-3803-45B4-8519-50E7303D6648}">
      <dgm:prSet/>
      <dgm:spPr/>
      <dgm:t>
        <a:bodyPr/>
        <a:lstStyle/>
        <a:p>
          <a:endParaRPr lang="en-US">
            <a:latin typeface="Arial" panose="020B0604020202020204" pitchFamily="34" charset="0"/>
            <a:cs typeface="Arial" panose="020B0604020202020204" pitchFamily="34" charset="0"/>
          </a:endParaRPr>
        </a:p>
      </dgm:t>
    </dgm:pt>
    <dgm:pt modelId="{8EF3394E-2593-48CA-8FFC-E7B4BAAD882C}">
      <dgm:prSet/>
      <dgm:spPr>
        <a:ln>
          <a:solidFill>
            <a:srgbClr val="C00000"/>
          </a:solidFill>
        </a:ln>
      </dgm:spPr>
      <dgm:t>
        <a:bodyPr/>
        <a:lstStyle/>
        <a:p>
          <a:pPr>
            <a:lnSpc>
              <a:spcPct val="100000"/>
            </a:lnSpc>
          </a:pPr>
          <a:r>
            <a:rPr lang="en-US" dirty="0">
              <a:latin typeface="Arial" panose="020B0604020202020204" pitchFamily="34" charset="0"/>
              <a:cs typeface="Arial" panose="020B0604020202020204" pitchFamily="34" charset="0"/>
            </a:rPr>
            <a:t>e.g. define eligibility, calculate amount etc.</a:t>
          </a:r>
        </a:p>
      </dgm:t>
    </dgm:pt>
    <dgm:pt modelId="{E26DA656-9E31-4B08-A3D3-6CAC8FCD0935}" type="parTrans" cxnId="{BA482DD8-D47B-4CC3-BDCB-1B81A7A3E904}">
      <dgm:prSet/>
      <dgm:spPr/>
      <dgm:t>
        <a:bodyPr/>
        <a:lstStyle/>
        <a:p>
          <a:endParaRPr lang="en-US">
            <a:latin typeface="Arial" panose="020B0604020202020204" pitchFamily="34" charset="0"/>
            <a:cs typeface="Arial" panose="020B0604020202020204" pitchFamily="34" charset="0"/>
          </a:endParaRPr>
        </a:p>
      </dgm:t>
    </dgm:pt>
    <dgm:pt modelId="{89D2D047-CAAD-4F6B-9F13-E9DBA3DC6916}" type="sibTrans" cxnId="{BA482DD8-D47B-4CC3-BDCB-1B81A7A3E904}">
      <dgm:prSet/>
      <dgm:spPr/>
      <dgm:t>
        <a:bodyPr/>
        <a:lstStyle/>
        <a:p>
          <a:endParaRPr lang="en-US">
            <a:latin typeface="Arial" panose="020B0604020202020204" pitchFamily="34" charset="0"/>
            <a:cs typeface="Arial" panose="020B0604020202020204" pitchFamily="34" charset="0"/>
          </a:endParaRPr>
        </a:p>
      </dgm:t>
    </dgm:pt>
    <dgm:pt modelId="{416B3316-2E0C-46F4-9419-2FADB513F311}">
      <dgm:prSet/>
      <dgm:spPr>
        <a:solidFill>
          <a:srgbClr val="C00000"/>
        </a:solidFill>
      </dgm:spPr>
      <dgm:t>
        <a:bodyPr/>
        <a:lstStyle/>
        <a:p>
          <a:pPr>
            <a:lnSpc>
              <a:spcPct val="100000"/>
            </a:lnSpc>
          </a:pPr>
          <a:r>
            <a:rPr lang="en-US" dirty="0">
              <a:latin typeface="Arial" panose="020B0604020202020204" pitchFamily="34" charset="0"/>
              <a:cs typeface="Arial" panose="020B0604020202020204" pitchFamily="34" charset="0"/>
            </a:rPr>
            <a:t>Special functions</a:t>
          </a:r>
        </a:p>
      </dgm:t>
    </dgm:pt>
    <dgm:pt modelId="{7A6ECF36-960D-4072-85DC-B9EAE8752D56}" type="parTrans" cxnId="{02C2A83A-6E08-446C-B855-6FBA5D559B49}">
      <dgm:prSet/>
      <dgm:spPr/>
      <dgm:t>
        <a:bodyPr/>
        <a:lstStyle/>
        <a:p>
          <a:endParaRPr lang="en-US">
            <a:latin typeface="Arial" panose="020B0604020202020204" pitchFamily="34" charset="0"/>
            <a:cs typeface="Arial" panose="020B0604020202020204" pitchFamily="34" charset="0"/>
          </a:endParaRPr>
        </a:p>
      </dgm:t>
    </dgm:pt>
    <dgm:pt modelId="{D5698D4E-76F4-4CC5-9653-79B5CD079292}" type="sibTrans" cxnId="{02C2A83A-6E08-446C-B855-6FBA5D559B49}">
      <dgm:prSet/>
      <dgm:spPr/>
      <dgm:t>
        <a:bodyPr/>
        <a:lstStyle/>
        <a:p>
          <a:endParaRPr lang="en-US">
            <a:latin typeface="Arial" panose="020B0604020202020204" pitchFamily="34" charset="0"/>
            <a:cs typeface="Arial" panose="020B0604020202020204" pitchFamily="34" charset="0"/>
          </a:endParaRPr>
        </a:p>
      </dgm:t>
    </dgm:pt>
    <dgm:pt modelId="{20859954-E368-47C4-9F6F-A4E803E1CA72}">
      <dgm:prSet/>
      <dgm:spPr>
        <a:ln>
          <a:solidFill>
            <a:srgbClr val="C00000"/>
          </a:solidFill>
        </a:ln>
      </dgm:spPr>
      <dgm:t>
        <a:bodyPr/>
        <a:lstStyle/>
        <a:p>
          <a:pPr>
            <a:lnSpc>
              <a:spcPct val="100000"/>
            </a:lnSpc>
          </a:pPr>
          <a:r>
            <a:rPr lang="en-US">
              <a:latin typeface="Arial" panose="020B0604020202020204" pitchFamily="34" charset="0"/>
              <a:cs typeface="Arial" panose="020B0604020202020204" pitchFamily="34" charset="0"/>
            </a:rPr>
            <a:t>more advanced functions that perform more complicated tasks</a:t>
          </a:r>
        </a:p>
      </dgm:t>
    </dgm:pt>
    <dgm:pt modelId="{B9EB6AED-1BED-4921-8EDC-A24CC19FBA8B}" type="parTrans" cxnId="{5D3E2C14-2BD0-4703-9DFF-F3B11B2BFF1E}">
      <dgm:prSet/>
      <dgm:spPr/>
      <dgm:t>
        <a:bodyPr/>
        <a:lstStyle/>
        <a:p>
          <a:endParaRPr lang="en-US">
            <a:latin typeface="Arial" panose="020B0604020202020204" pitchFamily="34" charset="0"/>
            <a:cs typeface="Arial" panose="020B0604020202020204" pitchFamily="34" charset="0"/>
          </a:endParaRPr>
        </a:p>
      </dgm:t>
    </dgm:pt>
    <dgm:pt modelId="{8A608F48-AC70-4CA8-A926-A279A4D10D08}" type="sibTrans" cxnId="{5D3E2C14-2BD0-4703-9DFF-F3B11B2BFF1E}">
      <dgm:prSet/>
      <dgm:spPr/>
      <dgm:t>
        <a:bodyPr/>
        <a:lstStyle/>
        <a:p>
          <a:endParaRPr lang="en-US">
            <a:latin typeface="Arial" panose="020B0604020202020204" pitchFamily="34" charset="0"/>
            <a:cs typeface="Arial" panose="020B0604020202020204" pitchFamily="34" charset="0"/>
          </a:endParaRPr>
        </a:p>
      </dgm:t>
    </dgm:pt>
    <dgm:pt modelId="{8108B2E7-7688-4430-80F3-5D03893C24D5}">
      <dgm:prSet/>
      <dgm:spPr>
        <a:ln>
          <a:solidFill>
            <a:srgbClr val="C00000"/>
          </a:solidFill>
        </a:ln>
      </dgm:spPr>
      <dgm:t>
        <a:bodyPr/>
        <a:lstStyle/>
        <a:p>
          <a:pPr>
            <a:lnSpc>
              <a:spcPct val="100000"/>
            </a:lnSpc>
          </a:pPr>
          <a:r>
            <a:rPr lang="en-US" dirty="0">
              <a:latin typeface="Arial" panose="020B0604020202020204" pitchFamily="34" charset="0"/>
              <a:cs typeface="Arial" panose="020B0604020202020204" pitchFamily="34" charset="0"/>
            </a:rPr>
            <a:t>e.g. loops, change parameters at run-time etc.</a:t>
          </a:r>
        </a:p>
      </dgm:t>
    </dgm:pt>
    <dgm:pt modelId="{F967C2B8-8111-4FEF-9CAD-4D2116A182DC}" type="parTrans" cxnId="{3677EC21-1CE1-4521-9106-AD45B9789F7A}">
      <dgm:prSet/>
      <dgm:spPr/>
      <dgm:t>
        <a:bodyPr/>
        <a:lstStyle/>
        <a:p>
          <a:endParaRPr lang="en-US">
            <a:latin typeface="Arial" panose="020B0604020202020204" pitchFamily="34" charset="0"/>
            <a:cs typeface="Arial" panose="020B0604020202020204" pitchFamily="34" charset="0"/>
          </a:endParaRPr>
        </a:p>
      </dgm:t>
    </dgm:pt>
    <dgm:pt modelId="{A2C286AA-98FC-4FEA-B1CC-9A850DED641E}" type="sibTrans" cxnId="{3677EC21-1CE1-4521-9106-AD45B9789F7A}">
      <dgm:prSet/>
      <dgm:spPr/>
      <dgm:t>
        <a:bodyPr/>
        <a:lstStyle/>
        <a:p>
          <a:endParaRPr lang="en-US">
            <a:latin typeface="Arial" panose="020B0604020202020204" pitchFamily="34" charset="0"/>
            <a:cs typeface="Arial" panose="020B0604020202020204" pitchFamily="34" charset="0"/>
          </a:endParaRPr>
        </a:p>
      </dgm:t>
    </dgm:pt>
    <dgm:pt modelId="{EE0FBBFA-6BAC-4CE3-B67E-0D4D0C139CFD}">
      <dgm:prSet/>
      <dgm:spPr>
        <a:ln>
          <a:solidFill>
            <a:srgbClr val="C00000"/>
          </a:solidFill>
        </a:ln>
      </dgm:spPr>
      <dgm:t>
        <a:bodyPr/>
        <a:lstStyle/>
        <a:p>
          <a:pPr>
            <a:lnSpc>
              <a:spcPct val="100000"/>
            </a:lnSpc>
          </a:pPr>
          <a:r>
            <a:rPr lang="en-US" b="1" dirty="0">
              <a:solidFill>
                <a:srgbClr val="C00000"/>
              </a:solidFill>
              <a:latin typeface="Arial" panose="020B0604020202020204" pitchFamily="34" charset="0"/>
              <a:cs typeface="Arial" panose="020B0604020202020204" pitchFamily="34" charset="0"/>
            </a:rPr>
            <a:t>we already learned about </a:t>
          </a:r>
          <a:r>
            <a:rPr lang="en-US" b="1" i="1" dirty="0" err="1">
              <a:solidFill>
                <a:srgbClr val="C00000"/>
              </a:solidFill>
              <a:latin typeface="Arial" panose="020B0604020202020204" pitchFamily="34" charset="0"/>
              <a:cs typeface="Arial" panose="020B0604020202020204" pitchFamily="34" charset="0"/>
            </a:rPr>
            <a:t>Elig</a:t>
          </a:r>
          <a:r>
            <a:rPr lang="en-US" b="1" dirty="0">
              <a:solidFill>
                <a:srgbClr val="C00000"/>
              </a:solidFill>
              <a:latin typeface="Arial" panose="020B0604020202020204" pitchFamily="34" charset="0"/>
              <a:cs typeface="Arial" panose="020B0604020202020204" pitchFamily="34" charset="0"/>
            </a:rPr>
            <a:t> and </a:t>
          </a:r>
          <a:r>
            <a:rPr lang="en-US" b="1" i="1" dirty="0" err="1">
              <a:solidFill>
                <a:srgbClr val="C00000"/>
              </a:solidFill>
              <a:latin typeface="Arial" panose="020B0604020202020204" pitchFamily="34" charset="0"/>
              <a:cs typeface="Arial" panose="020B0604020202020204" pitchFamily="34" charset="0"/>
            </a:rPr>
            <a:t>ArithOp</a:t>
          </a:r>
          <a:endParaRPr lang="en-US" b="1" i="1" dirty="0">
            <a:solidFill>
              <a:srgbClr val="C00000"/>
            </a:solidFill>
            <a:latin typeface="Arial" panose="020B0604020202020204" pitchFamily="34" charset="0"/>
            <a:cs typeface="Arial" panose="020B0604020202020204" pitchFamily="34" charset="0"/>
          </a:endParaRPr>
        </a:p>
      </dgm:t>
    </dgm:pt>
    <dgm:pt modelId="{B037315F-35E6-4C78-A23B-1B225549FF3D}" type="parTrans" cxnId="{3BC5696D-36D6-4D9D-BEE8-3C76F9AF2A10}">
      <dgm:prSet/>
      <dgm:spPr/>
      <dgm:t>
        <a:bodyPr/>
        <a:lstStyle/>
        <a:p>
          <a:endParaRPr lang="en-GB"/>
        </a:p>
      </dgm:t>
    </dgm:pt>
    <dgm:pt modelId="{C44A7513-D0FB-477B-B640-A3006353F189}" type="sibTrans" cxnId="{3BC5696D-36D6-4D9D-BEE8-3C76F9AF2A10}">
      <dgm:prSet/>
      <dgm:spPr/>
      <dgm:t>
        <a:bodyPr/>
        <a:lstStyle/>
        <a:p>
          <a:endParaRPr lang="en-GB"/>
        </a:p>
      </dgm:t>
    </dgm:pt>
    <dgm:pt modelId="{B8A2F6D6-7AC3-43A9-9F94-57973171DF27}">
      <dgm:prSet/>
      <dgm:spPr>
        <a:ln>
          <a:solidFill>
            <a:srgbClr val="C00000"/>
          </a:solidFill>
        </a:ln>
      </dgm:spPr>
      <dgm:t>
        <a:bodyPr/>
        <a:lstStyle/>
        <a:p>
          <a:pPr>
            <a:lnSpc>
              <a:spcPct val="100000"/>
            </a:lnSpc>
          </a:pPr>
          <a:r>
            <a:rPr lang="en-US" b="1" i="0" dirty="0">
              <a:solidFill>
                <a:srgbClr val="C00000"/>
              </a:solidFill>
              <a:latin typeface="Arial" panose="020B0604020202020204" pitchFamily="34" charset="0"/>
              <a:cs typeface="Arial" panose="020B0604020202020204" pitchFamily="34" charset="0"/>
            </a:rPr>
            <a:t>we will also learn about</a:t>
          </a:r>
          <a:r>
            <a:rPr lang="en-US" b="1" i="1" dirty="0">
              <a:solidFill>
                <a:srgbClr val="C00000"/>
              </a:solidFill>
              <a:latin typeface="Arial" panose="020B0604020202020204" pitchFamily="34" charset="0"/>
              <a:cs typeface="Arial" panose="020B0604020202020204" pitchFamily="34" charset="0"/>
            </a:rPr>
            <a:t> </a:t>
          </a:r>
          <a:r>
            <a:rPr lang="en-US" b="1" i="1" u="sng" dirty="0" err="1">
              <a:solidFill>
                <a:srgbClr val="C00000"/>
              </a:solidFill>
              <a:latin typeface="Arial" panose="020B0604020202020204" pitchFamily="34" charset="0"/>
              <a:cs typeface="Arial" panose="020B0604020202020204" pitchFamily="34" charset="0"/>
            </a:rPr>
            <a:t>BenCalc</a:t>
          </a:r>
          <a:r>
            <a:rPr lang="en-US" b="1" i="1" dirty="0">
              <a:solidFill>
                <a:srgbClr val="C00000"/>
              </a:solidFill>
              <a:latin typeface="Arial" panose="020B0604020202020204" pitchFamily="34" charset="0"/>
              <a:cs typeface="Arial" panose="020B0604020202020204" pitchFamily="34" charset="0"/>
            </a:rPr>
            <a:t>, </a:t>
          </a:r>
          <a:r>
            <a:rPr lang="en-US" b="1" i="1" u="sng" dirty="0" err="1">
              <a:solidFill>
                <a:srgbClr val="C00000"/>
              </a:solidFill>
              <a:latin typeface="Arial" panose="020B0604020202020204" pitchFamily="34" charset="0"/>
              <a:cs typeface="Arial" panose="020B0604020202020204" pitchFamily="34" charset="0"/>
            </a:rPr>
            <a:t>SchedCalc</a:t>
          </a:r>
          <a:r>
            <a:rPr lang="en-US" b="1" i="1" dirty="0">
              <a:solidFill>
                <a:srgbClr val="C00000"/>
              </a:solidFill>
              <a:latin typeface="Arial" panose="020B0604020202020204" pitchFamily="34" charset="0"/>
              <a:cs typeface="Arial" panose="020B0604020202020204" pitchFamily="34" charset="0"/>
            </a:rPr>
            <a:t>, Allocate</a:t>
          </a:r>
        </a:p>
      </dgm:t>
    </dgm:pt>
    <dgm:pt modelId="{A4B69D8C-5539-4865-ACED-82A9D17CDA34}" type="parTrans" cxnId="{2B11D1E3-5F1F-403D-BDE1-FAE564AEBDBB}">
      <dgm:prSet/>
      <dgm:spPr/>
      <dgm:t>
        <a:bodyPr/>
        <a:lstStyle/>
        <a:p>
          <a:endParaRPr lang="en-GB"/>
        </a:p>
      </dgm:t>
    </dgm:pt>
    <dgm:pt modelId="{8B928775-D7F9-4FB3-B732-1F39A8D5CBF2}" type="sibTrans" cxnId="{2B11D1E3-5F1F-403D-BDE1-FAE564AEBDBB}">
      <dgm:prSet/>
      <dgm:spPr/>
      <dgm:t>
        <a:bodyPr/>
        <a:lstStyle/>
        <a:p>
          <a:endParaRPr lang="en-GB"/>
        </a:p>
      </dgm:t>
    </dgm:pt>
    <dgm:pt modelId="{1BC407EF-F2BF-417B-8A2E-2FC2AB9644C8}">
      <dgm:prSet/>
      <dgm:spPr>
        <a:ln>
          <a:solidFill>
            <a:srgbClr val="C00000"/>
          </a:solidFill>
        </a:ln>
      </dgm:spPr>
      <dgm:t>
        <a:bodyPr/>
        <a:lstStyle/>
        <a:p>
          <a:pPr>
            <a:lnSpc>
              <a:spcPct val="100000"/>
            </a:lnSpc>
          </a:pPr>
          <a:r>
            <a:rPr lang="en-US" b="1" dirty="0">
              <a:solidFill>
                <a:srgbClr val="C00000"/>
              </a:solidFill>
              <a:latin typeface="Arial" panose="020B0604020202020204" pitchFamily="34" charset="0"/>
              <a:cs typeface="Arial" panose="020B0604020202020204" pitchFamily="34" charset="0"/>
            </a:rPr>
            <a:t>not covered in this course</a:t>
          </a:r>
        </a:p>
      </dgm:t>
    </dgm:pt>
    <dgm:pt modelId="{FFE61ECB-7024-4067-8D08-1433A296EA4F}" type="parTrans" cxnId="{2D87A18C-6571-489F-AE95-7425F7FAC073}">
      <dgm:prSet/>
      <dgm:spPr/>
      <dgm:t>
        <a:bodyPr/>
        <a:lstStyle/>
        <a:p>
          <a:endParaRPr lang="en-GB"/>
        </a:p>
      </dgm:t>
    </dgm:pt>
    <dgm:pt modelId="{76809881-DEF4-4F9B-96C7-86E14C2358BC}" type="sibTrans" cxnId="{2D87A18C-6571-489F-AE95-7425F7FAC073}">
      <dgm:prSet/>
      <dgm:spPr/>
      <dgm:t>
        <a:bodyPr/>
        <a:lstStyle/>
        <a:p>
          <a:endParaRPr lang="en-GB"/>
        </a:p>
      </dgm:t>
    </dgm:pt>
    <dgm:pt modelId="{6648F046-CDB8-4BBD-B8EE-B897E01401F2}">
      <dgm:prSet/>
      <dgm:spPr>
        <a:ln>
          <a:solidFill>
            <a:srgbClr val="C00000"/>
          </a:solidFill>
        </a:ln>
      </dgm:spPr>
      <dgm:t>
        <a:bodyPr/>
        <a:lstStyle/>
        <a:p>
          <a:pPr>
            <a:lnSpc>
              <a:spcPct val="100000"/>
            </a:lnSpc>
          </a:pPr>
          <a:r>
            <a:rPr lang="en-US" b="1" i="0" dirty="0">
              <a:solidFill>
                <a:srgbClr val="C00000"/>
              </a:solidFill>
              <a:latin typeface="Arial" panose="020B0604020202020204" pitchFamily="34" charset="0"/>
              <a:cs typeface="Arial" panose="020B0604020202020204" pitchFamily="34" charset="0"/>
            </a:rPr>
            <a:t>we will learn about</a:t>
          </a:r>
          <a:r>
            <a:rPr lang="en-US" b="1" i="1" dirty="0">
              <a:solidFill>
                <a:srgbClr val="C00000"/>
              </a:solidFill>
              <a:latin typeface="Arial" panose="020B0604020202020204" pitchFamily="34" charset="0"/>
              <a:cs typeface="Arial" panose="020B0604020202020204" pitchFamily="34" charset="0"/>
            </a:rPr>
            <a:t> </a:t>
          </a:r>
          <a:r>
            <a:rPr lang="en-US" b="1" i="1" dirty="0" err="1">
              <a:solidFill>
                <a:srgbClr val="C00000"/>
              </a:solidFill>
              <a:latin typeface="Arial" panose="020B0604020202020204" pitchFamily="34" charset="0"/>
              <a:cs typeface="Arial" panose="020B0604020202020204" pitchFamily="34" charset="0"/>
            </a:rPr>
            <a:t>DefIL</a:t>
          </a:r>
          <a:r>
            <a:rPr lang="en-US" b="1" i="1" dirty="0">
              <a:solidFill>
                <a:srgbClr val="C00000"/>
              </a:solidFill>
              <a:latin typeface="Arial" panose="020B0604020202020204" pitchFamily="34" charset="0"/>
              <a:cs typeface="Arial" panose="020B0604020202020204" pitchFamily="34" charset="0"/>
            </a:rPr>
            <a:t>, </a:t>
          </a:r>
          <a:r>
            <a:rPr lang="en-US" b="1" i="1" dirty="0" err="1">
              <a:solidFill>
                <a:srgbClr val="C00000"/>
              </a:solidFill>
              <a:latin typeface="Arial" panose="020B0604020202020204" pitchFamily="34" charset="0"/>
              <a:cs typeface="Arial" panose="020B0604020202020204" pitchFamily="34" charset="0"/>
            </a:rPr>
            <a:t>DefConst</a:t>
          </a:r>
          <a:r>
            <a:rPr lang="en-US" b="1" i="1" dirty="0">
              <a:solidFill>
                <a:srgbClr val="C00000"/>
              </a:solidFill>
              <a:latin typeface="Arial" panose="020B0604020202020204" pitchFamily="34" charset="0"/>
              <a:cs typeface="Arial" panose="020B0604020202020204" pitchFamily="34" charset="0"/>
            </a:rPr>
            <a:t>, </a:t>
          </a:r>
          <a:r>
            <a:rPr lang="en-US" b="1" i="1" dirty="0" err="1">
              <a:solidFill>
                <a:srgbClr val="C00000"/>
              </a:solidFill>
              <a:latin typeface="Arial" panose="020B0604020202020204" pitchFamily="34" charset="0"/>
              <a:cs typeface="Arial" panose="020B0604020202020204" pitchFamily="34" charset="0"/>
            </a:rPr>
            <a:t>DefTU</a:t>
          </a:r>
          <a:r>
            <a:rPr lang="en-US" b="1" i="1" dirty="0">
              <a:solidFill>
                <a:srgbClr val="C00000"/>
              </a:solidFill>
              <a:latin typeface="Arial" panose="020B0604020202020204" pitchFamily="34" charset="0"/>
              <a:cs typeface="Arial" panose="020B0604020202020204" pitchFamily="34" charset="0"/>
            </a:rPr>
            <a:t>, </a:t>
          </a:r>
          <a:r>
            <a:rPr lang="en-US" b="1" i="1" dirty="0" err="1">
              <a:solidFill>
                <a:srgbClr val="C00000"/>
              </a:solidFill>
              <a:latin typeface="Arial" panose="020B0604020202020204" pitchFamily="34" charset="0"/>
              <a:cs typeface="Arial" panose="020B0604020202020204" pitchFamily="34" charset="0"/>
            </a:rPr>
            <a:t>DefVar</a:t>
          </a:r>
          <a:r>
            <a:rPr lang="en-US" b="1" i="1" dirty="0">
              <a:solidFill>
                <a:srgbClr val="C00000"/>
              </a:solidFill>
              <a:latin typeface="Arial" panose="020B0604020202020204" pitchFamily="34" charset="0"/>
              <a:cs typeface="Arial" panose="020B0604020202020204" pitchFamily="34" charset="0"/>
            </a:rPr>
            <a:t>, </a:t>
          </a:r>
          <a:r>
            <a:rPr lang="en-US" b="1" i="1" dirty="0" err="1">
              <a:solidFill>
                <a:srgbClr val="C00000"/>
              </a:solidFill>
              <a:latin typeface="Arial" panose="020B0604020202020204" pitchFamily="34" charset="0"/>
              <a:cs typeface="Arial" panose="020B0604020202020204" pitchFamily="34" charset="0"/>
            </a:rPr>
            <a:t>DefOutput</a:t>
          </a:r>
          <a:r>
            <a:rPr lang="en-US" b="1" i="1" dirty="0">
              <a:solidFill>
                <a:srgbClr val="C00000"/>
              </a:solidFill>
              <a:latin typeface="Arial" panose="020B0604020202020204" pitchFamily="34" charset="0"/>
              <a:cs typeface="Arial" panose="020B0604020202020204" pitchFamily="34" charset="0"/>
            </a:rPr>
            <a:t>, Uprate</a:t>
          </a:r>
          <a:endParaRPr lang="en-US" dirty="0">
            <a:solidFill>
              <a:srgbClr val="C00000"/>
            </a:solidFill>
            <a:latin typeface="Arial" panose="020B0604020202020204" pitchFamily="34" charset="0"/>
            <a:cs typeface="Arial" panose="020B0604020202020204" pitchFamily="34" charset="0"/>
          </a:endParaRPr>
        </a:p>
      </dgm:t>
    </dgm:pt>
    <dgm:pt modelId="{1CD26D0F-FCB1-499F-813D-572BA5547FEE}" type="sibTrans" cxnId="{A8799136-207A-4C1D-B64C-D3DA9129C292}">
      <dgm:prSet/>
      <dgm:spPr/>
      <dgm:t>
        <a:bodyPr/>
        <a:lstStyle/>
        <a:p>
          <a:endParaRPr lang="en-GB"/>
        </a:p>
      </dgm:t>
    </dgm:pt>
    <dgm:pt modelId="{47018D05-B8BB-4C75-BA62-D27BF9A6205D}" type="parTrans" cxnId="{A8799136-207A-4C1D-B64C-D3DA9129C292}">
      <dgm:prSet/>
      <dgm:spPr/>
      <dgm:t>
        <a:bodyPr/>
        <a:lstStyle/>
        <a:p>
          <a:endParaRPr lang="en-GB"/>
        </a:p>
      </dgm:t>
    </dgm:pt>
    <dgm:pt modelId="{053341B6-AF42-764B-A5AB-596A1E44A527}" type="pres">
      <dgm:prSet presAssocID="{42B0B977-EABD-4127-B18D-18F8BCB41090}" presName="linear" presStyleCnt="0">
        <dgm:presLayoutVars>
          <dgm:dir/>
          <dgm:animLvl val="lvl"/>
          <dgm:resizeHandles val="exact"/>
        </dgm:presLayoutVars>
      </dgm:prSet>
      <dgm:spPr/>
    </dgm:pt>
    <dgm:pt modelId="{40BE38F6-0950-1649-8E3C-7692E222E114}" type="pres">
      <dgm:prSet presAssocID="{BF99F1A4-125E-4073-863D-7238E872BD6C}" presName="parentLin" presStyleCnt="0"/>
      <dgm:spPr/>
    </dgm:pt>
    <dgm:pt modelId="{046C6DC5-D3B2-5A40-9A54-82957246B555}" type="pres">
      <dgm:prSet presAssocID="{BF99F1A4-125E-4073-863D-7238E872BD6C}" presName="parentLeftMargin" presStyleLbl="node1" presStyleIdx="0" presStyleCnt="3"/>
      <dgm:spPr/>
    </dgm:pt>
    <dgm:pt modelId="{8D9E13D8-EAB9-FE41-B842-A5908D8ABCDD}" type="pres">
      <dgm:prSet presAssocID="{BF99F1A4-125E-4073-863D-7238E872BD6C}" presName="parentText" presStyleLbl="node1" presStyleIdx="0" presStyleCnt="3">
        <dgm:presLayoutVars>
          <dgm:chMax val="0"/>
          <dgm:bulletEnabled val="1"/>
        </dgm:presLayoutVars>
      </dgm:prSet>
      <dgm:spPr/>
    </dgm:pt>
    <dgm:pt modelId="{149A6B90-356E-7C43-85A9-AEE3FB927E33}" type="pres">
      <dgm:prSet presAssocID="{BF99F1A4-125E-4073-863D-7238E872BD6C}" presName="negativeSpace" presStyleCnt="0"/>
      <dgm:spPr/>
    </dgm:pt>
    <dgm:pt modelId="{C3112BBB-807D-7546-AA0E-7DF6F8E84C71}" type="pres">
      <dgm:prSet presAssocID="{BF99F1A4-125E-4073-863D-7238E872BD6C}" presName="childText" presStyleLbl="conFgAcc1" presStyleIdx="0" presStyleCnt="3">
        <dgm:presLayoutVars>
          <dgm:bulletEnabled val="1"/>
        </dgm:presLayoutVars>
      </dgm:prSet>
      <dgm:spPr/>
    </dgm:pt>
    <dgm:pt modelId="{C3157839-2C66-0047-AC10-CA1AD9DCB2F9}" type="pres">
      <dgm:prSet presAssocID="{4AD2B155-1360-4B8D-9974-9695E33CC27B}" presName="spaceBetweenRectangles" presStyleCnt="0"/>
      <dgm:spPr/>
    </dgm:pt>
    <dgm:pt modelId="{22EE8BB5-CC2C-914C-8B89-FBF26B83991C}" type="pres">
      <dgm:prSet presAssocID="{5C619874-805D-4145-9606-001715109C61}" presName="parentLin" presStyleCnt="0"/>
      <dgm:spPr/>
    </dgm:pt>
    <dgm:pt modelId="{DEE52B09-9B45-5D4F-98FA-9989B09F88C7}" type="pres">
      <dgm:prSet presAssocID="{5C619874-805D-4145-9606-001715109C61}" presName="parentLeftMargin" presStyleLbl="node1" presStyleIdx="0" presStyleCnt="3"/>
      <dgm:spPr/>
    </dgm:pt>
    <dgm:pt modelId="{C7D47CA2-FFF2-844E-840D-FBD0A71DBB1D}" type="pres">
      <dgm:prSet presAssocID="{5C619874-805D-4145-9606-001715109C61}" presName="parentText" presStyleLbl="node1" presStyleIdx="1" presStyleCnt="3">
        <dgm:presLayoutVars>
          <dgm:chMax val="0"/>
          <dgm:bulletEnabled val="1"/>
        </dgm:presLayoutVars>
      </dgm:prSet>
      <dgm:spPr/>
    </dgm:pt>
    <dgm:pt modelId="{70C0E95E-4FF0-9A4A-B26D-EE4063A6E35D}" type="pres">
      <dgm:prSet presAssocID="{5C619874-805D-4145-9606-001715109C61}" presName="negativeSpace" presStyleCnt="0"/>
      <dgm:spPr/>
    </dgm:pt>
    <dgm:pt modelId="{49AA9C54-113C-B244-97D9-FFEB016346FA}" type="pres">
      <dgm:prSet presAssocID="{5C619874-805D-4145-9606-001715109C61}" presName="childText" presStyleLbl="conFgAcc1" presStyleIdx="1" presStyleCnt="3">
        <dgm:presLayoutVars>
          <dgm:bulletEnabled val="1"/>
        </dgm:presLayoutVars>
      </dgm:prSet>
      <dgm:spPr/>
    </dgm:pt>
    <dgm:pt modelId="{C646A394-CA02-EF44-9AD8-16028C5561E3}" type="pres">
      <dgm:prSet presAssocID="{70C5AA92-F42A-4AED-9A7E-BA4ADEF6CC16}" presName="spaceBetweenRectangles" presStyleCnt="0"/>
      <dgm:spPr/>
    </dgm:pt>
    <dgm:pt modelId="{512E6F19-B8B7-3D45-9C1F-210DAED589DA}" type="pres">
      <dgm:prSet presAssocID="{416B3316-2E0C-46F4-9419-2FADB513F311}" presName="parentLin" presStyleCnt="0"/>
      <dgm:spPr/>
    </dgm:pt>
    <dgm:pt modelId="{C62E65E1-717A-5B47-AC2A-587F4C711F7E}" type="pres">
      <dgm:prSet presAssocID="{416B3316-2E0C-46F4-9419-2FADB513F311}" presName="parentLeftMargin" presStyleLbl="node1" presStyleIdx="1" presStyleCnt="3"/>
      <dgm:spPr/>
    </dgm:pt>
    <dgm:pt modelId="{171C2ED1-87E4-0B41-B317-DBB88AA06BE8}" type="pres">
      <dgm:prSet presAssocID="{416B3316-2E0C-46F4-9419-2FADB513F311}" presName="parentText" presStyleLbl="node1" presStyleIdx="2" presStyleCnt="3">
        <dgm:presLayoutVars>
          <dgm:chMax val="0"/>
          <dgm:bulletEnabled val="1"/>
        </dgm:presLayoutVars>
      </dgm:prSet>
      <dgm:spPr/>
    </dgm:pt>
    <dgm:pt modelId="{586C0DA5-A037-6048-B3B6-DB731E0D5531}" type="pres">
      <dgm:prSet presAssocID="{416B3316-2E0C-46F4-9419-2FADB513F311}" presName="negativeSpace" presStyleCnt="0"/>
      <dgm:spPr/>
    </dgm:pt>
    <dgm:pt modelId="{55FD741B-5CFA-AD44-9CFA-A2A67408A071}" type="pres">
      <dgm:prSet presAssocID="{416B3316-2E0C-46F4-9419-2FADB513F311}" presName="childText" presStyleLbl="conFgAcc1" presStyleIdx="2" presStyleCnt="3">
        <dgm:presLayoutVars>
          <dgm:bulletEnabled val="1"/>
        </dgm:presLayoutVars>
      </dgm:prSet>
      <dgm:spPr/>
    </dgm:pt>
  </dgm:ptLst>
  <dgm:cxnLst>
    <dgm:cxn modelId="{5D3E2C14-2BD0-4703-9DFF-F3B11B2BFF1E}" srcId="{416B3316-2E0C-46F4-9419-2FADB513F311}" destId="{20859954-E368-47C4-9F6F-A4E803E1CA72}" srcOrd="0" destOrd="0" parTransId="{B9EB6AED-1BED-4921-8EDC-A24CC19FBA8B}" sibTransId="{8A608F48-AC70-4CA8-A926-A279A4D10D08}"/>
    <dgm:cxn modelId="{11017016-DC04-403F-9252-BD0279A49804}" type="presOf" srcId="{0CF88001-B96C-42BC-9C49-735715544703}" destId="{C3112BBB-807D-7546-AA0E-7DF6F8E84C71}" srcOrd="0" destOrd="0" presId="urn:microsoft.com/office/officeart/2005/8/layout/list1"/>
    <dgm:cxn modelId="{3677EC21-1CE1-4521-9106-AD45B9789F7A}" srcId="{416B3316-2E0C-46F4-9419-2FADB513F311}" destId="{8108B2E7-7688-4430-80F3-5D03893C24D5}" srcOrd="1" destOrd="0" parTransId="{F967C2B8-8111-4FEF-9CAD-4D2116A182DC}" sibTransId="{A2C286AA-98FC-4FEA-B1CC-9A850DED641E}"/>
    <dgm:cxn modelId="{88E0FA23-1832-44B4-BEC5-10883B33C419}" type="presOf" srcId="{2B451DC5-B2F8-4263-9E62-AFB649803D0C}" destId="{C3112BBB-807D-7546-AA0E-7DF6F8E84C71}" srcOrd="0" destOrd="1" presId="urn:microsoft.com/office/officeart/2005/8/layout/list1"/>
    <dgm:cxn modelId="{3BD3FD26-4867-4CD4-B8D5-7DCCF034FDFD}" srcId="{42B0B977-EABD-4127-B18D-18F8BCB41090}" destId="{5C619874-805D-4145-9606-001715109C61}" srcOrd="1" destOrd="0" parTransId="{0ED99CB8-D8EA-4401-857F-2573C3B3674A}" sibTransId="{70C5AA92-F42A-4AED-9A7E-BA4ADEF6CC16}"/>
    <dgm:cxn modelId="{A8799136-207A-4C1D-B64C-D3DA9129C292}" srcId="{BF99F1A4-125E-4073-863D-7238E872BD6C}" destId="{6648F046-CDB8-4BBD-B8EE-B897E01401F2}" srcOrd="2" destOrd="0" parTransId="{47018D05-B8BB-4C75-BA62-D27BF9A6205D}" sibTransId="{1CD26D0F-FCB1-499F-813D-572BA5547FEE}"/>
    <dgm:cxn modelId="{4FF8DA37-3803-45B4-8519-50E7303D6648}" srcId="{5C619874-805D-4145-9606-001715109C61}" destId="{6CFB2084-A6FE-449F-A4C2-8C09DDEAE3CF}" srcOrd="0" destOrd="0" parTransId="{27FFA672-3A3A-452C-94DB-71A829B1E4F1}" sibTransId="{53697BF4-3263-4C15-BFB0-79717D72FAE7}"/>
    <dgm:cxn modelId="{02C2A83A-6E08-446C-B855-6FBA5D559B49}" srcId="{42B0B977-EABD-4127-B18D-18F8BCB41090}" destId="{416B3316-2E0C-46F4-9419-2FADB513F311}" srcOrd="2" destOrd="0" parTransId="{7A6ECF36-960D-4072-85DC-B9EAE8752D56}" sibTransId="{D5698D4E-76F4-4CC5-9653-79B5CD079292}"/>
    <dgm:cxn modelId="{97FCD13C-E55B-42F8-BF56-9F9593337EC6}" type="presOf" srcId="{8EF3394E-2593-48CA-8FFC-E7B4BAAD882C}" destId="{49AA9C54-113C-B244-97D9-FFEB016346FA}" srcOrd="0" destOrd="1" presId="urn:microsoft.com/office/officeart/2005/8/layout/list1"/>
    <dgm:cxn modelId="{7195745B-7817-43E0-BACA-36726407E6A1}" type="presOf" srcId="{1BC407EF-F2BF-417B-8A2E-2FC2AB9644C8}" destId="{55FD741B-5CFA-AD44-9CFA-A2A67408A071}" srcOrd="0" destOrd="2" presId="urn:microsoft.com/office/officeart/2005/8/layout/list1"/>
    <dgm:cxn modelId="{6E55A35B-4C91-4DBB-95A1-EFD84DC0E2EC}" type="presOf" srcId="{B8A2F6D6-7AC3-43A9-9F94-57973171DF27}" destId="{49AA9C54-113C-B244-97D9-FFEB016346FA}" srcOrd="0" destOrd="3" presId="urn:microsoft.com/office/officeart/2005/8/layout/list1"/>
    <dgm:cxn modelId="{1C712760-2B60-4217-AB26-5C44D16502D7}" type="presOf" srcId="{BF99F1A4-125E-4073-863D-7238E872BD6C}" destId="{046C6DC5-D3B2-5A40-9A54-82957246B555}" srcOrd="0" destOrd="0" presId="urn:microsoft.com/office/officeart/2005/8/layout/list1"/>
    <dgm:cxn modelId="{DC04B846-978B-4ACF-9D8A-B4A78E10EAF8}" type="presOf" srcId="{EE0FBBFA-6BAC-4CE3-B67E-0D4D0C139CFD}" destId="{49AA9C54-113C-B244-97D9-FFEB016346FA}" srcOrd="0" destOrd="2" presId="urn:microsoft.com/office/officeart/2005/8/layout/list1"/>
    <dgm:cxn modelId="{3BC5696D-36D6-4D9D-BEE8-3C76F9AF2A10}" srcId="{5C619874-805D-4145-9606-001715109C61}" destId="{EE0FBBFA-6BAC-4CE3-B67E-0D4D0C139CFD}" srcOrd="2" destOrd="0" parTransId="{B037315F-35E6-4C78-A23B-1B225549FF3D}" sibTransId="{C44A7513-D0FB-477B-B640-A3006353F189}"/>
    <dgm:cxn modelId="{6AF7D054-BB64-4D4B-A78F-1C72E1856A29}" type="presOf" srcId="{8108B2E7-7688-4430-80F3-5D03893C24D5}" destId="{55FD741B-5CFA-AD44-9CFA-A2A67408A071}" srcOrd="0" destOrd="1" presId="urn:microsoft.com/office/officeart/2005/8/layout/list1"/>
    <dgm:cxn modelId="{70538E55-2940-43A1-B84A-37F58F9EDA06}" type="presOf" srcId="{416B3316-2E0C-46F4-9419-2FADB513F311}" destId="{171C2ED1-87E4-0B41-B317-DBB88AA06BE8}" srcOrd="1" destOrd="0" presId="urn:microsoft.com/office/officeart/2005/8/layout/list1"/>
    <dgm:cxn modelId="{8051387C-6251-4D46-82A2-445C6825264C}" type="presOf" srcId="{20859954-E368-47C4-9F6F-A4E803E1CA72}" destId="{55FD741B-5CFA-AD44-9CFA-A2A67408A071}" srcOrd="0" destOrd="0" presId="urn:microsoft.com/office/officeart/2005/8/layout/list1"/>
    <dgm:cxn modelId="{2D87A18C-6571-489F-AE95-7425F7FAC073}" srcId="{416B3316-2E0C-46F4-9419-2FADB513F311}" destId="{1BC407EF-F2BF-417B-8A2E-2FC2AB9644C8}" srcOrd="2" destOrd="0" parTransId="{FFE61ECB-7024-4067-8D08-1433A296EA4F}" sibTransId="{76809881-DEF4-4F9B-96C7-86E14C2358BC}"/>
    <dgm:cxn modelId="{126D6094-5247-4DAB-AA0E-55555BA19842}" type="presOf" srcId="{BF99F1A4-125E-4073-863D-7238E872BD6C}" destId="{8D9E13D8-EAB9-FE41-B842-A5908D8ABCDD}" srcOrd="1" destOrd="0" presId="urn:microsoft.com/office/officeart/2005/8/layout/list1"/>
    <dgm:cxn modelId="{4CDE8194-DAA1-4390-B92B-B73A81670D2C}" srcId="{42B0B977-EABD-4127-B18D-18F8BCB41090}" destId="{BF99F1A4-125E-4073-863D-7238E872BD6C}" srcOrd="0" destOrd="0" parTransId="{6953356E-EA09-48EF-9C88-C171499BCB3F}" sibTransId="{4AD2B155-1360-4B8D-9974-9695E33CC27B}"/>
    <dgm:cxn modelId="{1789B19E-C9AE-440E-A9E7-513A1F538B69}" type="presOf" srcId="{6CFB2084-A6FE-449F-A4C2-8C09DDEAE3CF}" destId="{49AA9C54-113C-B244-97D9-FFEB016346FA}" srcOrd="0" destOrd="0" presId="urn:microsoft.com/office/officeart/2005/8/layout/list1"/>
    <dgm:cxn modelId="{3025B7A6-AC4A-4BF2-849E-062811F80872}" type="presOf" srcId="{42B0B977-EABD-4127-B18D-18F8BCB41090}" destId="{053341B6-AF42-764B-A5AB-596A1E44A527}" srcOrd="0" destOrd="0" presId="urn:microsoft.com/office/officeart/2005/8/layout/list1"/>
    <dgm:cxn modelId="{C02D09AC-CEC4-4D0B-8539-A140926B5580}" srcId="{BF99F1A4-125E-4073-863D-7238E872BD6C}" destId="{2B451DC5-B2F8-4263-9E62-AFB649803D0C}" srcOrd="1" destOrd="0" parTransId="{917DF35B-9C20-4231-9F77-BA25FF038EF5}" sibTransId="{1925827A-67A2-471A-97E9-140F47BD9606}"/>
    <dgm:cxn modelId="{BA482DD8-D47B-4CC3-BDCB-1B81A7A3E904}" srcId="{5C619874-805D-4145-9606-001715109C61}" destId="{8EF3394E-2593-48CA-8FFC-E7B4BAAD882C}" srcOrd="1" destOrd="0" parTransId="{E26DA656-9E31-4B08-A3D3-6CAC8FCD0935}" sibTransId="{89D2D047-CAAD-4F6B-9F13-E9DBA3DC6916}"/>
    <dgm:cxn modelId="{6CABD7D8-844B-4CE2-829A-EF8FBD818597}" type="presOf" srcId="{5C619874-805D-4145-9606-001715109C61}" destId="{C7D47CA2-FFF2-844E-840D-FBD0A71DBB1D}" srcOrd="1" destOrd="0" presId="urn:microsoft.com/office/officeart/2005/8/layout/list1"/>
    <dgm:cxn modelId="{3DB326DF-635E-40F5-9004-C7AB72F8CE50}" srcId="{BF99F1A4-125E-4073-863D-7238E872BD6C}" destId="{0CF88001-B96C-42BC-9C49-735715544703}" srcOrd="0" destOrd="0" parTransId="{D54ED22A-B6FB-4AB9-ADCF-836F82950D90}" sibTransId="{EB8A3CB3-58A6-49A9-892D-2FBC28C40CC1}"/>
    <dgm:cxn modelId="{7A128AE3-8AB3-4382-AA55-39BB4AEE76BD}" type="presOf" srcId="{416B3316-2E0C-46F4-9419-2FADB513F311}" destId="{C62E65E1-717A-5B47-AC2A-587F4C711F7E}" srcOrd="0" destOrd="0" presId="urn:microsoft.com/office/officeart/2005/8/layout/list1"/>
    <dgm:cxn modelId="{2B11D1E3-5F1F-403D-BDE1-FAE564AEBDBB}" srcId="{5C619874-805D-4145-9606-001715109C61}" destId="{B8A2F6D6-7AC3-43A9-9F94-57973171DF27}" srcOrd="3" destOrd="0" parTransId="{A4B69D8C-5539-4865-ACED-82A9D17CDA34}" sibTransId="{8B928775-D7F9-4FB3-B732-1F39A8D5CBF2}"/>
    <dgm:cxn modelId="{32DF9BE8-1673-4B3F-915E-79E0442BB03B}" type="presOf" srcId="{5C619874-805D-4145-9606-001715109C61}" destId="{DEE52B09-9B45-5D4F-98FA-9989B09F88C7}" srcOrd="0" destOrd="0" presId="urn:microsoft.com/office/officeart/2005/8/layout/list1"/>
    <dgm:cxn modelId="{34CFDCF1-0154-4112-B449-92A6935009B1}" type="presOf" srcId="{6648F046-CDB8-4BBD-B8EE-B897E01401F2}" destId="{C3112BBB-807D-7546-AA0E-7DF6F8E84C71}" srcOrd="0" destOrd="2" presId="urn:microsoft.com/office/officeart/2005/8/layout/list1"/>
    <dgm:cxn modelId="{743556B6-E9CB-4460-BD72-625F147E1A9F}" type="presParOf" srcId="{053341B6-AF42-764B-A5AB-596A1E44A527}" destId="{40BE38F6-0950-1649-8E3C-7692E222E114}" srcOrd="0" destOrd="0" presId="urn:microsoft.com/office/officeart/2005/8/layout/list1"/>
    <dgm:cxn modelId="{7CE1BAC3-EE09-46BC-A1BD-411A593B228E}" type="presParOf" srcId="{40BE38F6-0950-1649-8E3C-7692E222E114}" destId="{046C6DC5-D3B2-5A40-9A54-82957246B555}" srcOrd="0" destOrd="0" presId="urn:microsoft.com/office/officeart/2005/8/layout/list1"/>
    <dgm:cxn modelId="{3C12713A-B8E5-41F5-B48C-950149CB2F5B}" type="presParOf" srcId="{40BE38F6-0950-1649-8E3C-7692E222E114}" destId="{8D9E13D8-EAB9-FE41-B842-A5908D8ABCDD}" srcOrd="1" destOrd="0" presId="urn:microsoft.com/office/officeart/2005/8/layout/list1"/>
    <dgm:cxn modelId="{B11BDB7F-9765-47C7-9FC0-995FDBB19E8F}" type="presParOf" srcId="{053341B6-AF42-764B-A5AB-596A1E44A527}" destId="{149A6B90-356E-7C43-85A9-AEE3FB927E33}" srcOrd="1" destOrd="0" presId="urn:microsoft.com/office/officeart/2005/8/layout/list1"/>
    <dgm:cxn modelId="{DF3BC25D-7FA9-45D1-A7A9-06A3E0CCC5B1}" type="presParOf" srcId="{053341B6-AF42-764B-A5AB-596A1E44A527}" destId="{C3112BBB-807D-7546-AA0E-7DF6F8E84C71}" srcOrd="2" destOrd="0" presId="urn:microsoft.com/office/officeart/2005/8/layout/list1"/>
    <dgm:cxn modelId="{B2C8071A-FD28-4576-9A4C-7214FFA2D5E2}" type="presParOf" srcId="{053341B6-AF42-764B-A5AB-596A1E44A527}" destId="{C3157839-2C66-0047-AC10-CA1AD9DCB2F9}" srcOrd="3" destOrd="0" presId="urn:microsoft.com/office/officeart/2005/8/layout/list1"/>
    <dgm:cxn modelId="{A6200284-71E0-46A8-AD6B-2FAB9E7DD59A}" type="presParOf" srcId="{053341B6-AF42-764B-A5AB-596A1E44A527}" destId="{22EE8BB5-CC2C-914C-8B89-FBF26B83991C}" srcOrd="4" destOrd="0" presId="urn:microsoft.com/office/officeart/2005/8/layout/list1"/>
    <dgm:cxn modelId="{B0430C01-3609-487A-9AE3-5FE1EDEB4300}" type="presParOf" srcId="{22EE8BB5-CC2C-914C-8B89-FBF26B83991C}" destId="{DEE52B09-9B45-5D4F-98FA-9989B09F88C7}" srcOrd="0" destOrd="0" presId="urn:microsoft.com/office/officeart/2005/8/layout/list1"/>
    <dgm:cxn modelId="{5F409717-DE3D-40DE-BFD7-9F30F9771DAF}" type="presParOf" srcId="{22EE8BB5-CC2C-914C-8B89-FBF26B83991C}" destId="{C7D47CA2-FFF2-844E-840D-FBD0A71DBB1D}" srcOrd="1" destOrd="0" presId="urn:microsoft.com/office/officeart/2005/8/layout/list1"/>
    <dgm:cxn modelId="{4F2BB214-DB2F-49B6-9A81-C8EF674E7954}" type="presParOf" srcId="{053341B6-AF42-764B-A5AB-596A1E44A527}" destId="{70C0E95E-4FF0-9A4A-B26D-EE4063A6E35D}" srcOrd="5" destOrd="0" presId="urn:microsoft.com/office/officeart/2005/8/layout/list1"/>
    <dgm:cxn modelId="{82DB2201-7E62-400E-A783-5895F57A0D70}" type="presParOf" srcId="{053341B6-AF42-764B-A5AB-596A1E44A527}" destId="{49AA9C54-113C-B244-97D9-FFEB016346FA}" srcOrd="6" destOrd="0" presId="urn:microsoft.com/office/officeart/2005/8/layout/list1"/>
    <dgm:cxn modelId="{174E3B6C-D88B-490F-89ED-AA51DAC62D5E}" type="presParOf" srcId="{053341B6-AF42-764B-A5AB-596A1E44A527}" destId="{C646A394-CA02-EF44-9AD8-16028C5561E3}" srcOrd="7" destOrd="0" presId="urn:microsoft.com/office/officeart/2005/8/layout/list1"/>
    <dgm:cxn modelId="{B1B6ADA6-2345-4D35-9E32-CCF64A79D0F5}" type="presParOf" srcId="{053341B6-AF42-764B-A5AB-596A1E44A527}" destId="{512E6F19-B8B7-3D45-9C1F-210DAED589DA}" srcOrd="8" destOrd="0" presId="urn:microsoft.com/office/officeart/2005/8/layout/list1"/>
    <dgm:cxn modelId="{DE1D6E2D-ACF6-4667-B144-1DE37972C7E2}" type="presParOf" srcId="{512E6F19-B8B7-3D45-9C1F-210DAED589DA}" destId="{C62E65E1-717A-5B47-AC2A-587F4C711F7E}" srcOrd="0" destOrd="0" presId="urn:microsoft.com/office/officeart/2005/8/layout/list1"/>
    <dgm:cxn modelId="{B657FBF8-3156-44BA-A3A4-A8ABED6237FD}" type="presParOf" srcId="{512E6F19-B8B7-3D45-9C1F-210DAED589DA}" destId="{171C2ED1-87E4-0B41-B317-DBB88AA06BE8}" srcOrd="1" destOrd="0" presId="urn:microsoft.com/office/officeart/2005/8/layout/list1"/>
    <dgm:cxn modelId="{F7630195-0182-4DFE-AC0E-CB4C8CF61C80}" type="presParOf" srcId="{053341B6-AF42-764B-A5AB-596A1E44A527}" destId="{586C0DA5-A037-6048-B3B6-DB731E0D5531}" srcOrd="9" destOrd="0" presId="urn:microsoft.com/office/officeart/2005/8/layout/list1"/>
    <dgm:cxn modelId="{659D4C87-5277-4EA0-BE8B-2790DA73ADA7}" type="presParOf" srcId="{053341B6-AF42-764B-A5AB-596A1E44A527}" destId="{55FD741B-5CFA-AD44-9CFA-A2A67408A071}" srcOrd="10" destOrd="0" presId="urn:microsoft.com/office/officeart/2005/8/layout/list1"/>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5C3BEFC-0A1D-2146-AF98-87A54A689B58}" type="doc">
      <dgm:prSet loTypeId="urn:microsoft.com/office/officeart/2009/3/layout/HorizontalOrganizationChart" loCatId="" qsTypeId="urn:microsoft.com/office/officeart/2005/8/quickstyle/simple1" qsCatId="simple" csTypeId="urn:microsoft.com/office/officeart/2005/8/colors/colorful2" csCatId="colorful" phldr="1"/>
      <dgm:spPr/>
      <dgm:t>
        <a:bodyPr/>
        <a:lstStyle/>
        <a:p>
          <a:endParaRPr lang="en-GB"/>
        </a:p>
      </dgm:t>
    </dgm:pt>
    <dgm:pt modelId="{7857CE87-76AB-5841-A550-9D5D8A38FBB0}">
      <dgm:prSet phldrT="[Text]" custT="1"/>
      <dgm:spPr/>
      <dgm:t>
        <a:bodyPr/>
        <a:lstStyle/>
        <a:p>
          <a:r>
            <a:rPr lang="en-GB" sz="1200" dirty="0">
              <a:latin typeface="Arial" panose="020B0604020202020204" pitchFamily="34" charset="0"/>
              <a:cs typeface="Arial" panose="020B0604020202020204" pitchFamily="34" charset="0"/>
            </a:rPr>
            <a:t>Policy</a:t>
          </a:r>
        </a:p>
      </dgm:t>
    </dgm:pt>
    <dgm:pt modelId="{DBE56815-E200-A444-A45A-8EF31C6C963F}" type="parTrans" cxnId="{FB6A89F3-5403-1543-81B5-3B2C745289D5}">
      <dgm:prSet/>
      <dgm:spPr/>
      <dgm:t>
        <a:bodyPr/>
        <a:lstStyle/>
        <a:p>
          <a:endParaRPr lang="en-GB" sz="900">
            <a:latin typeface="Arial" panose="020B0604020202020204" pitchFamily="34" charset="0"/>
            <a:cs typeface="Arial" panose="020B0604020202020204" pitchFamily="34" charset="0"/>
          </a:endParaRPr>
        </a:p>
      </dgm:t>
    </dgm:pt>
    <dgm:pt modelId="{BE0A7D29-B42F-354B-BF95-58C7B0A1B01E}" type="sibTrans" cxnId="{FB6A89F3-5403-1543-81B5-3B2C745289D5}">
      <dgm:prSet/>
      <dgm:spPr/>
      <dgm:t>
        <a:bodyPr/>
        <a:lstStyle/>
        <a:p>
          <a:endParaRPr lang="en-GB" sz="900">
            <a:latin typeface="Arial" panose="020B0604020202020204" pitchFamily="34" charset="0"/>
            <a:cs typeface="Arial" panose="020B0604020202020204" pitchFamily="34" charset="0"/>
          </a:endParaRPr>
        </a:p>
      </dgm:t>
    </dgm:pt>
    <dgm:pt modelId="{298910A5-8680-9346-86DC-BA4B36E89531}" type="asst">
      <dgm:prSet phldrT="[Text]" custT="1"/>
      <dgm:spPr/>
      <dgm:t>
        <a:bodyPr/>
        <a:lstStyle/>
        <a:p>
          <a:r>
            <a:rPr lang="en-GB" sz="1200" dirty="0">
              <a:latin typeface="Arial" panose="020B0604020202020204" pitchFamily="34" charset="0"/>
              <a:cs typeface="Arial" panose="020B0604020202020204" pitchFamily="34" charset="0"/>
            </a:rPr>
            <a:t>Function</a:t>
          </a:r>
        </a:p>
      </dgm:t>
    </dgm:pt>
    <dgm:pt modelId="{E3A26BB4-91AC-6B4B-B5B1-B1F9D4FC4BDE}" type="parTrans" cxnId="{091D191B-D262-AF49-BB2F-B4995C97018A}">
      <dgm:prSet/>
      <dgm:spPr/>
      <dgm:t>
        <a:bodyPr/>
        <a:lstStyle/>
        <a:p>
          <a:endParaRPr lang="en-GB" sz="900">
            <a:latin typeface="Arial" panose="020B0604020202020204" pitchFamily="34" charset="0"/>
            <a:cs typeface="Arial" panose="020B0604020202020204" pitchFamily="34" charset="0"/>
          </a:endParaRPr>
        </a:p>
      </dgm:t>
    </dgm:pt>
    <dgm:pt modelId="{2E448F61-0FC8-E343-9038-9279AD265469}" type="sibTrans" cxnId="{091D191B-D262-AF49-BB2F-B4995C97018A}">
      <dgm:prSet/>
      <dgm:spPr/>
      <dgm:t>
        <a:bodyPr/>
        <a:lstStyle/>
        <a:p>
          <a:endParaRPr lang="en-GB" sz="900">
            <a:latin typeface="Arial" panose="020B0604020202020204" pitchFamily="34" charset="0"/>
            <a:cs typeface="Arial" panose="020B0604020202020204" pitchFamily="34" charset="0"/>
          </a:endParaRPr>
        </a:p>
      </dgm:t>
    </dgm:pt>
    <dgm:pt modelId="{2E8CFB49-67D5-6E44-8D07-BAC28F7E90C4}">
      <dgm:prSet phldrT="[Text]" custT="1"/>
      <dgm:spPr/>
      <dgm:t>
        <a:bodyPr/>
        <a:lstStyle/>
        <a:p>
          <a:r>
            <a:rPr lang="en-GB" sz="1200" dirty="0">
              <a:latin typeface="Arial" panose="020B0604020202020204" pitchFamily="34" charset="0"/>
              <a:cs typeface="Arial" panose="020B0604020202020204" pitchFamily="34" charset="0"/>
            </a:rPr>
            <a:t>Parameter</a:t>
          </a:r>
        </a:p>
      </dgm:t>
    </dgm:pt>
    <dgm:pt modelId="{2D76FA00-217D-6646-A611-3B06795B1644}" type="parTrans" cxnId="{D5529BB4-2FB8-514F-B13D-3F2E96253132}">
      <dgm:prSet/>
      <dgm:spPr/>
      <dgm:t>
        <a:bodyPr/>
        <a:lstStyle/>
        <a:p>
          <a:endParaRPr lang="en-GB" sz="900">
            <a:latin typeface="Arial" panose="020B0604020202020204" pitchFamily="34" charset="0"/>
            <a:cs typeface="Arial" panose="020B0604020202020204" pitchFamily="34" charset="0"/>
          </a:endParaRPr>
        </a:p>
      </dgm:t>
    </dgm:pt>
    <dgm:pt modelId="{D53EB557-E74C-C14B-8290-E262A017E3C1}" type="sibTrans" cxnId="{D5529BB4-2FB8-514F-B13D-3F2E96253132}">
      <dgm:prSet/>
      <dgm:spPr/>
      <dgm:t>
        <a:bodyPr/>
        <a:lstStyle/>
        <a:p>
          <a:endParaRPr lang="en-GB" sz="900">
            <a:latin typeface="Arial" panose="020B0604020202020204" pitchFamily="34" charset="0"/>
            <a:cs typeface="Arial" panose="020B0604020202020204" pitchFamily="34" charset="0"/>
          </a:endParaRPr>
        </a:p>
      </dgm:t>
    </dgm:pt>
    <dgm:pt modelId="{578D6214-6BFC-0140-8DAA-5696CB9A0971}">
      <dgm:prSet phldrT="[Text]" custT="1"/>
      <dgm:spPr/>
      <dgm:t>
        <a:bodyPr/>
        <a:lstStyle/>
        <a:p>
          <a:r>
            <a:rPr lang="en-GB" sz="1200" dirty="0">
              <a:latin typeface="Arial" panose="020B0604020202020204" pitchFamily="34" charset="0"/>
              <a:cs typeface="Arial" panose="020B0604020202020204" pitchFamily="34" charset="0"/>
            </a:rPr>
            <a:t>Parameter</a:t>
          </a:r>
        </a:p>
      </dgm:t>
    </dgm:pt>
    <dgm:pt modelId="{64D4D032-3164-1544-96CB-E6F0CC99B01A}" type="parTrans" cxnId="{38D6BC27-6C25-E14B-90DA-D6FDECB83A52}">
      <dgm:prSet/>
      <dgm:spPr/>
      <dgm:t>
        <a:bodyPr/>
        <a:lstStyle/>
        <a:p>
          <a:endParaRPr lang="en-GB" sz="900">
            <a:latin typeface="Arial" panose="020B0604020202020204" pitchFamily="34" charset="0"/>
            <a:cs typeface="Arial" panose="020B0604020202020204" pitchFamily="34" charset="0"/>
          </a:endParaRPr>
        </a:p>
      </dgm:t>
    </dgm:pt>
    <dgm:pt modelId="{D43A48DE-1A06-B24D-896F-A10142BFED90}" type="sibTrans" cxnId="{38D6BC27-6C25-E14B-90DA-D6FDECB83A52}">
      <dgm:prSet/>
      <dgm:spPr/>
      <dgm:t>
        <a:bodyPr/>
        <a:lstStyle/>
        <a:p>
          <a:endParaRPr lang="en-GB" sz="900">
            <a:latin typeface="Arial" panose="020B0604020202020204" pitchFamily="34" charset="0"/>
            <a:cs typeface="Arial" panose="020B0604020202020204" pitchFamily="34" charset="0"/>
          </a:endParaRPr>
        </a:p>
      </dgm:t>
    </dgm:pt>
    <dgm:pt modelId="{E735CDCC-F0FD-DC41-BC3F-2306EEB8E511}">
      <dgm:prSet phldrT="[Text]" custT="1"/>
      <dgm:spPr/>
      <dgm:t>
        <a:bodyPr/>
        <a:lstStyle/>
        <a:p>
          <a:r>
            <a:rPr lang="en-GB" sz="1200" dirty="0">
              <a:latin typeface="Arial" panose="020B0604020202020204" pitchFamily="34" charset="0"/>
              <a:cs typeface="Arial" panose="020B0604020202020204" pitchFamily="34" charset="0"/>
            </a:rPr>
            <a:t>Parameter</a:t>
          </a:r>
        </a:p>
      </dgm:t>
    </dgm:pt>
    <dgm:pt modelId="{320AA6DF-1D5E-BF4E-A9D8-ADAB73167B88}" type="parTrans" cxnId="{4180298B-FFDF-3D4F-BA61-E2DB29B9670E}">
      <dgm:prSet/>
      <dgm:spPr/>
      <dgm:t>
        <a:bodyPr/>
        <a:lstStyle/>
        <a:p>
          <a:endParaRPr lang="en-GB" sz="900">
            <a:latin typeface="Arial" panose="020B0604020202020204" pitchFamily="34" charset="0"/>
            <a:cs typeface="Arial" panose="020B0604020202020204" pitchFamily="34" charset="0"/>
          </a:endParaRPr>
        </a:p>
      </dgm:t>
    </dgm:pt>
    <dgm:pt modelId="{A7D9E9C9-88E1-3E41-907D-6CAAC9FC6245}" type="sibTrans" cxnId="{4180298B-FFDF-3D4F-BA61-E2DB29B9670E}">
      <dgm:prSet/>
      <dgm:spPr/>
      <dgm:t>
        <a:bodyPr/>
        <a:lstStyle/>
        <a:p>
          <a:endParaRPr lang="en-GB" sz="900">
            <a:latin typeface="Arial" panose="020B0604020202020204" pitchFamily="34" charset="0"/>
            <a:cs typeface="Arial" panose="020B0604020202020204" pitchFamily="34" charset="0"/>
          </a:endParaRPr>
        </a:p>
      </dgm:t>
    </dgm:pt>
    <dgm:pt modelId="{0B992477-1897-A546-A074-0783276C2E31}" type="pres">
      <dgm:prSet presAssocID="{65C3BEFC-0A1D-2146-AF98-87A54A689B58}" presName="hierChild1" presStyleCnt="0">
        <dgm:presLayoutVars>
          <dgm:orgChart val="1"/>
          <dgm:chPref val="1"/>
          <dgm:dir/>
          <dgm:animOne val="branch"/>
          <dgm:animLvl val="lvl"/>
          <dgm:resizeHandles/>
        </dgm:presLayoutVars>
      </dgm:prSet>
      <dgm:spPr/>
    </dgm:pt>
    <dgm:pt modelId="{0FFC8920-41DA-8E4F-859A-4ED0ACCF42C9}" type="pres">
      <dgm:prSet presAssocID="{7857CE87-76AB-5841-A550-9D5D8A38FBB0}" presName="hierRoot1" presStyleCnt="0">
        <dgm:presLayoutVars>
          <dgm:hierBranch val="init"/>
        </dgm:presLayoutVars>
      </dgm:prSet>
      <dgm:spPr/>
    </dgm:pt>
    <dgm:pt modelId="{EF17587F-BEC0-BB4D-A9C4-94E2D7B7E9E6}" type="pres">
      <dgm:prSet presAssocID="{7857CE87-76AB-5841-A550-9D5D8A38FBB0}" presName="rootComposite1" presStyleCnt="0"/>
      <dgm:spPr/>
    </dgm:pt>
    <dgm:pt modelId="{28D40133-1EB4-4C4F-8DF2-010958B7608F}" type="pres">
      <dgm:prSet presAssocID="{7857CE87-76AB-5841-A550-9D5D8A38FBB0}" presName="rootText1" presStyleLbl="node0" presStyleIdx="0" presStyleCnt="1">
        <dgm:presLayoutVars>
          <dgm:chPref val="3"/>
        </dgm:presLayoutVars>
      </dgm:prSet>
      <dgm:spPr/>
    </dgm:pt>
    <dgm:pt modelId="{A698BBED-33F0-894A-8C18-53DD51530966}" type="pres">
      <dgm:prSet presAssocID="{7857CE87-76AB-5841-A550-9D5D8A38FBB0}" presName="rootConnector1" presStyleLbl="node1" presStyleIdx="0" presStyleCnt="0"/>
      <dgm:spPr/>
    </dgm:pt>
    <dgm:pt modelId="{D3937A73-A7C6-884F-8EE0-2D0ECA8680CF}" type="pres">
      <dgm:prSet presAssocID="{7857CE87-76AB-5841-A550-9D5D8A38FBB0}" presName="hierChild2" presStyleCnt="0"/>
      <dgm:spPr/>
    </dgm:pt>
    <dgm:pt modelId="{AA002D6B-8562-634C-ADE2-B6D2E8643D49}" type="pres">
      <dgm:prSet presAssocID="{2D76FA00-217D-6646-A611-3B06795B1644}" presName="Name64" presStyleLbl="parChTrans1D2" presStyleIdx="0" presStyleCnt="4"/>
      <dgm:spPr/>
    </dgm:pt>
    <dgm:pt modelId="{E0B70AB2-FEFD-2342-BC44-9D294A80B4E5}" type="pres">
      <dgm:prSet presAssocID="{2E8CFB49-67D5-6E44-8D07-BAC28F7E90C4}" presName="hierRoot2" presStyleCnt="0">
        <dgm:presLayoutVars>
          <dgm:hierBranch val="init"/>
        </dgm:presLayoutVars>
      </dgm:prSet>
      <dgm:spPr/>
    </dgm:pt>
    <dgm:pt modelId="{81A00CFD-A974-7F48-831E-8B5AF8AD279B}" type="pres">
      <dgm:prSet presAssocID="{2E8CFB49-67D5-6E44-8D07-BAC28F7E90C4}" presName="rootComposite" presStyleCnt="0"/>
      <dgm:spPr/>
    </dgm:pt>
    <dgm:pt modelId="{96916D08-F133-5647-AD12-F2553E69E4F3}" type="pres">
      <dgm:prSet presAssocID="{2E8CFB49-67D5-6E44-8D07-BAC28F7E90C4}" presName="rootText" presStyleLbl="node2" presStyleIdx="0" presStyleCnt="3">
        <dgm:presLayoutVars>
          <dgm:chPref val="3"/>
        </dgm:presLayoutVars>
      </dgm:prSet>
      <dgm:spPr/>
    </dgm:pt>
    <dgm:pt modelId="{2465D717-B662-F94E-9390-9C7DBD2087BF}" type="pres">
      <dgm:prSet presAssocID="{2E8CFB49-67D5-6E44-8D07-BAC28F7E90C4}" presName="rootConnector" presStyleLbl="node2" presStyleIdx="0" presStyleCnt="3"/>
      <dgm:spPr/>
    </dgm:pt>
    <dgm:pt modelId="{6C14DE2A-3C5F-EA48-9CDF-1E24D888A553}" type="pres">
      <dgm:prSet presAssocID="{2E8CFB49-67D5-6E44-8D07-BAC28F7E90C4}" presName="hierChild4" presStyleCnt="0"/>
      <dgm:spPr/>
    </dgm:pt>
    <dgm:pt modelId="{0DDAD61C-2B69-1E48-B071-918CEBF6A826}" type="pres">
      <dgm:prSet presAssocID="{2E8CFB49-67D5-6E44-8D07-BAC28F7E90C4}" presName="hierChild5" presStyleCnt="0"/>
      <dgm:spPr/>
    </dgm:pt>
    <dgm:pt modelId="{B1344BFB-6F45-0A4A-AADB-2C5A95653286}" type="pres">
      <dgm:prSet presAssocID="{64D4D032-3164-1544-96CB-E6F0CC99B01A}" presName="Name64" presStyleLbl="parChTrans1D2" presStyleIdx="1" presStyleCnt="4"/>
      <dgm:spPr/>
    </dgm:pt>
    <dgm:pt modelId="{8B2B410E-EC78-5240-856B-9C48C960507D}" type="pres">
      <dgm:prSet presAssocID="{578D6214-6BFC-0140-8DAA-5696CB9A0971}" presName="hierRoot2" presStyleCnt="0">
        <dgm:presLayoutVars>
          <dgm:hierBranch val="init"/>
        </dgm:presLayoutVars>
      </dgm:prSet>
      <dgm:spPr/>
    </dgm:pt>
    <dgm:pt modelId="{6DD2C1D6-456B-6248-9B8C-2E7D7F4C7797}" type="pres">
      <dgm:prSet presAssocID="{578D6214-6BFC-0140-8DAA-5696CB9A0971}" presName="rootComposite" presStyleCnt="0"/>
      <dgm:spPr/>
    </dgm:pt>
    <dgm:pt modelId="{F5357268-B42E-2B44-8F32-1247FA058118}" type="pres">
      <dgm:prSet presAssocID="{578D6214-6BFC-0140-8DAA-5696CB9A0971}" presName="rootText" presStyleLbl="node2" presStyleIdx="1" presStyleCnt="3">
        <dgm:presLayoutVars>
          <dgm:chPref val="3"/>
        </dgm:presLayoutVars>
      </dgm:prSet>
      <dgm:spPr/>
    </dgm:pt>
    <dgm:pt modelId="{FF17F935-76C7-944C-BF31-F7FB4AABE17D}" type="pres">
      <dgm:prSet presAssocID="{578D6214-6BFC-0140-8DAA-5696CB9A0971}" presName="rootConnector" presStyleLbl="node2" presStyleIdx="1" presStyleCnt="3"/>
      <dgm:spPr/>
    </dgm:pt>
    <dgm:pt modelId="{7723B539-2D51-DE4A-8C8A-AC3C0B3B9192}" type="pres">
      <dgm:prSet presAssocID="{578D6214-6BFC-0140-8DAA-5696CB9A0971}" presName="hierChild4" presStyleCnt="0"/>
      <dgm:spPr/>
    </dgm:pt>
    <dgm:pt modelId="{4F22D05D-A732-464D-ABD7-A7114AD3D83C}" type="pres">
      <dgm:prSet presAssocID="{578D6214-6BFC-0140-8DAA-5696CB9A0971}" presName="hierChild5" presStyleCnt="0"/>
      <dgm:spPr/>
    </dgm:pt>
    <dgm:pt modelId="{26AC4829-C3E0-8C48-95A9-4EC2B5F7F00E}" type="pres">
      <dgm:prSet presAssocID="{320AA6DF-1D5E-BF4E-A9D8-ADAB73167B88}" presName="Name64" presStyleLbl="parChTrans1D2" presStyleIdx="2" presStyleCnt="4"/>
      <dgm:spPr/>
    </dgm:pt>
    <dgm:pt modelId="{9A0856C4-80BD-E84D-BC18-BCC7F2AD5505}" type="pres">
      <dgm:prSet presAssocID="{E735CDCC-F0FD-DC41-BC3F-2306EEB8E511}" presName="hierRoot2" presStyleCnt="0">
        <dgm:presLayoutVars>
          <dgm:hierBranch val="init"/>
        </dgm:presLayoutVars>
      </dgm:prSet>
      <dgm:spPr/>
    </dgm:pt>
    <dgm:pt modelId="{998B4EEE-7069-3D4F-8EE2-11CA24FA7C72}" type="pres">
      <dgm:prSet presAssocID="{E735CDCC-F0FD-DC41-BC3F-2306EEB8E511}" presName="rootComposite" presStyleCnt="0"/>
      <dgm:spPr/>
    </dgm:pt>
    <dgm:pt modelId="{B05F5616-0A0F-034E-B577-BF435E97BBC8}" type="pres">
      <dgm:prSet presAssocID="{E735CDCC-F0FD-DC41-BC3F-2306EEB8E511}" presName="rootText" presStyleLbl="node2" presStyleIdx="2" presStyleCnt="3">
        <dgm:presLayoutVars>
          <dgm:chPref val="3"/>
        </dgm:presLayoutVars>
      </dgm:prSet>
      <dgm:spPr/>
    </dgm:pt>
    <dgm:pt modelId="{BF955663-21BC-524E-98BD-BB2D880D2D92}" type="pres">
      <dgm:prSet presAssocID="{E735CDCC-F0FD-DC41-BC3F-2306EEB8E511}" presName="rootConnector" presStyleLbl="node2" presStyleIdx="2" presStyleCnt="3"/>
      <dgm:spPr/>
    </dgm:pt>
    <dgm:pt modelId="{3554E55E-ED76-134C-A660-FC3747E75974}" type="pres">
      <dgm:prSet presAssocID="{E735CDCC-F0FD-DC41-BC3F-2306EEB8E511}" presName="hierChild4" presStyleCnt="0"/>
      <dgm:spPr/>
    </dgm:pt>
    <dgm:pt modelId="{586F2265-64E8-C74D-BD9F-0AB9CCC6B9E8}" type="pres">
      <dgm:prSet presAssocID="{E735CDCC-F0FD-DC41-BC3F-2306EEB8E511}" presName="hierChild5" presStyleCnt="0"/>
      <dgm:spPr/>
    </dgm:pt>
    <dgm:pt modelId="{7590CC5F-1B9A-4A48-8FA0-F3CBD2BA16A8}" type="pres">
      <dgm:prSet presAssocID="{7857CE87-76AB-5841-A550-9D5D8A38FBB0}" presName="hierChild3" presStyleCnt="0"/>
      <dgm:spPr/>
    </dgm:pt>
    <dgm:pt modelId="{0960BC4E-5C84-A142-B4D8-FF25507FE48B}" type="pres">
      <dgm:prSet presAssocID="{E3A26BB4-91AC-6B4B-B5B1-B1F9D4FC4BDE}" presName="Name115" presStyleLbl="parChTrans1D2" presStyleIdx="3" presStyleCnt="4"/>
      <dgm:spPr/>
    </dgm:pt>
    <dgm:pt modelId="{2B149036-536F-644B-9527-FA99A64E6303}" type="pres">
      <dgm:prSet presAssocID="{298910A5-8680-9346-86DC-BA4B36E89531}" presName="hierRoot3" presStyleCnt="0">
        <dgm:presLayoutVars>
          <dgm:hierBranch val="init"/>
        </dgm:presLayoutVars>
      </dgm:prSet>
      <dgm:spPr/>
    </dgm:pt>
    <dgm:pt modelId="{601245FF-DB7F-5244-956F-7E811210EA7C}" type="pres">
      <dgm:prSet presAssocID="{298910A5-8680-9346-86DC-BA4B36E89531}" presName="rootComposite3" presStyleCnt="0"/>
      <dgm:spPr/>
    </dgm:pt>
    <dgm:pt modelId="{2AE603DD-AE24-7A4B-A484-447BA3FB057B}" type="pres">
      <dgm:prSet presAssocID="{298910A5-8680-9346-86DC-BA4B36E89531}" presName="rootText3" presStyleLbl="asst1" presStyleIdx="0" presStyleCnt="1">
        <dgm:presLayoutVars>
          <dgm:chPref val="3"/>
        </dgm:presLayoutVars>
      </dgm:prSet>
      <dgm:spPr/>
    </dgm:pt>
    <dgm:pt modelId="{79669336-0AB7-B64E-BBCA-03F5F40A80B7}" type="pres">
      <dgm:prSet presAssocID="{298910A5-8680-9346-86DC-BA4B36E89531}" presName="rootConnector3" presStyleLbl="asst1" presStyleIdx="0" presStyleCnt="1"/>
      <dgm:spPr/>
    </dgm:pt>
    <dgm:pt modelId="{6128CD30-20CB-A34D-B185-F1C4572DED80}" type="pres">
      <dgm:prSet presAssocID="{298910A5-8680-9346-86DC-BA4B36E89531}" presName="hierChild6" presStyleCnt="0"/>
      <dgm:spPr/>
    </dgm:pt>
    <dgm:pt modelId="{2477D7EC-ABED-E342-AAB7-B556CF2307B0}" type="pres">
      <dgm:prSet presAssocID="{298910A5-8680-9346-86DC-BA4B36E89531}" presName="hierChild7" presStyleCnt="0"/>
      <dgm:spPr/>
    </dgm:pt>
  </dgm:ptLst>
  <dgm:cxnLst>
    <dgm:cxn modelId="{091D191B-D262-AF49-BB2F-B4995C97018A}" srcId="{7857CE87-76AB-5841-A550-9D5D8A38FBB0}" destId="{298910A5-8680-9346-86DC-BA4B36E89531}" srcOrd="0" destOrd="0" parTransId="{E3A26BB4-91AC-6B4B-B5B1-B1F9D4FC4BDE}" sibTransId="{2E448F61-0FC8-E343-9038-9279AD265469}"/>
    <dgm:cxn modelId="{38D6BC27-6C25-E14B-90DA-D6FDECB83A52}" srcId="{7857CE87-76AB-5841-A550-9D5D8A38FBB0}" destId="{578D6214-6BFC-0140-8DAA-5696CB9A0971}" srcOrd="2" destOrd="0" parTransId="{64D4D032-3164-1544-96CB-E6F0CC99B01A}" sibTransId="{D43A48DE-1A06-B24D-896F-A10142BFED90}"/>
    <dgm:cxn modelId="{02847C29-3167-4AA0-9E53-C06F6A71F0D6}" type="presOf" srcId="{E735CDCC-F0FD-DC41-BC3F-2306EEB8E511}" destId="{B05F5616-0A0F-034E-B577-BF435E97BBC8}" srcOrd="0" destOrd="0" presId="urn:microsoft.com/office/officeart/2009/3/layout/HorizontalOrganizationChart"/>
    <dgm:cxn modelId="{7D59824B-45E3-4686-A5E0-AD8E8D9B5D49}" type="presOf" srcId="{578D6214-6BFC-0140-8DAA-5696CB9A0971}" destId="{F5357268-B42E-2B44-8F32-1247FA058118}" srcOrd="0" destOrd="0" presId="urn:microsoft.com/office/officeart/2009/3/layout/HorizontalOrganizationChart"/>
    <dgm:cxn modelId="{5E227F70-EEBE-468B-A25A-9354553A70D0}" type="presOf" srcId="{7857CE87-76AB-5841-A550-9D5D8A38FBB0}" destId="{28D40133-1EB4-4C4F-8DF2-010958B7608F}" srcOrd="0" destOrd="0" presId="urn:microsoft.com/office/officeart/2009/3/layout/HorizontalOrganizationChart"/>
    <dgm:cxn modelId="{E5785073-7CFA-46B1-816E-C3B379EE22D5}" type="presOf" srcId="{2E8CFB49-67D5-6E44-8D07-BAC28F7E90C4}" destId="{2465D717-B662-F94E-9390-9C7DBD2087BF}" srcOrd="1" destOrd="0" presId="urn:microsoft.com/office/officeart/2009/3/layout/HorizontalOrganizationChart"/>
    <dgm:cxn modelId="{3D26E180-39B7-4D0C-AA07-65820A5E64D5}" type="presOf" srcId="{2E8CFB49-67D5-6E44-8D07-BAC28F7E90C4}" destId="{96916D08-F133-5647-AD12-F2553E69E4F3}" srcOrd="0" destOrd="0" presId="urn:microsoft.com/office/officeart/2009/3/layout/HorizontalOrganizationChart"/>
    <dgm:cxn modelId="{5323F684-30F0-49D5-856C-CD4B87A71493}" type="presOf" srcId="{298910A5-8680-9346-86DC-BA4B36E89531}" destId="{2AE603DD-AE24-7A4B-A484-447BA3FB057B}" srcOrd="0" destOrd="0" presId="urn:microsoft.com/office/officeart/2009/3/layout/HorizontalOrganizationChart"/>
    <dgm:cxn modelId="{4180298B-FFDF-3D4F-BA61-E2DB29B9670E}" srcId="{7857CE87-76AB-5841-A550-9D5D8A38FBB0}" destId="{E735CDCC-F0FD-DC41-BC3F-2306EEB8E511}" srcOrd="3" destOrd="0" parTransId="{320AA6DF-1D5E-BF4E-A9D8-ADAB73167B88}" sibTransId="{A7D9E9C9-88E1-3E41-907D-6CAAC9FC6245}"/>
    <dgm:cxn modelId="{A10E5997-2636-4099-A7F3-523655479066}" type="presOf" srcId="{E3A26BB4-91AC-6B4B-B5B1-B1F9D4FC4BDE}" destId="{0960BC4E-5C84-A142-B4D8-FF25507FE48B}" srcOrd="0" destOrd="0" presId="urn:microsoft.com/office/officeart/2009/3/layout/HorizontalOrganizationChart"/>
    <dgm:cxn modelId="{63284AB3-840D-4C78-95BA-43400A5EEAFF}" type="presOf" srcId="{64D4D032-3164-1544-96CB-E6F0CC99B01A}" destId="{B1344BFB-6F45-0A4A-AADB-2C5A95653286}" srcOrd="0" destOrd="0" presId="urn:microsoft.com/office/officeart/2009/3/layout/HorizontalOrganizationChart"/>
    <dgm:cxn modelId="{D5529BB4-2FB8-514F-B13D-3F2E96253132}" srcId="{7857CE87-76AB-5841-A550-9D5D8A38FBB0}" destId="{2E8CFB49-67D5-6E44-8D07-BAC28F7E90C4}" srcOrd="1" destOrd="0" parTransId="{2D76FA00-217D-6646-A611-3B06795B1644}" sibTransId="{D53EB557-E74C-C14B-8290-E262A017E3C1}"/>
    <dgm:cxn modelId="{A85053B6-C66E-43EF-96AF-5AE902DEAD2E}" type="presOf" srcId="{298910A5-8680-9346-86DC-BA4B36E89531}" destId="{79669336-0AB7-B64E-BBCA-03F5F40A80B7}" srcOrd="1" destOrd="0" presId="urn:microsoft.com/office/officeart/2009/3/layout/HorizontalOrganizationChart"/>
    <dgm:cxn modelId="{67A7E3D1-E178-464C-BFB2-F3EB2411B4CA}" type="presOf" srcId="{65C3BEFC-0A1D-2146-AF98-87A54A689B58}" destId="{0B992477-1897-A546-A074-0783276C2E31}" srcOrd="0" destOrd="0" presId="urn:microsoft.com/office/officeart/2009/3/layout/HorizontalOrganizationChart"/>
    <dgm:cxn modelId="{52C4ECD4-B021-4C09-A2E4-7F3C4C0DD8E0}" type="presOf" srcId="{2D76FA00-217D-6646-A611-3B06795B1644}" destId="{AA002D6B-8562-634C-ADE2-B6D2E8643D49}" srcOrd="0" destOrd="0" presId="urn:microsoft.com/office/officeart/2009/3/layout/HorizontalOrganizationChart"/>
    <dgm:cxn modelId="{CA83FADE-BCAA-435A-81DF-7128577D598D}" type="presOf" srcId="{578D6214-6BFC-0140-8DAA-5696CB9A0971}" destId="{FF17F935-76C7-944C-BF31-F7FB4AABE17D}" srcOrd="1" destOrd="0" presId="urn:microsoft.com/office/officeart/2009/3/layout/HorizontalOrganizationChart"/>
    <dgm:cxn modelId="{B48378E8-350A-4A9B-B7DE-9DE826CB80A9}" type="presOf" srcId="{320AA6DF-1D5E-BF4E-A9D8-ADAB73167B88}" destId="{26AC4829-C3E0-8C48-95A9-4EC2B5F7F00E}" srcOrd="0" destOrd="0" presId="urn:microsoft.com/office/officeart/2009/3/layout/HorizontalOrganizationChart"/>
    <dgm:cxn modelId="{F447F4F1-F143-4379-8CDE-789425DB44CE}" type="presOf" srcId="{7857CE87-76AB-5841-A550-9D5D8A38FBB0}" destId="{A698BBED-33F0-894A-8C18-53DD51530966}" srcOrd="1" destOrd="0" presId="urn:microsoft.com/office/officeart/2009/3/layout/HorizontalOrganizationChart"/>
    <dgm:cxn modelId="{FB6A89F3-5403-1543-81B5-3B2C745289D5}" srcId="{65C3BEFC-0A1D-2146-AF98-87A54A689B58}" destId="{7857CE87-76AB-5841-A550-9D5D8A38FBB0}" srcOrd="0" destOrd="0" parTransId="{DBE56815-E200-A444-A45A-8EF31C6C963F}" sibTransId="{BE0A7D29-B42F-354B-BF95-58C7B0A1B01E}"/>
    <dgm:cxn modelId="{11D96AF4-9BB2-4565-8236-BDF0D660468A}" type="presOf" srcId="{E735CDCC-F0FD-DC41-BC3F-2306EEB8E511}" destId="{BF955663-21BC-524E-98BD-BB2D880D2D92}" srcOrd="1" destOrd="0" presId="urn:microsoft.com/office/officeart/2009/3/layout/HorizontalOrganizationChart"/>
    <dgm:cxn modelId="{9ED2BCF1-3235-4C81-8CFC-8A5C03A83A02}" type="presParOf" srcId="{0B992477-1897-A546-A074-0783276C2E31}" destId="{0FFC8920-41DA-8E4F-859A-4ED0ACCF42C9}" srcOrd="0" destOrd="0" presId="urn:microsoft.com/office/officeart/2009/3/layout/HorizontalOrganizationChart"/>
    <dgm:cxn modelId="{8A051801-4020-41F6-8922-40E005151040}" type="presParOf" srcId="{0FFC8920-41DA-8E4F-859A-4ED0ACCF42C9}" destId="{EF17587F-BEC0-BB4D-A9C4-94E2D7B7E9E6}" srcOrd="0" destOrd="0" presId="urn:microsoft.com/office/officeart/2009/3/layout/HorizontalOrganizationChart"/>
    <dgm:cxn modelId="{722C578D-435E-48C2-B359-23D786205D7E}" type="presParOf" srcId="{EF17587F-BEC0-BB4D-A9C4-94E2D7B7E9E6}" destId="{28D40133-1EB4-4C4F-8DF2-010958B7608F}" srcOrd="0" destOrd="0" presId="urn:microsoft.com/office/officeart/2009/3/layout/HorizontalOrganizationChart"/>
    <dgm:cxn modelId="{67CAADA2-7697-44BA-9401-7CE33F47D742}" type="presParOf" srcId="{EF17587F-BEC0-BB4D-A9C4-94E2D7B7E9E6}" destId="{A698BBED-33F0-894A-8C18-53DD51530966}" srcOrd="1" destOrd="0" presId="urn:microsoft.com/office/officeart/2009/3/layout/HorizontalOrganizationChart"/>
    <dgm:cxn modelId="{312D1D39-7ADD-4288-AF3C-553D34636112}" type="presParOf" srcId="{0FFC8920-41DA-8E4F-859A-4ED0ACCF42C9}" destId="{D3937A73-A7C6-884F-8EE0-2D0ECA8680CF}" srcOrd="1" destOrd="0" presId="urn:microsoft.com/office/officeart/2009/3/layout/HorizontalOrganizationChart"/>
    <dgm:cxn modelId="{A0E8229E-2772-46F3-BCC4-FF5843161D94}" type="presParOf" srcId="{D3937A73-A7C6-884F-8EE0-2D0ECA8680CF}" destId="{AA002D6B-8562-634C-ADE2-B6D2E8643D49}" srcOrd="0" destOrd="0" presId="urn:microsoft.com/office/officeart/2009/3/layout/HorizontalOrganizationChart"/>
    <dgm:cxn modelId="{94B5A76E-12A7-422D-91C4-44496D407903}" type="presParOf" srcId="{D3937A73-A7C6-884F-8EE0-2D0ECA8680CF}" destId="{E0B70AB2-FEFD-2342-BC44-9D294A80B4E5}" srcOrd="1" destOrd="0" presId="urn:microsoft.com/office/officeart/2009/3/layout/HorizontalOrganizationChart"/>
    <dgm:cxn modelId="{82092C6F-A12F-4B3C-8255-F87ADA08CB05}" type="presParOf" srcId="{E0B70AB2-FEFD-2342-BC44-9D294A80B4E5}" destId="{81A00CFD-A974-7F48-831E-8B5AF8AD279B}" srcOrd="0" destOrd="0" presId="urn:microsoft.com/office/officeart/2009/3/layout/HorizontalOrganizationChart"/>
    <dgm:cxn modelId="{5F0A3C9A-166E-48E3-ADEC-C8D8452C313E}" type="presParOf" srcId="{81A00CFD-A974-7F48-831E-8B5AF8AD279B}" destId="{96916D08-F133-5647-AD12-F2553E69E4F3}" srcOrd="0" destOrd="0" presId="urn:microsoft.com/office/officeart/2009/3/layout/HorizontalOrganizationChart"/>
    <dgm:cxn modelId="{BF697A81-460F-454A-B672-771A169FEBA3}" type="presParOf" srcId="{81A00CFD-A974-7F48-831E-8B5AF8AD279B}" destId="{2465D717-B662-F94E-9390-9C7DBD2087BF}" srcOrd="1" destOrd="0" presId="urn:microsoft.com/office/officeart/2009/3/layout/HorizontalOrganizationChart"/>
    <dgm:cxn modelId="{C798F8D1-AEE5-479D-A402-72CA3272290B}" type="presParOf" srcId="{E0B70AB2-FEFD-2342-BC44-9D294A80B4E5}" destId="{6C14DE2A-3C5F-EA48-9CDF-1E24D888A553}" srcOrd="1" destOrd="0" presId="urn:microsoft.com/office/officeart/2009/3/layout/HorizontalOrganizationChart"/>
    <dgm:cxn modelId="{7649E8A4-696B-4C11-AAE5-496D8A72F625}" type="presParOf" srcId="{E0B70AB2-FEFD-2342-BC44-9D294A80B4E5}" destId="{0DDAD61C-2B69-1E48-B071-918CEBF6A826}" srcOrd="2" destOrd="0" presId="urn:microsoft.com/office/officeart/2009/3/layout/HorizontalOrganizationChart"/>
    <dgm:cxn modelId="{3BD5A8B1-6A6A-4D18-9BEA-F3E996EB9268}" type="presParOf" srcId="{D3937A73-A7C6-884F-8EE0-2D0ECA8680CF}" destId="{B1344BFB-6F45-0A4A-AADB-2C5A95653286}" srcOrd="2" destOrd="0" presId="urn:microsoft.com/office/officeart/2009/3/layout/HorizontalOrganizationChart"/>
    <dgm:cxn modelId="{736604FE-800C-4466-A97F-3CC2EC1C6C90}" type="presParOf" srcId="{D3937A73-A7C6-884F-8EE0-2D0ECA8680CF}" destId="{8B2B410E-EC78-5240-856B-9C48C960507D}" srcOrd="3" destOrd="0" presId="urn:microsoft.com/office/officeart/2009/3/layout/HorizontalOrganizationChart"/>
    <dgm:cxn modelId="{9AC27328-8317-4E50-9FBF-4CBA20CAB54F}" type="presParOf" srcId="{8B2B410E-EC78-5240-856B-9C48C960507D}" destId="{6DD2C1D6-456B-6248-9B8C-2E7D7F4C7797}" srcOrd="0" destOrd="0" presId="urn:microsoft.com/office/officeart/2009/3/layout/HorizontalOrganizationChart"/>
    <dgm:cxn modelId="{D89EA038-E2CD-4711-BDBD-2D7CFF82DDCD}" type="presParOf" srcId="{6DD2C1D6-456B-6248-9B8C-2E7D7F4C7797}" destId="{F5357268-B42E-2B44-8F32-1247FA058118}" srcOrd="0" destOrd="0" presId="urn:microsoft.com/office/officeart/2009/3/layout/HorizontalOrganizationChart"/>
    <dgm:cxn modelId="{9D52DF6A-72F5-4B48-B1EC-B1922F686E9C}" type="presParOf" srcId="{6DD2C1D6-456B-6248-9B8C-2E7D7F4C7797}" destId="{FF17F935-76C7-944C-BF31-F7FB4AABE17D}" srcOrd="1" destOrd="0" presId="urn:microsoft.com/office/officeart/2009/3/layout/HorizontalOrganizationChart"/>
    <dgm:cxn modelId="{A939F91D-CF2D-481B-A236-E986863F390A}" type="presParOf" srcId="{8B2B410E-EC78-5240-856B-9C48C960507D}" destId="{7723B539-2D51-DE4A-8C8A-AC3C0B3B9192}" srcOrd="1" destOrd="0" presId="urn:microsoft.com/office/officeart/2009/3/layout/HorizontalOrganizationChart"/>
    <dgm:cxn modelId="{B61271F7-8509-4188-BE94-0FA383AA6751}" type="presParOf" srcId="{8B2B410E-EC78-5240-856B-9C48C960507D}" destId="{4F22D05D-A732-464D-ABD7-A7114AD3D83C}" srcOrd="2" destOrd="0" presId="urn:microsoft.com/office/officeart/2009/3/layout/HorizontalOrganizationChart"/>
    <dgm:cxn modelId="{4821CF1F-9119-4F1C-A234-637E4C993DFC}" type="presParOf" srcId="{D3937A73-A7C6-884F-8EE0-2D0ECA8680CF}" destId="{26AC4829-C3E0-8C48-95A9-4EC2B5F7F00E}" srcOrd="4" destOrd="0" presId="urn:microsoft.com/office/officeart/2009/3/layout/HorizontalOrganizationChart"/>
    <dgm:cxn modelId="{2AAEC1FA-5719-4153-B40A-E27AFBD6A7FA}" type="presParOf" srcId="{D3937A73-A7C6-884F-8EE0-2D0ECA8680CF}" destId="{9A0856C4-80BD-E84D-BC18-BCC7F2AD5505}" srcOrd="5" destOrd="0" presId="urn:microsoft.com/office/officeart/2009/3/layout/HorizontalOrganizationChart"/>
    <dgm:cxn modelId="{C13F9E92-D0A1-4928-9610-D2BAE043D6B1}" type="presParOf" srcId="{9A0856C4-80BD-E84D-BC18-BCC7F2AD5505}" destId="{998B4EEE-7069-3D4F-8EE2-11CA24FA7C72}" srcOrd="0" destOrd="0" presId="urn:microsoft.com/office/officeart/2009/3/layout/HorizontalOrganizationChart"/>
    <dgm:cxn modelId="{2E82AE25-4F75-48EC-829A-F60D1E865627}" type="presParOf" srcId="{998B4EEE-7069-3D4F-8EE2-11CA24FA7C72}" destId="{B05F5616-0A0F-034E-B577-BF435E97BBC8}" srcOrd="0" destOrd="0" presId="urn:microsoft.com/office/officeart/2009/3/layout/HorizontalOrganizationChart"/>
    <dgm:cxn modelId="{8AEE1B0C-AF70-43DF-90AE-617CB8A94E57}" type="presParOf" srcId="{998B4EEE-7069-3D4F-8EE2-11CA24FA7C72}" destId="{BF955663-21BC-524E-98BD-BB2D880D2D92}" srcOrd="1" destOrd="0" presId="urn:microsoft.com/office/officeart/2009/3/layout/HorizontalOrganizationChart"/>
    <dgm:cxn modelId="{CD2E1E78-CCE4-47F8-BC57-107198326604}" type="presParOf" srcId="{9A0856C4-80BD-E84D-BC18-BCC7F2AD5505}" destId="{3554E55E-ED76-134C-A660-FC3747E75974}" srcOrd="1" destOrd="0" presId="urn:microsoft.com/office/officeart/2009/3/layout/HorizontalOrganizationChart"/>
    <dgm:cxn modelId="{34DED3A0-A6FA-4CE8-9B02-DB11AF5A1785}" type="presParOf" srcId="{9A0856C4-80BD-E84D-BC18-BCC7F2AD5505}" destId="{586F2265-64E8-C74D-BD9F-0AB9CCC6B9E8}" srcOrd="2" destOrd="0" presId="urn:microsoft.com/office/officeart/2009/3/layout/HorizontalOrganizationChart"/>
    <dgm:cxn modelId="{2EBDC22D-8AD2-468F-88FB-0F131A6DF60F}" type="presParOf" srcId="{0FFC8920-41DA-8E4F-859A-4ED0ACCF42C9}" destId="{7590CC5F-1B9A-4A48-8FA0-F3CBD2BA16A8}" srcOrd="2" destOrd="0" presId="urn:microsoft.com/office/officeart/2009/3/layout/HorizontalOrganizationChart"/>
    <dgm:cxn modelId="{F87A6CC5-3416-4836-8E87-BB8E4ED2D06B}" type="presParOf" srcId="{7590CC5F-1B9A-4A48-8FA0-F3CBD2BA16A8}" destId="{0960BC4E-5C84-A142-B4D8-FF25507FE48B}" srcOrd="0" destOrd="0" presId="urn:microsoft.com/office/officeart/2009/3/layout/HorizontalOrganizationChart"/>
    <dgm:cxn modelId="{11CF3087-114D-4CAA-8E70-A6183ED53511}" type="presParOf" srcId="{7590CC5F-1B9A-4A48-8FA0-F3CBD2BA16A8}" destId="{2B149036-536F-644B-9527-FA99A64E6303}" srcOrd="1" destOrd="0" presId="urn:microsoft.com/office/officeart/2009/3/layout/HorizontalOrganizationChart"/>
    <dgm:cxn modelId="{D981CB65-3B77-44A0-96EF-45F9AAA033AE}" type="presParOf" srcId="{2B149036-536F-644B-9527-FA99A64E6303}" destId="{601245FF-DB7F-5244-956F-7E811210EA7C}" srcOrd="0" destOrd="0" presId="urn:microsoft.com/office/officeart/2009/3/layout/HorizontalOrganizationChart"/>
    <dgm:cxn modelId="{9CAF96A6-49FD-4F51-ADC6-8692501DAE5C}" type="presParOf" srcId="{601245FF-DB7F-5244-956F-7E811210EA7C}" destId="{2AE603DD-AE24-7A4B-A484-447BA3FB057B}" srcOrd="0" destOrd="0" presId="urn:microsoft.com/office/officeart/2009/3/layout/HorizontalOrganizationChart"/>
    <dgm:cxn modelId="{F7BE37B5-1889-4CCF-B320-99FB72C3D484}" type="presParOf" srcId="{601245FF-DB7F-5244-956F-7E811210EA7C}" destId="{79669336-0AB7-B64E-BBCA-03F5F40A80B7}" srcOrd="1" destOrd="0" presId="urn:microsoft.com/office/officeart/2009/3/layout/HorizontalOrganizationChart"/>
    <dgm:cxn modelId="{1D254EDA-11CD-4028-8544-15F66409E02B}" type="presParOf" srcId="{2B149036-536F-644B-9527-FA99A64E6303}" destId="{6128CD30-20CB-A34D-B185-F1C4572DED80}" srcOrd="1" destOrd="0" presId="urn:microsoft.com/office/officeart/2009/3/layout/HorizontalOrganizationChart"/>
    <dgm:cxn modelId="{B4917AD5-E6F6-4ECC-AFDE-BAED35E07DF4}" type="presParOf" srcId="{2B149036-536F-644B-9527-FA99A64E6303}" destId="{2477D7EC-ABED-E342-AAB7-B556CF2307B0}" srcOrd="2" destOrd="0" presId="urn:microsoft.com/office/officeart/2009/3/layout/HorizontalOrganizationChar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D61BBB-5B28-4A7D-B7D8-E7A6789534D1}">
      <dsp:nvSpPr>
        <dsp:cNvPr id="0" name=""/>
        <dsp:cNvSpPr/>
      </dsp:nvSpPr>
      <dsp:spPr>
        <a:xfrm>
          <a:off x="0" y="1878"/>
          <a:ext cx="8229600" cy="952043"/>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1AA8FC9-BD70-4F37-B409-DA9C5A72A58A}">
      <dsp:nvSpPr>
        <dsp:cNvPr id="0" name=""/>
        <dsp:cNvSpPr/>
      </dsp:nvSpPr>
      <dsp:spPr>
        <a:xfrm>
          <a:off x="287993" y="216088"/>
          <a:ext cx="523623" cy="523623"/>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B8B22E4-7740-472F-BCDB-37BF2544E82E}">
      <dsp:nvSpPr>
        <dsp:cNvPr id="0" name=""/>
        <dsp:cNvSpPr/>
      </dsp:nvSpPr>
      <dsp:spPr>
        <a:xfrm>
          <a:off x="1099610" y="1878"/>
          <a:ext cx="7129989" cy="9520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758" tIns="100758" rIns="100758" bIns="100758" numCol="1" spcCol="1270" anchor="ctr" anchorCtr="0">
          <a:noAutofit/>
        </a:bodyPr>
        <a:lstStyle/>
        <a:p>
          <a:pPr marL="0" lvl="0" indent="0" algn="l" defTabSz="977900">
            <a:lnSpc>
              <a:spcPct val="90000"/>
            </a:lnSpc>
            <a:spcBef>
              <a:spcPct val="0"/>
            </a:spcBef>
            <a:spcAft>
              <a:spcPct val="35000"/>
            </a:spcAft>
            <a:buNone/>
          </a:pPr>
          <a:r>
            <a:rPr lang="en-GB" sz="2200" kern="1200" dirty="0">
              <a:latin typeface="Arial" panose="020B0604020202020204" pitchFamily="34" charset="0"/>
              <a:cs typeface="Arial" panose="020B0604020202020204" pitchFamily="34" charset="0"/>
            </a:rPr>
            <a:t>Mix of lecture and hands-on exercises </a:t>
          </a:r>
          <a:endParaRPr lang="en-US" sz="2200" kern="1200" dirty="0">
            <a:latin typeface="Arial" panose="020B0604020202020204" pitchFamily="34" charset="0"/>
            <a:cs typeface="Arial" panose="020B0604020202020204" pitchFamily="34" charset="0"/>
          </a:endParaRPr>
        </a:p>
      </dsp:txBody>
      <dsp:txXfrm>
        <a:off x="1099610" y="1878"/>
        <a:ext cx="7129989" cy="952043"/>
      </dsp:txXfrm>
    </dsp:sp>
    <dsp:sp modelId="{44060D60-78CA-4372-8219-ADF273EC6341}">
      <dsp:nvSpPr>
        <dsp:cNvPr id="0" name=""/>
        <dsp:cNvSpPr/>
      </dsp:nvSpPr>
      <dsp:spPr>
        <a:xfrm>
          <a:off x="0" y="1191932"/>
          <a:ext cx="8229600" cy="952043"/>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7176681-A193-4D48-83A4-0894C5E64916}">
      <dsp:nvSpPr>
        <dsp:cNvPr id="0" name=""/>
        <dsp:cNvSpPr/>
      </dsp:nvSpPr>
      <dsp:spPr>
        <a:xfrm>
          <a:off x="287993" y="1406142"/>
          <a:ext cx="523623" cy="523623"/>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D5EEB33-7D5B-483C-9D1F-D0F6C8888C81}">
      <dsp:nvSpPr>
        <dsp:cNvPr id="0" name=""/>
        <dsp:cNvSpPr/>
      </dsp:nvSpPr>
      <dsp:spPr>
        <a:xfrm>
          <a:off x="1099610" y="1191932"/>
          <a:ext cx="7129989" cy="9520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758" tIns="100758" rIns="100758" bIns="100758" numCol="1" spcCol="1270" anchor="ctr" anchorCtr="0">
          <a:noAutofit/>
        </a:bodyPr>
        <a:lstStyle/>
        <a:p>
          <a:pPr marL="0" lvl="0" indent="0" algn="l" defTabSz="977900">
            <a:lnSpc>
              <a:spcPct val="90000"/>
            </a:lnSpc>
            <a:spcBef>
              <a:spcPct val="0"/>
            </a:spcBef>
            <a:spcAft>
              <a:spcPct val="35000"/>
            </a:spcAft>
            <a:buNone/>
          </a:pPr>
          <a:r>
            <a:rPr lang="en-GB" sz="2200" kern="1200" dirty="0">
              <a:latin typeface="Arial" panose="020B0604020202020204" pitchFamily="34" charset="0"/>
              <a:cs typeface="Arial" panose="020B0604020202020204" pitchFamily="34" charset="0"/>
            </a:rPr>
            <a:t>Extra exercises offered to do after the course</a:t>
          </a:r>
          <a:endParaRPr lang="en-US" sz="2200" kern="1200" dirty="0">
            <a:latin typeface="Arial" panose="020B0604020202020204" pitchFamily="34" charset="0"/>
            <a:cs typeface="Arial" panose="020B0604020202020204" pitchFamily="34" charset="0"/>
          </a:endParaRPr>
        </a:p>
      </dsp:txBody>
      <dsp:txXfrm>
        <a:off x="1099610" y="1191932"/>
        <a:ext cx="7129989" cy="952043"/>
      </dsp:txXfrm>
    </dsp:sp>
    <dsp:sp modelId="{408F2968-89FD-4CA8-9214-B30F017AB27F}">
      <dsp:nvSpPr>
        <dsp:cNvPr id="0" name=""/>
        <dsp:cNvSpPr/>
      </dsp:nvSpPr>
      <dsp:spPr>
        <a:xfrm>
          <a:off x="0" y="2381986"/>
          <a:ext cx="8229600" cy="952043"/>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0C6170D-3D8F-4209-8E6D-A0BA313A9E73}">
      <dsp:nvSpPr>
        <dsp:cNvPr id="0" name=""/>
        <dsp:cNvSpPr/>
      </dsp:nvSpPr>
      <dsp:spPr>
        <a:xfrm>
          <a:off x="287993" y="2596196"/>
          <a:ext cx="523623" cy="523623"/>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F67D76B-5749-4EED-AEF5-53941AC30919}">
      <dsp:nvSpPr>
        <dsp:cNvPr id="0" name=""/>
        <dsp:cNvSpPr/>
      </dsp:nvSpPr>
      <dsp:spPr>
        <a:xfrm>
          <a:off x="1099610" y="2381986"/>
          <a:ext cx="7129989" cy="9520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758" tIns="100758" rIns="100758" bIns="100758" numCol="1" spcCol="1270" anchor="ctr" anchorCtr="0">
          <a:noAutofit/>
        </a:bodyPr>
        <a:lstStyle/>
        <a:p>
          <a:pPr marL="0" lvl="0" indent="0" algn="l" defTabSz="977900">
            <a:lnSpc>
              <a:spcPct val="90000"/>
            </a:lnSpc>
            <a:spcBef>
              <a:spcPct val="0"/>
            </a:spcBef>
            <a:spcAft>
              <a:spcPct val="35000"/>
            </a:spcAft>
            <a:buNone/>
          </a:pPr>
          <a:r>
            <a:rPr lang="en-GB" sz="2200" kern="1200" dirty="0">
              <a:latin typeface="Arial" panose="020B0604020202020204" pitchFamily="34" charset="0"/>
              <a:cs typeface="Arial" panose="020B0604020202020204" pitchFamily="34" charset="0"/>
            </a:rPr>
            <a:t>Please ask questions, and interrupt if terminology is unclear</a:t>
          </a:r>
          <a:endParaRPr lang="en-US" sz="2200" kern="1200" dirty="0">
            <a:latin typeface="Arial" panose="020B0604020202020204" pitchFamily="34" charset="0"/>
            <a:cs typeface="Arial" panose="020B0604020202020204" pitchFamily="34" charset="0"/>
          </a:endParaRPr>
        </a:p>
      </dsp:txBody>
      <dsp:txXfrm>
        <a:off x="1099610" y="2381986"/>
        <a:ext cx="7129989" cy="952043"/>
      </dsp:txXfrm>
    </dsp:sp>
    <dsp:sp modelId="{0372B51E-65F9-4362-8353-865DC61DFD86}">
      <dsp:nvSpPr>
        <dsp:cNvPr id="0" name=""/>
        <dsp:cNvSpPr/>
      </dsp:nvSpPr>
      <dsp:spPr>
        <a:xfrm>
          <a:off x="0" y="3572041"/>
          <a:ext cx="8229600" cy="952043"/>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322A0D8-6311-45DC-B90B-108164885F21}">
      <dsp:nvSpPr>
        <dsp:cNvPr id="0" name=""/>
        <dsp:cNvSpPr/>
      </dsp:nvSpPr>
      <dsp:spPr>
        <a:xfrm>
          <a:off x="287993" y="3786250"/>
          <a:ext cx="523623" cy="523623"/>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BA9CB4F-B6D6-4E65-A895-F99C60800147}">
      <dsp:nvSpPr>
        <dsp:cNvPr id="0" name=""/>
        <dsp:cNvSpPr/>
      </dsp:nvSpPr>
      <dsp:spPr>
        <a:xfrm>
          <a:off x="1099610" y="3572041"/>
          <a:ext cx="7129989" cy="9520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758" tIns="100758" rIns="100758" bIns="100758" numCol="1" spcCol="1270" anchor="ctr" anchorCtr="0">
          <a:noAutofit/>
        </a:bodyPr>
        <a:lstStyle/>
        <a:p>
          <a:pPr marL="0" lvl="0" indent="0" algn="l" defTabSz="977900">
            <a:lnSpc>
              <a:spcPct val="90000"/>
            </a:lnSpc>
            <a:spcBef>
              <a:spcPct val="0"/>
            </a:spcBef>
            <a:spcAft>
              <a:spcPct val="35000"/>
            </a:spcAft>
            <a:buNone/>
          </a:pPr>
          <a:r>
            <a:rPr lang="en-GB" sz="2200" kern="1200" dirty="0">
              <a:latin typeface="Arial" panose="020B0604020202020204" pitchFamily="34" charset="0"/>
              <a:cs typeface="Arial" panose="020B0604020202020204" pitchFamily="34" charset="0"/>
            </a:rPr>
            <a:t>Tell us what you would like to do with the model</a:t>
          </a:r>
          <a:endParaRPr lang="en-US" sz="2200" kern="1200" dirty="0">
            <a:latin typeface="Arial" panose="020B0604020202020204" pitchFamily="34" charset="0"/>
            <a:cs typeface="Arial" panose="020B0604020202020204" pitchFamily="34" charset="0"/>
          </a:endParaRPr>
        </a:p>
      </dsp:txBody>
      <dsp:txXfrm>
        <a:off x="1099610" y="3572041"/>
        <a:ext cx="7129989" cy="95204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0DFCA1-5BA0-C14C-BA51-53CCD97CA6F4}">
      <dsp:nvSpPr>
        <dsp:cNvPr id="0" name=""/>
        <dsp:cNvSpPr/>
      </dsp:nvSpPr>
      <dsp:spPr>
        <a:xfrm>
          <a:off x="40" y="63807"/>
          <a:ext cx="3845569" cy="774948"/>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n-US" sz="2200" kern="1200" dirty="0">
              <a:latin typeface="Arial" panose="020B0604020202020204" pitchFamily="34" charset="0"/>
              <a:cs typeface="Arial" panose="020B0604020202020204" pitchFamily="34" charset="0"/>
            </a:rPr>
            <a:t>refer to a wide area of modelling techniques that:</a:t>
          </a:r>
        </a:p>
      </dsp:txBody>
      <dsp:txXfrm>
        <a:off x="40" y="63807"/>
        <a:ext cx="3845569" cy="774948"/>
      </dsp:txXfrm>
    </dsp:sp>
    <dsp:sp modelId="{0942F531-3490-7B45-82E0-942A93CD9EB0}">
      <dsp:nvSpPr>
        <dsp:cNvPr id="0" name=""/>
        <dsp:cNvSpPr/>
      </dsp:nvSpPr>
      <dsp:spPr>
        <a:xfrm>
          <a:off x="40" y="838755"/>
          <a:ext cx="3845569" cy="3623400"/>
        </a:xfrm>
        <a:prstGeom prst="rect">
          <a:avLst/>
        </a:prstGeom>
        <a:solidFill>
          <a:schemeClr val="accent3">
            <a:alpha val="90000"/>
            <a:tint val="40000"/>
            <a:hueOff val="0"/>
            <a:satOff val="0"/>
            <a:lumOff val="0"/>
            <a:alphaOff val="0"/>
          </a:schemeClr>
        </a:solidFill>
        <a:ln w="9525" cap="flat" cmpd="sng" algn="ctr">
          <a:solidFill>
            <a:schemeClr val="accent3">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US" sz="2200" kern="1200" dirty="0">
              <a:latin typeface="Arial" panose="020B0604020202020204" pitchFamily="34" charset="0"/>
              <a:cs typeface="Arial" panose="020B0604020202020204" pitchFamily="34" charset="0"/>
            </a:rPr>
            <a:t>operate at the level of </a:t>
          </a:r>
          <a:r>
            <a:rPr lang="en-US" sz="2200" b="1" u="none" kern="1200" dirty="0">
              <a:latin typeface="Arial" panose="020B0604020202020204" pitchFamily="34" charset="0"/>
              <a:cs typeface="Arial" panose="020B0604020202020204" pitchFamily="34" charset="0"/>
            </a:rPr>
            <a:t>individual units </a:t>
          </a:r>
          <a:r>
            <a:rPr lang="en-US" sz="2200" kern="1200" dirty="0">
              <a:latin typeface="Arial" panose="020B0604020202020204" pitchFamily="34" charset="0"/>
              <a:cs typeface="Arial" panose="020B0604020202020204" pitchFamily="34" charset="0"/>
            </a:rPr>
            <a:t>(persons, households, vehicles, firms, etc.)</a:t>
          </a:r>
        </a:p>
        <a:p>
          <a:pPr marL="228600" lvl="1" indent="-228600" algn="l" defTabSz="977900">
            <a:lnSpc>
              <a:spcPct val="90000"/>
            </a:lnSpc>
            <a:spcBef>
              <a:spcPct val="0"/>
            </a:spcBef>
            <a:spcAft>
              <a:spcPct val="15000"/>
            </a:spcAft>
            <a:buChar char="•"/>
          </a:pPr>
          <a:r>
            <a:rPr lang="en-US" sz="2200" kern="1200" dirty="0">
              <a:latin typeface="Arial" panose="020B0604020202020204" pitchFamily="34" charset="0"/>
              <a:cs typeface="Arial" panose="020B0604020202020204" pitchFamily="34" charset="0"/>
            </a:rPr>
            <a:t>apply </a:t>
          </a:r>
          <a:r>
            <a:rPr lang="en-US" sz="2200" b="1" kern="1200" dirty="0">
              <a:latin typeface="Arial" panose="020B0604020202020204" pitchFamily="34" charset="0"/>
              <a:cs typeface="Arial" panose="020B0604020202020204" pitchFamily="34" charset="0"/>
            </a:rPr>
            <a:t>rules</a:t>
          </a:r>
          <a:r>
            <a:rPr lang="en-US" sz="2200" kern="1200" dirty="0">
              <a:latin typeface="Arial" panose="020B0604020202020204" pitchFamily="34" charset="0"/>
              <a:cs typeface="Arial" panose="020B0604020202020204" pitchFamily="34" charset="0"/>
            </a:rPr>
            <a:t> to simulate changes in state or behavior of these units</a:t>
          </a:r>
        </a:p>
        <a:p>
          <a:pPr marL="228600" lvl="1" indent="-228600" algn="l" defTabSz="977900">
            <a:lnSpc>
              <a:spcPct val="90000"/>
            </a:lnSpc>
            <a:spcBef>
              <a:spcPct val="0"/>
            </a:spcBef>
            <a:spcAft>
              <a:spcPct val="15000"/>
            </a:spcAft>
            <a:buChar char="•"/>
          </a:pPr>
          <a:r>
            <a:rPr lang="en-US" sz="2200" kern="1200" dirty="0">
              <a:latin typeface="Arial" panose="020B0604020202020204" pitchFamily="34" charset="0"/>
              <a:cs typeface="Arial" panose="020B0604020202020204" pitchFamily="34" charset="0"/>
            </a:rPr>
            <a:t>estimate </a:t>
          </a:r>
          <a:r>
            <a:rPr lang="en-US" sz="2200" b="1" kern="1200" dirty="0">
              <a:latin typeface="Arial" panose="020B0604020202020204" pitchFamily="34" charset="0"/>
              <a:cs typeface="Arial" panose="020B0604020202020204" pitchFamily="34" charset="0"/>
            </a:rPr>
            <a:t>distributional outcomes </a:t>
          </a:r>
          <a:r>
            <a:rPr lang="en-US" sz="2200" kern="1200" dirty="0">
              <a:latin typeface="Arial" panose="020B0604020202020204" pitchFamily="34" charset="0"/>
              <a:cs typeface="Arial" panose="020B0604020202020204" pitchFamily="34" charset="0"/>
            </a:rPr>
            <a:t>after applying these rules at the micro level</a:t>
          </a:r>
        </a:p>
      </dsp:txBody>
      <dsp:txXfrm>
        <a:off x="40" y="838755"/>
        <a:ext cx="3845569" cy="3623400"/>
      </dsp:txXfrm>
    </dsp:sp>
    <dsp:sp modelId="{3EF65D3F-D370-7044-8EBB-3EEF11C8A0DE}">
      <dsp:nvSpPr>
        <dsp:cNvPr id="0" name=""/>
        <dsp:cNvSpPr/>
      </dsp:nvSpPr>
      <dsp:spPr>
        <a:xfrm>
          <a:off x="4383989" y="63807"/>
          <a:ext cx="3845569" cy="774948"/>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n-US" sz="2200" kern="1200">
              <a:latin typeface="Arial" panose="020B0604020202020204" pitchFamily="34" charset="0"/>
              <a:cs typeface="Arial" panose="020B0604020202020204" pitchFamily="34" charset="0"/>
            </a:rPr>
            <a:t>application in different areas, e.g.:</a:t>
          </a:r>
        </a:p>
      </dsp:txBody>
      <dsp:txXfrm>
        <a:off x="4383989" y="63807"/>
        <a:ext cx="3845569" cy="774948"/>
      </dsp:txXfrm>
    </dsp:sp>
    <dsp:sp modelId="{AC244E05-488D-6D49-9709-D133A5AF1401}">
      <dsp:nvSpPr>
        <dsp:cNvPr id="0" name=""/>
        <dsp:cNvSpPr/>
      </dsp:nvSpPr>
      <dsp:spPr>
        <a:xfrm>
          <a:off x="4383989" y="838755"/>
          <a:ext cx="3845569" cy="3623400"/>
        </a:xfrm>
        <a:prstGeom prst="rect">
          <a:avLst/>
        </a:prstGeom>
        <a:solidFill>
          <a:schemeClr val="accent3">
            <a:alpha val="90000"/>
            <a:tint val="40000"/>
            <a:hueOff val="0"/>
            <a:satOff val="0"/>
            <a:lumOff val="0"/>
            <a:alphaOff val="0"/>
          </a:schemeClr>
        </a:solidFill>
        <a:ln w="9525" cap="flat" cmpd="sng" algn="ctr">
          <a:solidFill>
            <a:schemeClr val="accent3">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US" sz="2200" kern="1200">
              <a:latin typeface="Arial" panose="020B0604020202020204" pitchFamily="34" charset="0"/>
              <a:cs typeface="Arial" panose="020B0604020202020204" pitchFamily="34" charset="0"/>
            </a:rPr>
            <a:t>traffic and transportation</a:t>
          </a:r>
        </a:p>
        <a:p>
          <a:pPr marL="228600" lvl="1" indent="-228600" algn="l" defTabSz="977900">
            <a:lnSpc>
              <a:spcPct val="90000"/>
            </a:lnSpc>
            <a:spcBef>
              <a:spcPct val="0"/>
            </a:spcBef>
            <a:spcAft>
              <a:spcPct val="15000"/>
            </a:spcAft>
            <a:buChar char="•"/>
          </a:pPr>
          <a:r>
            <a:rPr lang="en-US" sz="2200" kern="1200">
              <a:latin typeface="Arial" panose="020B0604020202020204" pitchFamily="34" charset="0"/>
              <a:cs typeface="Arial" panose="020B0604020202020204" pitchFamily="34" charset="0"/>
            </a:rPr>
            <a:t>demand for health care</a:t>
          </a:r>
        </a:p>
        <a:p>
          <a:pPr marL="228600" lvl="1" indent="-228600" algn="l" defTabSz="977900">
            <a:lnSpc>
              <a:spcPct val="90000"/>
            </a:lnSpc>
            <a:spcBef>
              <a:spcPct val="0"/>
            </a:spcBef>
            <a:spcAft>
              <a:spcPct val="15000"/>
            </a:spcAft>
            <a:buChar char="•"/>
          </a:pPr>
          <a:r>
            <a:rPr lang="en-US" sz="2200" kern="1200">
              <a:latin typeface="Arial" panose="020B0604020202020204" pitchFamily="34" charset="0"/>
              <a:cs typeface="Arial" panose="020B0604020202020204" pitchFamily="34" charset="0"/>
            </a:rPr>
            <a:t>spatial planning</a:t>
          </a:r>
        </a:p>
        <a:p>
          <a:pPr marL="228600" lvl="1" indent="-228600" algn="l" defTabSz="977900">
            <a:lnSpc>
              <a:spcPct val="90000"/>
            </a:lnSpc>
            <a:spcBef>
              <a:spcPct val="0"/>
            </a:spcBef>
            <a:spcAft>
              <a:spcPct val="15000"/>
            </a:spcAft>
            <a:buChar char="•"/>
          </a:pPr>
          <a:r>
            <a:rPr lang="en-US" sz="2200" b="1" kern="1200" dirty="0">
              <a:latin typeface="Arial" panose="020B0604020202020204" pitchFamily="34" charset="0"/>
              <a:cs typeface="Arial" panose="020B0604020202020204" pitchFamily="34" charset="0"/>
            </a:rPr>
            <a:t>tax-benefit policies</a:t>
          </a:r>
        </a:p>
        <a:p>
          <a:pPr marL="228600" lvl="1" indent="-228600" algn="l" defTabSz="977900">
            <a:lnSpc>
              <a:spcPct val="90000"/>
            </a:lnSpc>
            <a:spcBef>
              <a:spcPct val="0"/>
            </a:spcBef>
            <a:spcAft>
              <a:spcPct val="15000"/>
            </a:spcAft>
            <a:buChar char="•"/>
          </a:pPr>
          <a:endParaRPr lang="en-US" sz="2200" b="1" kern="1200" dirty="0">
            <a:latin typeface="Arial" panose="020B0604020202020204" pitchFamily="34" charset="0"/>
            <a:cs typeface="Arial" panose="020B0604020202020204" pitchFamily="34" charset="0"/>
          </a:endParaRPr>
        </a:p>
        <a:p>
          <a:pPr marL="228600" lvl="1" indent="-228600" algn="l" defTabSz="977900">
            <a:lnSpc>
              <a:spcPct val="90000"/>
            </a:lnSpc>
            <a:spcBef>
              <a:spcPct val="0"/>
            </a:spcBef>
            <a:spcAft>
              <a:spcPct val="15000"/>
            </a:spcAft>
            <a:buChar char="•"/>
          </a:pPr>
          <a:endParaRPr lang="en-US" sz="2200" b="1" kern="1200" dirty="0">
            <a:latin typeface="Arial" panose="020B0604020202020204" pitchFamily="34" charset="0"/>
            <a:cs typeface="Arial" panose="020B0604020202020204" pitchFamily="34" charset="0"/>
          </a:endParaRPr>
        </a:p>
        <a:p>
          <a:pPr marL="228600" lvl="1" indent="-228600" algn="r" defTabSz="977900">
            <a:lnSpc>
              <a:spcPct val="90000"/>
            </a:lnSpc>
            <a:spcBef>
              <a:spcPct val="0"/>
            </a:spcBef>
            <a:spcAft>
              <a:spcPct val="15000"/>
            </a:spcAft>
            <a:buNone/>
          </a:pPr>
          <a:endParaRPr lang="en-US" sz="2200" b="1" kern="1200" dirty="0">
            <a:latin typeface="Arial" panose="020B0604020202020204" pitchFamily="34" charset="0"/>
            <a:cs typeface="Arial" panose="020B0604020202020204" pitchFamily="34" charset="0"/>
          </a:endParaRPr>
        </a:p>
        <a:p>
          <a:pPr marL="228600" lvl="1" indent="-228600" algn="r" defTabSz="977900">
            <a:lnSpc>
              <a:spcPct val="90000"/>
            </a:lnSpc>
            <a:spcBef>
              <a:spcPct val="0"/>
            </a:spcBef>
            <a:spcAft>
              <a:spcPct val="15000"/>
            </a:spcAft>
            <a:buNone/>
          </a:pPr>
          <a:endParaRPr lang="en-US" sz="2200" b="1" kern="1200" dirty="0">
            <a:latin typeface="Arial" panose="020B0604020202020204" pitchFamily="34" charset="0"/>
            <a:cs typeface="Arial" panose="020B0604020202020204" pitchFamily="34" charset="0"/>
          </a:endParaRPr>
        </a:p>
        <a:p>
          <a:pPr marL="228600" lvl="1" indent="-228600" algn="r" defTabSz="977900">
            <a:lnSpc>
              <a:spcPct val="90000"/>
            </a:lnSpc>
            <a:spcBef>
              <a:spcPct val="0"/>
            </a:spcBef>
            <a:spcAft>
              <a:spcPct val="15000"/>
            </a:spcAft>
            <a:buNone/>
          </a:pPr>
          <a:endParaRPr lang="en-US" sz="2200" b="1" kern="1200" dirty="0">
            <a:latin typeface="Arial" panose="020B0604020202020204" pitchFamily="34" charset="0"/>
            <a:cs typeface="Arial" panose="020B0604020202020204" pitchFamily="34" charset="0"/>
          </a:endParaRPr>
        </a:p>
      </dsp:txBody>
      <dsp:txXfrm>
        <a:off x="4383989" y="838755"/>
        <a:ext cx="3845569" cy="36234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3E0C46-3761-1D45-96A0-543718419E0D}">
      <dsp:nvSpPr>
        <dsp:cNvPr id="0" name=""/>
        <dsp:cNvSpPr/>
      </dsp:nvSpPr>
      <dsp:spPr>
        <a:xfrm>
          <a:off x="175213" y="1128153"/>
          <a:ext cx="1515749" cy="4995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kern="1200" dirty="0">
              <a:latin typeface="Arial" panose="020B0604020202020204" pitchFamily="34" charset="0"/>
              <a:cs typeface="Arial" panose="020B0604020202020204" pitchFamily="34" charset="0"/>
            </a:rPr>
            <a:t>Microdata</a:t>
          </a:r>
        </a:p>
      </dsp:txBody>
      <dsp:txXfrm>
        <a:off x="175213" y="1128153"/>
        <a:ext cx="1515749" cy="499508"/>
      </dsp:txXfrm>
    </dsp:sp>
    <dsp:sp modelId="{F22A1061-BDFC-C740-98A6-5C32D34B17EF}">
      <dsp:nvSpPr>
        <dsp:cNvPr id="0" name=""/>
        <dsp:cNvSpPr/>
      </dsp:nvSpPr>
      <dsp:spPr>
        <a:xfrm>
          <a:off x="2311" y="2181444"/>
          <a:ext cx="1861552" cy="9358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t" anchorCtr="0">
          <a:noAutofit/>
        </a:bodyPr>
        <a:lstStyle/>
        <a:p>
          <a:pPr marL="114300" lvl="1" indent="-114300" algn="l" defTabSz="666750">
            <a:lnSpc>
              <a:spcPct val="90000"/>
            </a:lnSpc>
            <a:spcBef>
              <a:spcPct val="0"/>
            </a:spcBef>
            <a:spcAft>
              <a:spcPct val="15000"/>
            </a:spcAft>
            <a:buChar char="•"/>
          </a:pPr>
          <a:r>
            <a:rPr lang="en-GB" sz="1500" kern="1200" dirty="0">
              <a:latin typeface="Arial" panose="020B0604020202020204" pitchFamily="34" charset="0"/>
              <a:cs typeface="Arial" panose="020B0604020202020204" pitchFamily="34" charset="0"/>
            </a:rPr>
            <a:t>on households (and individuals)</a:t>
          </a:r>
        </a:p>
        <a:p>
          <a:pPr marL="114300" lvl="1" indent="-114300" algn="l" defTabSz="666750">
            <a:lnSpc>
              <a:spcPct val="90000"/>
            </a:lnSpc>
            <a:spcBef>
              <a:spcPct val="0"/>
            </a:spcBef>
            <a:spcAft>
              <a:spcPct val="15000"/>
            </a:spcAft>
            <a:buChar char="•"/>
          </a:pPr>
          <a:r>
            <a:rPr lang="en-GB" sz="1500" kern="1200" dirty="0">
              <a:latin typeface="Arial" panose="020B0604020202020204" pitchFamily="34" charset="0"/>
              <a:cs typeface="Arial" panose="020B0604020202020204" pitchFamily="34" charset="0"/>
            </a:rPr>
            <a:t>representative of the population</a:t>
          </a:r>
        </a:p>
      </dsp:txBody>
      <dsp:txXfrm>
        <a:off x="2311" y="2181444"/>
        <a:ext cx="1861552" cy="935835"/>
      </dsp:txXfrm>
    </dsp:sp>
    <dsp:sp modelId="{44AABF5B-933F-7540-BF0D-2C9D57D8E981}">
      <dsp:nvSpPr>
        <dsp:cNvPr id="0" name=""/>
        <dsp:cNvSpPr/>
      </dsp:nvSpPr>
      <dsp:spPr>
        <a:xfrm>
          <a:off x="173490" y="976233"/>
          <a:ext cx="120570" cy="12057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0B25DC3-2825-0E4C-B339-63A778482656}">
      <dsp:nvSpPr>
        <dsp:cNvPr id="0" name=""/>
        <dsp:cNvSpPr/>
      </dsp:nvSpPr>
      <dsp:spPr>
        <a:xfrm>
          <a:off x="257890" y="807434"/>
          <a:ext cx="120570" cy="12057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F98374E-105E-EA4F-BB6B-C6292D511020}">
      <dsp:nvSpPr>
        <dsp:cNvPr id="0" name=""/>
        <dsp:cNvSpPr/>
      </dsp:nvSpPr>
      <dsp:spPr>
        <a:xfrm>
          <a:off x="460449" y="841194"/>
          <a:ext cx="189468" cy="18946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07BA873-A196-814F-B020-D027FDD85BEA}">
      <dsp:nvSpPr>
        <dsp:cNvPr id="0" name=""/>
        <dsp:cNvSpPr/>
      </dsp:nvSpPr>
      <dsp:spPr>
        <a:xfrm>
          <a:off x="629248" y="655515"/>
          <a:ext cx="120570" cy="12057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196A64A-DF4D-804B-A3AC-CF72216369F2}">
      <dsp:nvSpPr>
        <dsp:cNvPr id="0" name=""/>
        <dsp:cNvSpPr/>
      </dsp:nvSpPr>
      <dsp:spPr>
        <a:xfrm>
          <a:off x="848688" y="587995"/>
          <a:ext cx="120570" cy="12057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0951304-5697-8F4E-9CB3-52425053DEFE}">
      <dsp:nvSpPr>
        <dsp:cNvPr id="0" name=""/>
        <dsp:cNvSpPr/>
      </dsp:nvSpPr>
      <dsp:spPr>
        <a:xfrm>
          <a:off x="1118767" y="706154"/>
          <a:ext cx="120570" cy="12057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9528FF1-086D-DA43-B5E4-77E925B689C4}">
      <dsp:nvSpPr>
        <dsp:cNvPr id="0" name=""/>
        <dsp:cNvSpPr/>
      </dsp:nvSpPr>
      <dsp:spPr>
        <a:xfrm>
          <a:off x="1287566" y="790554"/>
          <a:ext cx="189468" cy="18946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D0E9B2C-27C0-D046-9BA7-F58A65B36A57}">
      <dsp:nvSpPr>
        <dsp:cNvPr id="0" name=""/>
        <dsp:cNvSpPr/>
      </dsp:nvSpPr>
      <dsp:spPr>
        <a:xfrm>
          <a:off x="1523885" y="976233"/>
          <a:ext cx="120570" cy="12057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FF81D84-E6CD-8F47-8378-8730FA399F3B}">
      <dsp:nvSpPr>
        <dsp:cNvPr id="0" name=""/>
        <dsp:cNvSpPr/>
      </dsp:nvSpPr>
      <dsp:spPr>
        <a:xfrm>
          <a:off x="1625165" y="1161913"/>
          <a:ext cx="120570" cy="12057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EBBF9B5-F3AC-DB4D-8883-356CCF82D7D5}">
      <dsp:nvSpPr>
        <dsp:cNvPr id="0" name=""/>
        <dsp:cNvSpPr/>
      </dsp:nvSpPr>
      <dsp:spPr>
        <a:xfrm>
          <a:off x="747408" y="807434"/>
          <a:ext cx="310039" cy="31003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72B35B1-6017-3548-9C08-D2EFFF6ADD6E}">
      <dsp:nvSpPr>
        <dsp:cNvPr id="0" name=""/>
        <dsp:cNvSpPr/>
      </dsp:nvSpPr>
      <dsp:spPr>
        <a:xfrm>
          <a:off x="89090" y="1448872"/>
          <a:ext cx="120570" cy="12057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54E4976-4C0B-C34A-B184-8DE32B8DD81A}">
      <dsp:nvSpPr>
        <dsp:cNvPr id="0" name=""/>
        <dsp:cNvSpPr/>
      </dsp:nvSpPr>
      <dsp:spPr>
        <a:xfrm>
          <a:off x="190370" y="1600791"/>
          <a:ext cx="189468" cy="18946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16D7497-F0E5-1342-A120-6F7805D87BCE}">
      <dsp:nvSpPr>
        <dsp:cNvPr id="0" name=""/>
        <dsp:cNvSpPr/>
      </dsp:nvSpPr>
      <dsp:spPr>
        <a:xfrm>
          <a:off x="443569" y="1735831"/>
          <a:ext cx="275590" cy="27559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0980644-E965-3A43-B740-93D4B5149F4B}">
      <dsp:nvSpPr>
        <dsp:cNvPr id="0" name=""/>
        <dsp:cNvSpPr/>
      </dsp:nvSpPr>
      <dsp:spPr>
        <a:xfrm>
          <a:off x="798048" y="1955270"/>
          <a:ext cx="120570" cy="12057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DF0C499-EFC7-EB4C-9F1E-E8C57DD9D9FC}">
      <dsp:nvSpPr>
        <dsp:cNvPr id="0" name=""/>
        <dsp:cNvSpPr/>
      </dsp:nvSpPr>
      <dsp:spPr>
        <a:xfrm>
          <a:off x="865568" y="1735831"/>
          <a:ext cx="189468" cy="18946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048ECCF-E69F-DF4F-9BB9-1DAFEF985B0F}">
      <dsp:nvSpPr>
        <dsp:cNvPr id="0" name=""/>
        <dsp:cNvSpPr/>
      </dsp:nvSpPr>
      <dsp:spPr>
        <a:xfrm>
          <a:off x="1034367" y="1972150"/>
          <a:ext cx="120570" cy="12057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BD370E7-92DB-1546-B9F1-CD9256714771}">
      <dsp:nvSpPr>
        <dsp:cNvPr id="0" name=""/>
        <dsp:cNvSpPr/>
      </dsp:nvSpPr>
      <dsp:spPr>
        <a:xfrm>
          <a:off x="1186286" y="1702071"/>
          <a:ext cx="275590" cy="27559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E4BC08B-39B0-6042-A810-1CAC6525FDB8}">
      <dsp:nvSpPr>
        <dsp:cNvPr id="0" name=""/>
        <dsp:cNvSpPr/>
      </dsp:nvSpPr>
      <dsp:spPr>
        <a:xfrm>
          <a:off x="1557645" y="1634551"/>
          <a:ext cx="189468" cy="18946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C5CA6EF-330D-A84E-8B8A-5117613AA5A7}">
      <dsp:nvSpPr>
        <dsp:cNvPr id="0" name=""/>
        <dsp:cNvSpPr/>
      </dsp:nvSpPr>
      <dsp:spPr>
        <a:xfrm>
          <a:off x="1863864" y="840913"/>
          <a:ext cx="556442" cy="1062309"/>
        </a:xfrm>
        <a:prstGeom prst="chevron">
          <a:avLst>
            <a:gd name="adj" fmla="val 6231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613BD82-364F-7F46-963B-85350B641466}">
      <dsp:nvSpPr>
        <dsp:cNvPr id="0" name=""/>
        <dsp:cNvSpPr/>
      </dsp:nvSpPr>
      <dsp:spPr>
        <a:xfrm>
          <a:off x="2629488" y="841429"/>
          <a:ext cx="1517570" cy="10622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kern="1200" dirty="0">
              <a:latin typeface="Arial" panose="020B0604020202020204" pitchFamily="34" charset="0"/>
              <a:cs typeface="Arial" panose="020B0604020202020204" pitchFamily="34" charset="0"/>
            </a:rPr>
            <a:t>Tax-benefit policy rules</a:t>
          </a:r>
        </a:p>
      </dsp:txBody>
      <dsp:txXfrm>
        <a:off x="2629488" y="841429"/>
        <a:ext cx="1517570" cy="1062299"/>
      </dsp:txXfrm>
    </dsp:sp>
    <dsp:sp modelId="{B7AF2F79-B8AB-434E-A109-D394003312D7}">
      <dsp:nvSpPr>
        <dsp:cNvPr id="0" name=""/>
        <dsp:cNvSpPr/>
      </dsp:nvSpPr>
      <dsp:spPr>
        <a:xfrm>
          <a:off x="2420306" y="2181444"/>
          <a:ext cx="1935934" cy="9358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t" anchorCtr="0">
          <a:noAutofit/>
        </a:bodyPr>
        <a:lstStyle/>
        <a:p>
          <a:pPr marL="114300" lvl="1" indent="-114300" algn="l" defTabSz="666750">
            <a:lnSpc>
              <a:spcPct val="90000"/>
            </a:lnSpc>
            <a:spcBef>
              <a:spcPct val="0"/>
            </a:spcBef>
            <a:spcAft>
              <a:spcPct val="15000"/>
            </a:spcAft>
            <a:buChar char="•"/>
          </a:pPr>
          <a:r>
            <a:rPr lang="en-GB" sz="1500" kern="1200" dirty="0">
              <a:latin typeface="Arial" panose="020B0604020202020204" pitchFamily="34" charset="0"/>
              <a:cs typeface="Arial" panose="020B0604020202020204" pitchFamily="34" charset="0"/>
            </a:rPr>
            <a:t>current or historical systems</a:t>
          </a:r>
        </a:p>
        <a:p>
          <a:pPr marL="114300" lvl="1" indent="-114300" algn="l" defTabSz="666750">
            <a:lnSpc>
              <a:spcPct val="90000"/>
            </a:lnSpc>
            <a:spcBef>
              <a:spcPct val="0"/>
            </a:spcBef>
            <a:spcAft>
              <a:spcPct val="15000"/>
            </a:spcAft>
            <a:buChar char="•"/>
          </a:pPr>
          <a:r>
            <a:rPr lang="en-GB" sz="1500" kern="1200" dirty="0">
              <a:latin typeface="Arial" panose="020B0604020202020204" pitchFamily="34" charset="0"/>
              <a:cs typeface="Arial" panose="020B0604020202020204" pitchFamily="34" charset="0"/>
            </a:rPr>
            <a:t>hypothetical systems</a:t>
          </a:r>
        </a:p>
      </dsp:txBody>
      <dsp:txXfrm>
        <a:off x="2420306" y="2181444"/>
        <a:ext cx="1935934" cy="935835"/>
      </dsp:txXfrm>
    </dsp:sp>
    <dsp:sp modelId="{4090177D-E840-B847-B7FB-B80374A7E1D3}">
      <dsp:nvSpPr>
        <dsp:cNvPr id="0" name=""/>
        <dsp:cNvSpPr/>
      </dsp:nvSpPr>
      <dsp:spPr>
        <a:xfrm>
          <a:off x="4356241" y="840913"/>
          <a:ext cx="556442" cy="1062309"/>
        </a:xfrm>
        <a:prstGeom prst="chevron">
          <a:avLst>
            <a:gd name="adj" fmla="val 6231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0F8B741-412C-1645-B1FF-43107D59A28E}">
      <dsp:nvSpPr>
        <dsp:cNvPr id="0" name=""/>
        <dsp:cNvSpPr/>
      </dsp:nvSpPr>
      <dsp:spPr>
        <a:xfrm>
          <a:off x="4979874" y="841429"/>
          <a:ext cx="1517570" cy="10622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kern="1200" dirty="0">
              <a:latin typeface="Arial" panose="020B0604020202020204" pitchFamily="34" charset="0"/>
              <a:cs typeface="Arial" panose="020B0604020202020204" pitchFamily="34" charset="0"/>
            </a:rPr>
            <a:t>Calculation of benefit entitlements &amp; tax liabilities</a:t>
          </a:r>
        </a:p>
      </dsp:txBody>
      <dsp:txXfrm>
        <a:off x="4979874" y="841429"/>
        <a:ext cx="1517570" cy="1062299"/>
      </dsp:txXfrm>
    </dsp:sp>
    <dsp:sp modelId="{E87674BC-9843-1C4B-8AF9-1D2E734F7573}">
      <dsp:nvSpPr>
        <dsp:cNvPr id="0" name=""/>
        <dsp:cNvSpPr/>
      </dsp:nvSpPr>
      <dsp:spPr>
        <a:xfrm>
          <a:off x="4912683" y="2181444"/>
          <a:ext cx="1651951" cy="9358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t" anchorCtr="0">
          <a:noAutofit/>
        </a:bodyPr>
        <a:lstStyle/>
        <a:p>
          <a:pPr marL="114300" lvl="1" indent="-114300" algn="l" defTabSz="666750">
            <a:lnSpc>
              <a:spcPct val="90000"/>
            </a:lnSpc>
            <a:spcBef>
              <a:spcPct val="0"/>
            </a:spcBef>
            <a:spcAft>
              <a:spcPct val="15000"/>
            </a:spcAft>
            <a:buChar char="•"/>
          </a:pPr>
          <a:r>
            <a:rPr lang="en-GB" sz="1500" kern="1200" dirty="0">
              <a:latin typeface="Arial" panose="020B0604020202020204" pitchFamily="34" charset="0"/>
              <a:cs typeface="Arial" panose="020B0604020202020204" pitchFamily="34" charset="0"/>
            </a:rPr>
            <a:t>for every household</a:t>
          </a:r>
        </a:p>
        <a:p>
          <a:pPr marL="114300" lvl="1" indent="-114300" algn="l" defTabSz="666750">
            <a:lnSpc>
              <a:spcPct val="90000"/>
            </a:lnSpc>
            <a:spcBef>
              <a:spcPct val="0"/>
            </a:spcBef>
            <a:spcAft>
              <a:spcPct val="15000"/>
            </a:spcAft>
            <a:buChar char="•"/>
          </a:pPr>
          <a:r>
            <a:rPr lang="en-GB" sz="1500" kern="1200" dirty="0">
              <a:latin typeface="Arial" panose="020B0604020202020204" pitchFamily="34" charset="0"/>
              <a:cs typeface="Arial" panose="020B0604020202020204" pitchFamily="34" charset="0"/>
            </a:rPr>
            <a:t>under multiple tax-benefit systems</a:t>
          </a:r>
        </a:p>
      </dsp:txBody>
      <dsp:txXfrm>
        <a:off x="4912683" y="2181444"/>
        <a:ext cx="1651951" cy="935835"/>
      </dsp:txXfrm>
    </dsp:sp>
    <dsp:sp modelId="{33EB08D7-0951-074C-BA7D-6DDBA29B2B79}">
      <dsp:nvSpPr>
        <dsp:cNvPr id="0" name=""/>
        <dsp:cNvSpPr/>
      </dsp:nvSpPr>
      <dsp:spPr>
        <a:xfrm>
          <a:off x="6564635" y="840913"/>
          <a:ext cx="556442" cy="1062309"/>
        </a:xfrm>
        <a:prstGeom prst="chevron">
          <a:avLst>
            <a:gd name="adj" fmla="val 6231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1080C09-135D-784B-95CF-60B14395456B}">
      <dsp:nvSpPr>
        <dsp:cNvPr id="0" name=""/>
        <dsp:cNvSpPr/>
      </dsp:nvSpPr>
      <dsp:spPr>
        <a:xfrm>
          <a:off x="7234895" y="765551"/>
          <a:ext cx="1289935" cy="128993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n-GB" sz="1800" kern="1200" dirty="0">
              <a:latin typeface="Arial" panose="020B0604020202020204" pitchFamily="34" charset="0"/>
              <a:cs typeface="Arial" panose="020B0604020202020204" pitchFamily="34" charset="0"/>
            </a:rPr>
            <a:t>Analysis</a:t>
          </a:r>
        </a:p>
      </dsp:txBody>
      <dsp:txXfrm>
        <a:off x="7423802" y="954458"/>
        <a:ext cx="912121" cy="912121"/>
      </dsp:txXfrm>
    </dsp:sp>
    <dsp:sp modelId="{E74FCEC6-52E9-3342-9F04-256C7893F206}">
      <dsp:nvSpPr>
        <dsp:cNvPr id="0" name=""/>
        <dsp:cNvSpPr/>
      </dsp:nvSpPr>
      <dsp:spPr>
        <a:xfrm>
          <a:off x="7121077" y="2181444"/>
          <a:ext cx="1517570" cy="9358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t" anchorCtr="0">
          <a:noAutofit/>
        </a:bodyPr>
        <a:lstStyle/>
        <a:p>
          <a:pPr marL="114300" lvl="1" indent="-114300" algn="l" defTabSz="666750">
            <a:lnSpc>
              <a:spcPct val="90000"/>
            </a:lnSpc>
            <a:spcBef>
              <a:spcPct val="0"/>
            </a:spcBef>
            <a:spcAft>
              <a:spcPct val="15000"/>
            </a:spcAft>
            <a:buChar char="•"/>
          </a:pPr>
          <a:r>
            <a:rPr lang="en-GB" sz="1500" kern="1200" dirty="0">
              <a:latin typeface="Arial" panose="020B0604020202020204" pitchFamily="34" charset="0"/>
              <a:cs typeface="Arial" panose="020B0604020202020204" pitchFamily="34" charset="0"/>
            </a:rPr>
            <a:t>household incomes</a:t>
          </a:r>
        </a:p>
        <a:p>
          <a:pPr marL="114300" lvl="1" indent="-114300" algn="l" defTabSz="666750">
            <a:lnSpc>
              <a:spcPct val="90000"/>
            </a:lnSpc>
            <a:spcBef>
              <a:spcPct val="0"/>
            </a:spcBef>
            <a:spcAft>
              <a:spcPct val="15000"/>
            </a:spcAft>
            <a:buChar char="•"/>
          </a:pPr>
          <a:r>
            <a:rPr lang="en-GB" sz="1500" kern="1200" dirty="0">
              <a:latin typeface="Arial" panose="020B0604020202020204" pitchFamily="34" charset="0"/>
              <a:cs typeface="Arial" panose="020B0604020202020204" pitchFamily="34" charset="0"/>
            </a:rPr>
            <a:t>fiscal impact</a:t>
          </a:r>
        </a:p>
        <a:p>
          <a:pPr marL="114300" lvl="1" indent="-114300" algn="l" defTabSz="666750">
            <a:lnSpc>
              <a:spcPct val="90000"/>
            </a:lnSpc>
            <a:spcBef>
              <a:spcPct val="0"/>
            </a:spcBef>
            <a:spcAft>
              <a:spcPct val="15000"/>
            </a:spcAft>
            <a:buChar char="•"/>
          </a:pPr>
          <a:r>
            <a:rPr lang="en-GB" sz="1500" kern="1200" dirty="0">
              <a:latin typeface="Arial" panose="020B0604020202020204" pitchFamily="34" charset="0"/>
              <a:cs typeface="Arial" panose="020B0604020202020204" pitchFamily="34" charset="0"/>
            </a:rPr>
            <a:t>work incentives</a:t>
          </a:r>
        </a:p>
      </dsp:txBody>
      <dsp:txXfrm>
        <a:off x="7121077" y="2181444"/>
        <a:ext cx="1517570" cy="93583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60BC4E-5C84-A142-B4D8-FF25507FE48B}">
      <dsp:nvSpPr>
        <dsp:cNvPr id="0" name=""/>
        <dsp:cNvSpPr/>
      </dsp:nvSpPr>
      <dsp:spPr>
        <a:xfrm>
          <a:off x="942831" y="466932"/>
          <a:ext cx="659092" cy="91440"/>
        </a:xfrm>
        <a:custGeom>
          <a:avLst/>
          <a:gdLst/>
          <a:ahLst/>
          <a:cxnLst/>
          <a:rect l="0" t="0" r="0" b="0"/>
          <a:pathLst>
            <a:path>
              <a:moveTo>
                <a:pt x="0" y="104567"/>
              </a:moveTo>
              <a:lnTo>
                <a:pt x="659092" y="104567"/>
              </a:lnTo>
              <a:lnTo>
                <a:pt x="659092" y="45720"/>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6AC4829-C3E0-8C48-95A9-4EC2B5F7F00E}">
      <dsp:nvSpPr>
        <dsp:cNvPr id="0" name=""/>
        <dsp:cNvSpPr/>
      </dsp:nvSpPr>
      <dsp:spPr>
        <a:xfrm>
          <a:off x="942831" y="571500"/>
          <a:ext cx="1318184" cy="404871"/>
        </a:xfrm>
        <a:custGeom>
          <a:avLst/>
          <a:gdLst/>
          <a:ahLst/>
          <a:cxnLst/>
          <a:rect l="0" t="0" r="0" b="0"/>
          <a:pathLst>
            <a:path>
              <a:moveTo>
                <a:pt x="0" y="0"/>
              </a:moveTo>
              <a:lnTo>
                <a:pt x="1224028" y="0"/>
              </a:lnTo>
              <a:lnTo>
                <a:pt x="1224028" y="404871"/>
              </a:lnTo>
              <a:lnTo>
                <a:pt x="1318184" y="404871"/>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1344BFB-6F45-0A4A-AADB-2C5A95653286}">
      <dsp:nvSpPr>
        <dsp:cNvPr id="0" name=""/>
        <dsp:cNvSpPr/>
      </dsp:nvSpPr>
      <dsp:spPr>
        <a:xfrm>
          <a:off x="942831" y="525780"/>
          <a:ext cx="1318184" cy="91440"/>
        </a:xfrm>
        <a:custGeom>
          <a:avLst/>
          <a:gdLst/>
          <a:ahLst/>
          <a:cxnLst/>
          <a:rect l="0" t="0" r="0" b="0"/>
          <a:pathLst>
            <a:path>
              <a:moveTo>
                <a:pt x="0" y="45720"/>
              </a:moveTo>
              <a:lnTo>
                <a:pt x="1318184" y="45720"/>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A002D6B-8562-634C-ADE2-B6D2E8643D49}">
      <dsp:nvSpPr>
        <dsp:cNvPr id="0" name=""/>
        <dsp:cNvSpPr/>
      </dsp:nvSpPr>
      <dsp:spPr>
        <a:xfrm>
          <a:off x="942831" y="166628"/>
          <a:ext cx="1318184" cy="404871"/>
        </a:xfrm>
        <a:custGeom>
          <a:avLst/>
          <a:gdLst/>
          <a:ahLst/>
          <a:cxnLst/>
          <a:rect l="0" t="0" r="0" b="0"/>
          <a:pathLst>
            <a:path>
              <a:moveTo>
                <a:pt x="0" y="404871"/>
              </a:moveTo>
              <a:lnTo>
                <a:pt x="1224028" y="404871"/>
              </a:lnTo>
              <a:lnTo>
                <a:pt x="1224028" y="0"/>
              </a:lnTo>
              <a:lnTo>
                <a:pt x="1318184" y="0"/>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8D40133-1EB4-4C4F-8DF2-010958B7608F}">
      <dsp:nvSpPr>
        <dsp:cNvPr id="0" name=""/>
        <dsp:cNvSpPr/>
      </dsp:nvSpPr>
      <dsp:spPr>
        <a:xfrm>
          <a:off x="1271" y="427912"/>
          <a:ext cx="941560" cy="28717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kern="1200" dirty="0">
              <a:latin typeface="Arial" panose="020B0604020202020204" pitchFamily="34" charset="0"/>
              <a:cs typeface="Arial" panose="020B0604020202020204" pitchFamily="34" charset="0"/>
            </a:rPr>
            <a:t>Policy</a:t>
          </a:r>
        </a:p>
      </dsp:txBody>
      <dsp:txXfrm>
        <a:off x="1271" y="427912"/>
        <a:ext cx="941560" cy="287175"/>
      </dsp:txXfrm>
    </dsp:sp>
    <dsp:sp modelId="{96916D08-F133-5647-AD12-F2553E69E4F3}">
      <dsp:nvSpPr>
        <dsp:cNvPr id="0" name=""/>
        <dsp:cNvSpPr/>
      </dsp:nvSpPr>
      <dsp:spPr>
        <a:xfrm>
          <a:off x="2261016" y="23040"/>
          <a:ext cx="941560" cy="287175"/>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kern="1200" dirty="0">
              <a:latin typeface="Arial" panose="020B0604020202020204" pitchFamily="34" charset="0"/>
              <a:cs typeface="Arial" panose="020B0604020202020204" pitchFamily="34" charset="0"/>
            </a:rPr>
            <a:t>Parameter</a:t>
          </a:r>
        </a:p>
      </dsp:txBody>
      <dsp:txXfrm>
        <a:off x="2261016" y="23040"/>
        <a:ext cx="941560" cy="287175"/>
      </dsp:txXfrm>
    </dsp:sp>
    <dsp:sp modelId="{F5357268-B42E-2B44-8F32-1247FA058118}">
      <dsp:nvSpPr>
        <dsp:cNvPr id="0" name=""/>
        <dsp:cNvSpPr/>
      </dsp:nvSpPr>
      <dsp:spPr>
        <a:xfrm>
          <a:off x="2261016" y="427912"/>
          <a:ext cx="941560" cy="287175"/>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kern="1200" dirty="0">
              <a:latin typeface="Arial" panose="020B0604020202020204" pitchFamily="34" charset="0"/>
              <a:cs typeface="Arial" panose="020B0604020202020204" pitchFamily="34" charset="0"/>
            </a:rPr>
            <a:t>Parameter</a:t>
          </a:r>
        </a:p>
      </dsp:txBody>
      <dsp:txXfrm>
        <a:off x="2261016" y="427912"/>
        <a:ext cx="941560" cy="287175"/>
      </dsp:txXfrm>
    </dsp:sp>
    <dsp:sp modelId="{B05F5616-0A0F-034E-B577-BF435E97BBC8}">
      <dsp:nvSpPr>
        <dsp:cNvPr id="0" name=""/>
        <dsp:cNvSpPr/>
      </dsp:nvSpPr>
      <dsp:spPr>
        <a:xfrm>
          <a:off x="2261016" y="832783"/>
          <a:ext cx="941560" cy="287175"/>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kern="1200" dirty="0">
              <a:latin typeface="Arial" panose="020B0604020202020204" pitchFamily="34" charset="0"/>
              <a:cs typeface="Arial" panose="020B0604020202020204" pitchFamily="34" charset="0"/>
            </a:rPr>
            <a:t>Parameter</a:t>
          </a:r>
        </a:p>
      </dsp:txBody>
      <dsp:txXfrm>
        <a:off x="2261016" y="832783"/>
        <a:ext cx="941560" cy="287175"/>
      </dsp:txXfrm>
    </dsp:sp>
    <dsp:sp modelId="{2AE603DD-AE24-7A4B-A484-447BA3FB057B}">
      <dsp:nvSpPr>
        <dsp:cNvPr id="0" name=""/>
        <dsp:cNvSpPr/>
      </dsp:nvSpPr>
      <dsp:spPr>
        <a:xfrm>
          <a:off x="1131143" y="225476"/>
          <a:ext cx="941560" cy="287175"/>
        </a:xfrm>
        <a:prstGeom prst="rect">
          <a:avLst/>
        </a:prstGeom>
        <a:solidFill>
          <a:schemeClr val="accent3">
            <a:hueOff val="0"/>
            <a:satOff val="0"/>
            <a:lumOff val="0"/>
            <a:alphaOff val="0"/>
          </a:schemeClr>
        </a:solidFill>
        <a:ln w="25400" cap="flat" cmpd="sng" algn="ctr">
          <a:solidFill>
            <a:schemeClr val="l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kern="1200" dirty="0">
              <a:latin typeface="Arial" panose="020B0604020202020204" pitchFamily="34" charset="0"/>
              <a:cs typeface="Arial" panose="020B0604020202020204" pitchFamily="34" charset="0"/>
            </a:rPr>
            <a:t>Function</a:t>
          </a:r>
        </a:p>
      </dsp:txBody>
      <dsp:txXfrm>
        <a:off x="1131143" y="225476"/>
        <a:ext cx="941560" cy="28717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112BBB-807D-7546-AA0E-7DF6F8E84C71}">
      <dsp:nvSpPr>
        <dsp:cNvPr id="0" name=""/>
        <dsp:cNvSpPr/>
      </dsp:nvSpPr>
      <dsp:spPr>
        <a:xfrm>
          <a:off x="0" y="287593"/>
          <a:ext cx="7859216" cy="1110375"/>
        </a:xfrm>
        <a:prstGeom prst="rect">
          <a:avLst/>
        </a:prstGeom>
        <a:solidFill>
          <a:schemeClr val="lt1">
            <a:alpha val="90000"/>
            <a:hueOff val="0"/>
            <a:satOff val="0"/>
            <a:lumOff val="0"/>
            <a:alphaOff val="0"/>
          </a:schemeClr>
        </a:solidFill>
        <a:ln w="25400" cap="flat" cmpd="sng" algn="ctr">
          <a:solidFill>
            <a:srgbClr val="C00000"/>
          </a:solidFill>
          <a:prstDash val="solid"/>
        </a:ln>
        <a:effectLst/>
      </dsp:spPr>
      <dsp:style>
        <a:lnRef idx="2">
          <a:scrgbClr r="0" g="0" b="0"/>
        </a:lnRef>
        <a:fillRef idx="1">
          <a:scrgbClr r="0" g="0" b="0"/>
        </a:fillRef>
        <a:effectRef idx="0">
          <a:scrgbClr r="0" g="0" b="0"/>
        </a:effectRef>
        <a:fontRef idx="minor"/>
      </dsp:style>
      <dsp:txBody>
        <a:bodyPr spcFirstLastPara="0" vert="horz" wrap="square" lIns="609962" tIns="312420" rIns="609962" bIns="106680" numCol="1" spcCol="1270" anchor="t" anchorCtr="0">
          <a:noAutofit/>
        </a:bodyPr>
        <a:lstStyle/>
        <a:p>
          <a:pPr marL="114300" lvl="1" indent="-114300" algn="l" defTabSz="666750">
            <a:lnSpc>
              <a:spcPct val="100000"/>
            </a:lnSpc>
            <a:spcBef>
              <a:spcPct val="0"/>
            </a:spcBef>
            <a:spcAft>
              <a:spcPct val="15000"/>
            </a:spcAft>
            <a:buChar char="•"/>
          </a:pPr>
          <a:r>
            <a:rPr lang="en-US" sz="1500" kern="1200" dirty="0">
              <a:latin typeface="Arial" panose="020B0604020202020204" pitchFamily="34" charset="0"/>
              <a:cs typeface="Arial" panose="020B0604020202020204" pitchFamily="34" charset="0"/>
            </a:rPr>
            <a:t>define certain parameters or concepts; or do some pre-policy calculations </a:t>
          </a:r>
        </a:p>
        <a:p>
          <a:pPr marL="114300" lvl="1" indent="-114300" algn="l" defTabSz="666750">
            <a:lnSpc>
              <a:spcPct val="100000"/>
            </a:lnSpc>
            <a:spcBef>
              <a:spcPct val="0"/>
            </a:spcBef>
            <a:spcAft>
              <a:spcPct val="15000"/>
            </a:spcAft>
            <a:buChar char="•"/>
          </a:pPr>
          <a:r>
            <a:rPr lang="en-US" sz="1500" kern="1200" dirty="0">
              <a:latin typeface="Arial" panose="020B0604020202020204" pitchFamily="34" charset="0"/>
              <a:cs typeface="Arial" panose="020B0604020202020204" pitchFamily="34" charset="0"/>
            </a:rPr>
            <a:t>e.g. define assessment units; index (uprate) earnings if input micro-data year lags behind policy year</a:t>
          </a:r>
        </a:p>
      </dsp:txBody>
      <dsp:txXfrm>
        <a:off x="0" y="287593"/>
        <a:ext cx="7859216" cy="1110375"/>
      </dsp:txXfrm>
    </dsp:sp>
    <dsp:sp modelId="{8D9E13D8-EAB9-FE41-B842-A5908D8ABCDD}">
      <dsp:nvSpPr>
        <dsp:cNvPr id="0" name=""/>
        <dsp:cNvSpPr/>
      </dsp:nvSpPr>
      <dsp:spPr>
        <a:xfrm>
          <a:off x="392960" y="66193"/>
          <a:ext cx="5501451" cy="442800"/>
        </a:xfrm>
        <a:prstGeom prst="roundRect">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7942" tIns="0" rIns="207942" bIns="0" numCol="1" spcCol="1270" anchor="ctr" anchorCtr="0">
          <a:noAutofit/>
        </a:bodyPr>
        <a:lstStyle/>
        <a:p>
          <a:pPr marL="0" lvl="0" indent="0" algn="l" defTabSz="666750">
            <a:lnSpc>
              <a:spcPct val="100000"/>
            </a:lnSpc>
            <a:spcBef>
              <a:spcPct val="0"/>
            </a:spcBef>
            <a:spcAft>
              <a:spcPct val="35000"/>
            </a:spcAft>
            <a:buNone/>
          </a:pPr>
          <a:r>
            <a:rPr lang="en-US" sz="1500" kern="1200" dirty="0">
              <a:latin typeface="Arial" panose="020B0604020202020204" pitchFamily="34" charset="0"/>
              <a:cs typeface="Arial" panose="020B0604020202020204" pitchFamily="34" charset="0"/>
            </a:rPr>
            <a:t>DEFINITIONS</a:t>
          </a:r>
        </a:p>
      </dsp:txBody>
      <dsp:txXfrm>
        <a:off x="414576" y="87809"/>
        <a:ext cx="5458219" cy="399568"/>
      </dsp:txXfrm>
    </dsp:sp>
    <dsp:sp modelId="{49AA9C54-113C-B244-97D9-FFEB016346FA}">
      <dsp:nvSpPr>
        <dsp:cNvPr id="0" name=""/>
        <dsp:cNvSpPr/>
      </dsp:nvSpPr>
      <dsp:spPr>
        <a:xfrm>
          <a:off x="0" y="1700369"/>
          <a:ext cx="7859216" cy="1110375"/>
        </a:xfrm>
        <a:prstGeom prst="rect">
          <a:avLst/>
        </a:prstGeom>
        <a:solidFill>
          <a:schemeClr val="lt1">
            <a:alpha val="90000"/>
            <a:hueOff val="0"/>
            <a:satOff val="0"/>
            <a:lumOff val="0"/>
            <a:alphaOff val="0"/>
          </a:schemeClr>
        </a:solidFill>
        <a:ln w="25400" cap="flat" cmpd="sng" algn="ctr">
          <a:solidFill>
            <a:srgbClr val="C00000"/>
          </a:solidFill>
          <a:prstDash val="solid"/>
        </a:ln>
        <a:effectLst/>
      </dsp:spPr>
      <dsp:style>
        <a:lnRef idx="2">
          <a:scrgbClr r="0" g="0" b="0"/>
        </a:lnRef>
        <a:fillRef idx="1">
          <a:scrgbClr r="0" g="0" b="0"/>
        </a:fillRef>
        <a:effectRef idx="0">
          <a:scrgbClr r="0" g="0" b="0"/>
        </a:effectRef>
        <a:fontRef idx="minor"/>
      </dsp:style>
      <dsp:txBody>
        <a:bodyPr spcFirstLastPara="0" vert="horz" wrap="square" lIns="609962" tIns="312420" rIns="609962" bIns="106680" numCol="1" spcCol="1270" anchor="t" anchorCtr="0">
          <a:noAutofit/>
        </a:bodyPr>
        <a:lstStyle/>
        <a:p>
          <a:pPr marL="114300" lvl="1" indent="-114300" algn="l" defTabSz="666750">
            <a:lnSpc>
              <a:spcPct val="100000"/>
            </a:lnSpc>
            <a:spcBef>
              <a:spcPct val="0"/>
            </a:spcBef>
            <a:spcAft>
              <a:spcPct val="15000"/>
            </a:spcAft>
            <a:buChar char="•"/>
          </a:pPr>
          <a:r>
            <a:rPr lang="en-US" sz="1500" kern="1200" dirty="0">
              <a:latin typeface="Arial" panose="020B0604020202020204" pitchFamily="34" charset="0"/>
              <a:cs typeface="Arial" panose="020B0604020202020204" pitchFamily="34" charset="0"/>
            </a:rPr>
            <a:t>(almost) every tax and benefit implemented in a separate policy; policy name according to our naming convention</a:t>
          </a:r>
        </a:p>
        <a:p>
          <a:pPr marL="114300" lvl="1" indent="-114300" algn="l" defTabSz="666750">
            <a:lnSpc>
              <a:spcPct val="100000"/>
            </a:lnSpc>
            <a:spcBef>
              <a:spcPct val="0"/>
            </a:spcBef>
            <a:spcAft>
              <a:spcPct val="15000"/>
            </a:spcAft>
            <a:buChar char="•"/>
          </a:pPr>
          <a:r>
            <a:rPr lang="en-US" sz="1500" kern="1200" dirty="0">
              <a:latin typeface="Arial" panose="020B0604020202020204" pitchFamily="34" charset="0"/>
              <a:cs typeface="Arial" panose="020B0604020202020204" pitchFamily="34" charset="0"/>
            </a:rPr>
            <a:t>e.g. </a:t>
          </a:r>
          <a:r>
            <a:rPr lang="en-US" sz="1500" kern="1200" dirty="0" err="1">
              <a:latin typeface="Arial" panose="020B0604020202020204" pitchFamily="34" charset="0"/>
              <a:cs typeface="Arial" panose="020B0604020202020204" pitchFamily="34" charset="0"/>
            </a:rPr>
            <a:t>bch_uk</a:t>
          </a:r>
          <a:r>
            <a:rPr lang="en-US" sz="1500" kern="1200" dirty="0">
              <a:latin typeface="Arial" panose="020B0604020202020204" pitchFamily="34" charset="0"/>
              <a:cs typeface="Arial" panose="020B0604020202020204" pitchFamily="34" charset="0"/>
            </a:rPr>
            <a:t> (Child Benefit </a:t>
          </a:r>
          <a:r>
            <a:rPr lang="en-US" sz="1500" kern="1200" dirty="0">
              <a:latin typeface="Arial" panose="020B0604020202020204" pitchFamily="34" charset="0"/>
              <a:cs typeface="Arial" panose="020B0604020202020204" pitchFamily="34" charset="0"/>
              <a:sym typeface="Wingdings" panose="05000000000000000000" pitchFamily="2" charset="2"/>
            </a:rPr>
            <a:t> b: benefit, </a:t>
          </a:r>
          <a:r>
            <a:rPr lang="en-US" sz="1500" kern="1200" dirty="0" err="1">
              <a:latin typeface="Arial" panose="020B0604020202020204" pitchFamily="34" charset="0"/>
              <a:cs typeface="Arial" panose="020B0604020202020204" pitchFamily="34" charset="0"/>
              <a:sym typeface="Wingdings" panose="05000000000000000000" pitchFamily="2" charset="2"/>
            </a:rPr>
            <a:t>ch</a:t>
          </a:r>
          <a:r>
            <a:rPr lang="en-US" sz="1500" kern="1200" dirty="0">
              <a:latin typeface="Arial" panose="020B0604020202020204" pitchFamily="34" charset="0"/>
              <a:cs typeface="Arial" panose="020B0604020202020204" pitchFamily="34" charset="0"/>
              <a:sym typeface="Wingdings" panose="05000000000000000000" pitchFamily="2" charset="2"/>
            </a:rPr>
            <a:t>: child</a:t>
          </a:r>
          <a:r>
            <a:rPr lang="en-US" sz="1500" kern="1200" dirty="0">
              <a:latin typeface="Arial" panose="020B0604020202020204" pitchFamily="34" charset="0"/>
              <a:cs typeface="Arial" panose="020B0604020202020204" pitchFamily="34" charset="0"/>
            </a:rPr>
            <a:t>)</a:t>
          </a:r>
        </a:p>
      </dsp:txBody>
      <dsp:txXfrm>
        <a:off x="0" y="1700369"/>
        <a:ext cx="7859216" cy="1110375"/>
      </dsp:txXfrm>
    </dsp:sp>
    <dsp:sp modelId="{C7D47CA2-FFF2-844E-840D-FBD0A71DBB1D}">
      <dsp:nvSpPr>
        <dsp:cNvPr id="0" name=""/>
        <dsp:cNvSpPr/>
      </dsp:nvSpPr>
      <dsp:spPr>
        <a:xfrm>
          <a:off x="392960" y="1478969"/>
          <a:ext cx="5501451" cy="442800"/>
        </a:xfrm>
        <a:prstGeom prst="roundRect">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7942" tIns="0" rIns="207942" bIns="0" numCol="1" spcCol="1270" anchor="ctr" anchorCtr="0">
          <a:noAutofit/>
        </a:bodyPr>
        <a:lstStyle/>
        <a:p>
          <a:pPr marL="0" lvl="0" indent="0" algn="l" defTabSz="666750">
            <a:lnSpc>
              <a:spcPct val="100000"/>
            </a:lnSpc>
            <a:spcBef>
              <a:spcPct val="0"/>
            </a:spcBef>
            <a:spcAft>
              <a:spcPct val="35000"/>
            </a:spcAft>
            <a:buNone/>
          </a:pPr>
          <a:r>
            <a:rPr lang="en-US" sz="1500" kern="1200" dirty="0">
              <a:latin typeface="Arial" panose="020B0604020202020204" pitchFamily="34" charset="0"/>
              <a:cs typeface="Arial" panose="020B0604020202020204" pitchFamily="34" charset="0"/>
            </a:rPr>
            <a:t>TAX AND BENEFIT CALCULATIONS</a:t>
          </a:r>
        </a:p>
      </dsp:txBody>
      <dsp:txXfrm>
        <a:off x="414576" y="1500585"/>
        <a:ext cx="5458219" cy="399568"/>
      </dsp:txXfrm>
    </dsp:sp>
    <dsp:sp modelId="{55FD741B-5CFA-AD44-9CFA-A2A67408A071}">
      <dsp:nvSpPr>
        <dsp:cNvPr id="0" name=""/>
        <dsp:cNvSpPr/>
      </dsp:nvSpPr>
      <dsp:spPr>
        <a:xfrm>
          <a:off x="0" y="3113144"/>
          <a:ext cx="7859216" cy="1346625"/>
        </a:xfrm>
        <a:prstGeom prst="rect">
          <a:avLst/>
        </a:prstGeom>
        <a:solidFill>
          <a:schemeClr val="lt1">
            <a:alpha val="90000"/>
            <a:hueOff val="0"/>
            <a:satOff val="0"/>
            <a:lumOff val="0"/>
            <a:alphaOff val="0"/>
          </a:schemeClr>
        </a:solidFill>
        <a:ln w="25400" cap="flat" cmpd="sng" algn="ctr">
          <a:solidFill>
            <a:srgbClr val="C00000"/>
          </a:solidFill>
          <a:prstDash val="solid"/>
        </a:ln>
        <a:effectLst/>
      </dsp:spPr>
      <dsp:style>
        <a:lnRef idx="2">
          <a:scrgbClr r="0" g="0" b="0"/>
        </a:lnRef>
        <a:fillRef idx="1">
          <a:scrgbClr r="0" g="0" b="0"/>
        </a:fillRef>
        <a:effectRef idx="0">
          <a:scrgbClr r="0" g="0" b="0"/>
        </a:effectRef>
        <a:fontRef idx="minor"/>
      </dsp:style>
      <dsp:txBody>
        <a:bodyPr spcFirstLastPara="0" vert="horz" wrap="square" lIns="609962" tIns="312420" rIns="609962" bIns="106680" numCol="1" spcCol="1270" anchor="t" anchorCtr="0">
          <a:noAutofit/>
        </a:bodyPr>
        <a:lstStyle/>
        <a:p>
          <a:pPr marL="114300" lvl="1" indent="-114300" algn="l" defTabSz="666750">
            <a:lnSpc>
              <a:spcPct val="100000"/>
            </a:lnSpc>
            <a:spcBef>
              <a:spcPct val="0"/>
            </a:spcBef>
            <a:spcAft>
              <a:spcPct val="15000"/>
            </a:spcAft>
            <a:buChar char="•"/>
          </a:pPr>
          <a:r>
            <a:rPr lang="en-US" sz="1500" kern="1200" dirty="0">
              <a:latin typeface="Arial" panose="020B0604020202020204" pitchFamily="34" charset="0"/>
              <a:cs typeface="Arial" panose="020B0604020202020204" pitchFamily="34" charset="0"/>
            </a:rPr>
            <a:t>defines what variables to be included in the output micro-data and assessment unit for the results</a:t>
          </a:r>
        </a:p>
        <a:p>
          <a:pPr marL="114300" lvl="1" indent="-114300" algn="l" defTabSz="666750">
            <a:lnSpc>
              <a:spcPct val="100000"/>
            </a:lnSpc>
            <a:spcBef>
              <a:spcPct val="0"/>
            </a:spcBef>
            <a:spcAft>
              <a:spcPct val="15000"/>
            </a:spcAft>
            <a:buChar char="•"/>
          </a:pPr>
          <a:r>
            <a:rPr lang="en-US" sz="1500" kern="1200" dirty="0">
              <a:latin typeface="Arial" panose="020B0604020202020204" pitchFamily="34" charset="0"/>
              <a:cs typeface="Arial" panose="020B0604020202020204" pitchFamily="34" charset="0"/>
            </a:rPr>
            <a:t>e.g. include both simulated and non-simulated variables; output individual-level results</a:t>
          </a:r>
        </a:p>
      </dsp:txBody>
      <dsp:txXfrm>
        <a:off x="0" y="3113144"/>
        <a:ext cx="7859216" cy="1346625"/>
      </dsp:txXfrm>
    </dsp:sp>
    <dsp:sp modelId="{171C2ED1-87E4-0B41-B317-DBB88AA06BE8}">
      <dsp:nvSpPr>
        <dsp:cNvPr id="0" name=""/>
        <dsp:cNvSpPr/>
      </dsp:nvSpPr>
      <dsp:spPr>
        <a:xfrm>
          <a:off x="392960" y="2891744"/>
          <a:ext cx="5501451" cy="442800"/>
        </a:xfrm>
        <a:prstGeom prst="roundRect">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7942" tIns="0" rIns="207942" bIns="0" numCol="1" spcCol="1270" anchor="ctr" anchorCtr="0">
          <a:noAutofit/>
        </a:bodyPr>
        <a:lstStyle/>
        <a:p>
          <a:pPr marL="0" lvl="0" indent="0" algn="l" defTabSz="666750">
            <a:lnSpc>
              <a:spcPct val="100000"/>
            </a:lnSpc>
            <a:spcBef>
              <a:spcPct val="0"/>
            </a:spcBef>
            <a:spcAft>
              <a:spcPct val="35000"/>
            </a:spcAft>
            <a:buNone/>
          </a:pPr>
          <a:r>
            <a:rPr lang="en-US" sz="1500" kern="1200" dirty="0">
              <a:latin typeface="Arial" panose="020B0604020202020204" pitchFamily="34" charset="0"/>
              <a:cs typeface="Arial" panose="020B0604020202020204" pitchFamily="34" charset="0"/>
            </a:rPr>
            <a:t>OUTPUT</a:t>
          </a:r>
        </a:p>
      </dsp:txBody>
      <dsp:txXfrm>
        <a:off x="414576" y="2913360"/>
        <a:ext cx="5458219" cy="39956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60BC4E-5C84-A142-B4D8-FF25507FE48B}">
      <dsp:nvSpPr>
        <dsp:cNvPr id="0" name=""/>
        <dsp:cNvSpPr/>
      </dsp:nvSpPr>
      <dsp:spPr>
        <a:xfrm>
          <a:off x="942831" y="466932"/>
          <a:ext cx="659092" cy="91440"/>
        </a:xfrm>
        <a:custGeom>
          <a:avLst/>
          <a:gdLst/>
          <a:ahLst/>
          <a:cxnLst/>
          <a:rect l="0" t="0" r="0" b="0"/>
          <a:pathLst>
            <a:path>
              <a:moveTo>
                <a:pt x="0" y="104567"/>
              </a:moveTo>
              <a:lnTo>
                <a:pt x="659092" y="104567"/>
              </a:lnTo>
              <a:lnTo>
                <a:pt x="659092" y="45720"/>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6AC4829-C3E0-8C48-95A9-4EC2B5F7F00E}">
      <dsp:nvSpPr>
        <dsp:cNvPr id="0" name=""/>
        <dsp:cNvSpPr/>
      </dsp:nvSpPr>
      <dsp:spPr>
        <a:xfrm>
          <a:off x="942831" y="571500"/>
          <a:ext cx="1318184" cy="404871"/>
        </a:xfrm>
        <a:custGeom>
          <a:avLst/>
          <a:gdLst/>
          <a:ahLst/>
          <a:cxnLst/>
          <a:rect l="0" t="0" r="0" b="0"/>
          <a:pathLst>
            <a:path>
              <a:moveTo>
                <a:pt x="0" y="0"/>
              </a:moveTo>
              <a:lnTo>
                <a:pt x="1224028" y="0"/>
              </a:lnTo>
              <a:lnTo>
                <a:pt x="1224028" y="404871"/>
              </a:lnTo>
              <a:lnTo>
                <a:pt x="1318184" y="404871"/>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1344BFB-6F45-0A4A-AADB-2C5A95653286}">
      <dsp:nvSpPr>
        <dsp:cNvPr id="0" name=""/>
        <dsp:cNvSpPr/>
      </dsp:nvSpPr>
      <dsp:spPr>
        <a:xfrm>
          <a:off x="942831" y="525780"/>
          <a:ext cx="1318184" cy="91440"/>
        </a:xfrm>
        <a:custGeom>
          <a:avLst/>
          <a:gdLst/>
          <a:ahLst/>
          <a:cxnLst/>
          <a:rect l="0" t="0" r="0" b="0"/>
          <a:pathLst>
            <a:path>
              <a:moveTo>
                <a:pt x="0" y="45720"/>
              </a:moveTo>
              <a:lnTo>
                <a:pt x="1318184" y="45720"/>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A002D6B-8562-634C-ADE2-B6D2E8643D49}">
      <dsp:nvSpPr>
        <dsp:cNvPr id="0" name=""/>
        <dsp:cNvSpPr/>
      </dsp:nvSpPr>
      <dsp:spPr>
        <a:xfrm>
          <a:off x="942831" y="166628"/>
          <a:ext cx="1318184" cy="404871"/>
        </a:xfrm>
        <a:custGeom>
          <a:avLst/>
          <a:gdLst/>
          <a:ahLst/>
          <a:cxnLst/>
          <a:rect l="0" t="0" r="0" b="0"/>
          <a:pathLst>
            <a:path>
              <a:moveTo>
                <a:pt x="0" y="404871"/>
              </a:moveTo>
              <a:lnTo>
                <a:pt x="1224028" y="404871"/>
              </a:lnTo>
              <a:lnTo>
                <a:pt x="1224028" y="0"/>
              </a:lnTo>
              <a:lnTo>
                <a:pt x="1318184" y="0"/>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8D40133-1EB4-4C4F-8DF2-010958B7608F}">
      <dsp:nvSpPr>
        <dsp:cNvPr id="0" name=""/>
        <dsp:cNvSpPr/>
      </dsp:nvSpPr>
      <dsp:spPr>
        <a:xfrm>
          <a:off x="1271" y="427912"/>
          <a:ext cx="941560" cy="28717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kern="1200" dirty="0">
              <a:latin typeface="Arial" panose="020B0604020202020204" pitchFamily="34" charset="0"/>
              <a:cs typeface="Arial" panose="020B0604020202020204" pitchFamily="34" charset="0"/>
            </a:rPr>
            <a:t>Policy</a:t>
          </a:r>
        </a:p>
      </dsp:txBody>
      <dsp:txXfrm>
        <a:off x="1271" y="427912"/>
        <a:ext cx="941560" cy="287175"/>
      </dsp:txXfrm>
    </dsp:sp>
    <dsp:sp modelId="{96916D08-F133-5647-AD12-F2553E69E4F3}">
      <dsp:nvSpPr>
        <dsp:cNvPr id="0" name=""/>
        <dsp:cNvSpPr/>
      </dsp:nvSpPr>
      <dsp:spPr>
        <a:xfrm>
          <a:off x="2261016" y="23040"/>
          <a:ext cx="941560" cy="287175"/>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kern="1200" dirty="0">
              <a:latin typeface="Arial" panose="020B0604020202020204" pitchFamily="34" charset="0"/>
              <a:cs typeface="Arial" panose="020B0604020202020204" pitchFamily="34" charset="0"/>
            </a:rPr>
            <a:t>Parameter</a:t>
          </a:r>
        </a:p>
      </dsp:txBody>
      <dsp:txXfrm>
        <a:off x="2261016" y="23040"/>
        <a:ext cx="941560" cy="287175"/>
      </dsp:txXfrm>
    </dsp:sp>
    <dsp:sp modelId="{F5357268-B42E-2B44-8F32-1247FA058118}">
      <dsp:nvSpPr>
        <dsp:cNvPr id="0" name=""/>
        <dsp:cNvSpPr/>
      </dsp:nvSpPr>
      <dsp:spPr>
        <a:xfrm>
          <a:off x="2261016" y="427912"/>
          <a:ext cx="941560" cy="287175"/>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kern="1200" dirty="0">
              <a:latin typeface="Arial" panose="020B0604020202020204" pitchFamily="34" charset="0"/>
              <a:cs typeface="Arial" panose="020B0604020202020204" pitchFamily="34" charset="0"/>
            </a:rPr>
            <a:t>Parameter</a:t>
          </a:r>
        </a:p>
      </dsp:txBody>
      <dsp:txXfrm>
        <a:off x="2261016" y="427912"/>
        <a:ext cx="941560" cy="287175"/>
      </dsp:txXfrm>
    </dsp:sp>
    <dsp:sp modelId="{B05F5616-0A0F-034E-B577-BF435E97BBC8}">
      <dsp:nvSpPr>
        <dsp:cNvPr id="0" name=""/>
        <dsp:cNvSpPr/>
      </dsp:nvSpPr>
      <dsp:spPr>
        <a:xfrm>
          <a:off x="2261016" y="832783"/>
          <a:ext cx="941560" cy="287175"/>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kern="1200" dirty="0">
              <a:latin typeface="Arial" panose="020B0604020202020204" pitchFamily="34" charset="0"/>
              <a:cs typeface="Arial" panose="020B0604020202020204" pitchFamily="34" charset="0"/>
            </a:rPr>
            <a:t>Parameter</a:t>
          </a:r>
        </a:p>
      </dsp:txBody>
      <dsp:txXfrm>
        <a:off x="2261016" y="832783"/>
        <a:ext cx="941560" cy="287175"/>
      </dsp:txXfrm>
    </dsp:sp>
    <dsp:sp modelId="{2AE603DD-AE24-7A4B-A484-447BA3FB057B}">
      <dsp:nvSpPr>
        <dsp:cNvPr id="0" name=""/>
        <dsp:cNvSpPr/>
      </dsp:nvSpPr>
      <dsp:spPr>
        <a:xfrm>
          <a:off x="1131143" y="225476"/>
          <a:ext cx="941560" cy="287175"/>
        </a:xfrm>
        <a:prstGeom prst="rect">
          <a:avLst/>
        </a:prstGeom>
        <a:solidFill>
          <a:schemeClr val="accent3">
            <a:hueOff val="0"/>
            <a:satOff val="0"/>
            <a:lumOff val="0"/>
            <a:alphaOff val="0"/>
          </a:schemeClr>
        </a:solidFill>
        <a:ln w="25400" cap="flat" cmpd="sng" algn="ctr">
          <a:solidFill>
            <a:schemeClr val="l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kern="1200" dirty="0">
              <a:latin typeface="Arial" panose="020B0604020202020204" pitchFamily="34" charset="0"/>
              <a:cs typeface="Arial" panose="020B0604020202020204" pitchFamily="34" charset="0"/>
            </a:rPr>
            <a:t>Function</a:t>
          </a:r>
        </a:p>
      </dsp:txBody>
      <dsp:txXfrm>
        <a:off x="1131143" y="225476"/>
        <a:ext cx="941560" cy="28717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112BBB-807D-7546-AA0E-7DF6F8E84C71}">
      <dsp:nvSpPr>
        <dsp:cNvPr id="0" name=""/>
        <dsp:cNvSpPr/>
      </dsp:nvSpPr>
      <dsp:spPr>
        <a:xfrm>
          <a:off x="0" y="342111"/>
          <a:ext cx="7859216" cy="1080450"/>
        </a:xfrm>
        <a:prstGeom prst="rect">
          <a:avLst/>
        </a:prstGeom>
        <a:solidFill>
          <a:schemeClr val="lt1">
            <a:alpha val="90000"/>
            <a:hueOff val="0"/>
            <a:satOff val="0"/>
            <a:lumOff val="0"/>
            <a:alphaOff val="0"/>
          </a:schemeClr>
        </a:solidFill>
        <a:ln w="25400" cap="flat" cmpd="sng" algn="ctr">
          <a:solidFill>
            <a:srgbClr val="C00000"/>
          </a:solidFill>
          <a:prstDash val="solid"/>
        </a:ln>
        <a:effectLst/>
      </dsp:spPr>
      <dsp:style>
        <a:lnRef idx="2">
          <a:scrgbClr r="0" g="0" b="0"/>
        </a:lnRef>
        <a:fillRef idx="1">
          <a:scrgbClr r="0" g="0" b="0"/>
        </a:fillRef>
        <a:effectRef idx="0">
          <a:scrgbClr r="0" g="0" b="0"/>
        </a:effectRef>
        <a:fontRef idx="minor"/>
      </dsp:style>
      <dsp:txBody>
        <a:bodyPr spcFirstLastPara="0" vert="horz" wrap="square" lIns="609962" tIns="291592" rIns="609962" bIns="99568" numCol="1" spcCol="1270" anchor="t" anchorCtr="0">
          <a:noAutofit/>
        </a:bodyPr>
        <a:lstStyle/>
        <a:p>
          <a:pPr marL="114300" lvl="1" indent="-114300" algn="l" defTabSz="622300">
            <a:lnSpc>
              <a:spcPct val="100000"/>
            </a:lnSpc>
            <a:spcBef>
              <a:spcPct val="0"/>
            </a:spcBef>
            <a:spcAft>
              <a:spcPct val="15000"/>
            </a:spcAft>
            <a:buChar char="•"/>
          </a:pPr>
          <a:r>
            <a:rPr lang="en-US" sz="1400" kern="1200">
              <a:latin typeface="Arial" panose="020B0604020202020204" pitchFamily="34" charset="0"/>
              <a:cs typeface="Arial" panose="020B0604020202020204" pitchFamily="34" charset="0"/>
            </a:rPr>
            <a:t>functions used to define some general settings</a:t>
          </a:r>
        </a:p>
        <a:p>
          <a:pPr marL="114300" lvl="1" indent="-114300" algn="l" defTabSz="622300">
            <a:lnSpc>
              <a:spcPct val="100000"/>
            </a:lnSpc>
            <a:spcBef>
              <a:spcPct val="0"/>
            </a:spcBef>
            <a:spcAft>
              <a:spcPct val="15000"/>
            </a:spcAft>
            <a:buChar char="•"/>
          </a:pPr>
          <a:r>
            <a:rPr lang="en-US" sz="1400" kern="1200" dirty="0">
              <a:latin typeface="Arial" panose="020B0604020202020204" pitchFamily="34" charset="0"/>
              <a:cs typeface="Arial" panose="020B0604020202020204" pitchFamily="34" charset="0"/>
            </a:rPr>
            <a:t>e.g. to define income lists and tax units</a:t>
          </a:r>
        </a:p>
        <a:p>
          <a:pPr marL="114300" lvl="1" indent="-114300" algn="l" defTabSz="622300">
            <a:lnSpc>
              <a:spcPct val="100000"/>
            </a:lnSpc>
            <a:spcBef>
              <a:spcPct val="0"/>
            </a:spcBef>
            <a:spcAft>
              <a:spcPct val="15000"/>
            </a:spcAft>
            <a:buChar char="•"/>
          </a:pPr>
          <a:r>
            <a:rPr lang="en-US" sz="1400" b="1" i="0" kern="1200" dirty="0">
              <a:solidFill>
                <a:srgbClr val="C00000"/>
              </a:solidFill>
              <a:latin typeface="Arial" panose="020B0604020202020204" pitchFamily="34" charset="0"/>
              <a:cs typeface="Arial" panose="020B0604020202020204" pitchFamily="34" charset="0"/>
            </a:rPr>
            <a:t>we will learn about</a:t>
          </a:r>
          <a:r>
            <a:rPr lang="en-US" sz="1400" b="1" i="1" kern="1200" dirty="0">
              <a:solidFill>
                <a:srgbClr val="C00000"/>
              </a:solidFill>
              <a:latin typeface="Arial" panose="020B0604020202020204" pitchFamily="34" charset="0"/>
              <a:cs typeface="Arial" panose="020B0604020202020204" pitchFamily="34" charset="0"/>
            </a:rPr>
            <a:t> </a:t>
          </a:r>
          <a:r>
            <a:rPr lang="en-US" sz="1400" b="1" i="1" kern="1200" dirty="0" err="1">
              <a:solidFill>
                <a:srgbClr val="C00000"/>
              </a:solidFill>
              <a:latin typeface="Arial" panose="020B0604020202020204" pitchFamily="34" charset="0"/>
              <a:cs typeface="Arial" panose="020B0604020202020204" pitchFamily="34" charset="0"/>
            </a:rPr>
            <a:t>DefIL</a:t>
          </a:r>
          <a:r>
            <a:rPr lang="en-US" sz="1400" b="1" i="1" kern="1200" dirty="0">
              <a:solidFill>
                <a:srgbClr val="C00000"/>
              </a:solidFill>
              <a:latin typeface="Arial" panose="020B0604020202020204" pitchFamily="34" charset="0"/>
              <a:cs typeface="Arial" panose="020B0604020202020204" pitchFamily="34" charset="0"/>
            </a:rPr>
            <a:t>, </a:t>
          </a:r>
          <a:r>
            <a:rPr lang="en-US" sz="1400" b="1" i="1" kern="1200" dirty="0" err="1">
              <a:solidFill>
                <a:srgbClr val="C00000"/>
              </a:solidFill>
              <a:latin typeface="Arial" panose="020B0604020202020204" pitchFamily="34" charset="0"/>
              <a:cs typeface="Arial" panose="020B0604020202020204" pitchFamily="34" charset="0"/>
            </a:rPr>
            <a:t>DefConst</a:t>
          </a:r>
          <a:r>
            <a:rPr lang="en-US" sz="1400" b="1" i="1" kern="1200" dirty="0">
              <a:solidFill>
                <a:srgbClr val="C00000"/>
              </a:solidFill>
              <a:latin typeface="Arial" panose="020B0604020202020204" pitchFamily="34" charset="0"/>
              <a:cs typeface="Arial" panose="020B0604020202020204" pitchFamily="34" charset="0"/>
            </a:rPr>
            <a:t>, </a:t>
          </a:r>
          <a:r>
            <a:rPr lang="en-US" sz="1400" b="1" i="1" kern="1200" dirty="0" err="1">
              <a:solidFill>
                <a:srgbClr val="C00000"/>
              </a:solidFill>
              <a:latin typeface="Arial" panose="020B0604020202020204" pitchFamily="34" charset="0"/>
              <a:cs typeface="Arial" panose="020B0604020202020204" pitchFamily="34" charset="0"/>
            </a:rPr>
            <a:t>DefTU</a:t>
          </a:r>
          <a:r>
            <a:rPr lang="en-US" sz="1400" b="1" i="1" kern="1200" dirty="0">
              <a:solidFill>
                <a:srgbClr val="C00000"/>
              </a:solidFill>
              <a:latin typeface="Arial" panose="020B0604020202020204" pitchFamily="34" charset="0"/>
              <a:cs typeface="Arial" panose="020B0604020202020204" pitchFamily="34" charset="0"/>
            </a:rPr>
            <a:t>, </a:t>
          </a:r>
          <a:r>
            <a:rPr lang="en-US" sz="1400" b="1" i="1" kern="1200" dirty="0" err="1">
              <a:solidFill>
                <a:srgbClr val="C00000"/>
              </a:solidFill>
              <a:latin typeface="Arial" panose="020B0604020202020204" pitchFamily="34" charset="0"/>
              <a:cs typeface="Arial" panose="020B0604020202020204" pitchFamily="34" charset="0"/>
            </a:rPr>
            <a:t>DefVar</a:t>
          </a:r>
          <a:r>
            <a:rPr lang="en-US" sz="1400" b="1" i="1" kern="1200" dirty="0">
              <a:solidFill>
                <a:srgbClr val="C00000"/>
              </a:solidFill>
              <a:latin typeface="Arial" panose="020B0604020202020204" pitchFamily="34" charset="0"/>
              <a:cs typeface="Arial" panose="020B0604020202020204" pitchFamily="34" charset="0"/>
            </a:rPr>
            <a:t>, </a:t>
          </a:r>
          <a:r>
            <a:rPr lang="en-US" sz="1400" b="1" i="1" kern="1200" dirty="0" err="1">
              <a:solidFill>
                <a:srgbClr val="C00000"/>
              </a:solidFill>
              <a:latin typeface="Arial" panose="020B0604020202020204" pitchFamily="34" charset="0"/>
              <a:cs typeface="Arial" panose="020B0604020202020204" pitchFamily="34" charset="0"/>
            </a:rPr>
            <a:t>DefOutput</a:t>
          </a:r>
          <a:r>
            <a:rPr lang="en-US" sz="1400" b="1" i="1" kern="1200" dirty="0">
              <a:solidFill>
                <a:srgbClr val="C00000"/>
              </a:solidFill>
              <a:latin typeface="Arial" panose="020B0604020202020204" pitchFamily="34" charset="0"/>
              <a:cs typeface="Arial" panose="020B0604020202020204" pitchFamily="34" charset="0"/>
            </a:rPr>
            <a:t>, Uprate</a:t>
          </a:r>
          <a:endParaRPr lang="en-US" sz="1400" kern="1200" dirty="0">
            <a:solidFill>
              <a:srgbClr val="C00000"/>
            </a:solidFill>
            <a:latin typeface="Arial" panose="020B0604020202020204" pitchFamily="34" charset="0"/>
            <a:cs typeface="Arial" panose="020B0604020202020204" pitchFamily="34" charset="0"/>
          </a:endParaRPr>
        </a:p>
      </dsp:txBody>
      <dsp:txXfrm>
        <a:off x="0" y="342111"/>
        <a:ext cx="7859216" cy="1080450"/>
      </dsp:txXfrm>
    </dsp:sp>
    <dsp:sp modelId="{8D9E13D8-EAB9-FE41-B842-A5908D8ABCDD}">
      <dsp:nvSpPr>
        <dsp:cNvPr id="0" name=""/>
        <dsp:cNvSpPr/>
      </dsp:nvSpPr>
      <dsp:spPr>
        <a:xfrm>
          <a:off x="392960" y="135471"/>
          <a:ext cx="5501451" cy="413280"/>
        </a:xfrm>
        <a:prstGeom prst="roundRect">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7942" tIns="0" rIns="207942" bIns="0" numCol="1" spcCol="1270" anchor="ctr" anchorCtr="0">
          <a:noAutofit/>
        </a:bodyPr>
        <a:lstStyle/>
        <a:p>
          <a:pPr marL="0" lvl="0" indent="0" algn="l" defTabSz="622300">
            <a:lnSpc>
              <a:spcPct val="100000"/>
            </a:lnSpc>
            <a:spcBef>
              <a:spcPct val="0"/>
            </a:spcBef>
            <a:spcAft>
              <a:spcPct val="35000"/>
            </a:spcAft>
            <a:buNone/>
          </a:pPr>
          <a:r>
            <a:rPr lang="en-US" sz="1400" kern="1200" dirty="0">
              <a:latin typeface="Arial" panose="020B0604020202020204" pitchFamily="34" charset="0"/>
              <a:cs typeface="Arial" panose="020B0604020202020204" pitchFamily="34" charset="0"/>
            </a:rPr>
            <a:t>System functions</a:t>
          </a:r>
        </a:p>
      </dsp:txBody>
      <dsp:txXfrm>
        <a:off x="413135" y="155646"/>
        <a:ext cx="5461101" cy="372930"/>
      </dsp:txXfrm>
    </dsp:sp>
    <dsp:sp modelId="{49AA9C54-113C-B244-97D9-FFEB016346FA}">
      <dsp:nvSpPr>
        <dsp:cNvPr id="0" name=""/>
        <dsp:cNvSpPr/>
      </dsp:nvSpPr>
      <dsp:spPr>
        <a:xfrm>
          <a:off x="0" y="1704801"/>
          <a:ext cx="7859216" cy="1323000"/>
        </a:xfrm>
        <a:prstGeom prst="rect">
          <a:avLst/>
        </a:prstGeom>
        <a:solidFill>
          <a:schemeClr val="lt1">
            <a:alpha val="90000"/>
            <a:hueOff val="0"/>
            <a:satOff val="0"/>
            <a:lumOff val="0"/>
            <a:alphaOff val="0"/>
          </a:schemeClr>
        </a:solidFill>
        <a:ln w="25400" cap="flat" cmpd="sng" algn="ctr">
          <a:solidFill>
            <a:srgbClr val="C00000"/>
          </a:solidFill>
          <a:prstDash val="solid"/>
        </a:ln>
        <a:effectLst/>
      </dsp:spPr>
      <dsp:style>
        <a:lnRef idx="2">
          <a:scrgbClr r="0" g="0" b="0"/>
        </a:lnRef>
        <a:fillRef idx="1">
          <a:scrgbClr r="0" g="0" b="0"/>
        </a:fillRef>
        <a:effectRef idx="0">
          <a:scrgbClr r="0" g="0" b="0"/>
        </a:effectRef>
        <a:fontRef idx="minor"/>
      </dsp:style>
      <dsp:txBody>
        <a:bodyPr spcFirstLastPara="0" vert="horz" wrap="square" lIns="609962" tIns="291592" rIns="609962" bIns="99568" numCol="1" spcCol="1270" anchor="t" anchorCtr="0">
          <a:noAutofit/>
        </a:bodyPr>
        <a:lstStyle/>
        <a:p>
          <a:pPr marL="114300" lvl="1" indent="-114300" algn="l" defTabSz="622300">
            <a:lnSpc>
              <a:spcPct val="100000"/>
            </a:lnSpc>
            <a:spcBef>
              <a:spcPct val="0"/>
            </a:spcBef>
            <a:spcAft>
              <a:spcPct val="15000"/>
            </a:spcAft>
            <a:buChar char="•"/>
          </a:pPr>
          <a:r>
            <a:rPr lang="en-US" sz="1400" kern="1200">
              <a:latin typeface="Arial" panose="020B0604020202020204" pitchFamily="34" charset="0"/>
              <a:cs typeface="Arial" panose="020B0604020202020204" pitchFamily="34" charset="0"/>
            </a:rPr>
            <a:t>functions used to implement tax-benefit policies</a:t>
          </a:r>
        </a:p>
        <a:p>
          <a:pPr marL="114300" lvl="1" indent="-114300" algn="l" defTabSz="622300">
            <a:lnSpc>
              <a:spcPct val="100000"/>
            </a:lnSpc>
            <a:spcBef>
              <a:spcPct val="0"/>
            </a:spcBef>
            <a:spcAft>
              <a:spcPct val="15000"/>
            </a:spcAft>
            <a:buChar char="•"/>
          </a:pPr>
          <a:r>
            <a:rPr lang="en-US" sz="1400" kern="1200" dirty="0">
              <a:latin typeface="Arial" panose="020B0604020202020204" pitchFamily="34" charset="0"/>
              <a:cs typeface="Arial" panose="020B0604020202020204" pitchFamily="34" charset="0"/>
            </a:rPr>
            <a:t>e.g. define eligibility, calculate amount etc.</a:t>
          </a:r>
        </a:p>
        <a:p>
          <a:pPr marL="114300" lvl="1" indent="-114300" algn="l" defTabSz="622300">
            <a:lnSpc>
              <a:spcPct val="100000"/>
            </a:lnSpc>
            <a:spcBef>
              <a:spcPct val="0"/>
            </a:spcBef>
            <a:spcAft>
              <a:spcPct val="15000"/>
            </a:spcAft>
            <a:buChar char="•"/>
          </a:pPr>
          <a:r>
            <a:rPr lang="en-US" sz="1400" b="1" kern="1200" dirty="0">
              <a:solidFill>
                <a:srgbClr val="C00000"/>
              </a:solidFill>
              <a:latin typeface="Arial" panose="020B0604020202020204" pitchFamily="34" charset="0"/>
              <a:cs typeface="Arial" panose="020B0604020202020204" pitchFamily="34" charset="0"/>
            </a:rPr>
            <a:t>we already learned about </a:t>
          </a:r>
          <a:r>
            <a:rPr lang="en-US" sz="1400" b="1" i="1" kern="1200" dirty="0" err="1">
              <a:solidFill>
                <a:srgbClr val="C00000"/>
              </a:solidFill>
              <a:latin typeface="Arial" panose="020B0604020202020204" pitchFamily="34" charset="0"/>
              <a:cs typeface="Arial" panose="020B0604020202020204" pitchFamily="34" charset="0"/>
            </a:rPr>
            <a:t>Elig</a:t>
          </a:r>
          <a:r>
            <a:rPr lang="en-US" sz="1400" b="1" kern="1200" dirty="0">
              <a:solidFill>
                <a:srgbClr val="C00000"/>
              </a:solidFill>
              <a:latin typeface="Arial" panose="020B0604020202020204" pitchFamily="34" charset="0"/>
              <a:cs typeface="Arial" panose="020B0604020202020204" pitchFamily="34" charset="0"/>
            </a:rPr>
            <a:t> and </a:t>
          </a:r>
          <a:r>
            <a:rPr lang="en-US" sz="1400" b="1" i="1" kern="1200" dirty="0" err="1">
              <a:solidFill>
                <a:srgbClr val="C00000"/>
              </a:solidFill>
              <a:latin typeface="Arial" panose="020B0604020202020204" pitchFamily="34" charset="0"/>
              <a:cs typeface="Arial" panose="020B0604020202020204" pitchFamily="34" charset="0"/>
            </a:rPr>
            <a:t>ArithOp</a:t>
          </a:r>
          <a:endParaRPr lang="en-US" sz="1400" b="1" i="1" kern="1200" dirty="0">
            <a:solidFill>
              <a:srgbClr val="C00000"/>
            </a:solidFill>
            <a:latin typeface="Arial" panose="020B0604020202020204" pitchFamily="34" charset="0"/>
            <a:cs typeface="Arial" panose="020B0604020202020204" pitchFamily="34" charset="0"/>
          </a:endParaRPr>
        </a:p>
        <a:p>
          <a:pPr marL="114300" lvl="1" indent="-114300" algn="l" defTabSz="622300">
            <a:lnSpc>
              <a:spcPct val="100000"/>
            </a:lnSpc>
            <a:spcBef>
              <a:spcPct val="0"/>
            </a:spcBef>
            <a:spcAft>
              <a:spcPct val="15000"/>
            </a:spcAft>
            <a:buChar char="•"/>
          </a:pPr>
          <a:r>
            <a:rPr lang="en-US" sz="1400" b="1" i="0" kern="1200" dirty="0">
              <a:solidFill>
                <a:srgbClr val="C00000"/>
              </a:solidFill>
              <a:latin typeface="Arial" panose="020B0604020202020204" pitchFamily="34" charset="0"/>
              <a:cs typeface="Arial" panose="020B0604020202020204" pitchFamily="34" charset="0"/>
            </a:rPr>
            <a:t>we will also learn about</a:t>
          </a:r>
          <a:r>
            <a:rPr lang="en-US" sz="1400" b="1" i="1" kern="1200" dirty="0">
              <a:solidFill>
                <a:srgbClr val="C00000"/>
              </a:solidFill>
              <a:latin typeface="Arial" panose="020B0604020202020204" pitchFamily="34" charset="0"/>
              <a:cs typeface="Arial" panose="020B0604020202020204" pitchFamily="34" charset="0"/>
            </a:rPr>
            <a:t> </a:t>
          </a:r>
          <a:r>
            <a:rPr lang="en-US" sz="1400" b="1" i="1" u="sng" kern="1200" dirty="0" err="1">
              <a:solidFill>
                <a:srgbClr val="C00000"/>
              </a:solidFill>
              <a:latin typeface="Arial" panose="020B0604020202020204" pitchFamily="34" charset="0"/>
              <a:cs typeface="Arial" panose="020B0604020202020204" pitchFamily="34" charset="0"/>
            </a:rPr>
            <a:t>BenCalc</a:t>
          </a:r>
          <a:r>
            <a:rPr lang="en-US" sz="1400" b="1" i="1" kern="1200" dirty="0">
              <a:solidFill>
                <a:srgbClr val="C00000"/>
              </a:solidFill>
              <a:latin typeface="Arial" panose="020B0604020202020204" pitchFamily="34" charset="0"/>
              <a:cs typeface="Arial" panose="020B0604020202020204" pitchFamily="34" charset="0"/>
            </a:rPr>
            <a:t>, </a:t>
          </a:r>
          <a:r>
            <a:rPr lang="en-US" sz="1400" b="1" i="1" u="sng" kern="1200" dirty="0" err="1">
              <a:solidFill>
                <a:srgbClr val="C00000"/>
              </a:solidFill>
              <a:latin typeface="Arial" panose="020B0604020202020204" pitchFamily="34" charset="0"/>
              <a:cs typeface="Arial" panose="020B0604020202020204" pitchFamily="34" charset="0"/>
            </a:rPr>
            <a:t>SchedCalc</a:t>
          </a:r>
          <a:r>
            <a:rPr lang="en-US" sz="1400" b="1" i="1" kern="1200" dirty="0">
              <a:solidFill>
                <a:srgbClr val="C00000"/>
              </a:solidFill>
              <a:latin typeface="Arial" panose="020B0604020202020204" pitchFamily="34" charset="0"/>
              <a:cs typeface="Arial" panose="020B0604020202020204" pitchFamily="34" charset="0"/>
            </a:rPr>
            <a:t>, Allocate</a:t>
          </a:r>
        </a:p>
      </dsp:txBody>
      <dsp:txXfrm>
        <a:off x="0" y="1704801"/>
        <a:ext cx="7859216" cy="1323000"/>
      </dsp:txXfrm>
    </dsp:sp>
    <dsp:sp modelId="{C7D47CA2-FFF2-844E-840D-FBD0A71DBB1D}">
      <dsp:nvSpPr>
        <dsp:cNvPr id="0" name=""/>
        <dsp:cNvSpPr/>
      </dsp:nvSpPr>
      <dsp:spPr>
        <a:xfrm>
          <a:off x="392960" y="1498161"/>
          <a:ext cx="5501451" cy="413280"/>
        </a:xfrm>
        <a:prstGeom prst="roundRect">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7942" tIns="0" rIns="207942" bIns="0" numCol="1" spcCol="1270" anchor="ctr" anchorCtr="0">
          <a:noAutofit/>
        </a:bodyPr>
        <a:lstStyle/>
        <a:p>
          <a:pPr marL="0" lvl="0" indent="0" algn="l" defTabSz="622300">
            <a:lnSpc>
              <a:spcPct val="100000"/>
            </a:lnSpc>
            <a:spcBef>
              <a:spcPct val="0"/>
            </a:spcBef>
            <a:spcAft>
              <a:spcPct val="35000"/>
            </a:spcAft>
            <a:buNone/>
          </a:pPr>
          <a:r>
            <a:rPr lang="en-US" sz="1400" kern="1200" dirty="0">
              <a:latin typeface="Arial" panose="020B0604020202020204" pitchFamily="34" charset="0"/>
              <a:cs typeface="Arial" panose="020B0604020202020204" pitchFamily="34" charset="0"/>
            </a:rPr>
            <a:t>Policy functions</a:t>
          </a:r>
        </a:p>
      </dsp:txBody>
      <dsp:txXfrm>
        <a:off x="413135" y="1518336"/>
        <a:ext cx="5461101" cy="372930"/>
      </dsp:txXfrm>
    </dsp:sp>
    <dsp:sp modelId="{55FD741B-5CFA-AD44-9CFA-A2A67408A071}">
      <dsp:nvSpPr>
        <dsp:cNvPr id="0" name=""/>
        <dsp:cNvSpPr/>
      </dsp:nvSpPr>
      <dsp:spPr>
        <a:xfrm>
          <a:off x="0" y="3310041"/>
          <a:ext cx="7859216" cy="1080450"/>
        </a:xfrm>
        <a:prstGeom prst="rect">
          <a:avLst/>
        </a:prstGeom>
        <a:solidFill>
          <a:schemeClr val="lt1">
            <a:alpha val="90000"/>
            <a:hueOff val="0"/>
            <a:satOff val="0"/>
            <a:lumOff val="0"/>
            <a:alphaOff val="0"/>
          </a:schemeClr>
        </a:solidFill>
        <a:ln w="25400" cap="flat" cmpd="sng" algn="ctr">
          <a:solidFill>
            <a:srgbClr val="C00000"/>
          </a:solidFill>
          <a:prstDash val="solid"/>
        </a:ln>
        <a:effectLst/>
      </dsp:spPr>
      <dsp:style>
        <a:lnRef idx="2">
          <a:scrgbClr r="0" g="0" b="0"/>
        </a:lnRef>
        <a:fillRef idx="1">
          <a:scrgbClr r="0" g="0" b="0"/>
        </a:fillRef>
        <a:effectRef idx="0">
          <a:scrgbClr r="0" g="0" b="0"/>
        </a:effectRef>
        <a:fontRef idx="minor"/>
      </dsp:style>
      <dsp:txBody>
        <a:bodyPr spcFirstLastPara="0" vert="horz" wrap="square" lIns="609962" tIns="291592" rIns="609962" bIns="99568" numCol="1" spcCol="1270" anchor="t" anchorCtr="0">
          <a:noAutofit/>
        </a:bodyPr>
        <a:lstStyle/>
        <a:p>
          <a:pPr marL="114300" lvl="1" indent="-114300" algn="l" defTabSz="622300">
            <a:lnSpc>
              <a:spcPct val="100000"/>
            </a:lnSpc>
            <a:spcBef>
              <a:spcPct val="0"/>
            </a:spcBef>
            <a:spcAft>
              <a:spcPct val="15000"/>
            </a:spcAft>
            <a:buChar char="•"/>
          </a:pPr>
          <a:r>
            <a:rPr lang="en-US" sz="1400" kern="1200">
              <a:latin typeface="Arial" panose="020B0604020202020204" pitchFamily="34" charset="0"/>
              <a:cs typeface="Arial" panose="020B0604020202020204" pitchFamily="34" charset="0"/>
            </a:rPr>
            <a:t>more advanced functions that perform more complicated tasks</a:t>
          </a:r>
        </a:p>
        <a:p>
          <a:pPr marL="114300" lvl="1" indent="-114300" algn="l" defTabSz="622300">
            <a:lnSpc>
              <a:spcPct val="100000"/>
            </a:lnSpc>
            <a:spcBef>
              <a:spcPct val="0"/>
            </a:spcBef>
            <a:spcAft>
              <a:spcPct val="15000"/>
            </a:spcAft>
            <a:buChar char="•"/>
          </a:pPr>
          <a:r>
            <a:rPr lang="en-US" sz="1400" kern="1200" dirty="0">
              <a:latin typeface="Arial" panose="020B0604020202020204" pitchFamily="34" charset="0"/>
              <a:cs typeface="Arial" panose="020B0604020202020204" pitchFamily="34" charset="0"/>
            </a:rPr>
            <a:t>e.g. loops, change parameters at run-time etc.</a:t>
          </a:r>
        </a:p>
        <a:p>
          <a:pPr marL="114300" lvl="1" indent="-114300" algn="l" defTabSz="622300">
            <a:lnSpc>
              <a:spcPct val="100000"/>
            </a:lnSpc>
            <a:spcBef>
              <a:spcPct val="0"/>
            </a:spcBef>
            <a:spcAft>
              <a:spcPct val="15000"/>
            </a:spcAft>
            <a:buChar char="•"/>
          </a:pPr>
          <a:r>
            <a:rPr lang="en-US" sz="1400" b="1" kern="1200" dirty="0">
              <a:solidFill>
                <a:srgbClr val="C00000"/>
              </a:solidFill>
              <a:latin typeface="Arial" panose="020B0604020202020204" pitchFamily="34" charset="0"/>
              <a:cs typeface="Arial" panose="020B0604020202020204" pitchFamily="34" charset="0"/>
            </a:rPr>
            <a:t>not covered in this course</a:t>
          </a:r>
        </a:p>
      </dsp:txBody>
      <dsp:txXfrm>
        <a:off x="0" y="3310041"/>
        <a:ext cx="7859216" cy="1080450"/>
      </dsp:txXfrm>
    </dsp:sp>
    <dsp:sp modelId="{171C2ED1-87E4-0B41-B317-DBB88AA06BE8}">
      <dsp:nvSpPr>
        <dsp:cNvPr id="0" name=""/>
        <dsp:cNvSpPr/>
      </dsp:nvSpPr>
      <dsp:spPr>
        <a:xfrm>
          <a:off x="392960" y="3103401"/>
          <a:ext cx="5501451" cy="413280"/>
        </a:xfrm>
        <a:prstGeom prst="roundRect">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7942" tIns="0" rIns="207942" bIns="0" numCol="1" spcCol="1270" anchor="ctr" anchorCtr="0">
          <a:noAutofit/>
        </a:bodyPr>
        <a:lstStyle/>
        <a:p>
          <a:pPr marL="0" lvl="0" indent="0" algn="l" defTabSz="622300">
            <a:lnSpc>
              <a:spcPct val="100000"/>
            </a:lnSpc>
            <a:spcBef>
              <a:spcPct val="0"/>
            </a:spcBef>
            <a:spcAft>
              <a:spcPct val="35000"/>
            </a:spcAft>
            <a:buNone/>
          </a:pPr>
          <a:r>
            <a:rPr lang="en-US" sz="1400" kern="1200" dirty="0">
              <a:latin typeface="Arial" panose="020B0604020202020204" pitchFamily="34" charset="0"/>
              <a:cs typeface="Arial" panose="020B0604020202020204" pitchFamily="34" charset="0"/>
            </a:rPr>
            <a:t>Special functions</a:t>
          </a:r>
        </a:p>
      </dsp:txBody>
      <dsp:txXfrm>
        <a:off x="413135" y="3123576"/>
        <a:ext cx="5461101" cy="37293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60BC4E-5C84-A142-B4D8-FF25507FE48B}">
      <dsp:nvSpPr>
        <dsp:cNvPr id="0" name=""/>
        <dsp:cNvSpPr/>
      </dsp:nvSpPr>
      <dsp:spPr>
        <a:xfrm>
          <a:off x="942831" y="466932"/>
          <a:ext cx="659092" cy="91440"/>
        </a:xfrm>
        <a:custGeom>
          <a:avLst/>
          <a:gdLst/>
          <a:ahLst/>
          <a:cxnLst/>
          <a:rect l="0" t="0" r="0" b="0"/>
          <a:pathLst>
            <a:path>
              <a:moveTo>
                <a:pt x="0" y="104567"/>
              </a:moveTo>
              <a:lnTo>
                <a:pt x="659092" y="104567"/>
              </a:lnTo>
              <a:lnTo>
                <a:pt x="659092" y="45720"/>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6AC4829-C3E0-8C48-95A9-4EC2B5F7F00E}">
      <dsp:nvSpPr>
        <dsp:cNvPr id="0" name=""/>
        <dsp:cNvSpPr/>
      </dsp:nvSpPr>
      <dsp:spPr>
        <a:xfrm>
          <a:off x="942831" y="571500"/>
          <a:ext cx="1318184" cy="404871"/>
        </a:xfrm>
        <a:custGeom>
          <a:avLst/>
          <a:gdLst/>
          <a:ahLst/>
          <a:cxnLst/>
          <a:rect l="0" t="0" r="0" b="0"/>
          <a:pathLst>
            <a:path>
              <a:moveTo>
                <a:pt x="0" y="0"/>
              </a:moveTo>
              <a:lnTo>
                <a:pt x="1224028" y="0"/>
              </a:lnTo>
              <a:lnTo>
                <a:pt x="1224028" y="404871"/>
              </a:lnTo>
              <a:lnTo>
                <a:pt x="1318184" y="404871"/>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1344BFB-6F45-0A4A-AADB-2C5A95653286}">
      <dsp:nvSpPr>
        <dsp:cNvPr id="0" name=""/>
        <dsp:cNvSpPr/>
      </dsp:nvSpPr>
      <dsp:spPr>
        <a:xfrm>
          <a:off x="942831" y="525780"/>
          <a:ext cx="1318184" cy="91440"/>
        </a:xfrm>
        <a:custGeom>
          <a:avLst/>
          <a:gdLst/>
          <a:ahLst/>
          <a:cxnLst/>
          <a:rect l="0" t="0" r="0" b="0"/>
          <a:pathLst>
            <a:path>
              <a:moveTo>
                <a:pt x="0" y="45720"/>
              </a:moveTo>
              <a:lnTo>
                <a:pt x="1318184" y="45720"/>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A002D6B-8562-634C-ADE2-B6D2E8643D49}">
      <dsp:nvSpPr>
        <dsp:cNvPr id="0" name=""/>
        <dsp:cNvSpPr/>
      </dsp:nvSpPr>
      <dsp:spPr>
        <a:xfrm>
          <a:off x="942831" y="166628"/>
          <a:ext cx="1318184" cy="404871"/>
        </a:xfrm>
        <a:custGeom>
          <a:avLst/>
          <a:gdLst/>
          <a:ahLst/>
          <a:cxnLst/>
          <a:rect l="0" t="0" r="0" b="0"/>
          <a:pathLst>
            <a:path>
              <a:moveTo>
                <a:pt x="0" y="404871"/>
              </a:moveTo>
              <a:lnTo>
                <a:pt x="1224028" y="404871"/>
              </a:lnTo>
              <a:lnTo>
                <a:pt x="1224028" y="0"/>
              </a:lnTo>
              <a:lnTo>
                <a:pt x="1318184" y="0"/>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8D40133-1EB4-4C4F-8DF2-010958B7608F}">
      <dsp:nvSpPr>
        <dsp:cNvPr id="0" name=""/>
        <dsp:cNvSpPr/>
      </dsp:nvSpPr>
      <dsp:spPr>
        <a:xfrm>
          <a:off x="1271" y="427912"/>
          <a:ext cx="941560" cy="28717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kern="1200" dirty="0">
              <a:latin typeface="Arial" panose="020B0604020202020204" pitchFamily="34" charset="0"/>
              <a:cs typeface="Arial" panose="020B0604020202020204" pitchFamily="34" charset="0"/>
            </a:rPr>
            <a:t>Policy</a:t>
          </a:r>
        </a:p>
      </dsp:txBody>
      <dsp:txXfrm>
        <a:off x="1271" y="427912"/>
        <a:ext cx="941560" cy="287175"/>
      </dsp:txXfrm>
    </dsp:sp>
    <dsp:sp modelId="{96916D08-F133-5647-AD12-F2553E69E4F3}">
      <dsp:nvSpPr>
        <dsp:cNvPr id="0" name=""/>
        <dsp:cNvSpPr/>
      </dsp:nvSpPr>
      <dsp:spPr>
        <a:xfrm>
          <a:off x="2261016" y="23040"/>
          <a:ext cx="941560" cy="287175"/>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kern="1200" dirty="0">
              <a:latin typeface="Arial" panose="020B0604020202020204" pitchFamily="34" charset="0"/>
              <a:cs typeface="Arial" panose="020B0604020202020204" pitchFamily="34" charset="0"/>
            </a:rPr>
            <a:t>Parameter</a:t>
          </a:r>
        </a:p>
      </dsp:txBody>
      <dsp:txXfrm>
        <a:off x="2261016" y="23040"/>
        <a:ext cx="941560" cy="287175"/>
      </dsp:txXfrm>
    </dsp:sp>
    <dsp:sp modelId="{F5357268-B42E-2B44-8F32-1247FA058118}">
      <dsp:nvSpPr>
        <dsp:cNvPr id="0" name=""/>
        <dsp:cNvSpPr/>
      </dsp:nvSpPr>
      <dsp:spPr>
        <a:xfrm>
          <a:off x="2261016" y="427912"/>
          <a:ext cx="941560" cy="287175"/>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kern="1200" dirty="0">
              <a:latin typeface="Arial" panose="020B0604020202020204" pitchFamily="34" charset="0"/>
              <a:cs typeface="Arial" panose="020B0604020202020204" pitchFamily="34" charset="0"/>
            </a:rPr>
            <a:t>Parameter</a:t>
          </a:r>
        </a:p>
      </dsp:txBody>
      <dsp:txXfrm>
        <a:off x="2261016" y="427912"/>
        <a:ext cx="941560" cy="287175"/>
      </dsp:txXfrm>
    </dsp:sp>
    <dsp:sp modelId="{B05F5616-0A0F-034E-B577-BF435E97BBC8}">
      <dsp:nvSpPr>
        <dsp:cNvPr id="0" name=""/>
        <dsp:cNvSpPr/>
      </dsp:nvSpPr>
      <dsp:spPr>
        <a:xfrm>
          <a:off x="2261016" y="832783"/>
          <a:ext cx="941560" cy="287175"/>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kern="1200" dirty="0">
              <a:latin typeface="Arial" panose="020B0604020202020204" pitchFamily="34" charset="0"/>
              <a:cs typeface="Arial" panose="020B0604020202020204" pitchFamily="34" charset="0"/>
            </a:rPr>
            <a:t>Parameter</a:t>
          </a:r>
        </a:p>
      </dsp:txBody>
      <dsp:txXfrm>
        <a:off x="2261016" y="832783"/>
        <a:ext cx="941560" cy="287175"/>
      </dsp:txXfrm>
    </dsp:sp>
    <dsp:sp modelId="{2AE603DD-AE24-7A4B-A484-447BA3FB057B}">
      <dsp:nvSpPr>
        <dsp:cNvPr id="0" name=""/>
        <dsp:cNvSpPr/>
      </dsp:nvSpPr>
      <dsp:spPr>
        <a:xfrm>
          <a:off x="1131143" y="225476"/>
          <a:ext cx="941560" cy="287175"/>
        </a:xfrm>
        <a:prstGeom prst="rect">
          <a:avLst/>
        </a:prstGeom>
        <a:solidFill>
          <a:schemeClr val="accent3">
            <a:hueOff val="0"/>
            <a:satOff val="0"/>
            <a:lumOff val="0"/>
            <a:alphaOff val="0"/>
          </a:schemeClr>
        </a:solidFill>
        <a:ln w="25400" cap="flat" cmpd="sng" algn="ctr">
          <a:solidFill>
            <a:schemeClr val="l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kern="1200" dirty="0">
              <a:latin typeface="Arial" panose="020B0604020202020204" pitchFamily="34" charset="0"/>
              <a:cs typeface="Arial" panose="020B0604020202020204" pitchFamily="34" charset="0"/>
            </a:rPr>
            <a:t>Function</a:t>
          </a:r>
        </a:p>
      </dsp:txBody>
      <dsp:txXfrm>
        <a:off x="1131143" y="225476"/>
        <a:ext cx="941560" cy="287175"/>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layout4.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7586" name="Rectangle 2"/>
          <p:cNvSpPr>
            <a:spLocks noGrp="1" noChangeArrowheads="1"/>
          </p:cNvSpPr>
          <p:nvPr>
            <p:ph type="hdr" sz="quarter"/>
          </p:nvPr>
        </p:nvSpPr>
        <p:spPr bwMode="auto">
          <a:xfrm>
            <a:off x="0" y="0"/>
            <a:ext cx="3076575" cy="512763"/>
          </a:xfrm>
          <a:prstGeom prst="rect">
            <a:avLst/>
          </a:prstGeom>
          <a:noFill/>
          <a:ln w="9525">
            <a:noFill/>
            <a:miter lim="800000"/>
            <a:headEnd/>
            <a:tailEnd/>
          </a:ln>
          <a:effectLst/>
        </p:spPr>
        <p:txBody>
          <a:bodyPr vert="horz" wrap="square" lIns="95457" tIns="47727" rIns="95457" bIns="47727" numCol="1" anchor="t" anchorCtr="0" compatLnSpc="1">
            <a:prstTxWarp prst="textNoShape">
              <a:avLst/>
            </a:prstTxWarp>
          </a:bodyPr>
          <a:lstStyle>
            <a:lvl1pPr>
              <a:defRPr sz="1300">
                <a:latin typeface="Arial" charset="0"/>
                <a:cs typeface="+mn-cs"/>
              </a:defRPr>
            </a:lvl1pPr>
          </a:lstStyle>
          <a:p>
            <a:pPr>
              <a:defRPr/>
            </a:pPr>
            <a:endParaRPr lang="en-GB"/>
          </a:p>
        </p:txBody>
      </p:sp>
      <p:sp>
        <p:nvSpPr>
          <p:cNvPr id="67587" name="Rectangle 3"/>
          <p:cNvSpPr>
            <a:spLocks noGrp="1" noChangeArrowheads="1"/>
          </p:cNvSpPr>
          <p:nvPr>
            <p:ph type="dt" sz="quarter" idx="1"/>
          </p:nvPr>
        </p:nvSpPr>
        <p:spPr bwMode="auto">
          <a:xfrm>
            <a:off x="4021138" y="0"/>
            <a:ext cx="3076575" cy="512763"/>
          </a:xfrm>
          <a:prstGeom prst="rect">
            <a:avLst/>
          </a:prstGeom>
          <a:noFill/>
          <a:ln w="9525">
            <a:noFill/>
            <a:miter lim="800000"/>
            <a:headEnd/>
            <a:tailEnd/>
          </a:ln>
          <a:effectLst/>
        </p:spPr>
        <p:txBody>
          <a:bodyPr vert="horz" wrap="square" lIns="95457" tIns="47727" rIns="95457" bIns="47727" numCol="1" anchor="t" anchorCtr="0" compatLnSpc="1">
            <a:prstTxWarp prst="textNoShape">
              <a:avLst/>
            </a:prstTxWarp>
          </a:bodyPr>
          <a:lstStyle>
            <a:lvl1pPr algn="r">
              <a:defRPr sz="1300">
                <a:latin typeface="Arial" charset="0"/>
                <a:cs typeface="+mn-cs"/>
              </a:defRPr>
            </a:lvl1pPr>
          </a:lstStyle>
          <a:p>
            <a:pPr>
              <a:defRPr/>
            </a:pPr>
            <a:endParaRPr lang="en-GB"/>
          </a:p>
        </p:txBody>
      </p:sp>
      <p:sp>
        <p:nvSpPr>
          <p:cNvPr id="67588" name="Rectangle 4"/>
          <p:cNvSpPr>
            <a:spLocks noGrp="1" noChangeArrowheads="1"/>
          </p:cNvSpPr>
          <p:nvPr>
            <p:ph type="ftr" sz="quarter" idx="2"/>
          </p:nvPr>
        </p:nvSpPr>
        <p:spPr bwMode="auto">
          <a:xfrm>
            <a:off x="0" y="9720263"/>
            <a:ext cx="3076575" cy="512762"/>
          </a:xfrm>
          <a:prstGeom prst="rect">
            <a:avLst/>
          </a:prstGeom>
          <a:noFill/>
          <a:ln w="9525">
            <a:noFill/>
            <a:miter lim="800000"/>
            <a:headEnd/>
            <a:tailEnd/>
          </a:ln>
          <a:effectLst/>
        </p:spPr>
        <p:txBody>
          <a:bodyPr vert="horz" wrap="square" lIns="95457" tIns="47727" rIns="95457" bIns="47727" numCol="1" anchor="b" anchorCtr="0" compatLnSpc="1">
            <a:prstTxWarp prst="textNoShape">
              <a:avLst/>
            </a:prstTxWarp>
          </a:bodyPr>
          <a:lstStyle>
            <a:lvl1pPr>
              <a:defRPr sz="1300">
                <a:latin typeface="Arial" charset="0"/>
                <a:cs typeface="+mn-cs"/>
              </a:defRPr>
            </a:lvl1pPr>
          </a:lstStyle>
          <a:p>
            <a:pPr>
              <a:defRPr/>
            </a:pPr>
            <a:endParaRPr lang="en-GB"/>
          </a:p>
        </p:txBody>
      </p:sp>
      <p:sp>
        <p:nvSpPr>
          <p:cNvPr id="67589" name="Rectangle 5"/>
          <p:cNvSpPr>
            <a:spLocks noGrp="1" noChangeArrowheads="1"/>
          </p:cNvSpPr>
          <p:nvPr>
            <p:ph type="sldNum" sz="quarter" idx="3"/>
          </p:nvPr>
        </p:nvSpPr>
        <p:spPr bwMode="auto">
          <a:xfrm>
            <a:off x="4021138" y="9720263"/>
            <a:ext cx="3076575" cy="512762"/>
          </a:xfrm>
          <a:prstGeom prst="rect">
            <a:avLst/>
          </a:prstGeom>
          <a:noFill/>
          <a:ln w="9525">
            <a:noFill/>
            <a:miter lim="800000"/>
            <a:headEnd/>
            <a:tailEnd/>
          </a:ln>
          <a:effectLst/>
        </p:spPr>
        <p:txBody>
          <a:bodyPr vert="horz" wrap="square" lIns="95457" tIns="47727" rIns="95457" bIns="47727" numCol="1" anchor="b" anchorCtr="0" compatLnSpc="1">
            <a:prstTxWarp prst="textNoShape">
              <a:avLst/>
            </a:prstTxWarp>
          </a:bodyPr>
          <a:lstStyle>
            <a:lvl1pPr algn="r">
              <a:defRPr sz="1300">
                <a:latin typeface="Arial" charset="0"/>
                <a:cs typeface="+mn-cs"/>
              </a:defRPr>
            </a:lvl1pPr>
          </a:lstStyle>
          <a:p>
            <a:pPr>
              <a:defRPr/>
            </a:pPr>
            <a:fld id="{A065B01C-94C0-42BB-9228-641AF899031C}" type="slidenum">
              <a:rPr lang="en-GB"/>
              <a:pPr>
                <a:defRPr/>
              </a:pPr>
              <a:t>‹#›</a:t>
            </a:fld>
            <a:endParaRPr lang="en-GB"/>
          </a:p>
        </p:txBody>
      </p:sp>
    </p:spTree>
    <p:extLst>
      <p:ext uri="{BB962C8B-B14F-4D97-AF65-F5344CB8AC3E}">
        <p14:creationId xmlns:p14="http://schemas.microsoft.com/office/powerpoint/2010/main" val="29590002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076575" cy="512763"/>
          </a:xfrm>
          <a:prstGeom prst="rect">
            <a:avLst/>
          </a:prstGeom>
          <a:noFill/>
          <a:ln w="9525">
            <a:noFill/>
            <a:miter lim="800000"/>
            <a:headEnd/>
            <a:tailEnd/>
          </a:ln>
          <a:effectLst/>
        </p:spPr>
        <p:txBody>
          <a:bodyPr vert="horz" wrap="square" lIns="95457" tIns="47727" rIns="95457" bIns="47727" numCol="1" anchor="t" anchorCtr="0" compatLnSpc="1">
            <a:prstTxWarp prst="textNoShape">
              <a:avLst/>
            </a:prstTxWarp>
          </a:bodyPr>
          <a:lstStyle>
            <a:lvl1pPr>
              <a:defRPr sz="1300">
                <a:latin typeface="Arial" charset="0"/>
                <a:cs typeface="+mn-cs"/>
              </a:defRPr>
            </a:lvl1pPr>
          </a:lstStyle>
          <a:p>
            <a:pPr>
              <a:defRPr/>
            </a:pPr>
            <a:endParaRPr lang="en-GB"/>
          </a:p>
        </p:txBody>
      </p:sp>
      <p:sp>
        <p:nvSpPr>
          <p:cNvPr id="6147" name="Rectangle 3"/>
          <p:cNvSpPr>
            <a:spLocks noGrp="1" noChangeArrowheads="1"/>
          </p:cNvSpPr>
          <p:nvPr>
            <p:ph type="dt" idx="1"/>
          </p:nvPr>
        </p:nvSpPr>
        <p:spPr bwMode="auto">
          <a:xfrm>
            <a:off x="4021138" y="0"/>
            <a:ext cx="3076575" cy="512763"/>
          </a:xfrm>
          <a:prstGeom prst="rect">
            <a:avLst/>
          </a:prstGeom>
          <a:noFill/>
          <a:ln w="9525">
            <a:noFill/>
            <a:miter lim="800000"/>
            <a:headEnd/>
            <a:tailEnd/>
          </a:ln>
          <a:effectLst/>
        </p:spPr>
        <p:txBody>
          <a:bodyPr vert="horz" wrap="square" lIns="95457" tIns="47727" rIns="95457" bIns="47727" numCol="1" anchor="t" anchorCtr="0" compatLnSpc="1">
            <a:prstTxWarp prst="textNoShape">
              <a:avLst/>
            </a:prstTxWarp>
          </a:bodyPr>
          <a:lstStyle>
            <a:lvl1pPr algn="r">
              <a:defRPr sz="1300">
                <a:latin typeface="Arial" charset="0"/>
                <a:cs typeface="+mn-cs"/>
              </a:defRPr>
            </a:lvl1pPr>
          </a:lstStyle>
          <a:p>
            <a:pPr>
              <a:defRPr/>
            </a:pPr>
            <a:endParaRPr lang="en-GB"/>
          </a:p>
        </p:txBody>
      </p:sp>
      <p:sp>
        <p:nvSpPr>
          <p:cNvPr id="132100" name="Rectangle 4"/>
          <p:cNvSpPr>
            <a:spLocks noGrp="1" noRot="1" noChangeAspect="1" noChangeArrowheads="1" noTextEdit="1"/>
          </p:cNvSpPr>
          <p:nvPr>
            <p:ph type="sldImg" idx="2"/>
          </p:nvPr>
        </p:nvSpPr>
        <p:spPr bwMode="auto">
          <a:xfrm>
            <a:off x="993775" y="768350"/>
            <a:ext cx="5111750" cy="3833813"/>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709613" y="4860925"/>
            <a:ext cx="5680075" cy="4605338"/>
          </a:xfrm>
          <a:prstGeom prst="rect">
            <a:avLst/>
          </a:prstGeom>
          <a:noFill/>
          <a:ln w="9525">
            <a:noFill/>
            <a:miter lim="800000"/>
            <a:headEnd/>
            <a:tailEnd/>
          </a:ln>
          <a:effectLst/>
        </p:spPr>
        <p:txBody>
          <a:bodyPr vert="horz" wrap="square" lIns="95457" tIns="47727" rIns="95457" bIns="47727"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6150" name="Rectangle 6"/>
          <p:cNvSpPr>
            <a:spLocks noGrp="1" noChangeArrowheads="1"/>
          </p:cNvSpPr>
          <p:nvPr>
            <p:ph type="ftr" sz="quarter" idx="4"/>
          </p:nvPr>
        </p:nvSpPr>
        <p:spPr bwMode="auto">
          <a:xfrm>
            <a:off x="0" y="9720263"/>
            <a:ext cx="3076575" cy="512762"/>
          </a:xfrm>
          <a:prstGeom prst="rect">
            <a:avLst/>
          </a:prstGeom>
          <a:noFill/>
          <a:ln w="9525">
            <a:noFill/>
            <a:miter lim="800000"/>
            <a:headEnd/>
            <a:tailEnd/>
          </a:ln>
          <a:effectLst/>
        </p:spPr>
        <p:txBody>
          <a:bodyPr vert="horz" wrap="square" lIns="95457" tIns="47727" rIns="95457" bIns="47727" numCol="1" anchor="b" anchorCtr="0" compatLnSpc="1">
            <a:prstTxWarp prst="textNoShape">
              <a:avLst/>
            </a:prstTxWarp>
          </a:bodyPr>
          <a:lstStyle>
            <a:lvl1pPr>
              <a:defRPr sz="1300">
                <a:latin typeface="Arial" charset="0"/>
                <a:cs typeface="+mn-cs"/>
              </a:defRPr>
            </a:lvl1pPr>
          </a:lstStyle>
          <a:p>
            <a:pPr>
              <a:defRPr/>
            </a:pPr>
            <a:endParaRPr lang="en-GB"/>
          </a:p>
        </p:txBody>
      </p:sp>
      <p:sp>
        <p:nvSpPr>
          <p:cNvPr id="6151" name="Rectangle 7"/>
          <p:cNvSpPr>
            <a:spLocks noGrp="1" noChangeArrowheads="1"/>
          </p:cNvSpPr>
          <p:nvPr>
            <p:ph type="sldNum" sz="quarter" idx="5"/>
          </p:nvPr>
        </p:nvSpPr>
        <p:spPr bwMode="auto">
          <a:xfrm>
            <a:off x="4021138" y="9720263"/>
            <a:ext cx="3076575" cy="512762"/>
          </a:xfrm>
          <a:prstGeom prst="rect">
            <a:avLst/>
          </a:prstGeom>
          <a:noFill/>
          <a:ln w="9525">
            <a:noFill/>
            <a:miter lim="800000"/>
            <a:headEnd/>
            <a:tailEnd/>
          </a:ln>
          <a:effectLst/>
        </p:spPr>
        <p:txBody>
          <a:bodyPr vert="horz" wrap="square" lIns="95457" tIns="47727" rIns="95457" bIns="47727" numCol="1" anchor="b" anchorCtr="0" compatLnSpc="1">
            <a:prstTxWarp prst="textNoShape">
              <a:avLst/>
            </a:prstTxWarp>
          </a:bodyPr>
          <a:lstStyle>
            <a:lvl1pPr algn="r">
              <a:defRPr sz="1300">
                <a:latin typeface="Arial" charset="0"/>
                <a:cs typeface="+mn-cs"/>
              </a:defRPr>
            </a:lvl1pPr>
          </a:lstStyle>
          <a:p>
            <a:pPr>
              <a:defRPr/>
            </a:pPr>
            <a:fld id="{8B57A208-2395-4CE5-B8DD-E090FAB23FFD}" type="slidenum">
              <a:rPr lang="en-GB"/>
              <a:pPr>
                <a:defRPr/>
              </a:pPr>
              <a:t>‹#›</a:t>
            </a:fld>
            <a:endParaRPr lang="en-GB"/>
          </a:p>
        </p:txBody>
      </p:sp>
    </p:spTree>
    <p:extLst>
      <p:ext uri="{BB962C8B-B14F-4D97-AF65-F5344CB8AC3E}">
        <p14:creationId xmlns:p14="http://schemas.microsoft.com/office/powerpoint/2010/main" val="1793172906"/>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p>
            <a:fld id="{B175C0B5-5FF6-4B36-BF3F-393C75A4A8E4}" type="slidenum">
              <a:rPr lang="en-GB" smtClean="0"/>
              <a:pPr/>
              <a:t>1</a:t>
            </a:fld>
            <a:endParaRPr lang="en-GB"/>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8B57A208-2395-4CE5-B8DD-E090FAB23FFD}" type="slidenum">
              <a:rPr lang="en-GB" smtClean="0"/>
              <a:pPr>
                <a:defRPr/>
              </a:pPr>
              <a:t>30</a:t>
            </a:fld>
            <a:endParaRPr lang="en-GB"/>
          </a:p>
        </p:txBody>
      </p:sp>
    </p:spTree>
    <p:extLst>
      <p:ext uri="{BB962C8B-B14F-4D97-AF65-F5344CB8AC3E}">
        <p14:creationId xmlns:p14="http://schemas.microsoft.com/office/powerpoint/2010/main" val="22498993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8B57A208-2395-4CE5-B8DD-E090FAB23FFD}" type="slidenum">
              <a:rPr lang="en-GB" smtClean="0"/>
              <a:pPr>
                <a:defRPr/>
              </a:pPr>
              <a:t>33</a:t>
            </a:fld>
            <a:endParaRPr lang="en-GB"/>
          </a:p>
        </p:txBody>
      </p:sp>
    </p:spTree>
    <p:extLst>
      <p:ext uri="{BB962C8B-B14F-4D97-AF65-F5344CB8AC3E}">
        <p14:creationId xmlns:p14="http://schemas.microsoft.com/office/powerpoint/2010/main" val="38120259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8B57A208-2395-4CE5-B8DD-E090FAB23FFD}" type="slidenum">
              <a:rPr lang="en-GB" smtClean="0"/>
              <a:pPr>
                <a:defRPr/>
              </a:pPr>
              <a:t>36</a:t>
            </a:fld>
            <a:endParaRPr lang="en-GB"/>
          </a:p>
        </p:txBody>
      </p:sp>
    </p:spTree>
    <p:extLst>
      <p:ext uri="{BB962C8B-B14F-4D97-AF65-F5344CB8AC3E}">
        <p14:creationId xmlns:p14="http://schemas.microsoft.com/office/powerpoint/2010/main" val="25019926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8B57A208-2395-4CE5-B8DD-E090FAB23FFD}" type="slidenum">
              <a:rPr lang="en-GB" smtClean="0"/>
              <a:pPr>
                <a:defRPr/>
              </a:pPr>
              <a:t>37</a:t>
            </a:fld>
            <a:endParaRPr lang="en-GB"/>
          </a:p>
        </p:txBody>
      </p:sp>
    </p:spTree>
    <p:extLst>
      <p:ext uri="{BB962C8B-B14F-4D97-AF65-F5344CB8AC3E}">
        <p14:creationId xmlns:p14="http://schemas.microsoft.com/office/powerpoint/2010/main" val="3584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8B57A208-2395-4CE5-B8DD-E090FAB23FFD}" type="slidenum">
              <a:rPr lang="en-GB" smtClean="0"/>
              <a:pPr>
                <a:defRPr/>
              </a:pPr>
              <a:t>38</a:t>
            </a:fld>
            <a:endParaRPr lang="en-GB"/>
          </a:p>
        </p:txBody>
      </p:sp>
    </p:spTree>
    <p:extLst>
      <p:ext uri="{BB962C8B-B14F-4D97-AF65-F5344CB8AC3E}">
        <p14:creationId xmlns:p14="http://schemas.microsoft.com/office/powerpoint/2010/main" val="39043594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8B57A208-2395-4CE5-B8DD-E090FAB23FFD}" type="slidenum">
              <a:rPr lang="en-GB" smtClean="0"/>
              <a:pPr>
                <a:defRPr/>
              </a:pPr>
              <a:t>39</a:t>
            </a:fld>
            <a:endParaRPr lang="en-GB"/>
          </a:p>
        </p:txBody>
      </p:sp>
    </p:spTree>
    <p:extLst>
      <p:ext uri="{BB962C8B-B14F-4D97-AF65-F5344CB8AC3E}">
        <p14:creationId xmlns:p14="http://schemas.microsoft.com/office/powerpoint/2010/main" val="14201670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8B57A208-2395-4CE5-B8DD-E090FAB23FFD}" type="slidenum">
              <a:rPr lang="en-GB" smtClean="0"/>
              <a:pPr>
                <a:defRPr/>
              </a:pPr>
              <a:t>40</a:t>
            </a:fld>
            <a:endParaRPr lang="en-GB"/>
          </a:p>
        </p:txBody>
      </p:sp>
    </p:spTree>
    <p:extLst>
      <p:ext uri="{BB962C8B-B14F-4D97-AF65-F5344CB8AC3E}">
        <p14:creationId xmlns:p14="http://schemas.microsoft.com/office/powerpoint/2010/main" val="31843697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8B57A208-2395-4CE5-B8DD-E090FAB23FFD}" type="slidenum">
              <a:rPr lang="en-GB" smtClean="0"/>
              <a:pPr>
                <a:defRPr/>
              </a:pPr>
              <a:t>43</a:t>
            </a:fld>
            <a:endParaRPr lang="en-GB"/>
          </a:p>
        </p:txBody>
      </p:sp>
    </p:spTree>
    <p:extLst>
      <p:ext uri="{BB962C8B-B14F-4D97-AF65-F5344CB8AC3E}">
        <p14:creationId xmlns:p14="http://schemas.microsoft.com/office/powerpoint/2010/main" val="14746395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8B57A208-2395-4CE5-B8DD-E090FAB23FFD}" type="slidenum">
              <a:rPr lang="en-GB" smtClean="0"/>
              <a:pPr>
                <a:defRPr/>
              </a:pPr>
              <a:t>44</a:t>
            </a:fld>
            <a:endParaRPr lang="en-GB"/>
          </a:p>
        </p:txBody>
      </p:sp>
    </p:spTree>
    <p:extLst>
      <p:ext uri="{BB962C8B-B14F-4D97-AF65-F5344CB8AC3E}">
        <p14:creationId xmlns:p14="http://schemas.microsoft.com/office/powerpoint/2010/main" val="3151998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8B57A208-2395-4CE5-B8DD-E090FAB23FFD}" type="slidenum">
              <a:rPr lang="en-GB" smtClean="0"/>
              <a:pPr>
                <a:defRPr/>
              </a:pPr>
              <a:t>45</a:t>
            </a:fld>
            <a:endParaRPr lang="en-GB"/>
          </a:p>
        </p:txBody>
      </p:sp>
    </p:spTree>
    <p:extLst>
      <p:ext uri="{BB962C8B-B14F-4D97-AF65-F5344CB8AC3E}">
        <p14:creationId xmlns:p14="http://schemas.microsoft.com/office/powerpoint/2010/main" val="24305668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p:spPr>
        <p:txBody>
          <a:bodyPr/>
          <a:lstStyle/>
          <a:p>
            <a:fld id="{6460FC77-535A-4276-8E48-02715347DE6F}" type="slidenum">
              <a:rPr lang="en-GB" smtClean="0"/>
              <a:pPr/>
              <a:t>5</a:t>
            </a:fld>
            <a:endParaRPr lang="en-GB"/>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1298323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8B57A208-2395-4CE5-B8DD-E090FAB23FFD}" type="slidenum">
              <a:rPr lang="en-GB" smtClean="0"/>
              <a:pPr>
                <a:defRPr/>
              </a:pPr>
              <a:t>46</a:t>
            </a:fld>
            <a:endParaRPr lang="en-GB"/>
          </a:p>
        </p:txBody>
      </p:sp>
    </p:spTree>
    <p:extLst>
      <p:ext uri="{BB962C8B-B14F-4D97-AF65-F5344CB8AC3E}">
        <p14:creationId xmlns:p14="http://schemas.microsoft.com/office/powerpoint/2010/main" val="30106967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8B57A208-2395-4CE5-B8DD-E090FAB23FFD}" type="slidenum">
              <a:rPr lang="en-GB" smtClean="0"/>
              <a:pPr>
                <a:defRPr/>
              </a:pPr>
              <a:t>47</a:t>
            </a:fld>
            <a:endParaRPr lang="en-GB"/>
          </a:p>
        </p:txBody>
      </p:sp>
    </p:spTree>
    <p:extLst>
      <p:ext uri="{BB962C8B-B14F-4D97-AF65-F5344CB8AC3E}">
        <p14:creationId xmlns:p14="http://schemas.microsoft.com/office/powerpoint/2010/main" val="27093241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8B57A208-2395-4CE5-B8DD-E090FAB23FFD}" type="slidenum">
              <a:rPr lang="en-GB" smtClean="0"/>
              <a:pPr>
                <a:defRPr/>
              </a:pPr>
              <a:t>48</a:t>
            </a:fld>
            <a:endParaRPr lang="en-GB"/>
          </a:p>
        </p:txBody>
      </p:sp>
    </p:spTree>
    <p:extLst>
      <p:ext uri="{BB962C8B-B14F-4D97-AF65-F5344CB8AC3E}">
        <p14:creationId xmlns:p14="http://schemas.microsoft.com/office/powerpoint/2010/main" val="32217690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Euromod</a:t>
            </a:r>
            <a:r>
              <a:rPr lang="en-US" dirty="0"/>
              <a:t> outputs are in effect microdata to be used with statistical software.</a:t>
            </a:r>
          </a:p>
          <a:p>
            <a:r>
              <a:rPr lang="en-US" dirty="0"/>
              <a:t>Use the Statistics presenter tool to create outputs to that purpose.</a:t>
            </a:r>
          </a:p>
        </p:txBody>
      </p:sp>
      <p:sp>
        <p:nvSpPr>
          <p:cNvPr id="4" name="Slide Number Placeholder 3"/>
          <p:cNvSpPr>
            <a:spLocks noGrp="1"/>
          </p:cNvSpPr>
          <p:nvPr>
            <p:ph type="sldNum" sz="quarter" idx="5"/>
          </p:nvPr>
        </p:nvSpPr>
        <p:spPr/>
        <p:txBody>
          <a:bodyPr/>
          <a:lstStyle/>
          <a:p>
            <a:pPr>
              <a:defRPr/>
            </a:pPr>
            <a:fld id="{8B57A208-2395-4CE5-B8DD-E090FAB23FFD}" type="slidenum">
              <a:rPr lang="en-GB" smtClean="0"/>
              <a:pPr>
                <a:defRPr/>
              </a:pPr>
              <a:t>50</a:t>
            </a:fld>
            <a:endParaRPr lang="en-GB"/>
          </a:p>
        </p:txBody>
      </p:sp>
    </p:spTree>
    <p:extLst>
      <p:ext uri="{BB962C8B-B14F-4D97-AF65-F5344CB8AC3E}">
        <p14:creationId xmlns:p14="http://schemas.microsoft.com/office/powerpoint/2010/main" val="41424359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Results can be exported in Excel and csv formats</a:t>
            </a:r>
          </a:p>
        </p:txBody>
      </p:sp>
      <p:sp>
        <p:nvSpPr>
          <p:cNvPr id="4" name="Slide Number Placeholder 3"/>
          <p:cNvSpPr>
            <a:spLocks noGrp="1"/>
          </p:cNvSpPr>
          <p:nvPr>
            <p:ph type="sldNum" sz="quarter" idx="5"/>
          </p:nvPr>
        </p:nvSpPr>
        <p:spPr/>
        <p:txBody>
          <a:bodyPr/>
          <a:lstStyle/>
          <a:p>
            <a:pPr>
              <a:defRPr/>
            </a:pPr>
            <a:fld id="{8B57A208-2395-4CE5-B8DD-E090FAB23FFD}" type="slidenum">
              <a:rPr lang="en-GB" smtClean="0"/>
              <a:pPr>
                <a:defRPr/>
              </a:pPr>
              <a:t>51</a:t>
            </a:fld>
            <a:endParaRPr lang="en-GB"/>
          </a:p>
        </p:txBody>
      </p:sp>
    </p:spTree>
    <p:extLst>
      <p:ext uri="{BB962C8B-B14F-4D97-AF65-F5344CB8AC3E}">
        <p14:creationId xmlns:p14="http://schemas.microsoft.com/office/powerpoint/2010/main" val="38189739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p:spPr>
        <p:txBody>
          <a:bodyPr/>
          <a:lstStyle/>
          <a:p>
            <a:fld id="{98DC81DA-44FB-4128-BFA9-92137A55B248}" type="slidenum">
              <a:rPr lang="en-GB" smtClean="0"/>
              <a:pPr/>
              <a:t>65</a:t>
            </a:fld>
            <a:endParaRPr lang="en-GB"/>
          </a:p>
        </p:txBody>
      </p:sp>
      <p:sp>
        <p:nvSpPr>
          <p:cNvPr id="144387" name="Rectangle 2"/>
          <p:cNvSpPr>
            <a:spLocks noGrp="1" noRot="1" noChangeAspect="1" noChangeArrowheads="1" noTextEdit="1"/>
          </p:cNvSpPr>
          <p:nvPr>
            <p:ph type="sldImg"/>
          </p:nvPr>
        </p:nvSpPr>
        <p:spPr>
          <a:ln/>
        </p:spPr>
      </p:sp>
      <p:sp>
        <p:nvSpPr>
          <p:cNvPr id="144388"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8688177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Parameters stored in XML and manipulated via the UI</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Calculation by the EUROMOD software</a:t>
            </a:r>
          </a:p>
          <a:p>
            <a:endParaRPr lang="en-US" dirty="0"/>
          </a:p>
        </p:txBody>
      </p:sp>
      <p:sp>
        <p:nvSpPr>
          <p:cNvPr id="4" name="Slide Number Placeholder 3"/>
          <p:cNvSpPr>
            <a:spLocks noGrp="1"/>
          </p:cNvSpPr>
          <p:nvPr>
            <p:ph type="sldNum" sz="quarter" idx="5"/>
          </p:nvPr>
        </p:nvSpPr>
        <p:spPr/>
        <p:txBody>
          <a:bodyPr/>
          <a:lstStyle/>
          <a:p>
            <a:pPr>
              <a:defRPr/>
            </a:pPr>
            <a:fld id="{8B57A208-2395-4CE5-B8DD-E090FAB23FFD}" type="slidenum">
              <a:rPr lang="en-GB" smtClean="0"/>
              <a:pPr>
                <a:defRPr/>
              </a:pPr>
              <a:t>68</a:t>
            </a:fld>
            <a:endParaRPr lang="en-GB"/>
          </a:p>
        </p:txBody>
      </p:sp>
    </p:spTree>
    <p:extLst>
      <p:ext uri="{BB962C8B-B14F-4D97-AF65-F5344CB8AC3E}">
        <p14:creationId xmlns:p14="http://schemas.microsoft.com/office/powerpoint/2010/main" val="37682298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1</a:t>
            </a:r>
            <a:r>
              <a:rPr lang="en-GB" baseline="30000" dirty="0"/>
              <a:t>st</a:t>
            </a:r>
            <a:r>
              <a:rPr lang="en-GB" dirty="0"/>
              <a:t> </a:t>
            </a:r>
            <a:r>
              <a:rPr lang="en-GB" dirty="0" err="1"/>
              <a:t>ArithOp</a:t>
            </a:r>
            <a:r>
              <a:rPr lang="en-GB" dirty="0"/>
              <a:t>: no filtering conditions</a:t>
            </a:r>
          </a:p>
          <a:p>
            <a:pPr marL="171450" indent="-171450">
              <a:buFont typeface="Arial" panose="020B0604020202020204" pitchFamily="34" charset="0"/>
              <a:buChar char="•"/>
            </a:pPr>
            <a:r>
              <a:rPr lang="en-GB" dirty="0"/>
              <a:t>Show help for query </a:t>
            </a:r>
            <a:r>
              <a:rPr lang="en-GB" dirty="0" err="1"/>
              <a:t>IsLoneParentOfDepChild</a:t>
            </a:r>
            <a:endParaRPr lang="en-GB" dirty="0"/>
          </a:p>
          <a:p>
            <a:pPr marL="171450" indent="-171450">
              <a:buFont typeface="Arial" panose="020B0604020202020204" pitchFamily="34" charset="0"/>
              <a:buChar char="•"/>
            </a:pPr>
            <a:r>
              <a:rPr lang="en-GB" dirty="0"/>
              <a:t>Show help for Who)_</a:t>
            </a:r>
            <a:r>
              <a:rPr lang="en-GB" dirty="0" err="1"/>
              <a:t>Must_be_Elig</a:t>
            </a:r>
            <a:endParaRPr lang="en-GB" dirty="0"/>
          </a:p>
        </p:txBody>
      </p:sp>
      <p:sp>
        <p:nvSpPr>
          <p:cNvPr id="4" name="Slide Number Placeholder 3"/>
          <p:cNvSpPr>
            <a:spLocks noGrp="1"/>
          </p:cNvSpPr>
          <p:nvPr>
            <p:ph type="sldNum" sz="quarter" idx="5"/>
          </p:nvPr>
        </p:nvSpPr>
        <p:spPr/>
        <p:txBody>
          <a:bodyPr/>
          <a:lstStyle/>
          <a:p>
            <a:pPr>
              <a:defRPr/>
            </a:pPr>
            <a:fld id="{8B57A208-2395-4CE5-B8DD-E090FAB23FFD}" type="slidenum">
              <a:rPr lang="en-GB" smtClean="0"/>
              <a:pPr>
                <a:defRPr/>
              </a:pPr>
              <a:t>116</a:t>
            </a:fld>
            <a:endParaRPr lang="en-GB"/>
          </a:p>
        </p:txBody>
      </p:sp>
    </p:spTree>
    <p:extLst>
      <p:ext uri="{BB962C8B-B14F-4D97-AF65-F5344CB8AC3E}">
        <p14:creationId xmlns:p14="http://schemas.microsoft.com/office/powerpoint/2010/main" val="36074874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a:noFill/>
        </p:spPr>
        <p:txBody>
          <a:bodyPr/>
          <a:lstStyle/>
          <a:p>
            <a:fld id="{BE79412A-1D6B-4165-9569-429808DB5398}" type="slidenum">
              <a:rPr lang="en-GB" smtClean="0"/>
              <a:pPr/>
              <a:t>125</a:t>
            </a:fld>
            <a:endParaRPr lang="en-GB"/>
          </a:p>
        </p:txBody>
      </p:sp>
      <p:sp>
        <p:nvSpPr>
          <p:cNvPr id="154627" name="Rectangle 2"/>
          <p:cNvSpPr>
            <a:spLocks noGrp="1" noRot="1" noChangeAspect="1" noChangeArrowheads="1" noTextEdit="1"/>
          </p:cNvSpPr>
          <p:nvPr>
            <p:ph type="sldImg"/>
          </p:nvPr>
        </p:nvSpPr>
        <p:spPr>
          <a:ln/>
        </p:spPr>
      </p:sp>
      <p:sp>
        <p:nvSpPr>
          <p:cNvPr id="154628" name="Rectangle 3"/>
          <p:cNvSpPr>
            <a:spLocks noGrp="1" noChangeArrowheads="1"/>
          </p:cNvSpPr>
          <p:nvPr>
            <p:ph type="body" idx="1"/>
          </p:nvPr>
        </p:nvSpPr>
        <p:spPr>
          <a:noFill/>
          <a:ln/>
        </p:spPr>
        <p:txBody>
          <a:bodyPr/>
          <a:lstStyle/>
          <a:p>
            <a:pPr eaLnBrk="1" hangingPunct="1"/>
            <a:endParaRPr lang="es-ES" dirty="0"/>
          </a:p>
        </p:txBody>
      </p:sp>
    </p:spTree>
    <p:extLst>
      <p:ext uri="{BB962C8B-B14F-4D97-AF65-F5344CB8AC3E}">
        <p14:creationId xmlns:p14="http://schemas.microsoft.com/office/powerpoint/2010/main" val="12604032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a:noFill/>
        </p:spPr>
        <p:txBody>
          <a:bodyPr/>
          <a:lstStyle/>
          <a:p>
            <a:fld id="{BE79412A-1D6B-4165-9569-429808DB5398}" type="slidenum">
              <a:rPr lang="en-GB" smtClean="0"/>
              <a:pPr/>
              <a:t>126</a:t>
            </a:fld>
            <a:endParaRPr lang="en-GB"/>
          </a:p>
        </p:txBody>
      </p:sp>
      <p:sp>
        <p:nvSpPr>
          <p:cNvPr id="154627" name="Rectangle 2"/>
          <p:cNvSpPr>
            <a:spLocks noGrp="1" noRot="1" noChangeAspect="1" noChangeArrowheads="1" noTextEdit="1"/>
          </p:cNvSpPr>
          <p:nvPr>
            <p:ph type="sldImg"/>
          </p:nvPr>
        </p:nvSpPr>
        <p:spPr>
          <a:ln/>
        </p:spPr>
      </p:sp>
      <p:sp>
        <p:nvSpPr>
          <p:cNvPr id="154628" name="Rectangle 3"/>
          <p:cNvSpPr>
            <a:spLocks noGrp="1" noChangeArrowheads="1"/>
          </p:cNvSpPr>
          <p:nvPr>
            <p:ph type="body" idx="1"/>
          </p:nvPr>
        </p:nvSpPr>
        <p:spPr>
          <a:noFill/>
          <a:ln/>
        </p:spPr>
        <p:txBody>
          <a:bodyPr/>
          <a:lstStyle/>
          <a:p>
            <a:pPr eaLnBrk="1" hangingPunct="1"/>
            <a:endParaRPr lang="es-ES" dirty="0"/>
          </a:p>
        </p:txBody>
      </p:sp>
    </p:spTree>
    <p:extLst>
      <p:ext uri="{BB962C8B-B14F-4D97-AF65-F5344CB8AC3E}">
        <p14:creationId xmlns:p14="http://schemas.microsoft.com/office/powerpoint/2010/main" val="20427426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337FAD0-7B85-4543-B959-843CF876F98B}" type="slidenum">
              <a:rPr lang="en-GB" smtClean="0"/>
              <a:t>8</a:t>
            </a:fld>
            <a:endParaRPr lang="en-GB"/>
          </a:p>
        </p:txBody>
      </p:sp>
    </p:spTree>
    <p:extLst>
      <p:ext uri="{BB962C8B-B14F-4D97-AF65-F5344CB8AC3E}">
        <p14:creationId xmlns:p14="http://schemas.microsoft.com/office/powerpoint/2010/main" val="14935153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a:noFill/>
        </p:spPr>
        <p:txBody>
          <a:bodyPr/>
          <a:lstStyle/>
          <a:p>
            <a:fld id="{BE79412A-1D6B-4165-9569-429808DB5398}" type="slidenum">
              <a:rPr lang="en-GB" smtClean="0"/>
              <a:pPr/>
              <a:t>127</a:t>
            </a:fld>
            <a:endParaRPr lang="en-GB"/>
          </a:p>
        </p:txBody>
      </p:sp>
      <p:sp>
        <p:nvSpPr>
          <p:cNvPr id="154627" name="Rectangle 2"/>
          <p:cNvSpPr>
            <a:spLocks noGrp="1" noRot="1" noChangeAspect="1" noChangeArrowheads="1" noTextEdit="1"/>
          </p:cNvSpPr>
          <p:nvPr>
            <p:ph type="sldImg"/>
          </p:nvPr>
        </p:nvSpPr>
        <p:spPr>
          <a:ln/>
        </p:spPr>
      </p:sp>
      <p:sp>
        <p:nvSpPr>
          <p:cNvPr id="154628" name="Rectangle 3"/>
          <p:cNvSpPr>
            <a:spLocks noGrp="1" noChangeArrowheads="1"/>
          </p:cNvSpPr>
          <p:nvPr>
            <p:ph type="body" idx="1"/>
          </p:nvPr>
        </p:nvSpPr>
        <p:spPr>
          <a:noFill/>
          <a:ln/>
        </p:spPr>
        <p:txBody>
          <a:bodyPr/>
          <a:lstStyle/>
          <a:p>
            <a:pPr eaLnBrk="1" hangingPunct="1"/>
            <a:endParaRPr lang="es-ES" dirty="0"/>
          </a:p>
        </p:txBody>
      </p:sp>
    </p:spTree>
    <p:extLst>
      <p:ext uri="{BB962C8B-B14F-4D97-AF65-F5344CB8AC3E}">
        <p14:creationId xmlns:p14="http://schemas.microsoft.com/office/powerpoint/2010/main" val="3202938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a:noFill/>
        </p:spPr>
        <p:txBody>
          <a:bodyPr/>
          <a:lstStyle/>
          <a:p>
            <a:fld id="{BE79412A-1D6B-4165-9569-429808DB5398}" type="slidenum">
              <a:rPr lang="en-GB" smtClean="0"/>
              <a:pPr/>
              <a:t>128</a:t>
            </a:fld>
            <a:endParaRPr lang="en-GB"/>
          </a:p>
        </p:txBody>
      </p:sp>
      <p:sp>
        <p:nvSpPr>
          <p:cNvPr id="154627" name="Rectangle 2"/>
          <p:cNvSpPr>
            <a:spLocks noGrp="1" noRot="1" noChangeAspect="1" noChangeArrowheads="1" noTextEdit="1"/>
          </p:cNvSpPr>
          <p:nvPr>
            <p:ph type="sldImg"/>
          </p:nvPr>
        </p:nvSpPr>
        <p:spPr>
          <a:ln/>
        </p:spPr>
      </p:sp>
      <p:sp>
        <p:nvSpPr>
          <p:cNvPr id="154628" name="Rectangle 3"/>
          <p:cNvSpPr>
            <a:spLocks noGrp="1" noChangeArrowheads="1"/>
          </p:cNvSpPr>
          <p:nvPr>
            <p:ph type="body" idx="1"/>
          </p:nvPr>
        </p:nvSpPr>
        <p:spPr>
          <a:noFill/>
          <a:ln/>
        </p:spPr>
        <p:txBody>
          <a:bodyPr/>
          <a:lstStyle/>
          <a:p>
            <a:pPr eaLnBrk="1" hangingPunct="1"/>
            <a:endParaRPr lang="es-E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a:noFill/>
        </p:spPr>
        <p:txBody>
          <a:bodyPr/>
          <a:lstStyle/>
          <a:p>
            <a:fld id="{BE79412A-1D6B-4165-9569-429808DB5398}" type="slidenum">
              <a:rPr lang="en-GB" smtClean="0"/>
              <a:pPr/>
              <a:t>129</a:t>
            </a:fld>
            <a:endParaRPr lang="en-GB"/>
          </a:p>
        </p:txBody>
      </p:sp>
      <p:sp>
        <p:nvSpPr>
          <p:cNvPr id="154627" name="Rectangle 2"/>
          <p:cNvSpPr>
            <a:spLocks noGrp="1" noRot="1" noChangeAspect="1" noChangeArrowheads="1" noTextEdit="1"/>
          </p:cNvSpPr>
          <p:nvPr>
            <p:ph type="sldImg"/>
          </p:nvPr>
        </p:nvSpPr>
        <p:spPr>
          <a:ln/>
        </p:spPr>
      </p:sp>
      <p:sp>
        <p:nvSpPr>
          <p:cNvPr id="154628" name="Rectangle 3"/>
          <p:cNvSpPr>
            <a:spLocks noGrp="1" noChangeArrowheads="1"/>
          </p:cNvSpPr>
          <p:nvPr>
            <p:ph type="body" idx="1"/>
          </p:nvPr>
        </p:nvSpPr>
        <p:spPr>
          <a:noFill/>
          <a:ln/>
        </p:spPr>
        <p:txBody>
          <a:bodyPr/>
          <a:lstStyle/>
          <a:p>
            <a:pPr eaLnBrk="1" hangingPunct="1"/>
            <a:endParaRPr lang="es-ES" dirty="0"/>
          </a:p>
        </p:txBody>
      </p:sp>
    </p:spTree>
    <p:extLst>
      <p:ext uri="{BB962C8B-B14F-4D97-AF65-F5344CB8AC3E}">
        <p14:creationId xmlns:p14="http://schemas.microsoft.com/office/powerpoint/2010/main" val="421290970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a:defRPr/>
            </a:pPr>
            <a:fld id="{8B57A208-2395-4CE5-B8DD-E090FAB23FFD}" type="slidenum">
              <a:rPr lang="en-GB" smtClean="0"/>
              <a:pPr>
                <a:defRPr/>
              </a:pPr>
              <a:t>136</a:t>
            </a:fld>
            <a:endParaRPr lang="en-GB"/>
          </a:p>
        </p:txBody>
      </p:sp>
    </p:spTree>
    <p:extLst>
      <p:ext uri="{BB962C8B-B14F-4D97-AF65-F5344CB8AC3E}">
        <p14:creationId xmlns:p14="http://schemas.microsoft.com/office/powerpoint/2010/main" val="380988627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8B57A208-2395-4CE5-B8DD-E090FAB23FFD}" type="slidenum">
              <a:rPr lang="en-GB" smtClean="0"/>
              <a:pPr>
                <a:defRPr/>
              </a:pPr>
              <a:t>139</a:t>
            </a:fld>
            <a:endParaRPr lang="en-GB"/>
          </a:p>
        </p:txBody>
      </p:sp>
    </p:spTree>
    <p:extLst>
      <p:ext uri="{BB962C8B-B14F-4D97-AF65-F5344CB8AC3E}">
        <p14:creationId xmlns:p14="http://schemas.microsoft.com/office/powerpoint/2010/main" val="28715347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B57A208-2395-4CE5-B8DD-E090FAB23FFD}" type="slidenum">
              <a:rPr lang="en-GB" smtClean="0"/>
              <a:pPr>
                <a:defRPr/>
              </a:pPr>
              <a:t>12</a:t>
            </a:fld>
            <a:endParaRPr lang="en-GB"/>
          </a:p>
        </p:txBody>
      </p:sp>
    </p:spTree>
    <p:extLst>
      <p:ext uri="{BB962C8B-B14F-4D97-AF65-F5344CB8AC3E}">
        <p14:creationId xmlns:p14="http://schemas.microsoft.com/office/powerpoint/2010/main" val="27504829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8B57A208-2395-4CE5-B8DD-E090FAB23FFD}" type="slidenum">
              <a:rPr lang="en-GB" smtClean="0"/>
              <a:pPr>
                <a:defRPr/>
              </a:pPr>
              <a:t>13</a:t>
            </a:fld>
            <a:endParaRPr lang="en-GB"/>
          </a:p>
        </p:txBody>
      </p:sp>
    </p:spTree>
    <p:extLst>
      <p:ext uri="{BB962C8B-B14F-4D97-AF65-F5344CB8AC3E}">
        <p14:creationId xmlns:p14="http://schemas.microsoft.com/office/powerpoint/2010/main" val="9038536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GB" sz="1200" kern="1200" dirty="0">
                <a:solidFill>
                  <a:schemeClr val="tx1"/>
                </a:solidFill>
                <a:effectLst/>
                <a:latin typeface="Arial" charset="0"/>
                <a:ea typeface="+mn-ea"/>
                <a:cs typeface="+mn-cs"/>
              </a:rPr>
              <a:t>Open access: “the most used microsimulation model in the world”</a:t>
            </a:r>
          </a:p>
          <a:p>
            <a:pPr marL="171450" indent="-171450">
              <a:buFont typeface="Arial" panose="020B0604020202020204" pitchFamily="34" charset="0"/>
              <a:buChar char="•"/>
            </a:pPr>
            <a:r>
              <a:rPr lang="en-GB" sz="1200" kern="1200" dirty="0">
                <a:solidFill>
                  <a:schemeClr val="tx1"/>
                </a:solidFill>
                <a:effectLst/>
                <a:latin typeface="Arial" charset="0"/>
                <a:ea typeface="+mn-ea"/>
                <a:cs typeface="+mn-cs"/>
              </a:rPr>
              <a:t>Many users and stakeholders – quality assurance</a:t>
            </a:r>
          </a:p>
          <a:p>
            <a:pPr marL="171450" indent="-171450">
              <a:buFont typeface="Arial" panose="020B0604020202020204" pitchFamily="34" charset="0"/>
              <a:buChar char="•"/>
            </a:pPr>
            <a:r>
              <a:rPr lang="en-GB" sz="1200" kern="1200" dirty="0">
                <a:solidFill>
                  <a:schemeClr val="tx1"/>
                </a:solidFill>
                <a:effectLst/>
                <a:latin typeface="Arial" charset="0"/>
                <a:ea typeface="+mn-ea"/>
                <a:cs typeface="+mn-cs"/>
              </a:rPr>
              <a:t>Bridging the gap between academic research and policymaking</a:t>
            </a:r>
          </a:p>
          <a:p>
            <a:pPr marL="171450" indent="-171450">
              <a:buFont typeface="Arial" panose="020B0604020202020204" pitchFamily="34" charset="0"/>
              <a:buChar char="•"/>
            </a:pPr>
            <a:r>
              <a:rPr lang="en-GB" sz="1200" kern="1200" dirty="0">
                <a:solidFill>
                  <a:schemeClr val="tx1"/>
                </a:solidFill>
                <a:effectLst/>
                <a:latin typeface="Arial" charset="0"/>
                <a:ea typeface="+mn-ea"/>
                <a:cs typeface="+mn-cs"/>
              </a:rPr>
              <a:t>Increasingly recognised in the academic literature</a:t>
            </a:r>
          </a:p>
          <a:p>
            <a:pPr marL="628650" lvl="1" indent="-171450">
              <a:buFont typeface="Arial" panose="020B0604020202020204" pitchFamily="34" charset="0"/>
              <a:buChar char="•"/>
            </a:pPr>
            <a:r>
              <a:rPr lang="en-GB" sz="1200" kern="1200" dirty="0">
                <a:solidFill>
                  <a:schemeClr val="tx1"/>
                </a:solidFill>
                <a:effectLst/>
                <a:latin typeface="Arial" charset="0"/>
                <a:ea typeface="+mn-ea"/>
                <a:cs typeface="+mn-cs"/>
              </a:rPr>
              <a:t>Recent papers appeared in top economic and social policy journals</a:t>
            </a:r>
          </a:p>
          <a:p>
            <a:pPr marL="628650" lvl="1" indent="-171450">
              <a:buFont typeface="Arial" panose="020B0604020202020204" pitchFamily="34" charset="0"/>
              <a:buChar char="•"/>
            </a:pPr>
            <a:r>
              <a:rPr lang="en-GB" sz="1200" kern="1200" dirty="0">
                <a:solidFill>
                  <a:schemeClr val="tx1"/>
                </a:solidFill>
                <a:effectLst/>
                <a:latin typeface="Arial" charset="0"/>
                <a:ea typeface="+mn-ea"/>
                <a:cs typeface="+mn-cs"/>
              </a:rPr>
              <a:t>well embedded in the income distribution literature</a:t>
            </a:r>
          </a:p>
          <a:p>
            <a:pPr marL="171450" indent="-171450">
              <a:buFont typeface="Arial" panose="020B0604020202020204" pitchFamily="34" charset="0"/>
              <a:buChar char="•"/>
            </a:pPr>
            <a:r>
              <a:rPr lang="en-GB" sz="1200" kern="1200" dirty="0">
                <a:solidFill>
                  <a:schemeClr val="tx1"/>
                </a:solidFill>
                <a:effectLst/>
                <a:latin typeface="Arial" charset="0"/>
                <a:ea typeface="+mn-ea"/>
                <a:cs typeface="+mn-cs"/>
              </a:rPr>
              <a:t>(Input micro-data access handled separately)</a:t>
            </a:r>
          </a:p>
          <a:p>
            <a:endParaRPr lang="en-GB" sz="1200" kern="1200" dirty="0">
              <a:solidFill>
                <a:schemeClr val="tx1"/>
              </a:solidFill>
              <a:effectLst/>
              <a:latin typeface="Arial" charset="0"/>
              <a:ea typeface="+mn-ea"/>
              <a:cs typeface="+mn-cs"/>
            </a:endParaRPr>
          </a:p>
          <a:p>
            <a:r>
              <a:rPr lang="en-GB" sz="1200" kern="1200" dirty="0">
                <a:solidFill>
                  <a:schemeClr val="tx1"/>
                </a:solidFill>
                <a:effectLst/>
                <a:latin typeface="Arial" charset="0"/>
                <a:ea typeface="+mn-ea"/>
                <a:cs typeface="+mn-cs"/>
              </a:rPr>
              <a:t>2. Highly flexible, but organised, documented, validated and transparent</a:t>
            </a:r>
          </a:p>
          <a:p>
            <a:pPr marL="171450" indent="-171450">
              <a:buFont typeface="Arial" panose="020B0604020202020204" pitchFamily="34" charset="0"/>
              <a:buChar char="•"/>
            </a:pPr>
            <a:r>
              <a:rPr lang="en-GB" sz="1200" kern="1200" dirty="0">
                <a:solidFill>
                  <a:schemeClr val="tx1"/>
                </a:solidFill>
                <a:effectLst/>
                <a:latin typeface="Arial" charset="0"/>
                <a:ea typeface="+mn-ea"/>
                <a:cs typeface="+mn-cs"/>
              </a:rPr>
              <a:t>Purpose-built software: “tax-benefit modelling” language; user interface; “plug-ins” and “add-ons” for special purpose analysis</a:t>
            </a:r>
          </a:p>
          <a:p>
            <a:pPr marL="171450" indent="-171450">
              <a:buFont typeface="Arial" panose="020B0604020202020204" pitchFamily="34" charset="0"/>
              <a:buChar char="•"/>
            </a:pPr>
            <a:r>
              <a:rPr lang="en-GB" sz="1200" kern="1200" dirty="0">
                <a:solidFill>
                  <a:schemeClr val="tx1"/>
                </a:solidFill>
                <a:effectLst/>
                <a:latin typeface="Arial" charset="0"/>
                <a:ea typeface="+mn-ea"/>
                <a:cs typeface="+mn-cs"/>
              </a:rPr>
              <a:t>(Relatively) easy to simulate major reforms to policy structures (without programming skills); many types of application</a:t>
            </a:r>
          </a:p>
          <a:p>
            <a:pPr marL="171450" indent="-171450">
              <a:buFont typeface="Arial" panose="020B0604020202020204" pitchFamily="34" charset="0"/>
              <a:buChar char="•"/>
            </a:pPr>
            <a:r>
              <a:rPr lang="en-GB" sz="1200" kern="1200" dirty="0">
                <a:solidFill>
                  <a:schemeClr val="tx1"/>
                </a:solidFill>
                <a:effectLst/>
                <a:latin typeface="Arial" charset="0"/>
                <a:ea typeface="+mn-ea"/>
                <a:cs typeface="+mn-cs"/>
              </a:rPr>
              <a:t>(Spin-offs for non-EU countries; enhanced national models)</a:t>
            </a:r>
          </a:p>
          <a:p>
            <a:endParaRPr lang="en-US" dirty="0"/>
          </a:p>
        </p:txBody>
      </p:sp>
      <p:sp>
        <p:nvSpPr>
          <p:cNvPr id="4" name="Slide Number Placeholder 3"/>
          <p:cNvSpPr>
            <a:spLocks noGrp="1"/>
          </p:cNvSpPr>
          <p:nvPr>
            <p:ph type="sldNum" sz="quarter" idx="5"/>
          </p:nvPr>
        </p:nvSpPr>
        <p:spPr/>
        <p:txBody>
          <a:bodyPr/>
          <a:lstStyle/>
          <a:p>
            <a:pPr>
              <a:defRPr/>
            </a:pPr>
            <a:fld id="{8B57A208-2395-4CE5-B8DD-E090FAB23FFD}" type="slidenum">
              <a:rPr lang="en-GB" smtClean="0"/>
              <a:pPr>
                <a:defRPr/>
              </a:pPr>
              <a:t>14</a:t>
            </a:fld>
            <a:endParaRPr lang="en-GB"/>
          </a:p>
        </p:txBody>
      </p:sp>
    </p:spTree>
    <p:extLst>
      <p:ext uri="{BB962C8B-B14F-4D97-AF65-F5344CB8AC3E}">
        <p14:creationId xmlns:p14="http://schemas.microsoft.com/office/powerpoint/2010/main" val="14542512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8B57A208-2395-4CE5-B8DD-E090FAB23FFD}" type="slidenum">
              <a:rPr lang="en-GB" smtClean="0"/>
              <a:pPr>
                <a:defRPr/>
              </a:pPr>
              <a:t>22</a:t>
            </a:fld>
            <a:endParaRPr lang="en-GB"/>
          </a:p>
        </p:txBody>
      </p:sp>
    </p:spTree>
    <p:extLst>
      <p:ext uri="{BB962C8B-B14F-4D97-AF65-F5344CB8AC3E}">
        <p14:creationId xmlns:p14="http://schemas.microsoft.com/office/powerpoint/2010/main" val="25203518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EUROMOD is continuously being developed and improved</a:t>
            </a:r>
          </a:p>
          <a:p>
            <a:endParaRPr lang="en-US" dirty="0"/>
          </a:p>
        </p:txBody>
      </p:sp>
      <p:sp>
        <p:nvSpPr>
          <p:cNvPr id="4" name="Slide Number Placeholder 3"/>
          <p:cNvSpPr>
            <a:spLocks noGrp="1"/>
          </p:cNvSpPr>
          <p:nvPr>
            <p:ph type="sldNum" sz="quarter" idx="5"/>
          </p:nvPr>
        </p:nvSpPr>
        <p:spPr/>
        <p:txBody>
          <a:bodyPr/>
          <a:lstStyle/>
          <a:p>
            <a:pPr>
              <a:defRPr/>
            </a:pPr>
            <a:fld id="{8B57A208-2395-4CE5-B8DD-E090FAB23FFD}" type="slidenum">
              <a:rPr lang="en-GB" smtClean="0"/>
              <a:pPr>
                <a:defRPr/>
              </a:pPr>
              <a:t>28</a:t>
            </a:fld>
            <a:endParaRPr lang="en-GB"/>
          </a:p>
        </p:txBody>
      </p:sp>
    </p:spTree>
    <p:extLst>
      <p:ext uri="{BB962C8B-B14F-4D97-AF65-F5344CB8AC3E}">
        <p14:creationId xmlns:p14="http://schemas.microsoft.com/office/powerpoint/2010/main" val="38525451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8B57A208-2395-4CE5-B8DD-E090FAB23FFD}" type="slidenum">
              <a:rPr lang="en-GB" smtClean="0"/>
              <a:pPr>
                <a:defRPr/>
              </a:pPr>
              <a:t>29</a:t>
            </a:fld>
            <a:endParaRPr lang="en-GB"/>
          </a:p>
        </p:txBody>
      </p:sp>
    </p:spTree>
    <p:extLst>
      <p:ext uri="{BB962C8B-B14F-4D97-AF65-F5344CB8AC3E}">
        <p14:creationId xmlns:p14="http://schemas.microsoft.com/office/powerpoint/2010/main" val="42865713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6" name="Slide Number Placeholder 5"/>
          <p:cNvSpPr>
            <a:spLocks noGrp="1"/>
          </p:cNvSpPr>
          <p:nvPr>
            <p:ph type="sldNum" sz="quarter" idx="12"/>
          </p:nvPr>
        </p:nvSpPr>
        <p:spPr/>
        <p:txBody>
          <a:bodyPr/>
          <a:lstStyle/>
          <a:p>
            <a:fld id="{C48A8FB8-C411-4B7B-B8DF-3C88CBE8C9E0}" type="slidenum">
              <a:rPr lang="en-GB" smtClean="0"/>
              <a:t>‹#›</a:t>
            </a:fld>
            <a:endParaRPr lang="en-GB"/>
          </a:p>
        </p:txBody>
      </p:sp>
    </p:spTree>
    <p:extLst>
      <p:ext uri="{BB962C8B-B14F-4D97-AF65-F5344CB8AC3E}">
        <p14:creationId xmlns:p14="http://schemas.microsoft.com/office/powerpoint/2010/main" val="18399925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p:txBody>
          <a:bodyPr/>
          <a:lstStyle/>
          <a:p>
            <a:fld id="{C48A8FB8-C411-4B7B-B8DF-3C88CBE8C9E0}" type="slidenum">
              <a:rPr lang="en-GB" smtClean="0"/>
              <a:t>‹#›</a:t>
            </a:fld>
            <a:endParaRPr lang="en-GB"/>
          </a:p>
        </p:txBody>
      </p:sp>
    </p:spTree>
    <p:extLst>
      <p:ext uri="{BB962C8B-B14F-4D97-AF65-F5344CB8AC3E}">
        <p14:creationId xmlns:p14="http://schemas.microsoft.com/office/powerpoint/2010/main" val="6002213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p:txBody>
          <a:bodyPr/>
          <a:lstStyle/>
          <a:p>
            <a:fld id="{C48A8FB8-C411-4B7B-B8DF-3C88CBE8C9E0}" type="slidenum">
              <a:rPr lang="en-GB" smtClean="0"/>
              <a:t>‹#›</a:t>
            </a:fld>
            <a:endParaRPr lang="en-GB"/>
          </a:p>
        </p:txBody>
      </p:sp>
    </p:spTree>
    <p:extLst>
      <p:ext uri="{BB962C8B-B14F-4D97-AF65-F5344CB8AC3E}">
        <p14:creationId xmlns:p14="http://schemas.microsoft.com/office/powerpoint/2010/main" val="6806141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7" name="Title 1"/>
          <p:cNvSpPr>
            <a:spLocks noGrp="1"/>
          </p:cNvSpPr>
          <p:nvPr>
            <p:ph type="title"/>
          </p:nvPr>
        </p:nvSpPr>
        <p:spPr>
          <a:xfrm>
            <a:off x="457200" y="448573"/>
            <a:ext cx="8229600" cy="635160"/>
          </a:xfrm>
          <a:prstGeom prst="rect">
            <a:avLst/>
          </a:prstGeom>
        </p:spPr>
        <p:txBody>
          <a:bodyPr anchor="t"/>
          <a:lstStyle>
            <a:lvl1pPr>
              <a:lnSpc>
                <a:spcPct val="80000"/>
              </a:lnSpc>
              <a:defRPr sz="3600">
                <a:solidFill>
                  <a:srgbClr val="0070C0"/>
                </a:solidFill>
              </a:defRPr>
            </a:lvl1pPr>
          </a:lstStyle>
          <a:p>
            <a:r>
              <a:rPr lang="en-GB" dirty="0"/>
              <a:t>Click to edit Master title style</a:t>
            </a:r>
            <a:endParaRPr lang="en-US" dirty="0"/>
          </a:p>
        </p:txBody>
      </p:sp>
      <p:sp>
        <p:nvSpPr>
          <p:cNvPr id="8" name="Content Placeholder 7"/>
          <p:cNvSpPr>
            <a:spLocks noGrp="1"/>
          </p:cNvSpPr>
          <p:nvPr>
            <p:ph sz="quarter" idx="12"/>
          </p:nvPr>
        </p:nvSpPr>
        <p:spPr>
          <a:xfrm>
            <a:off x="457200" y="1244600"/>
            <a:ext cx="8232273" cy="4216400"/>
          </a:xfrm>
          <a:prstGeom prst="rect">
            <a:avLst/>
          </a:prstGeom>
        </p:spPr>
        <p:txBody>
          <a:bodyPr/>
          <a:lstStyle>
            <a:lvl1pPr marL="342900" indent="-342900">
              <a:buSzPct val="150000"/>
              <a:buFont typeface="Arial" panose="020B0604020202020204" pitchFamily="34" charset="0"/>
              <a:buChar char="•"/>
              <a:defRPr sz="2400">
                <a:solidFill>
                  <a:schemeClr val="tx1"/>
                </a:solidFill>
              </a:defRPr>
            </a:lvl1pPr>
            <a:lvl2pPr marL="742950" indent="-285750">
              <a:buSzPct val="80000"/>
              <a:buFont typeface="Courier New" panose="02070309020205020404" pitchFamily="49" charset="0"/>
              <a:buChar char="o"/>
              <a:defRPr sz="2200">
                <a:solidFill>
                  <a:schemeClr val="tx1"/>
                </a:solidFill>
                <a:latin typeface="+mn-lt"/>
              </a:defRPr>
            </a:lvl2pPr>
            <a:lvl3pPr marL="1143000" indent="-228600">
              <a:buSzPct val="80000"/>
              <a:buFont typeface="Wingdings" panose="05000000000000000000" pitchFamily="2" charset="2"/>
              <a:buChar char="Ø"/>
              <a:defRPr sz="1800">
                <a:solidFill>
                  <a:schemeClr val="tx1"/>
                </a:solidFill>
                <a:latin typeface="+mn-lt"/>
              </a:defRPr>
            </a:lvl3pPr>
            <a:lvl4pPr>
              <a:defRPr sz="1600">
                <a:solidFill>
                  <a:schemeClr val="tx1"/>
                </a:solidFill>
                <a:latin typeface="+mn-lt"/>
              </a:defRPr>
            </a:lvl4pPr>
            <a:lvl5pPr marL="2286000" indent="-457200">
              <a:buFont typeface="+mj-lt"/>
              <a:buAutoNum type="romanLcPeriod"/>
              <a:defRPr sz="1400">
                <a:solidFill>
                  <a:schemeClr val="tx1"/>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Slide Number Placeholder 5"/>
          <p:cNvSpPr>
            <a:spLocks noGrp="1"/>
          </p:cNvSpPr>
          <p:nvPr>
            <p:ph type="sldNum" sz="quarter" idx="4"/>
          </p:nvPr>
        </p:nvSpPr>
        <p:spPr>
          <a:xfrm>
            <a:off x="7010400" y="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8A8FB8-C411-4B7B-B8DF-3C88CBE8C9E0}" type="slidenum">
              <a:rPr lang="en-GB" smtClean="0"/>
              <a:t>‹#›</a:t>
            </a:fld>
            <a:endParaRPr lang="en-GB"/>
          </a:p>
        </p:txBody>
      </p:sp>
    </p:spTree>
    <p:extLst>
      <p:ext uri="{BB962C8B-B14F-4D97-AF65-F5344CB8AC3E}">
        <p14:creationId xmlns:p14="http://schemas.microsoft.com/office/powerpoint/2010/main" val="12855017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003217"/>
            <a:ext cx="4649537" cy="1143000"/>
          </a:xfrm>
        </p:spPr>
        <p:txBody>
          <a:bodyPr anchor="t"/>
          <a:lstStyle>
            <a:lvl1pPr>
              <a:lnSpc>
                <a:spcPct val="80000"/>
              </a:lnSpc>
              <a:defRPr>
                <a:solidFill>
                  <a:srgbClr val="0070C0"/>
                </a:solidFill>
              </a:defRPr>
            </a:lvl1pPr>
          </a:lstStyle>
          <a:p>
            <a:r>
              <a:rPr lang="en-GB" dirty="0"/>
              <a:t>Click to edit Master title style</a:t>
            </a:r>
            <a:endParaRPr lang="en-US" dirty="0"/>
          </a:p>
        </p:txBody>
      </p:sp>
      <p:sp>
        <p:nvSpPr>
          <p:cNvPr id="3" name="Content Placeholder 2"/>
          <p:cNvSpPr>
            <a:spLocks noGrp="1"/>
          </p:cNvSpPr>
          <p:nvPr>
            <p:ph idx="1"/>
          </p:nvPr>
        </p:nvSpPr>
        <p:spPr>
          <a:xfrm>
            <a:off x="457200" y="2372896"/>
            <a:ext cx="8232273" cy="3085430"/>
          </a:xfrm>
        </p:spPr>
        <p:txBody>
          <a:bodyPr anchor="t"/>
          <a:lstStyle>
            <a:lvl1pPr>
              <a:defRPr>
                <a:solidFill>
                  <a:schemeClr val="tx1"/>
                </a:solidFill>
              </a:defRPr>
            </a:lvl1pPr>
          </a:lstStyle>
          <a:p>
            <a:pPr lvl="0"/>
            <a:r>
              <a:rPr lang="en-GB" dirty="0"/>
              <a:t>Click to edit Master text styles</a:t>
            </a:r>
            <a:endParaRPr lang="en-US" dirty="0"/>
          </a:p>
        </p:txBody>
      </p:sp>
      <p:sp>
        <p:nvSpPr>
          <p:cNvPr id="6" name="Picture Placeholder 2"/>
          <p:cNvSpPr>
            <a:spLocks noGrp="1"/>
          </p:cNvSpPr>
          <p:nvPr>
            <p:ph type="pic" idx="11" hasCustomPrompt="1"/>
          </p:nvPr>
        </p:nvSpPr>
        <p:spPr>
          <a:xfrm>
            <a:off x="6878052" y="5872453"/>
            <a:ext cx="1811421" cy="808791"/>
          </a:xfrm>
        </p:spPr>
        <p:txBody>
          <a:bodyPr anchor="b">
            <a:normAutofit/>
          </a:bodyPr>
          <a:lstStyle>
            <a:lvl1pPr marL="0" indent="0" algn="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Partnership logo</a:t>
            </a:r>
          </a:p>
        </p:txBody>
      </p:sp>
      <p:sp>
        <p:nvSpPr>
          <p:cNvPr id="5" name="Slide Number Placeholder 5"/>
          <p:cNvSpPr>
            <a:spLocks noGrp="1"/>
          </p:cNvSpPr>
          <p:nvPr>
            <p:ph type="sldNum" sz="quarter" idx="4"/>
          </p:nvPr>
        </p:nvSpPr>
        <p:spPr>
          <a:xfrm>
            <a:off x="7010400" y="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8A8FB8-C411-4B7B-B8DF-3C88CBE8C9E0}" type="slidenum">
              <a:rPr lang="en-GB" smtClean="0"/>
              <a:t>‹#›</a:t>
            </a:fld>
            <a:endParaRPr lang="en-GB"/>
          </a:p>
        </p:txBody>
      </p:sp>
    </p:spTree>
    <p:extLst>
      <p:ext uri="{BB962C8B-B14F-4D97-AF65-F5344CB8AC3E}">
        <p14:creationId xmlns:p14="http://schemas.microsoft.com/office/powerpoint/2010/main" val="8518060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slide with two text boxes">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p>
            <a:endParaRPr lang="en-GB" noProof="0" dirty="0"/>
          </a:p>
        </p:txBody>
      </p:sp>
      <p:sp>
        <p:nvSpPr>
          <p:cNvPr id="3" name="Segnaposto testo 2"/>
          <p:cNvSpPr>
            <a:spLocks noGrp="1"/>
          </p:cNvSpPr>
          <p:nvPr>
            <p:ph type="body" sz="half" idx="1"/>
          </p:nvPr>
        </p:nvSpPr>
        <p:spPr>
          <a:xfrm>
            <a:off x="457200" y="1600200"/>
            <a:ext cx="4038600" cy="4525963"/>
          </a:xfrm>
        </p:spPr>
        <p:txBody>
          <a:bodyPr/>
          <a:lstStyle/>
          <a:p>
            <a:pPr lvl="0"/>
            <a:endParaRPr lang="en-GB" noProof="0" dirty="0"/>
          </a:p>
        </p:txBody>
      </p:sp>
      <p:sp>
        <p:nvSpPr>
          <p:cNvPr id="4" name="Segnaposto contenuto 3"/>
          <p:cNvSpPr>
            <a:spLocks noGrp="1"/>
          </p:cNvSpPr>
          <p:nvPr>
            <p:ph sz="half" idx="2"/>
          </p:nvPr>
        </p:nvSpPr>
        <p:spPr>
          <a:xfrm>
            <a:off x="4648200" y="1600200"/>
            <a:ext cx="4038600" cy="4525963"/>
          </a:xfrm>
        </p:spPr>
        <p:txBody>
          <a:bodyPr/>
          <a:lstStyle/>
          <a:p>
            <a:pPr lvl="0"/>
            <a:endParaRPr lang="en-GB" noProof="0" dirty="0"/>
          </a:p>
        </p:txBody>
      </p:sp>
      <p:sp>
        <p:nvSpPr>
          <p:cNvPr id="5" name="Date Placeholder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GB"/>
          </a:p>
        </p:txBody>
      </p:sp>
      <p:sp>
        <p:nvSpPr>
          <p:cNvPr id="6" name="Footer Placeholder 5"/>
          <p:cNvSpPr>
            <a:spLocks noGrp="1" noChangeArrowheads="1"/>
          </p:cNvSpPr>
          <p:nvPr>
            <p:ph type="ftr" sz="quarter" idx="11"/>
          </p:nvPr>
        </p:nvSpPr>
        <p:spPr>
          <a:xfrm>
            <a:off x="3132138" y="6381750"/>
            <a:ext cx="2895600" cy="476250"/>
          </a:xfrm>
          <a:prstGeom prst="rect">
            <a:avLst/>
          </a:prstGeom>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65E8B585-CC83-464B-BAF9-91D1AE7F7663}" type="slidenum">
              <a:rPr lang="en-GB"/>
              <a:pPr>
                <a:defRPr/>
              </a:pPr>
              <a:t>‹#›</a:t>
            </a:fld>
            <a:endParaRPr lang="en-GB"/>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TwoObj">
  <p:cSld name="slide with 1 text box and 2 object boxes">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p>
            <a:endParaRPr lang="en-GB" noProof="0" dirty="0"/>
          </a:p>
        </p:txBody>
      </p:sp>
      <p:sp>
        <p:nvSpPr>
          <p:cNvPr id="3" name="Segnaposto testo 2"/>
          <p:cNvSpPr>
            <a:spLocks noGrp="1"/>
          </p:cNvSpPr>
          <p:nvPr>
            <p:ph type="body" sz="half" idx="1"/>
          </p:nvPr>
        </p:nvSpPr>
        <p:spPr>
          <a:xfrm>
            <a:off x="457200" y="1600200"/>
            <a:ext cx="4038600" cy="4525963"/>
          </a:xfrm>
        </p:spPr>
        <p:txBody>
          <a:bodyPr/>
          <a:lstStyle/>
          <a:p>
            <a:pPr lvl="0"/>
            <a:endParaRPr lang="en-GB" noProof="0" dirty="0"/>
          </a:p>
        </p:txBody>
      </p:sp>
      <p:sp>
        <p:nvSpPr>
          <p:cNvPr id="4" name="Segnaposto contenuto 3"/>
          <p:cNvSpPr>
            <a:spLocks noGrp="1"/>
          </p:cNvSpPr>
          <p:nvPr>
            <p:ph sz="quarter" idx="2"/>
          </p:nvPr>
        </p:nvSpPr>
        <p:spPr>
          <a:xfrm>
            <a:off x="4648200" y="1600200"/>
            <a:ext cx="4038600" cy="2185988"/>
          </a:xfrm>
        </p:spPr>
        <p:txBody>
          <a:bodyPr/>
          <a:lstStyle/>
          <a:p>
            <a:pPr lvl="0"/>
            <a:endParaRPr lang="en-GB" noProof="0" dirty="0"/>
          </a:p>
        </p:txBody>
      </p:sp>
      <p:sp>
        <p:nvSpPr>
          <p:cNvPr id="5" name="Segnaposto contenuto 4"/>
          <p:cNvSpPr>
            <a:spLocks noGrp="1"/>
          </p:cNvSpPr>
          <p:nvPr>
            <p:ph sz="quarter" idx="3"/>
          </p:nvPr>
        </p:nvSpPr>
        <p:spPr>
          <a:xfrm>
            <a:off x="4648200" y="3938588"/>
            <a:ext cx="4038600" cy="2187575"/>
          </a:xfrm>
        </p:spPr>
        <p:txBody>
          <a:bodyPr/>
          <a:lstStyle/>
          <a:p>
            <a:pPr lvl="0"/>
            <a:endParaRPr lang="en-GB" noProof="0" dirty="0"/>
          </a:p>
        </p:txBody>
      </p:sp>
      <p:sp>
        <p:nvSpPr>
          <p:cNvPr id="6"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GB"/>
          </a:p>
        </p:txBody>
      </p:sp>
      <p:sp>
        <p:nvSpPr>
          <p:cNvPr id="7" name="Rectangle 5"/>
          <p:cNvSpPr>
            <a:spLocks noGrp="1" noChangeArrowheads="1"/>
          </p:cNvSpPr>
          <p:nvPr>
            <p:ph type="ftr" sz="quarter" idx="11"/>
          </p:nvPr>
        </p:nvSpPr>
        <p:spPr>
          <a:xfrm>
            <a:off x="3132138" y="6381750"/>
            <a:ext cx="2895600" cy="476250"/>
          </a:xfrm>
          <a:prstGeom prst="rect">
            <a:avLst/>
          </a:prstGeom>
          <a:ln/>
        </p:spPr>
        <p:txBody>
          <a:bodyPr/>
          <a:lstStyle>
            <a:lvl1pPr>
              <a:defRPr/>
            </a:lvl1pPr>
          </a:lstStyle>
          <a:p>
            <a:pPr>
              <a:defRPr/>
            </a:pPr>
            <a:endParaRPr lang="en-GB"/>
          </a:p>
        </p:txBody>
      </p:sp>
      <p:sp>
        <p:nvSpPr>
          <p:cNvPr id="8" name="Rectangle 6"/>
          <p:cNvSpPr>
            <a:spLocks noGrp="1" noChangeArrowheads="1"/>
          </p:cNvSpPr>
          <p:nvPr>
            <p:ph type="sldNum" sz="quarter" idx="12"/>
          </p:nvPr>
        </p:nvSpPr>
        <p:spPr>
          <a:ln/>
        </p:spPr>
        <p:txBody>
          <a:bodyPr/>
          <a:lstStyle>
            <a:lvl1pPr>
              <a:defRPr/>
            </a:lvl1pPr>
          </a:lstStyle>
          <a:p>
            <a:pPr>
              <a:defRPr/>
            </a:pPr>
            <a:fld id="{48DE2C6C-749C-4A90-9704-B1E04FDB5FAC}" type="slidenum">
              <a:rPr lang="en-GB"/>
              <a:pPr>
                <a:defRPr/>
              </a:pPr>
              <a:t>‹#›</a:t>
            </a:fld>
            <a:endParaRPr lang="en-GB"/>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Intermediate title">
    <p:spTree>
      <p:nvGrpSpPr>
        <p:cNvPr id="1" name=""/>
        <p:cNvGrpSpPr/>
        <p:nvPr/>
      </p:nvGrpSpPr>
      <p:grpSpPr>
        <a:xfrm>
          <a:off x="0" y="0"/>
          <a:ext cx="0" cy="0"/>
          <a:chOff x="0" y="0"/>
          <a:chExt cx="0" cy="0"/>
        </a:xfrm>
      </p:grpSpPr>
      <p:sp>
        <p:nvSpPr>
          <p:cNvPr id="7" name="Title 6"/>
          <p:cNvSpPr>
            <a:spLocks noGrp="1"/>
          </p:cNvSpPr>
          <p:nvPr>
            <p:ph type="title"/>
          </p:nvPr>
        </p:nvSpPr>
        <p:spPr>
          <a:xfrm>
            <a:off x="428596" y="2500306"/>
            <a:ext cx="8229600" cy="1371600"/>
          </a:xfrm>
        </p:spPr>
        <p:txBody>
          <a:bodyPr/>
          <a:lstStyle>
            <a:lvl1pPr algn="ctr">
              <a:defRPr/>
            </a:lvl1pPr>
          </a:lstStyle>
          <a:p>
            <a:r>
              <a:rPr lang="en-US" dirty="0"/>
              <a:t>Click to edit Master title style</a:t>
            </a:r>
            <a:endParaRPr lang="en-GB" dirty="0"/>
          </a:p>
        </p:txBody>
      </p:sp>
      <p:sp>
        <p:nvSpPr>
          <p:cNvPr id="3" name="Slide Number Placeholder 5"/>
          <p:cNvSpPr>
            <a:spLocks noGrp="1"/>
          </p:cNvSpPr>
          <p:nvPr>
            <p:ph type="sldNum" sz="quarter" idx="4"/>
          </p:nvPr>
        </p:nvSpPr>
        <p:spPr>
          <a:xfrm>
            <a:off x="7010400" y="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8A8FB8-C411-4B7B-B8DF-3C88CBE8C9E0}" type="slidenum">
              <a:rPr lang="en-GB" smtClean="0"/>
              <a:t>‹#›</a:t>
            </a:fld>
            <a:endParaRPr lang="en-GB"/>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Title 6"/>
          <p:cNvSpPr>
            <a:spLocks noGrp="1"/>
          </p:cNvSpPr>
          <p:nvPr>
            <p:ph type="title"/>
          </p:nvPr>
        </p:nvSpPr>
        <p:spPr/>
        <p:txBody>
          <a:bodyPr/>
          <a:lstStyle/>
          <a:p>
            <a:r>
              <a:rPr lang="en-US" dirty="0"/>
              <a:t>Click to edit Master title style</a:t>
            </a:r>
            <a:endParaRPr lang="en-GB" dirty="0"/>
          </a:p>
        </p:txBody>
      </p:sp>
      <p:sp>
        <p:nvSpPr>
          <p:cNvPr id="4" name="Slide Number Placeholder 5"/>
          <p:cNvSpPr>
            <a:spLocks noGrp="1"/>
          </p:cNvSpPr>
          <p:nvPr>
            <p:ph type="sldNum" sz="quarter" idx="4"/>
          </p:nvPr>
        </p:nvSpPr>
        <p:spPr>
          <a:xfrm>
            <a:off x="7010400" y="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8A8FB8-C411-4B7B-B8DF-3C88CBE8C9E0}" type="slidenum">
              <a:rPr lang="en-GB" smtClean="0"/>
              <a:t>‹#›</a:t>
            </a:fld>
            <a:endParaRPr lang="en-GB"/>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6" name="Slide Number Placeholder 5"/>
          <p:cNvSpPr>
            <a:spLocks noGrp="1"/>
          </p:cNvSpPr>
          <p:nvPr>
            <p:ph type="sldNum" sz="quarter" idx="12"/>
          </p:nvPr>
        </p:nvSpPr>
        <p:spPr/>
        <p:txBody>
          <a:bodyPr/>
          <a:lstStyle/>
          <a:p>
            <a:fld id="{C48A8FB8-C411-4B7B-B8DF-3C88CBE8C9E0}" type="slidenum">
              <a:rPr lang="en-GB" smtClean="0"/>
              <a:t>‹#›</a:t>
            </a:fld>
            <a:endParaRPr lang="en-GB"/>
          </a:p>
        </p:txBody>
      </p:sp>
    </p:spTree>
    <p:extLst>
      <p:ext uri="{BB962C8B-B14F-4D97-AF65-F5344CB8AC3E}">
        <p14:creationId xmlns:p14="http://schemas.microsoft.com/office/powerpoint/2010/main" val="42090205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70C0"/>
                </a:solidFill>
              </a:defRPr>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buClr>
                <a:srgbClr val="0070C0"/>
              </a:buClr>
              <a:buSzPct val="140000"/>
              <a:defRPr>
                <a:solidFill>
                  <a:schemeClr val="tx1"/>
                </a:solidFill>
              </a:defRPr>
            </a:lvl1pPr>
            <a:lvl2pPr>
              <a:buClr>
                <a:srgbClr val="0070C0"/>
              </a:buClr>
              <a:defRPr>
                <a:solidFill>
                  <a:schemeClr val="tx1"/>
                </a:solidFill>
              </a:defRPr>
            </a:lvl2pPr>
            <a:lvl3pPr>
              <a:buClr>
                <a:srgbClr val="0070C0"/>
              </a:buClr>
              <a:defRPr>
                <a:solidFill>
                  <a:schemeClr val="tx1"/>
                </a:solidFill>
              </a:defRPr>
            </a:lvl3pPr>
            <a:lvl4pPr>
              <a:buClr>
                <a:srgbClr val="0070C0"/>
              </a:buClr>
              <a:defRPr>
                <a:solidFill>
                  <a:schemeClr val="tx1"/>
                </a:solidFill>
              </a:defRPr>
            </a:lvl4pPr>
            <a:lvl5pPr>
              <a:buClr>
                <a:srgbClr val="0070C0"/>
              </a:buCl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p:txBody>
          <a:bodyPr/>
          <a:lstStyle/>
          <a:p>
            <a:fld id="{C48A8FB8-C411-4B7B-B8DF-3C88CBE8C9E0}" type="slidenum">
              <a:rPr lang="en-GB" smtClean="0"/>
              <a:t>‹#›</a:t>
            </a:fld>
            <a:endParaRPr lang="en-GB"/>
          </a:p>
        </p:txBody>
      </p:sp>
    </p:spTree>
    <p:extLst>
      <p:ext uri="{BB962C8B-B14F-4D97-AF65-F5344CB8AC3E}">
        <p14:creationId xmlns:p14="http://schemas.microsoft.com/office/powerpoint/2010/main" val="7882699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70C0"/>
                </a:solidFill>
              </a:defRPr>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buClr>
                <a:srgbClr val="0070C0"/>
              </a:buClr>
              <a:buSzPct val="140000"/>
              <a:defRPr sz="2400">
                <a:solidFill>
                  <a:schemeClr val="tx1"/>
                </a:solidFill>
              </a:defRPr>
            </a:lvl1pPr>
            <a:lvl2pPr>
              <a:buClr>
                <a:srgbClr val="0070C0"/>
              </a:buClr>
              <a:defRPr sz="2400">
                <a:solidFill>
                  <a:schemeClr val="tx1"/>
                </a:solidFill>
              </a:defRPr>
            </a:lvl2pPr>
            <a:lvl3pPr>
              <a:buClr>
                <a:srgbClr val="0070C0"/>
              </a:buClr>
              <a:defRPr sz="2000">
                <a:solidFill>
                  <a:schemeClr val="tx1"/>
                </a:solidFill>
              </a:defRPr>
            </a:lvl3pPr>
            <a:lvl4pPr>
              <a:buClr>
                <a:srgbClr val="0070C0"/>
              </a:buClr>
              <a:defRPr sz="2000">
                <a:solidFill>
                  <a:schemeClr val="tx1"/>
                </a:solidFill>
              </a:defRPr>
            </a:lvl4pPr>
            <a:lvl5pPr>
              <a:buClr>
                <a:srgbClr val="0070C0"/>
              </a:buClr>
              <a:defRPr sz="20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GB"/>
          </a:p>
        </p:txBody>
      </p:sp>
      <p:sp>
        <p:nvSpPr>
          <p:cNvPr id="5" name="Footer Placeholder 4"/>
          <p:cNvSpPr>
            <a:spLocks noGrp="1"/>
          </p:cNvSpPr>
          <p:nvPr>
            <p:ph type="ftr" sz="quarter" idx="11"/>
          </p:nvPr>
        </p:nvSpPr>
        <p:spPr>
          <a:xfrm>
            <a:off x="3124200" y="6343788"/>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p:txBody>
          <a:bodyPr/>
          <a:lstStyle/>
          <a:p>
            <a:fld id="{C48A8FB8-C411-4B7B-B8DF-3C88CBE8C9E0}" type="slidenum">
              <a:rPr lang="en-GB" smtClean="0"/>
              <a:t>‹#›</a:t>
            </a:fld>
            <a:endParaRPr lang="en-GB"/>
          </a:p>
        </p:txBody>
      </p:sp>
    </p:spTree>
    <p:extLst>
      <p:ext uri="{BB962C8B-B14F-4D97-AF65-F5344CB8AC3E}">
        <p14:creationId xmlns:p14="http://schemas.microsoft.com/office/powerpoint/2010/main" val="32075640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p:txBody>
          <a:bodyPr/>
          <a:lstStyle/>
          <a:p>
            <a:fld id="{C48A8FB8-C411-4B7B-B8DF-3C88CBE8C9E0}" type="slidenum">
              <a:rPr lang="en-GB" smtClean="0"/>
              <a:t>‹#›</a:t>
            </a:fld>
            <a:endParaRPr lang="en-GB"/>
          </a:p>
        </p:txBody>
      </p:sp>
    </p:spTree>
    <p:extLst>
      <p:ext uri="{BB962C8B-B14F-4D97-AF65-F5344CB8AC3E}">
        <p14:creationId xmlns:p14="http://schemas.microsoft.com/office/powerpoint/2010/main" val="4422212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600200"/>
            <a:ext cx="4038600" cy="4525963"/>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p:txBody>
          <a:bodyPr/>
          <a:lstStyle/>
          <a:p>
            <a:fld id="{C48A8FB8-C411-4B7B-B8DF-3C88CBE8C9E0}" type="slidenum">
              <a:rPr lang="en-GB" smtClean="0"/>
              <a:t>‹#›</a:t>
            </a:fld>
            <a:endParaRPr lang="en-GB"/>
          </a:p>
        </p:txBody>
      </p:sp>
    </p:spTree>
    <p:extLst>
      <p:ext uri="{BB962C8B-B14F-4D97-AF65-F5344CB8AC3E}">
        <p14:creationId xmlns:p14="http://schemas.microsoft.com/office/powerpoint/2010/main" val="29402997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a:xfrm>
            <a:off x="457200" y="6356350"/>
            <a:ext cx="2133600" cy="365125"/>
          </a:xfrm>
          <a:prstGeom prst="rect">
            <a:avLst/>
          </a:prstGeom>
        </p:spPr>
        <p:txBody>
          <a:bodyPr/>
          <a:lstStyle/>
          <a:p>
            <a:endParaRPr lang="en-GB"/>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GB"/>
          </a:p>
        </p:txBody>
      </p:sp>
      <p:sp>
        <p:nvSpPr>
          <p:cNvPr id="9" name="Slide Number Placeholder 8"/>
          <p:cNvSpPr>
            <a:spLocks noGrp="1"/>
          </p:cNvSpPr>
          <p:nvPr>
            <p:ph type="sldNum" sz="quarter" idx="12"/>
          </p:nvPr>
        </p:nvSpPr>
        <p:spPr/>
        <p:txBody>
          <a:bodyPr/>
          <a:lstStyle/>
          <a:p>
            <a:fld id="{C48A8FB8-C411-4B7B-B8DF-3C88CBE8C9E0}" type="slidenum">
              <a:rPr lang="en-GB" smtClean="0"/>
              <a:t>‹#›</a:t>
            </a:fld>
            <a:endParaRPr lang="en-GB"/>
          </a:p>
        </p:txBody>
      </p:sp>
    </p:spTree>
    <p:extLst>
      <p:ext uri="{BB962C8B-B14F-4D97-AF65-F5344CB8AC3E}">
        <p14:creationId xmlns:p14="http://schemas.microsoft.com/office/powerpoint/2010/main" val="23436286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a:xfrm>
            <a:off x="457200" y="6356350"/>
            <a:ext cx="2133600" cy="365125"/>
          </a:xfrm>
          <a:prstGeom prst="rect">
            <a:avLst/>
          </a:prstGeom>
        </p:spPr>
        <p:txBody>
          <a:bodyPr/>
          <a:lstStyle/>
          <a:p>
            <a:endParaRPr lang="en-GB"/>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GB"/>
          </a:p>
        </p:txBody>
      </p:sp>
      <p:sp>
        <p:nvSpPr>
          <p:cNvPr id="5" name="Slide Number Placeholder 4"/>
          <p:cNvSpPr>
            <a:spLocks noGrp="1"/>
          </p:cNvSpPr>
          <p:nvPr>
            <p:ph type="sldNum" sz="quarter" idx="12"/>
          </p:nvPr>
        </p:nvSpPr>
        <p:spPr/>
        <p:txBody>
          <a:bodyPr/>
          <a:lstStyle/>
          <a:p>
            <a:fld id="{C48A8FB8-C411-4B7B-B8DF-3C88CBE8C9E0}" type="slidenum">
              <a:rPr lang="en-GB" smtClean="0"/>
              <a:t>‹#›</a:t>
            </a:fld>
            <a:endParaRPr lang="en-GB"/>
          </a:p>
        </p:txBody>
      </p:sp>
    </p:spTree>
    <p:extLst>
      <p:ext uri="{BB962C8B-B14F-4D97-AF65-F5344CB8AC3E}">
        <p14:creationId xmlns:p14="http://schemas.microsoft.com/office/powerpoint/2010/main" val="26692321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endParaRPr lang="en-GB"/>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GB"/>
          </a:p>
        </p:txBody>
      </p:sp>
      <p:sp>
        <p:nvSpPr>
          <p:cNvPr id="4" name="Slide Number Placeholder 3"/>
          <p:cNvSpPr>
            <a:spLocks noGrp="1"/>
          </p:cNvSpPr>
          <p:nvPr>
            <p:ph type="sldNum" sz="quarter" idx="12"/>
          </p:nvPr>
        </p:nvSpPr>
        <p:spPr/>
        <p:txBody>
          <a:bodyPr/>
          <a:lstStyle/>
          <a:p>
            <a:fld id="{C48A8FB8-C411-4B7B-B8DF-3C88CBE8C9E0}" type="slidenum">
              <a:rPr lang="en-GB" smtClean="0"/>
              <a:t>‹#›</a:t>
            </a:fld>
            <a:endParaRPr lang="en-GB"/>
          </a:p>
        </p:txBody>
      </p:sp>
    </p:spTree>
    <p:extLst>
      <p:ext uri="{BB962C8B-B14F-4D97-AF65-F5344CB8AC3E}">
        <p14:creationId xmlns:p14="http://schemas.microsoft.com/office/powerpoint/2010/main" val="18430072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solidFill>
                  <a:schemeClr val="tx1"/>
                </a:solidFill>
              </a:defRPr>
            </a:lvl1pPr>
            <a:lvl2pPr>
              <a:defRPr sz="28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p:txBody>
          <a:bodyPr/>
          <a:lstStyle/>
          <a:p>
            <a:fld id="{C48A8FB8-C411-4B7B-B8DF-3C88CBE8C9E0}" type="slidenum">
              <a:rPr lang="en-GB" smtClean="0"/>
              <a:t>‹#›</a:t>
            </a:fld>
            <a:endParaRPr lang="en-GB"/>
          </a:p>
        </p:txBody>
      </p:sp>
    </p:spTree>
    <p:extLst>
      <p:ext uri="{BB962C8B-B14F-4D97-AF65-F5344CB8AC3E}">
        <p14:creationId xmlns:p14="http://schemas.microsoft.com/office/powerpoint/2010/main" val="26355159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p:txBody>
          <a:bodyPr/>
          <a:lstStyle/>
          <a:p>
            <a:fld id="{C48A8FB8-C411-4B7B-B8DF-3C88CBE8C9E0}" type="slidenum">
              <a:rPr lang="en-GB" smtClean="0"/>
              <a:t>‹#›</a:t>
            </a:fld>
            <a:endParaRPr lang="en-GB"/>
          </a:p>
        </p:txBody>
      </p:sp>
    </p:spTree>
    <p:extLst>
      <p:ext uri="{BB962C8B-B14F-4D97-AF65-F5344CB8AC3E}">
        <p14:creationId xmlns:p14="http://schemas.microsoft.com/office/powerpoint/2010/main" val="373519414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p:txBody>
          <a:bodyPr/>
          <a:lstStyle/>
          <a:p>
            <a:fld id="{C48A8FB8-C411-4B7B-B8DF-3C88CBE8C9E0}" type="slidenum">
              <a:rPr lang="en-GB" smtClean="0"/>
              <a:t>‹#›</a:t>
            </a:fld>
            <a:endParaRPr lang="en-GB"/>
          </a:p>
        </p:txBody>
      </p:sp>
    </p:spTree>
    <p:extLst>
      <p:ext uri="{BB962C8B-B14F-4D97-AF65-F5344CB8AC3E}">
        <p14:creationId xmlns:p14="http://schemas.microsoft.com/office/powerpoint/2010/main" val="296109201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p:txBody>
          <a:bodyPr/>
          <a:lstStyle/>
          <a:p>
            <a:fld id="{C48A8FB8-C411-4B7B-B8DF-3C88CBE8C9E0}" type="slidenum">
              <a:rPr lang="en-GB" smtClean="0"/>
              <a:t>‹#›</a:t>
            </a:fld>
            <a:endParaRPr lang="en-GB"/>
          </a:p>
        </p:txBody>
      </p:sp>
    </p:spTree>
    <p:extLst>
      <p:ext uri="{BB962C8B-B14F-4D97-AF65-F5344CB8AC3E}">
        <p14:creationId xmlns:p14="http://schemas.microsoft.com/office/powerpoint/2010/main" val="429221859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Title 1"/>
          <p:cNvSpPr>
            <a:spLocks noGrp="1"/>
          </p:cNvSpPr>
          <p:nvPr>
            <p:ph type="title"/>
          </p:nvPr>
        </p:nvSpPr>
        <p:spPr>
          <a:xfrm>
            <a:off x="457200" y="448573"/>
            <a:ext cx="8229600" cy="635160"/>
          </a:xfrm>
          <a:prstGeom prst="rect">
            <a:avLst/>
          </a:prstGeom>
        </p:spPr>
        <p:txBody>
          <a:bodyPr anchor="t"/>
          <a:lstStyle>
            <a:lvl1pPr>
              <a:lnSpc>
                <a:spcPct val="80000"/>
              </a:lnSpc>
              <a:defRPr sz="3600">
                <a:solidFill>
                  <a:srgbClr val="0070C0"/>
                </a:solidFill>
              </a:defRPr>
            </a:lvl1pPr>
          </a:lstStyle>
          <a:p>
            <a:r>
              <a:rPr lang="en-GB" dirty="0"/>
              <a:t>Click to edit Master title style</a:t>
            </a:r>
            <a:endParaRPr lang="en-US" dirty="0"/>
          </a:p>
        </p:txBody>
      </p:sp>
      <p:sp>
        <p:nvSpPr>
          <p:cNvPr id="8" name="Content Placeholder 7"/>
          <p:cNvSpPr>
            <a:spLocks noGrp="1"/>
          </p:cNvSpPr>
          <p:nvPr>
            <p:ph sz="quarter" idx="12"/>
          </p:nvPr>
        </p:nvSpPr>
        <p:spPr>
          <a:xfrm>
            <a:off x="457200" y="1244600"/>
            <a:ext cx="8232273" cy="4216400"/>
          </a:xfrm>
          <a:prstGeom prst="rect">
            <a:avLst/>
          </a:prstGeom>
        </p:spPr>
        <p:txBody>
          <a:bodyPr/>
          <a:lstStyle>
            <a:lvl1pPr marL="342900" indent="-342900">
              <a:buSzPct val="150000"/>
              <a:buFont typeface="Arial" panose="020B0604020202020204" pitchFamily="34" charset="0"/>
              <a:buChar char="•"/>
              <a:defRPr sz="2400">
                <a:solidFill>
                  <a:schemeClr val="tx1"/>
                </a:solidFill>
              </a:defRPr>
            </a:lvl1pPr>
            <a:lvl2pPr marL="742950" indent="-285750">
              <a:buSzPct val="80000"/>
              <a:buFont typeface="Courier New" panose="02070309020205020404" pitchFamily="49" charset="0"/>
              <a:buChar char="o"/>
              <a:defRPr sz="2200">
                <a:solidFill>
                  <a:schemeClr val="tx1"/>
                </a:solidFill>
                <a:latin typeface="+mn-lt"/>
              </a:defRPr>
            </a:lvl2pPr>
            <a:lvl3pPr marL="1143000" indent="-228600">
              <a:buSzPct val="80000"/>
              <a:buFont typeface="Wingdings" panose="05000000000000000000" pitchFamily="2" charset="2"/>
              <a:buChar char="Ø"/>
              <a:defRPr sz="1800">
                <a:solidFill>
                  <a:schemeClr val="tx1"/>
                </a:solidFill>
                <a:latin typeface="+mn-lt"/>
              </a:defRPr>
            </a:lvl3pPr>
            <a:lvl4pPr>
              <a:defRPr sz="1600">
                <a:solidFill>
                  <a:schemeClr val="tx1"/>
                </a:solidFill>
                <a:latin typeface="+mn-lt"/>
              </a:defRPr>
            </a:lvl4pPr>
            <a:lvl5pPr marL="2286000" indent="-457200">
              <a:buFont typeface="+mj-lt"/>
              <a:buAutoNum type="romanLcPeriod"/>
              <a:defRPr sz="1400">
                <a:solidFill>
                  <a:schemeClr val="tx1"/>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Slide Number Placeholder 5"/>
          <p:cNvSpPr>
            <a:spLocks noGrp="1"/>
          </p:cNvSpPr>
          <p:nvPr>
            <p:ph type="sldNum" sz="quarter" idx="4"/>
          </p:nvPr>
        </p:nvSpPr>
        <p:spPr>
          <a:xfrm>
            <a:off x="7010400" y="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8A8FB8-C411-4B7B-B8DF-3C88CBE8C9E0}" type="slidenum">
              <a:rPr lang="en-GB" smtClean="0"/>
              <a:t>‹#›</a:t>
            </a:fld>
            <a:endParaRPr lang="en-GB"/>
          </a:p>
        </p:txBody>
      </p:sp>
    </p:spTree>
    <p:extLst>
      <p:ext uri="{BB962C8B-B14F-4D97-AF65-F5344CB8AC3E}">
        <p14:creationId xmlns:p14="http://schemas.microsoft.com/office/powerpoint/2010/main" val="37630665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p:txBody>
          <a:bodyPr/>
          <a:lstStyle/>
          <a:p>
            <a:fld id="{C48A8FB8-C411-4B7B-B8DF-3C88CBE8C9E0}" type="slidenum">
              <a:rPr lang="en-GB" smtClean="0"/>
              <a:t>‹#›</a:t>
            </a:fld>
            <a:endParaRPr lang="en-GB"/>
          </a:p>
        </p:txBody>
      </p:sp>
    </p:spTree>
    <p:extLst>
      <p:ext uri="{BB962C8B-B14F-4D97-AF65-F5344CB8AC3E}">
        <p14:creationId xmlns:p14="http://schemas.microsoft.com/office/powerpoint/2010/main" val="247153676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003217"/>
            <a:ext cx="4649537" cy="1143000"/>
          </a:xfrm>
        </p:spPr>
        <p:txBody>
          <a:bodyPr anchor="t"/>
          <a:lstStyle>
            <a:lvl1pPr>
              <a:lnSpc>
                <a:spcPct val="80000"/>
              </a:lnSpc>
              <a:defRPr>
                <a:solidFill>
                  <a:srgbClr val="0070C0"/>
                </a:solidFill>
              </a:defRPr>
            </a:lvl1pPr>
          </a:lstStyle>
          <a:p>
            <a:r>
              <a:rPr lang="en-GB" dirty="0"/>
              <a:t>Click to edit Master title style</a:t>
            </a:r>
            <a:endParaRPr lang="en-US" dirty="0"/>
          </a:p>
        </p:txBody>
      </p:sp>
      <p:sp>
        <p:nvSpPr>
          <p:cNvPr id="3" name="Content Placeholder 2"/>
          <p:cNvSpPr>
            <a:spLocks noGrp="1"/>
          </p:cNvSpPr>
          <p:nvPr>
            <p:ph idx="1"/>
          </p:nvPr>
        </p:nvSpPr>
        <p:spPr>
          <a:xfrm>
            <a:off x="457200" y="2372896"/>
            <a:ext cx="8232273" cy="3085430"/>
          </a:xfrm>
        </p:spPr>
        <p:txBody>
          <a:bodyPr anchor="t"/>
          <a:lstStyle>
            <a:lvl1pPr>
              <a:defRPr>
                <a:solidFill>
                  <a:schemeClr val="tx1"/>
                </a:solidFill>
              </a:defRPr>
            </a:lvl1pPr>
          </a:lstStyle>
          <a:p>
            <a:pPr lvl="0"/>
            <a:r>
              <a:rPr lang="en-GB" dirty="0"/>
              <a:t>Click to edit Master text styles</a:t>
            </a:r>
            <a:endParaRPr lang="en-US" dirty="0"/>
          </a:p>
        </p:txBody>
      </p:sp>
      <p:sp>
        <p:nvSpPr>
          <p:cNvPr id="6" name="Picture Placeholder 2"/>
          <p:cNvSpPr>
            <a:spLocks noGrp="1"/>
          </p:cNvSpPr>
          <p:nvPr>
            <p:ph type="pic" idx="11" hasCustomPrompt="1"/>
          </p:nvPr>
        </p:nvSpPr>
        <p:spPr>
          <a:xfrm>
            <a:off x="6878052" y="5872453"/>
            <a:ext cx="1811421" cy="808791"/>
          </a:xfrm>
        </p:spPr>
        <p:txBody>
          <a:bodyPr anchor="b">
            <a:normAutofit/>
          </a:bodyPr>
          <a:lstStyle>
            <a:lvl1pPr marL="0" indent="0" algn="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Partnership logo</a:t>
            </a:r>
          </a:p>
        </p:txBody>
      </p:sp>
      <p:sp>
        <p:nvSpPr>
          <p:cNvPr id="5" name="Slide Number Placeholder 5"/>
          <p:cNvSpPr>
            <a:spLocks noGrp="1"/>
          </p:cNvSpPr>
          <p:nvPr>
            <p:ph type="sldNum" sz="quarter" idx="4"/>
          </p:nvPr>
        </p:nvSpPr>
        <p:spPr>
          <a:xfrm>
            <a:off x="7010400" y="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8A8FB8-C411-4B7B-B8DF-3C88CBE8C9E0}" type="slidenum">
              <a:rPr lang="en-GB" smtClean="0"/>
              <a:t>‹#›</a:t>
            </a:fld>
            <a:endParaRPr lang="en-GB"/>
          </a:p>
        </p:txBody>
      </p:sp>
    </p:spTree>
    <p:extLst>
      <p:ext uri="{BB962C8B-B14F-4D97-AF65-F5344CB8AC3E}">
        <p14:creationId xmlns:p14="http://schemas.microsoft.com/office/powerpoint/2010/main" val="53692045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xAndObj" preserve="1">
  <p:cSld name="slide with two text boxes">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p>
            <a:endParaRPr lang="en-GB" noProof="0" dirty="0"/>
          </a:p>
        </p:txBody>
      </p:sp>
      <p:sp>
        <p:nvSpPr>
          <p:cNvPr id="3" name="Segnaposto testo 2"/>
          <p:cNvSpPr>
            <a:spLocks noGrp="1"/>
          </p:cNvSpPr>
          <p:nvPr>
            <p:ph type="body" sz="half" idx="1"/>
          </p:nvPr>
        </p:nvSpPr>
        <p:spPr>
          <a:xfrm>
            <a:off x="457200" y="1600200"/>
            <a:ext cx="4038600" cy="4525963"/>
          </a:xfrm>
        </p:spPr>
        <p:txBody>
          <a:bodyPr/>
          <a:lstStyle/>
          <a:p>
            <a:pPr lvl="0"/>
            <a:endParaRPr lang="en-GB" noProof="0" dirty="0"/>
          </a:p>
        </p:txBody>
      </p:sp>
      <p:sp>
        <p:nvSpPr>
          <p:cNvPr id="4" name="Segnaposto contenuto 3"/>
          <p:cNvSpPr>
            <a:spLocks noGrp="1"/>
          </p:cNvSpPr>
          <p:nvPr>
            <p:ph sz="half" idx="2"/>
          </p:nvPr>
        </p:nvSpPr>
        <p:spPr>
          <a:xfrm>
            <a:off x="4648200" y="1600200"/>
            <a:ext cx="4038600" cy="4525963"/>
          </a:xfrm>
        </p:spPr>
        <p:txBody>
          <a:bodyPr/>
          <a:lstStyle/>
          <a:p>
            <a:pPr lvl="0"/>
            <a:endParaRPr lang="en-GB" noProof="0" dirty="0"/>
          </a:p>
        </p:txBody>
      </p:sp>
      <p:sp>
        <p:nvSpPr>
          <p:cNvPr id="5" name="Date Placeholder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GB"/>
          </a:p>
        </p:txBody>
      </p:sp>
      <p:sp>
        <p:nvSpPr>
          <p:cNvPr id="6" name="Footer Placeholder 5"/>
          <p:cNvSpPr>
            <a:spLocks noGrp="1" noChangeArrowheads="1"/>
          </p:cNvSpPr>
          <p:nvPr>
            <p:ph type="ftr" sz="quarter" idx="11"/>
          </p:nvPr>
        </p:nvSpPr>
        <p:spPr>
          <a:xfrm>
            <a:off x="3132138" y="6381750"/>
            <a:ext cx="2895600" cy="476250"/>
          </a:xfrm>
          <a:prstGeom prst="rect">
            <a:avLst/>
          </a:prstGeom>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65E8B585-CC83-464B-BAF9-91D1AE7F7663}" type="slidenum">
              <a:rPr lang="en-GB"/>
              <a:pPr>
                <a:defRPr/>
              </a:pPr>
              <a:t>‹#›</a:t>
            </a:fld>
            <a:endParaRPr lang="en-GB"/>
          </a:p>
        </p:txBody>
      </p:sp>
    </p:spTree>
    <p:extLst>
      <p:ext uri="{BB962C8B-B14F-4D97-AF65-F5344CB8AC3E}">
        <p14:creationId xmlns:p14="http://schemas.microsoft.com/office/powerpoint/2010/main" val="391425357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xAndTwoObj" preserve="1">
  <p:cSld name="slide with 1 text box and 2 object boxes">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p>
            <a:endParaRPr lang="en-GB" noProof="0" dirty="0"/>
          </a:p>
        </p:txBody>
      </p:sp>
      <p:sp>
        <p:nvSpPr>
          <p:cNvPr id="3" name="Segnaposto testo 2"/>
          <p:cNvSpPr>
            <a:spLocks noGrp="1"/>
          </p:cNvSpPr>
          <p:nvPr>
            <p:ph type="body" sz="half" idx="1"/>
          </p:nvPr>
        </p:nvSpPr>
        <p:spPr>
          <a:xfrm>
            <a:off x="457200" y="1600200"/>
            <a:ext cx="4038600" cy="4525963"/>
          </a:xfrm>
        </p:spPr>
        <p:txBody>
          <a:bodyPr/>
          <a:lstStyle/>
          <a:p>
            <a:pPr lvl="0"/>
            <a:endParaRPr lang="en-GB" noProof="0" dirty="0"/>
          </a:p>
        </p:txBody>
      </p:sp>
      <p:sp>
        <p:nvSpPr>
          <p:cNvPr id="4" name="Segnaposto contenuto 3"/>
          <p:cNvSpPr>
            <a:spLocks noGrp="1"/>
          </p:cNvSpPr>
          <p:nvPr>
            <p:ph sz="quarter" idx="2"/>
          </p:nvPr>
        </p:nvSpPr>
        <p:spPr>
          <a:xfrm>
            <a:off x="4648200" y="1600200"/>
            <a:ext cx="4038600" cy="2185988"/>
          </a:xfrm>
        </p:spPr>
        <p:txBody>
          <a:bodyPr/>
          <a:lstStyle/>
          <a:p>
            <a:pPr lvl="0"/>
            <a:endParaRPr lang="en-GB" noProof="0" dirty="0"/>
          </a:p>
        </p:txBody>
      </p:sp>
      <p:sp>
        <p:nvSpPr>
          <p:cNvPr id="5" name="Segnaposto contenuto 4"/>
          <p:cNvSpPr>
            <a:spLocks noGrp="1"/>
          </p:cNvSpPr>
          <p:nvPr>
            <p:ph sz="quarter" idx="3"/>
          </p:nvPr>
        </p:nvSpPr>
        <p:spPr>
          <a:xfrm>
            <a:off x="4648200" y="3938588"/>
            <a:ext cx="4038600" cy="2187575"/>
          </a:xfrm>
        </p:spPr>
        <p:txBody>
          <a:bodyPr/>
          <a:lstStyle/>
          <a:p>
            <a:pPr lvl="0"/>
            <a:endParaRPr lang="en-GB" noProof="0" dirty="0"/>
          </a:p>
        </p:txBody>
      </p:sp>
      <p:sp>
        <p:nvSpPr>
          <p:cNvPr id="6"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GB"/>
          </a:p>
        </p:txBody>
      </p:sp>
      <p:sp>
        <p:nvSpPr>
          <p:cNvPr id="7" name="Rectangle 5"/>
          <p:cNvSpPr>
            <a:spLocks noGrp="1" noChangeArrowheads="1"/>
          </p:cNvSpPr>
          <p:nvPr>
            <p:ph type="ftr" sz="quarter" idx="11"/>
          </p:nvPr>
        </p:nvSpPr>
        <p:spPr>
          <a:xfrm>
            <a:off x="3132138" y="6381750"/>
            <a:ext cx="2895600" cy="476250"/>
          </a:xfrm>
          <a:prstGeom prst="rect">
            <a:avLst/>
          </a:prstGeom>
          <a:ln/>
        </p:spPr>
        <p:txBody>
          <a:bodyPr/>
          <a:lstStyle>
            <a:lvl1pPr>
              <a:defRPr/>
            </a:lvl1pPr>
          </a:lstStyle>
          <a:p>
            <a:pPr>
              <a:defRPr/>
            </a:pPr>
            <a:endParaRPr lang="en-GB"/>
          </a:p>
        </p:txBody>
      </p:sp>
      <p:sp>
        <p:nvSpPr>
          <p:cNvPr id="8" name="Rectangle 6"/>
          <p:cNvSpPr>
            <a:spLocks noGrp="1" noChangeArrowheads="1"/>
          </p:cNvSpPr>
          <p:nvPr>
            <p:ph type="sldNum" sz="quarter" idx="12"/>
          </p:nvPr>
        </p:nvSpPr>
        <p:spPr>
          <a:ln/>
        </p:spPr>
        <p:txBody>
          <a:bodyPr/>
          <a:lstStyle>
            <a:lvl1pPr>
              <a:defRPr/>
            </a:lvl1pPr>
          </a:lstStyle>
          <a:p>
            <a:pPr>
              <a:defRPr/>
            </a:pPr>
            <a:fld id="{48DE2C6C-749C-4A90-9704-B1E04FDB5FAC}" type="slidenum">
              <a:rPr lang="en-GB"/>
              <a:pPr>
                <a:defRPr/>
              </a:pPr>
              <a:t>‹#›</a:t>
            </a:fld>
            <a:endParaRPr lang="en-GB"/>
          </a:p>
        </p:txBody>
      </p:sp>
    </p:spTree>
    <p:extLst>
      <p:ext uri="{BB962C8B-B14F-4D97-AF65-F5344CB8AC3E}">
        <p14:creationId xmlns:p14="http://schemas.microsoft.com/office/powerpoint/2010/main" val="262206289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Intermediate title">
    <p:spTree>
      <p:nvGrpSpPr>
        <p:cNvPr id="1" name=""/>
        <p:cNvGrpSpPr/>
        <p:nvPr/>
      </p:nvGrpSpPr>
      <p:grpSpPr>
        <a:xfrm>
          <a:off x="0" y="0"/>
          <a:ext cx="0" cy="0"/>
          <a:chOff x="0" y="0"/>
          <a:chExt cx="0" cy="0"/>
        </a:xfrm>
      </p:grpSpPr>
      <p:sp>
        <p:nvSpPr>
          <p:cNvPr id="7" name="Title 6"/>
          <p:cNvSpPr>
            <a:spLocks noGrp="1"/>
          </p:cNvSpPr>
          <p:nvPr>
            <p:ph type="title"/>
          </p:nvPr>
        </p:nvSpPr>
        <p:spPr>
          <a:xfrm>
            <a:off x="428596" y="2500306"/>
            <a:ext cx="8229600" cy="1371600"/>
          </a:xfrm>
        </p:spPr>
        <p:txBody>
          <a:bodyPr/>
          <a:lstStyle>
            <a:lvl1pPr algn="ctr">
              <a:defRPr/>
            </a:lvl1pPr>
          </a:lstStyle>
          <a:p>
            <a:r>
              <a:rPr lang="en-US" dirty="0"/>
              <a:t>Click to edit Master title style</a:t>
            </a:r>
            <a:endParaRPr lang="en-GB" dirty="0"/>
          </a:p>
        </p:txBody>
      </p:sp>
      <p:sp>
        <p:nvSpPr>
          <p:cNvPr id="3" name="Slide Number Placeholder 5"/>
          <p:cNvSpPr>
            <a:spLocks noGrp="1"/>
          </p:cNvSpPr>
          <p:nvPr>
            <p:ph type="sldNum" sz="quarter" idx="4"/>
          </p:nvPr>
        </p:nvSpPr>
        <p:spPr>
          <a:xfrm>
            <a:off x="7010400" y="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8A8FB8-C411-4B7B-B8DF-3C88CBE8C9E0}" type="slidenum">
              <a:rPr lang="en-GB" smtClean="0"/>
              <a:t>‹#›</a:t>
            </a:fld>
            <a:endParaRPr lang="en-GB"/>
          </a:p>
        </p:txBody>
      </p:sp>
    </p:spTree>
    <p:extLst>
      <p:ext uri="{BB962C8B-B14F-4D97-AF65-F5344CB8AC3E}">
        <p14:creationId xmlns:p14="http://schemas.microsoft.com/office/powerpoint/2010/main" val="95731701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Title 6"/>
          <p:cNvSpPr>
            <a:spLocks noGrp="1"/>
          </p:cNvSpPr>
          <p:nvPr>
            <p:ph type="title"/>
          </p:nvPr>
        </p:nvSpPr>
        <p:spPr/>
        <p:txBody>
          <a:bodyPr/>
          <a:lstStyle/>
          <a:p>
            <a:r>
              <a:rPr lang="en-US" dirty="0"/>
              <a:t>Click to edit Master title style</a:t>
            </a:r>
            <a:endParaRPr lang="en-GB" dirty="0"/>
          </a:p>
        </p:txBody>
      </p:sp>
      <p:sp>
        <p:nvSpPr>
          <p:cNvPr id="4" name="Slide Number Placeholder 5"/>
          <p:cNvSpPr>
            <a:spLocks noGrp="1"/>
          </p:cNvSpPr>
          <p:nvPr>
            <p:ph type="sldNum" sz="quarter" idx="4"/>
          </p:nvPr>
        </p:nvSpPr>
        <p:spPr>
          <a:xfrm>
            <a:off x="7010400" y="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8A8FB8-C411-4B7B-B8DF-3C88CBE8C9E0}" type="slidenum">
              <a:rPr lang="en-GB" smtClean="0"/>
              <a:t>‹#›</a:t>
            </a:fld>
            <a:endParaRPr lang="en-GB"/>
          </a:p>
        </p:txBody>
      </p:sp>
    </p:spTree>
    <p:extLst>
      <p:ext uri="{BB962C8B-B14F-4D97-AF65-F5344CB8AC3E}">
        <p14:creationId xmlns:p14="http://schemas.microsoft.com/office/powerpoint/2010/main" val="10927059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600200"/>
            <a:ext cx="4038600" cy="4525963"/>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p:txBody>
          <a:bodyPr/>
          <a:lstStyle/>
          <a:p>
            <a:fld id="{C48A8FB8-C411-4B7B-B8DF-3C88CBE8C9E0}" type="slidenum">
              <a:rPr lang="en-GB" smtClean="0"/>
              <a:t>‹#›</a:t>
            </a:fld>
            <a:endParaRPr lang="en-GB"/>
          </a:p>
        </p:txBody>
      </p:sp>
    </p:spTree>
    <p:extLst>
      <p:ext uri="{BB962C8B-B14F-4D97-AF65-F5344CB8AC3E}">
        <p14:creationId xmlns:p14="http://schemas.microsoft.com/office/powerpoint/2010/main" val="9162859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a:xfrm>
            <a:off x="457200" y="6356350"/>
            <a:ext cx="2133600" cy="365125"/>
          </a:xfrm>
          <a:prstGeom prst="rect">
            <a:avLst/>
          </a:prstGeom>
        </p:spPr>
        <p:txBody>
          <a:bodyPr/>
          <a:lstStyle/>
          <a:p>
            <a:endParaRPr lang="en-GB"/>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GB"/>
          </a:p>
        </p:txBody>
      </p:sp>
      <p:sp>
        <p:nvSpPr>
          <p:cNvPr id="9" name="Slide Number Placeholder 8"/>
          <p:cNvSpPr>
            <a:spLocks noGrp="1"/>
          </p:cNvSpPr>
          <p:nvPr>
            <p:ph type="sldNum" sz="quarter" idx="12"/>
          </p:nvPr>
        </p:nvSpPr>
        <p:spPr/>
        <p:txBody>
          <a:bodyPr/>
          <a:lstStyle/>
          <a:p>
            <a:fld id="{C48A8FB8-C411-4B7B-B8DF-3C88CBE8C9E0}" type="slidenum">
              <a:rPr lang="en-GB" smtClean="0"/>
              <a:t>‹#›</a:t>
            </a:fld>
            <a:endParaRPr lang="en-GB"/>
          </a:p>
        </p:txBody>
      </p:sp>
    </p:spTree>
    <p:extLst>
      <p:ext uri="{BB962C8B-B14F-4D97-AF65-F5344CB8AC3E}">
        <p14:creationId xmlns:p14="http://schemas.microsoft.com/office/powerpoint/2010/main" val="30289125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a:xfrm>
            <a:off x="457200" y="6356350"/>
            <a:ext cx="2133600" cy="365125"/>
          </a:xfrm>
          <a:prstGeom prst="rect">
            <a:avLst/>
          </a:prstGeom>
        </p:spPr>
        <p:txBody>
          <a:bodyPr/>
          <a:lstStyle/>
          <a:p>
            <a:endParaRPr lang="en-GB"/>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GB"/>
          </a:p>
        </p:txBody>
      </p:sp>
      <p:sp>
        <p:nvSpPr>
          <p:cNvPr id="5" name="Slide Number Placeholder 4"/>
          <p:cNvSpPr>
            <a:spLocks noGrp="1"/>
          </p:cNvSpPr>
          <p:nvPr>
            <p:ph type="sldNum" sz="quarter" idx="12"/>
          </p:nvPr>
        </p:nvSpPr>
        <p:spPr/>
        <p:txBody>
          <a:bodyPr/>
          <a:lstStyle/>
          <a:p>
            <a:fld id="{C48A8FB8-C411-4B7B-B8DF-3C88CBE8C9E0}" type="slidenum">
              <a:rPr lang="en-GB" smtClean="0"/>
              <a:t>‹#›</a:t>
            </a:fld>
            <a:endParaRPr lang="en-GB"/>
          </a:p>
        </p:txBody>
      </p:sp>
    </p:spTree>
    <p:extLst>
      <p:ext uri="{BB962C8B-B14F-4D97-AF65-F5344CB8AC3E}">
        <p14:creationId xmlns:p14="http://schemas.microsoft.com/office/powerpoint/2010/main" val="7875697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endParaRPr lang="en-GB"/>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GB"/>
          </a:p>
        </p:txBody>
      </p:sp>
      <p:sp>
        <p:nvSpPr>
          <p:cNvPr id="4" name="Slide Number Placeholder 3"/>
          <p:cNvSpPr>
            <a:spLocks noGrp="1"/>
          </p:cNvSpPr>
          <p:nvPr>
            <p:ph type="sldNum" sz="quarter" idx="12"/>
          </p:nvPr>
        </p:nvSpPr>
        <p:spPr/>
        <p:txBody>
          <a:bodyPr/>
          <a:lstStyle/>
          <a:p>
            <a:fld id="{C48A8FB8-C411-4B7B-B8DF-3C88CBE8C9E0}" type="slidenum">
              <a:rPr lang="en-GB" smtClean="0"/>
              <a:t>‹#›</a:t>
            </a:fld>
            <a:endParaRPr lang="en-GB"/>
          </a:p>
        </p:txBody>
      </p:sp>
    </p:spTree>
    <p:extLst>
      <p:ext uri="{BB962C8B-B14F-4D97-AF65-F5344CB8AC3E}">
        <p14:creationId xmlns:p14="http://schemas.microsoft.com/office/powerpoint/2010/main" val="4395728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solidFill>
                  <a:schemeClr val="tx1"/>
                </a:solidFill>
              </a:defRPr>
            </a:lvl1pPr>
            <a:lvl2pPr>
              <a:defRPr sz="28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p:txBody>
          <a:bodyPr/>
          <a:lstStyle/>
          <a:p>
            <a:fld id="{C48A8FB8-C411-4B7B-B8DF-3C88CBE8C9E0}" type="slidenum">
              <a:rPr lang="en-GB" smtClean="0"/>
              <a:t>‹#›</a:t>
            </a:fld>
            <a:endParaRPr lang="en-GB"/>
          </a:p>
        </p:txBody>
      </p:sp>
    </p:spTree>
    <p:extLst>
      <p:ext uri="{BB962C8B-B14F-4D97-AF65-F5344CB8AC3E}">
        <p14:creationId xmlns:p14="http://schemas.microsoft.com/office/powerpoint/2010/main" val="13956805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p:txBody>
          <a:bodyPr/>
          <a:lstStyle/>
          <a:p>
            <a:fld id="{C48A8FB8-C411-4B7B-B8DF-3C88CBE8C9E0}" type="slidenum">
              <a:rPr lang="en-GB" smtClean="0"/>
              <a:t>‹#›</a:t>
            </a:fld>
            <a:endParaRPr lang="en-GB"/>
          </a:p>
        </p:txBody>
      </p:sp>
    </p:spTree>
    <p:extLst>
      <p:ext uri="{BB962C8B-B14F-4D97-AF65-F5344CB8AC3E}">
        <p14:creationId xmlns:p14="http://schemas.microsoft.com/office/powerpoint/2010/main" val="12271621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21" Type="http://schemas.openxmlformats.org/officeDocument/2006/relationships/image" Target="../media/image7.png"/><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image" Target="../media/image6.png"/><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23" Type="http://schemas.openxmlformats.org/officeDocument/2006/relationships/image" Target="../media/image9.jpeg"/><Relationship Id="rId10" Type="http://schemas.openxmlformats.org/officeDocument/2006/relationships/slideLayout" Target="../slideLayouts/slideLayout27.xml"/><Relationship Id="rId19" Type="http://schemas.openxmlformats.org/officeDocument/2006/relationships/image" Target="../media/image5.jpeg"/><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 Id="rId22" Type="http://schemas.openxmlformats.org/officeDocument/2006/relationships/image" Target="../media/image8.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Logo, company name&#10;&#10;Description automatically generated">
            <a:extLst>
              <a:ext uri="{FF2B5EF4-FFF2-40B4-BE49-F238E27FC236}">
                <a16:creationId xmlns:a16="http://schemas.microsoft.com/office/drawing/2014/main" id="{61514519-E83A-4065-8C89-36AEF65F67A5}"/>
              </a:ext>
            </a:extLst>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5699013" y="6052532"/>
            <a:ext cx="805468" cy="805468"/>
          </a:xfrm>
          <a:prstGeom prst="rect">
            <a:avLst/>
          </a:prstGeom>
        </p:spPr>
      </p:pic>
      <p:pic>
        <p:nvPicPr>
          <p:cNvPr id="5" name="Picture 4">
            <a:extLst>
              <a:ext uri="{FF2B5EF4-FFF2-40B4-BE49-F238E27FC236}">
                <a16:creationId xmlns:a16="http://schemas.microsoft.com/office/drawing/2014/main" id="{76EF43DB-CD17-4A54-A355-74F046A822F5}"/>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3214498" y="6220966"/>
            <a:ext cx="1357502" cy="538238"/>
          </a:xfrm>
          <a:prstGeom prst="rect">
            <a:avLst/>
          </a:prstGeom>
        </p:spPr>
      </p:pic>
      <p:pic>
        <p:nvPicPr>
          <p:cNvPr id="14" name="Picture 13">
            <a:extLst>
              <a:ext uri="{FF2B5EF4-FFF2-40B4-BE49-F238E27FC236}">
                <a16:creationId xmlns:a16="http://schemas.microsoft.com/office/drawing/2014/main" id="{616CB87A-45E8-427E-BB3B-517CD8C534DA}"/>
              </a:ext>
            </a:extLst>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446559" y="6316248"/>
            <a:ext cx="1640926" cy="353111"/>
          </a:xfrm>
          <a:prstGeom prst="rect">
            <a:avLst/>
          </a:prstGeom>
        </p:spPr>
      </p:pic>
      <p:pic>
        <p:nvPicPr>
          <p:cNvPr id="9" name="Picture 8" descr="Logo, company name&#10;&#10;Description automatically generated">
            <a:extLst>
              <a:ext uri="{FF2B5EF4-FFF2-40B4-BE49-F238E27FC236}">
                <a16:creationId xmlns:a16="http://schemas.microsoft.com/office/drawing/2014/main" id="{8F5FBF80-9820-46F3-AB7C-4405B6E87BC7}"/>
              </a:ext>
            </a:extLst>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7631494" y="6233486"/>
            <a:ext cx="1150770" cy="416499"/>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4"/>
          </p:nvPr>
        </p:nvSpPr>
        <p:spPr>
          <a:xfrm>
            <a:off x="7010400" y="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FC9549EB-0E43-4A6D-90F8-A1E9C2357DF4}" type="slidenum">
              <a:rPr lang="en-GB" smtClean="0"/>
              <a:pPr/>
              <a:t>‹#›</a:t>
            </a:fld>
            <a:endParaRPr lang="en-GB" dirty="0"/>
          </a:p>
        </p:txBody>
      </p:sp>
    </p:spTree>
    <p:extLst>
      <p:ext uri="{BB962C8B-B14F-4D97-AF65-F5344CB8AC3E}">
        <p14:creationId xmlns:p14="http://schemas.microsoft.com/office/powerpoint/2010/main" val="2448077840"/>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 id="2147483723" r:id="rId13"/>
    <p:sldLayoutId id="2147483725" r:id="rId14"/>
    <p:sldLayoutId id="2147483726" r:id="rId15"/>
    <p:sldLayoutId id="2147483727" r:id="rId16"/>
    <p:sldLayoutId id="2147483706" r:id="rId17"/>
  </p:sldLayoutIdLst>
  <p:hf hdr="0" ftr="0" dt="0"/>
  <p:txStyles>
    <p:titleStyle>
      <a:lvl1pPr algn="ctr" defTabSz="914400" rtl="0" eaLnBrk="1" latinLnBrk="0" hangingPunct="1">
        <a:spcBef>
          <a:spcPct val="0"/>
        </a:spcBef>
        <a:buNone/>
        <a:defRPr sz="4400" kern="1200">
          <a:solidFill>
            <a:srgbClr val="0070C0"/>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Clr>
          <a:srgbClr val="0070C0"/>
        </a:buClr>
        <a:buSzPct val="145000"/>
        <a:buFont typeface="Arial" panose="020B0604020202020204" pitchFamily="34" charset="0"/>
        <a:buChar char="•"/>
        <a:defRPr sz="3200" kern="1200">
          <a:solidFill>
            <a:sysClr val="windowText" lastClr="000000"/>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lr>
          <a:srgbClr val="0070C0"/>
        </a:buClr>
        <a:buSzPct val="70000"/>
        <a:buFont typeface="Courier New" panose="02070309020205020404" pitchFamily="49" charset="0"/>
        <a:buChar char="o"/>
        <a:defRPr sz="2800" kern="1200">
          <a:solidFill>
            <a:sysClr val="windowText" lastClr="000000"/>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lr>
          <a:srgbClr val="0070C0"/>
        </a:buClr>
        <a:buSzPct val="60000"/>
        <a:buFont typeface="Wingdings" panose="05000000000000000000" pitchFamily="2" charset="2"/>
        <a:buChar char="Ø"/>
        <a:defRPr sz="2400" kern="1200">
          <a:solidFill>
            <a:sysClr val="windowText" lastClr="000000"/>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lr>
          <a:srgbClr val="0070C0"/>
        </a:buClr>
        <a:buFont typeface="Arial" panose="020B0604020202020204" pitchFamily="34" charset="0"/>
        <a:buChar char="–"/>
        <a:defRPr sz="2000" kern="1200">
          <a:solidFill>
            <a:sysClr val="windowText" lastClr="000000"/>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Clr>
          <a:srgbClr val="0070C0"/>
        </a:buClr>
        <a:buFont typeface="Arial" panose="020B0604020202020204" pitchFamily="34" charset="0"/>
        <a:buChar char="»"/>
        <a:defRPr sz="2000" kern="1200">
          <a:solidFill>
            <a:sysClr val="windowText" lastClr="00000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4"/>
          </p:nvPr>
        </p:nvSpPr>
        <p:spPr>
          <a:xfrm>
            <a:off x="7010400" y="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FC9549EB-0E43-4A6D-90F8-A1E9C2357DF4}" type="slidenum">
              <a:rPr lang="en-GB" smtClean="0"/>
              <a:pPr/>
              <a:t>‹#›</a:t>
            </a:fld>
            <a:endParaRPr lang="en-GB" dirty="0"/>
          </a:p>
        </p:txBody>
      </p:sp>
      <p:pic>
        <p:nvPicPr>
          <p:cNvPr id="8" name="Picture 7" descr="EUROMOD.jpg">
            <a:extLst>
              <a:ext uri="{FF2B5EF4-FFF2-40B4-BE49-F238E27FC236}">
                <a16:creationId xmlns:a16="http://schemas.microsoft.com/office/drawing/2014/main" id="{4626CBEE-83CB-480E-A177-4924B640BBBC}"/>
              </a:ext>
            </a:extLst>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24133" y="6245225"/>
            <a:ext cx="1348569" cy="530658"/>
          </a:xfrm>
          <a:prstGeom prst="rect">
            <a:avLst/>
          </a:prstGeom>
        </p:spPr>
      </p:pic>
      <p:pic>
        <p:nvPicPr>
          <p:cNvPr id="9" name="Picture 8" descr="170 x170 logo">
            <a:extLst>
              <a:ext uri="{FF2B5EF4-FFF2-40B4-BE49-F238E27FC236}">
                <a16:creationId xmlns:a16="http://schemas.microsoft.com/office/drawing/2014/main" id="{62C50D13-4066-4857-BBCA-FAF2CD92B7B0}"/>
              </a:ext>
            </a:extLst>
          </p:cNvPr>
          <p:cNvPicPr/>
          <p:nvPr userDrawn="1"/>
        </p:nvPicPr>
        <p:blipFill>
          <a:blip r:embed="rId20" cstate="print"/>
          <a:srcRect/>
          <a:stretch>
            <a:fillRect/>
          </a:stretch>
        </p:blipFill>
        <p:spPr bwMode="auto">
          <a:xfrm>
            <a:off x="3813045" y="6161626"/>
            <a:ext cx="741045" cy="741045"/>
          </a:xfrm>
          <a:prstGeom prst="rect">
            <a:avLst/>
          </a:prstGeom>
          <a:noFill/>
          <a:ln w="9525">
            <a:noFill/>
            <a:miter lim="800000"/>
            <a:headEnd/>
            <a:tailEnd/>
          </a:ln>
        </p:spPr>
      </p:pic>
      <p:pic>
        <p:nvPicPr>
          <p:cNvPr id="10" name="Picture 9" descr="UoE_logo_24bit">
            <a:extLst>
              <a:ext uri="{FF2B5EF4-FFF2-40B4-BE49-F238E27FC236}">
                <a16:creationId xmlns:a16="http://schemas.microsoft.com/office/drawing/2014/main" id="{F8258E18-393B-4620-8AFB-25406843EB12}"/>
              </a:ext>
            </a:extLst>
          </p:cNvPr>
          <p:cNvPicPr/>
          <p:nvPr userDrawn="1"/>
        </p:nvPicPr>
        <p:blipFill>
          <a:blip r:embed="rId21" cstate="print"/>
          <a:srcRect/>
          <a:stretch>
            <a:fillRect/>
          </a:stretch>
        </p:blipFill>
        <p:spPr bwMode="auto">
          <a:xfrm>
            <a:off x="7524328" y="6316249"/>
            <a:ext cx="1309370" cy="431800"/>
          </a:xfrm>
          <a:prstGeom prst="rect">
            <a:avLst/>
          </a:prstGeom>
          <a:noFill/>
          <a:ln w="9525">
            <a:noFill/>
            <a:miter lim="800000"/>
            <a:headEnd/>
            <a:tailEnd/>
          </a:ln>
        </p:spPr>
      </p:pic>
      <p:pic>
        <p:nvPicPr>
          <p:cNvPr id="11" name="Picture 10">
            <a:extLst>
              <a:ext uri="{FF2B5EF4-FFF2-40B4-BE49-F238E27FC236}">
                <a16:creationId xmlns:a16="http://schemas.microsoft.com/office/drawing/2014/main" id="{443FDBA5-0318-43EC-ABCA-CEE65F4431C6}"/>
              </a:ext>
            </a:extLst>
          </p:cNvPr>
          <p:cNvPicPr/>
          <p:nvPr userDrawn="1"/>
        </p:nvPicPr>
        <p:blipFill>
          <a:blip r:embed="rId22" cstate="print">
            <a:extLst>
              <a:ext uri="{28A0092B-C50C-407E-A947-70E740481C1C}">
                <a14:useLocalDpi xmlns:a14="http://schemas.microsoft.com/office/drawing/2010/main" val="0"/>
              </a:ext>
            </a:extLst>
          </a:blip>
          <a:stretch>
            <a:fillRect/>
          </a:stretch>
        </p:blipFill>
        <p:spPr>
          <a:xfrm>
            <a:off x="5076056" y="6277509"/>
            <a:ext cx="1853565" cy="466090"/>
          </a:xfrm>
          <a:prstGeom prst="rect">
            <a:avLst/>
          </a:prstGeom>
        </p:spPr>
      </p:pic>
      <p:pic>
        <p:nvPicPr>
          <p:cNvPr id="1026" name="Picture 2"/>
          <p:cNvPicPr>
            <a:picLocks noChangeAspect="1" noChangeArrowheads="1"/>
          </p:cNvPicPr>
          <p:nvPr userDrawn="1"/>
        </p:nvPicPr>
        <p:blipFill>
          <a:blip r:embed="rId23">
            <a:extLst>
              <a:ext uri="{28A0092B-C50C-407E-A947-70E740481C1C}">
                <a14:useLocalDpi xmlns:a14="http://schemas.microsoft.com/office/drawing/2010/main" val="0"/>
              </a:ext>
            </a:extLst>
          </a:blip>
          <a:srcRect/>
          <a:stretch>
            <a:fillRect/>
          </a:stretch>
        </p:blipFill>
        <p:spPr bwMode="auto">
          <a:xfrm>
            <a:off x="2051720" y="6245225"/>
            <a:ext cx="8382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94192018"/>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 id="2147483741" r:id="rId13"/>
    <p:sldLayoutId id="2147483742" r:id="rId14"/>
    <p:sldLayoutId id="2147483743" r:id="rId15"/>
    <p:sldLayoutId id="2147483744" r:id="rId16"/>
    <p:sldLayoutId id="2147483745" r:id="rId17"/>
  </p:sldLayoutIdLst>
  <p:hf hdr="0" ftr="0" dt="0"/>
  <p:txStyles>
    <p:titleStyle>
      <a:lvl1pPr algn="ctr" defTabSz="914400" rtl="0" eaLnBrk="1" latinLnBrk="0" hangingPunct="1">
        <a:spcBef>
          <a:spcPct val="0"/>
        </a:spcBef>
        <a:buNone/>
        <a:defRPr sz="4400" kern="1200">
          <a:solidFill>
            <a:srgbClr val="0070C0"/>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Clr>
          <a:srgbClr val="0070C0"/>
        </a:buClr>
        <a:buSzPct val="145000"/>
        <a:buFont typeface="Arial" panose="020B0604020202020204" pitchFamily="34" charset="0"/>
        <a:buChar char="•"/>
        <a:defRPr sz="3200" kern="1200">
          <a:solidFill>
            <a:sysClr val="windowText" lastClr="000000"/>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lr>
          <a:srgbClr val="0070C0"/>
        </a:buClr>
        <a:buSzPct val="70000"/>
        <a:buFont typeface="Courier New" panose="02070309020205020404" pitchFamily="49" charset="0"/>
        <a:buChar char="o"/>
        <a:defRPr sz="2800" kern="1200">
          <a:solidFill>
            <a:sysClr val="windowText" lastClr="000000"/>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lr>
          <a:srgbClr val="0070C0"/>
        </a:buClr>
        <a:buSzPct val="60000"/>
        <a:buFont typeface="Wingdings" panose="05000000000000000000" pitchFamily="2" charset="2"/>
        <a:buChar char="Ø"/>
        <a:defRPr sz="2400" kern="1200">
          <a:solidFill>
            <a:sysClr val="windowText" lastClr="000000"/>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lr>
          <a:srgbClr val="0070C0"/>
        </a:buClr>
        <a:buFont typeface="Arial" panose="020B0604020202020204" pitchFamily="34" charset="0"/>
        <a:buChar char="–"/>
        <a:defRPr sz="2000" kern="1200">
          <a:solidFill>
            <a:sysClr val="windowText" lastClr="000000"/>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Clr>
          <a:srgbClr val="0070C0"/>
        </a:buClr>
        <a:buFont typeface="Arial" panose="020B0604020202020204" pitchFamily="34" charset="0"/>
        <a:buChar char="»"/>
        <a:defRPr sz="2000" kern="1200">
          <a:solidFill>
            <a:sysClr val="windowText" lastClr="00000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8" Type="http://schemas.openxmlformats.org/officeDocument/2006/relationships/diagramLayout" Target="../diagrams/layout8.xml"/><Relationship Id="rId3" Type="http://schemas.openxmlformats.org/officeDocument/2006/relationships/diagramLayout" Target="../diagrams/layout7.xml"/><Relationship Id="rId7" Type="http://schemas.openxmlformats.org/officeDocument/2006/relationships/diagramData" Target="../diagrams/data8.xml"/><Relationship Id="rId2" Type="http://schemas.openxmlformats.org/officeDocument/2006/relationships/diagramData" Target="../diagrams/data7.xml"/><Relationship Id="rId1" Type="http://schemas.openxmlformats.org/officeDocument/2006/relationships/slideLayout" Target="../slideLayouts/slideLayout4.xml"/><Relationship Id="rId6" Type="http://schemas.microsoft.com/office/2007/relationships/diagramDrawing" Target="../diagrams/drawing7.xml"/><Relationship Id="rId11" Type="http://schemas.microsoft.com/office/2007/relationships/diagramDrawing" Target="../diagrams/drawing8.xml"/><Relationship Id="rId5" Type="http://schemas.openxmlformats.org/officeDocument/2006/relationships/diagramColors" Target="../diagrams/colors7.xml"/><Relationship Id="rId10" Type="http://schemas.openxmlformats.org/officeDocument/2006/relationships/diagramColors" Target="../diagrams/colors8.xml"/><Relationship Id="rId4" Type="http://schemas.openxmlformats.org/officeDocument/2006/relationships/diagramQuickStyle" Target="../diagrams/quickStyle7.xml"/><Relationship Id="rId9" Type="http://schemas.openxmlformats.org/officeDocument/2006/relationships/diagramQuickStyle" Target="../diagrams/quickStyle8.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image" Target="../media/image86.jpg"/><Relationship Id="rId2" Type="http://schemas.openxmlformats.org/officeDocument/2006/relationships/image" Target="../media/image85.jp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85.jp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png"/><Relationship Id="rId1" Type="http://schemas.openxmlformats.org/officeDocument/2006/relationships/slideLayout" Target="../slideLayouts/slideLayout2.xml"/><Relationship Id="rId4" Type="http://schemas.openxmlformats.org/officeDocument/2006/relationships/image" Target="../media/image89.svg"/></Relationships>
</file>

<file path=ppt/slides/_rels/slide12.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22.png"/><Relationship Id="rId7" Type="http://schemas.openxmlformats.org/officeDocument/2006/relationships/diagramQuickStyle" Target="../diagrams/quickStyle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23.svg"/><Relationship Id="rId9" Type="http://schemas.microsoft.com/office/2007/relationships/diagramDrawing" Target="../diagrams/drawing3.xml"/></Relationships>
</file>

<file path=ppt/slides/_rels/slide1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3" Type="http://schemas.openxmlformats.org/officeDocument/2006/relationships/image" Target="../media/image55.sv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3.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96.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3.svg"/></Relationships>
</file>

<file path=ppt/slides/_rels/slide130.xml.rels><?xml version="1.0" encoding="UTF-8" standalone="yes"?>
<Relationships xmlns="http://schemas.openxmlformats.org/package/2006/relationships"><Relationship Id="rId2" Type="http://schemas.openxmlformats.org/officeDocument/2006/relationships/image" Target="../media/image97.png"/><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image" Target="../media/image98.png"/><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4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3" Type="http://schemas.openxmlformats.org/officeDocument/2006/relationships/image" Target="../media/image55.sv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image" Target="../media/image9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www.mmuperu.co.uk/" TargetMode="Externa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hyperlink" Target="http://www.microsimulation.ac.uk/ukmod/ukmod-explore"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www.microsimulation.ac.uk/jas-mine/simpaths/"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simonefavaro.it/2013/12/17/how-an-introduction-in-connection-request-makes-the-difference/" TargetMode="External"/><Relationship Id="rId2" Type="http://schemas.openxmlformats.org/officeDocument/2006/relationships/image" Target="../media/image10.jp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3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4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0.png"/></Relationships>
</file>

<file path=ppt/slides/_rels/slide4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4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4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4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45.png"/></Relationships>
</file>

<file path=ppt/slides/_rels/slide5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image" Target="../media/image50.png"/><Relationship Id="rId1" Type="http://schemas.openxmlformats.org/officeDocument/2006/relationships/slideLayout" Target="../slideLayouts/slideLayout2.xml"/><Relationship Id="rId4" Type="http://schemas.openxmlformats.org/officeDocument/2006/relationships/image" Target="../media/image51.wmf"/></Relationships>
</file>

<file path=ppt/slides/_rels/slide57.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55.sv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57.jp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58.jp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6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4.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0.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62.emf"/><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2.xml"/><Relationship Id="rId4" Type="http://schemas.openxmlformats.org/officeDocument/2006/relationships/image" Target="../media/image67.png"/></Relationships>
</file>

<file path=ppt/slides/_rels/slide81.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image" Target="../media/image68.png"/><Relationship Id="rId1" Type="http://schemas.openxmlformats.org/officeDocument/2006/relationships/slideLayout" Target="../slideLayouts/slideLayout2.xml"/><Relationship Id="rId4" Type="http://schemas.openxmlformats.org/officeDocument/2006/relationships/image" Target="../media/image70.wmf"/></Relationships>
</file>

<file path=ppt/slides/_rels/slide83.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90.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55.sv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755650" y="1124744"/>
            <a:ext cx="7772400" cy="2448271"/>
          </a:xfrm>
        </p:spPr>
        <p:txBody>
          <a:bodyPr/>
          <a:lstStyle/>
          <a:p>
            <a:pPr marR="28575">
              <a:spcBef>
                <a:spcPts val="2400"/>
              </a:spcBef>
              <a:spcAft>
                <a:spcPts val="600"/>
              </a:spcAft>
            </a:pPr>
            <a:r>
              <a:rPr lang="en-GB" dirty="0"/>
              <a:t>UKMOD training course</a:t>
            </a:r>
            <a:br>
              <a:rPr lang="en-GB" sz="3200" dirty="0"/>
            </a:br>
            <a:endParaRPr lang="en-GB" sz="2400" dirty="0"/>
          </a:p>
        </p:txBody>
      </p:sp>
      <p:sp>
        <p:nvSpPr>
          <p:cNvPr id="6147" name="Rectangle 3"/>
          <p:cNvSpPr>
            <a:spLocks noGrp="1" noChangeArrowheads="1"/>
          </p:cNvSpPr>
          <p:nvPr>
            <p:ph type="subTitle" idx="1"/>
          </p:nvPr>
        </p:nvSpPr>
        <p:spPr>
          <a:xfrm>
            <a:off x="1371599" y="3456806"/>
            <a:ext cx="6400800" cy="2348458"/>
          </a:xfrm>
        </p:spPr>
        <p:txBody>
          <a:bodyPr>
            <a:normAutofit fontScale="55000" lnSpcReduction="20000"/>
          </a:bodyPr>
          <a:lstStyle/>
          <a:p>
            <a:r>
              <a:rPr lang="en-GB" sz="3800" dirty="0">
                <a:solidFill>
                  <a:schemeClr val="tx1"/>
                </a:solidFill>
              </a:rPr>
              <a:t>Daria Popova, Matteo Richiardi &amp; Justin van de Ven</a:t>
            </a:r>
          </a:p>
          <a:p>
            <a:r>
              <a:rPr lang="en-GB" sz="2900" dirty="0">
                <a:solidFill>
                  <a:schemeClr val="tx1"/>
                </a:solidFill>
              </a:rPr>
              <a:t>ISER, University of Essex</a:t>
            </a:r>
          </a:p>
          <a:p>
            <a:pPr eaLnBrk="1" hangingPunct="1"/>
            <a:endParaRPr lang="en-GB" sz="3800" dirty="0">
              <a:solidFill>
                <a:schemeClr val="tx1"/>
              </a:solidFill>
            </a:endParaRPr>
          </a:p>
          <a:p>
            <a:pPr eaLnBrk="1" hangingPunct="1"/>
            <a:r>
              <a:rPr lang="en-GB" sz="3800" dirty="0">
                <a:solidFill>
                  <a:schemeClr val="tx1"/>
                </a:solidFill>
              </a:rPr>
              <a:t>May 2025</a:t>
            </a:r>
          </a:p>
          <a:p>
            <a:pPr eaLnBrk="1" hangingPunct="1"/>
            <a:endParaRPr lang="en-GB" sz="3800" dirty="0">
              <a:solidFill>
                <a:schemeClr val="tx1"/>
              </a:solidFill>
            </a:endParaRPr>
          </a:p>
          <a:p>
            <a:pPr eaLnBrk="1" hangingPunct="1"/>
            <a:r>
              <a:rPr lang="en-GB" sz="3800" dirty="0">
                <a:solidFill>
                  <a:schemeClr val="tx1"/>
                </a:solidFill>
              </a:rPr>
              <a:t> </a:t>
            </a:r>
          </a:p>
          <a:p>
            <a:pPr eaLnBrk="1" hangingPunct="1"/>
            <a:endParaRPr lang="en-GB" dirty="0">
              <a:solidFill>
                <a:schemeClr val="tx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Static tax-benefit models</a:t>
            </a:r>
          </a:p>
        </p:txBody>
      </p:sp>
      <p:sp>
        <p:nvSpPr>
          <p:cNvPr id="3" name="Content Placeholder 2"/>
          <p:cNvSpPr>
            <a:spLocks noGrp="1"/>
          </p:cNvSpPr>
          <p:nvPr>
            <p:ph idx="1"/>
          </p:nvPr>
        </p:nvSpPr>
        <p:spPr/>
        <p:txBody>
          <a:bodyPr>
            <a:noAutofit/>
          </a:bodyPr>
          <a:lstStyle/>
          <a:p>
            <a:r>
              <a:rPr lang="en-GB" sz="2400" dirty="0">
                <a:solidFill>
                  <a:srgbClr val="0070C0"/>
                </a:solidFill>
              </a:rPr>
              <a:t>Units of analysis</a:t>
            </a:r>
            <a:r>
              <a:rPr lang="en-GB" sz="2400" dirty="0"/>
              <a:t>: households, benefit units, and persons</a:t>
            </a:r>
          </a:p>
          <a:p>
            <a:endParaRPr lang="en-GB" sz="2400" dirty="0"/>
          </a:p>
          <a:p>
            <a:r>
              <a:rPr lang="en-GB" sz="2400" dirty="0">
                <a:solidFill>
                  <a:srgbClr val="0070C0"/>
                </a:solidFill>
              </a:rPr>
              <a:t>Rules</a:t>
            </a:r>
            <a:r>
              <a:rPr lang="en-GB" sz="2400" dirty="0"/>
              <a:t>: tax-benefit policies</a:t>
            </a:r>
            <a:r>
              <a:rPr lang="en-GB" dirty="0"/>
              <a:t> (</a:t>
            </a:r>
            <a:r>
              <a:rPr lang="en-GB" sz="2400" dirty="0"/>
              <a:t>mostly):</a:t>
            </a:r>
          </a:p>
          <a:p>
            <a:pPr lvl="1"/>
            <a:r>
              <a:rPr lang="en-GB" sz="2400" dirty="0"/>
              <a:t>Cash transfers</a:t>
            </a:r>
          </a:p>
          <a:p>
            <a:pPr lvl="2"/>
            <a:r>
              <a:rPr lang="en-GB" dirty="0"/>
              <a:t>Means-tested benefits</a:t>
            </a:r>
          </a:p>
          <a:p>
            <a:pPr lvl="2"/>
            <a:r>
              <a:rPr lang="en-GB" dirty="0"/>
              <a:t>Non-means-tested benefits</a:t>
            </a:r>
          </a:p>
          <a:p>
            <a:pPr lvl="2"/>
            <a:r>
              <a:rPr lang="en-GB" dirty="0"/>
              <a:t>Pensions</a:t>
            </a:r>
          </a:p>
          <a:p>
            <a:pPr lvl="1"/>
            <a:r>
              <a:rPr lang="en-GB" sz="2400" dirty="0"/>
              <a:t>Social insurance contributions (SIC)</a:t>
            </a:r>
          </a:p>
          <a:p>
            <a:pPr lvl="1"/>
            <a:r>
              <a:rPr lang="en-GB" sz="2400" dirty="0"/>
              <a:t>Direct taxes: Income tax, including tax allowances and tax credits, capital gains tax</a:t>
            </a:r>
          </a:p>
          <a:p>
            <a:pPr lvl="1"/>
            <a:endParaRPr lang="en-GB" sz="2400" dirty="0"/>
          </a:p>
          <a:p>
            <a:endParaRPr lang="en-GB" sz="2400" dirty="0"/>
          </a:p>
        </p:txBody>
      </p:sp>
    </p:spTree>
    <p:extLst>
      <p:ext uri="{BB962C8B-B14F-4D97-AF65-F5344CB8AC3E}">
        <p14:creationId xmlns:p14="http://schemas.microsoft.com/office/powerpoint/2010/main" val="284014937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6AF53-8186-C94B-A054-434D1EB3A639}"/>
              </a:ext>
            </a:extLst>
          </p:cNvPr>
          <p:cNvSpPr>
            <a:spLocks noGrp="1"/>
          </p:cNvSpPr>
          <p:nvPr>
            <p:ph type="title"/>
          </p:nvPr>
        </p:nvSpPr>
        <p:spPr>
          <a:xfrm>
            <a:off x="457200" y="274638"/>
            <a:ext cx="8229600" cy="1143000"/>
          </a:xfrm>
          <a:prstGeom prst="rect">
            <a:avLst/>
          </a:prstGeom>
        </p:spPr>
        <p:txBody>
          <a:bodyPr anchor="ctr">
            <a:normAutofit/>
          </a:bodyPr>
          <a:lstStyle/>
          <a:p>
            <a:pPr algn="l"/>
            <a:r>
              <a:rPr lang="en-US" dirty="0"/>
              <a:t>Types of function</a:t>
            </a:r>
          </a:p>
        </p:txBody>
      </p:sp>
      <p:sp>
        <p:nvSpPr>
          <p:cNvPr id="4" name="Slide Number Placeholder 3">
            <a:extLst>
              <a:ext uri="{FF2B5EF4-FFF2-40B4-BE49-F238E27FC236}">
                <a16:creationId xmlns:a16="http://schemas.microsoft.com/office/drawing/2014/main" id="{BCDE6149-E0A4-5647-966B-683827DEB685}"/>
              </a:ext>
            </a:extLst>
          </p:cNvPr>
          <p:cNvSpPr>
            <a:spLocks noGrp="1"/>
          </p:cNvSpPr>
          <p:nvPr>
            <p:ph type="sldNum" sz="quarter" idx="12"/>
          </p:nvPr>
        </p:nvSpPr>
        <p:spPr>
          <a:xfrm>
            <a:off x="7010400" y="0"/>
            <a:ext cx="2133600" cy="365125"/>
          </a:xfrm>
          <a:prstGeom prst="rect">
            <a:avLst/>
          </a:prstGeom>
        </p:spPr>
        <p:txBody>
          <a:bodyPr anchor="ctr">
            <a:normAutofit/>
          </a:bodyPr>
          <a:lstStyle/>
          <a:p>
            <a:pPr>
              <a:spcAft>
                <a:spcPts val="600"/>
              </a:spcAft>
            </a:pPr>
            <a:fld id="{C48A8FB8-C411-4B7B-B8DF-3C88CBE8C9E0}" type="slidenum">
              <a:rPr lang="en-GB" smtClean="0"/>
              <a:pPr>
                <a:spcAft>
                  <a:spcPts val="600"/>
                </a:spcAft>
              </a:pPr>
              <a:t>100</a:t>
            </a:fld>
            <a:endParaRPr lang="en-GB" dirty="0"/>
          </a:p>
        </p:txBody>
      </p:sp>
      <p:graphicFrame>
        <p:nvGraphicFramePr>
          <p:cNvPr id="6" name="Content Placeholder 2">
            <a:extLst>
              <a:ext uri="{FF2B5EF4-FFF2-40B4-BE49-F238E27FC236}">
                <a16:creationId xmlns:a16="http://schemas.microsoft.com/office/drawing/2014/main" id="{6E63BE7C-D7BB-4DC3-AA78-B631C62D09D5}"/>
              </a:ext>
            </a:extLst>
          </p:cNvPr>
          <p:cNvGraphicFramePr>
            <a:graphicFrameLocks noGrp="1"/>
          </p:cNvGraphicFramePr>
          <p:nvPr>
            <p:ph sz="half" idx="2"/>
          </p:nvPr>
        </p:nvGraphicFramePr>
        <p:xfrm>
          <a:off x="827584" y="1600200"/>
          <a:ext cx="7859216"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3" name="Group 2">
            <a:extLst>
              <a:ext uri="{FF2B5EF4-FFF2-40B4-BE49-F238E27FC236}">
                <a16:creationId xmlns:a16="http://schemas.microsoft.com/office/drawing/2014/main" id="{F15A7DE1-2C2F-2440-A2D6-BFAD2C758F87}"/>
              </a:ext>
            </a:extLst>
          </p:cNvPr>
          <p:cNvGrpSpPr/>
          <p:nvPr/>
        </p:nvGrpSpPr>
        <p:grpSpPr>
          <a:xfrm>
            <a:off x="5400092" y="274638"/>
            <a:ext cx="3420380" cy="1325562"/>
            <a:chOff x="5400092" y="274638"/>
            <a:chExt cx="3420380" cy="1325562"/>
          </a:xfrm>
        </p:grpSpPr>
        <p:graphicFrame>
          <p:nvGraphicFramePr>
            <p:cNvPr id="5" name="Diagram 4">
              <a:extLst>
                <a:ext uri="{FF2B5EF4-FFF2-40B4-BE49-F238E27FC236}">
                  <a16:creationId xmlns:a16="http://schemas.microsoft.com/office/drawing/2014/main" id="{914F6EDB-0FE9-7048-A542-DF5C16DF410D}"/>
                </a:ext>
              </a:extLst>
            </p:cNvPr>
            <p:cNvGraphicFramePr/>
            <p:nvPr/>
          </p:nvGraphicFramePr>
          <p:xfrm>
            <a:off x="5501208" y="323056"/>
            <a:ext cx="3203848" cy="1143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7" name="Rectangle 6">
              <a:extLst>
                <a:ext uri="{FF2B5EF4-FFF2-40B4-BE49-F238E27FC236}">
                  <a16:creationId xmlns:a16="http://schemas.microsoft.com/office/drawing/2014/main" id="{F208DD1F-0F0A-0D48-9767-D606D49B182B}"/>
                </a:ext>
              </a:extLst>
            </p:cNvPr>
            <p:cNvSpPr/>
            <p:nvPr/>
          </p:nvSpPr>
          <p:spPr>
            <a:xfrm>
              <a:off x="7646640" y="274638"/>
              <a:ext cx="1173832" cy="1325562"/>
            </a:xfrm>
            <a:prstGeom prst="rect">
              <a:avLst/>
            </a:prstGeom>
            <a:solidFill>
              <a:schemeClr val="bg1">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64930F35-BA31-494F-9A4D-03BAA9A56872}"/>
                </a:ext>
              </a:extLst>
            </p:cNvPr>
            <p:cNvSpPr/>
            <p:nvPr/>
          </p:nvSpPr>
          <p:spPr>
            <a:xfrm>
              <a:off x="5400092" y="448071"/>
              <a:ext cx="1173832" cy="892969"/>
            </a:xfrm>
            <a:prstGeom prst="rect">
              <a:avLst/>
            </a:prstGeom>
            <a:solidFill>
              <a:schemeClr val="bg1">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98466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graphicEl>
                                              <a:dgm id="{8D9E13D8-EAB9-FE41-B842-A5908D8ABCDD}"/>
                                            </p:graphicEl>
                                          </p:spTgt>
                                        </p:tgtEl>
                                        <p:attrNameLst>
                                          <p:attrName>style.visibility</p:attrName>
                                        </p:attrNameLst>
                                      </p:cBhvr>
                                      <p:to>
                                        <p:strVal val="visible"/>
                                      </p:to>
                                    </p:set>
                                    <p:animEffect transition="in" filter="fade">
                                      <p:cBhvr>
                                        <p:cTn id="7" dur="500"/>
                                        <p:tgtEl>
                                          <p:spTgt spid="6">
                                            <p:graphicEl>
                                              <a:dgm id="{8D9E13D8-EAB9-FE41-B842-A5908D8ABCD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graphicEl>
                                              <a:dgm id="{C3112BBB-807D-7546-AA0E-7DF6F8E84C71}"/>
                                            </p:graphicEl>
                                          </p:spTgt>
                                        </p:tgtEl>
                                        <p:attrNameLst>
                                          <p:attrName>style.visibility</p:attrName>
                                        </p:attrNameLst>
                                      </p:cBhvr>
                                      <p:to>
                                        <p:strVal val="visible"/>
                                      </p:to>
                                    </p:set>
                                    <p:animEffect transition="in" filter="fade">
                                      <p:cBhvr>
                                        <p:cTn id="12" dur="500"/>
                                        <p:tgtEl>
                                          <p:spTgt spid="6">
                                            <p:graphicEl>
                                              <a:dgm id="{C3112BBB-807D-7546-AA0E-7DF6F8E84C71}"/>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graphicEl>
                                              <a:dgm id="{C7D47CA2-FFF2-844E-840D-FBD0A71DBB1D}"/>
                                            </p:graphicEl>
                                          </p:spTgt>
                                        </p:tgtEl>
                                        <p:attrNameLst>
                                          <p:attrName>style.visibility</p:attrName>
                                        </p:attrNameLst>
                                      </p:cBhvr>
                                      <p:to>
                                        <p:strVal val="visible"/>
                                      </p:to>
                                    </p:set>
                                    <p:animEffect transition="in" filter="fade">
                                      <p:cBhvr>
                                        <p:cTn id="17" dur="500"/>
                                        <p:tgtEl>
                                          <p:spTgt spid="6">
                                            <p:graphicEl>
                                              <a:dgm id="{C7D47CA2-FFF2-844E-840D-FBD0A71DBB1D}"/>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graphicEl>
                                              <a:dgm id="{49AA9C54-113C-B244-97D9-FFEB016346FA}"/>
                                            </p:graphicEl>
                                          </p:spTgt>
                                        </p:tgtEl>
                                        <p:attrNameLst>
                                          <p:attrName>style.visibility</p:attrName>
                                        </p:attrNameLst>
                                      </p:cBhvr>
                                      <p:to>
                                        <p:strVal val="visible"/>
                                      </p:to>
                                    </p:set>
                                    <p:animEffect transition="in" filter="fade">
                                      <p:cBhvr>
                                        <p:cTn id="22" dur="500"/>
                                        <p:tgtEl>
                                          <p:spTgt spid="6">
                                            <p:graphicEl>
                                              <a:dgm id="{49AA9C54-113C-B244-97D9-FFEB016346FA}"/>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graphicEl>
                                              <a:dgm id="{171C2ED1-87E4-0B41-B317-DBB88AA06BE8}"/>
                                            </p:graphicEl>
                                          </p:spTgt>
                                        </p:tgtEl>
                                        <p:attrNameLst>
                                          <p:attrName>style.visibility</p:attrName>
                                        </p:attrNameLst>
                                      </p:cBhvr>
                                      <p:to>
                                        <p:strVal val="visible"/>
                                      </p:to>
                                    </p:set>
                                    <p:animEffect transition="in" filter="fade">
                                      <p:cBhvr>
                                        <p:cTn id="27" dur="500"/>
                                        <p:tgtEl>
                                          <p:spTgt spid="6">
                                            <p:graphicEl>
                                              <a:dgm id="{171C2ED1-87E4-0B41-B317-DBB88AA06BE8}"/>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graphicEl>
                                              <a:dgm id="{55FD741B-5CFA-AD44-9CFA-A2A67408A071}"/>
                                            </p:graphicEl>
                                          </p:spTgt>
                                        </p:tgtEl>
                                        <p:attrNameLst>
                                          <p:attrName>style.visibility</p:attrName>
                                        </p:attrNameLst>
                                      </p:cBhvr>
                                      <p:to>
                                        <p:strVal val="visible"/>
                                      </p:to>
                                    </p:set>
                                    <p:animEffect transition="in" filter="fade">
                                      <p:cBhvr>
                                        <p:cTn id="32" dur="500"/>
                                        <p:tgtEl>
                                          <p:spTgt spid="6">
                                            <p:graphicEl>
                                              <a:dgm id="{55FD741B-5CFA-AD44-9CFA-A2A67408A071}"/>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4A2D04-1327-4B41-B921-DE306C6F4FF8}"/>
              </a:ext>
            </a:extLst>
          </p:cNvPr>
          <p:cNvSpPr>
            <a:spLocks noGrp="1"/>
          </p:cNvSpPr>
          <p:nvPr>
            <p:ph type="title"/>
          </p:nvPr>
        </p:nvSpPr>
        <p:spPr>
          <a:xfrm>
            <a:off x="685800" y="4437112"/>
            <a:ext cx="7772400" cy="1362075"/>
          </a:xfrm>
        </p:spPr>
        <p:txBody>
          <a:bodyPr>
            <a:noAutofit/>
          </a:bodyPr>
          <a:lstStyle/>
          <a:p>
            <a:r>
              <a:rPr lang="en-US" sz="3600" dirty="0"/>
              <a:t>UKMOD: THE POLICY functions </a:t>
            </a:r>
            <a:br>
              <a:rPr lang="en-US" sz="3600" dirty="0"/>
            </a:br>
            <a:r>
              <a:rPr lang="en-US" sz="3600" i="1" dirty="0" err="1"/>
              <a:t>e</a:t>
            </a:r>
            <a:r>
              <a:rPr lang="en-US" sz="3600" i="1" cap="none" dirty="0" err="1"/>
              <a:t>lig</a:t>
            </a:r>
            <a:r>
              <a:rPr lang="en-US" sz="3600" dirty="0"/>
              <a:t> &amp; </a:t>
            </a:r>
            <a:r>
              <a:rPr lang="en-US" sz="3600" i="1" dirty="0" err="1"/>
              <a:t>a</a:t>
            </a:r>
            <a:r>
              <a:rPr lang="en-US" sz="3600" i="1" cap="none" dirty="0" err="1"/>
              <a:t>rithOp</a:t>
            </a:r>
            <a:endParaRPr lang="en-US" sz="3600" i="1" dirty="0"/>
          </a:p>
        </p:txBody>
      </p:sp>
      <p:sp>
        <p:nvSpPr>
          <p:cNvPr id="4" name="Slide Number Placeholder 3">
            <a:extLst>
              <a:ext uri="{FF2B5EF4-FFF2-40B4-BE49-F238E27FC236}">
                <a16:creationId xmlns:a16="http://schemas.microsoft.com/office/drawing/2014/main" id="{469172C0-60D9-0B46-A53F-DBDB7542D5BC}"/>
              </a:ext>
            </a:extLst>
          </p:cNvPr>
          <p:cNvSpPr>
            <a:spLocks noGrp="1"/>
          </p:cNvSpPr>
          <p:nvPr>
            <p:ph type="sldNum" sz="quarter" idx="12"/>
          </p:nvPr>
        </p:nvSpPr>
        <p:spPr/>
        <p:txBody>
          <a:bodyPr/>
          <a:lstStyle/>
          <a:p>
            <a:fld id="{C48A8FB8-C411-4B7B-B8DF-3C88CBE8C9E0}" type="slidenum">
              <a:rPr lang="en-GB" smtClean="0"/>
              <a:t>101</a:t>
            </a:fld>
            <a:endParaRPr lang="en-GB"/>
          </a:p>
        </p:txBody>
      </p:sp>
      <p:graphicFrame>
        <p:nvGraphicFramePr>
          <p:cNvPr id="5" name="Table 4"/>
          <p:cNvGraphicFramePr>
            <a:graphicFrameLocks noGrp="1"/>
          </p:cNvGraphicFramePr>
          <p:nvPr/>
        </p:nvGraphicFramePr>
        <p:xfrm>
          <a:off x="1763689" y="908721"/>
          <a:ext cx="6624736" cy="2688298"/>
        </p:xfrm>
        <a:graphic>
          <a:graphicData uri="http://schemas.openxmlformats.org/drawingml/2006/table">
            <a:tbl>
              <a:tblPr/>
              <a:tblGrid>
                <a:gridCol w="177845">
                  <a:extLst>
                    <a:ext uri="{9D8B030D-6E8A-4147-A177-3AD203B41FA5}">
                      <a16:colId xmlns:a16="http://schemas.microsoft.com/office/drawing/2014/main" val="20000"/>
                    </a:ext>
                  </a:extLst>
                </a:gridCol>
                <a:gridCol w="1286763">
                  <a:extLst>
                    <a:ext uri="{9D8B030D-6E8A-4147-A177-3AD203B41FA5}">
                      <a16:colId xmlns:a16="http://schemas.microsoft.com/office/drawing/2014/main" val="20001"/>
                    </a:ext>
                  </a:extLst>
                </a:gridCol>
                <a:gridCol w="1749683">
                  <a:extLst>
                    <a:ext uri="{9D8B030D-6E8A-4147-A177-3AD203B41FA5}">
                      <a16:colId xmlns:a16="http://schemas.microsoft.com/office/drawing/2014/main" val="20002"/>
                    </a:ext>
                  </a:extLst>
                </a:gridCol>
                <a:gridCol w="3410445">
                  <a:extLst>
                    <a:ext uri="{9D8B030D-6E8A-4147-A177-3AD203B41FA5}">
                      <a16:colId xmlns:a16="http://schemas.microsoft.com/office/drawing/2014/main" val="20003"/>
                    </a:ext>
                  </a:extLst>
                </a:gridCol>
              </a:tblGrid>
              <a:tr h="195361">
                <a:tc gridSpan="2">
                  <a:txBody>
                    <a:bodyPr/>
                    <a:lstStyle/>
                    <a:p>
                      <a:pPr algn="l" fontAlgn="ctr"/>
                      <a:r>
                        <a:rPr lang="en-GB" sz="1100" b="1" i="0" u="none" strike="noStrike">
                          <a:solidFill>
                            <a:srgbClr val="0070C0"/>
                          </a:solidFill>
                          <a:effectLst/>
                          <a:latin typeface="Calibri"/>
                        </a:rPr>
                        <a:t>Policy</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2F2F2"/>
                    </a:solidFill>
                  </a:tcPr>
                </a:tc>
                <a:tc hMerge="1">
                  <a:txBody>
                    <a:bodyPr/>
                    <a:lstStyle/>
                    <a:p>
                      <a:endParaRPr lang="en-GB"/>
                    </a:p>
                  </a:txBody>
                  <a:tcPr/>
                </a:tc>
                <a:tc>
                  <a:txBody>
                    <a:bodyPr/>
                    <a:lstStyle/>
                    <a:p>
                      <a:pPr algn="l" fontAlgn="ctr"/>
                      <a:r>
                        <a:rPr lang="en-GB" sz="1100" b="1" i="0" u="none" strike="noStrike">
                          <a:solidFill>
                            <a:srgbClr val="0070C0"/>
                          </a:solidFill>
                          <a:effectLst/>
                          <a:latin typeface="Calibri"/>
                        </a:rPr>
                        <a:t>System Name</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2F2F2"/>
                    </a:solidFill>
                  </a:tcPr>
                </a:tc>
                <a:tc>
                  <a:txBody>
                    <a:bodyPr/>
                    <a:lstStyle/>
                    <a:p>
                      <a:pPr algn="l" fontAlgn="ctr"/>
                      <a:r>
                        <a:rPr lang="en-GB" sz="1100" b="1" i="0" u="none" strike="noStrike">
                          <a:solidFill>
                            <a:srgbClr val="0070C0"/>
                          </a:solidFill>
                          <a:effectLst/>
                          <a:latin typeface="Calibri"/>
                        </a:rPr>
                        <a:t>Comment</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2F2F2"/>
                    </a:solidFill>
                  </a:tcPr>
                </a:tc>
                <a:extLst>
                  <a:ext uri="{0D108BD9-81ED-4DB2-BD59-A6C34878D82A}">
                    <a16:rowId xmlns:a16="http://schemas.microsoft.com/office/drawing/2014/main" val="10000"/>
                  </a:ext>
                </a:extLst>
              </a:tr>
              <a:tr h="382373">
                <a:tc gridSpan="2">
                  <a:txBody>
                    <a:bodyPr/>
                    <a:lstStyle/>
                    <a:p>
                      <a:pPr algn="l" fontAlgn="ctr"/>
                      <a:r>
                        <a:rPr lang="en-GB" sz="1100" b="1" i="0" u="none" strike="noStrike">
                          <a:solidFill>
                            <a:srgbClr val="000000"/>
                          </a:solidFill>
                          <a:effectLst/>
                          <a:latin typeface="Calibri"/>
                        </a:rPr>
                        <a:t>Elig</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CE6F1"/>
                    </a:solidFill>
                  </a:tcPr>
                </a:tc>
                <a:tc hMerge="1">
                  <a:txBody>
                    <a:bodyPr/>
                    <a:lstStyle/>
                    <a:p>
                      <a:endParaRPr lang="en-GB"/>
                    </a:p>
                  </a:txBody>
                  <a:tcPr/>
                </a:tc>
                <a:tc>
                  <a:txBody>
                    <a:bodyPr/>
                    <a:lstStyle/>
                    <a:p>
                      <a:pPr algn="l" fontAlgn="ctr"/>
                      <a:r>
                        <a:rPr lang="en-GB" sz="1100" b="1" i="0" u="none" strike="noStrike">
                          <a:solidFill>
                            <a:srgbClr val="00B050"/>
                          </a:solidFill>
                          <a:effectLst/>
                          <a:latin typeface="Calibri"/>
                        </a:rPr>
                        <a:t>on</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CE6F1"/>
                    </a:solidFill>
                  </a:tcPr>
                </a:tc>
                <a:tc>
                  <a:txBody>
                    <a:bodyPr/>
                    <a:lstStyle/>
                    <a:p>
                      <a:pPr algn="l" fontAlgn="ctr"/>
                      <a:r>
                        <a:rPr lang="en-GB" sz="1100" b="0" i="0" u="none" strike="noStrike">
                          <a:solidFill>
                            <a:srgbClr val="000000"/>
                          </a:solidFill>
                          <a:effectLst/>
                          <a:latin typeface="Calibri"/>
                        </a:rPr>
                        <a:t>Made-up example: condition to pay employee NI contributions</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CE6F1"/>
                    </a:solidFill>
                  </a:tcPr>
                </a:tc>
                <a:extLst>
                  <a:ext uri="{0D108BD9-81ED-4DB2-BD59-A6C34878D82A}">
                    <a16:rowId xmlns:a16="http://schemas.microsoft.com/office/drawing/2014/main" val="10001"/>
                  </a:ext>
                </a:extLst>
              </a:tr>
              <a:tr h="382373">
                <a:tc>
                  <a:txBody>
                    <a:bodyPr/>
                    <a:lstStyle/>
                    <a:p>
                      <a:pPr algn="l" fontAlgn="b"/>
                      <a:r>
                        <a:rPr lang="en-GB" sz="1000" b="0" i="0" u="none" strike="noStrike">
                          <a:solidFill>
                            <a:srgbClr val="000000"/>
                          </a:solidFill>
                          <a:effectLst/>
                          <a:latin typeface="Calibri"/>
                        </a:rPr>
                        <a:t> </a:t>
                      </a:r>
                    </a:p>
                  </a:txBody>
                  <a:tcPr marL="9525" marR="9525" marT="9525" marB="0" anchor="b">
                    <a:lnL>
                      <a:noFill/>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a:noFill/>
                    </a:lnB>
                    <a:solidFill>
                      <a:srgbClr val="FFFFFF"/>
                    </a:solidFill>
                  </a:tcPr>
                </a:tc>
                <a:tc>
                  <a:txBody>
                    <a:bodyPr/>
                    <a:lstStyle/>
                    <a:p>
                      <a:pPr algn="l" fontAlgn="b"/>
                      <a:r>
                        <a:rPr lang="en-GB" sz="1100" b="0" i="0" u="none" strike="noStrike">
                          <a:solidFill>
                            <a:srgbClr val="000000"/>
                          </a:solidFill>
                          <a:effectLst/>
                          <a:latin typeface="Calibri"/>
                        </a:rPr>
                        <a:t>elig_cond</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tc>
                  <a:txBody>
                    <a:bodyPr/>
                    <a:lstStyle/>
                    <a:p>
                      <a:pPr algn="l" fontAlgn="b"/>
                      <a:r>
                        <a:rPr lang="en-GB" sz="1100" b="0" i="0" u="none" strike="noStrike">
                          <a:solidFill>
                            <a:srgbClr val="000000"/>
                          </a:solidFill>
                          <a:effectLst/>
                          <a:latin typeface="Calibri"/>
                        </a:rPr>
                        <a:t>yem&gt;0 &amp; !IsCivilServant</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tc>
                  <a:txBody>
                    <a:bodyPr/>
                    <a:lstStyle/>
                    <a:p>
                      <a:pPr algn="l" fontAlgn="b"/>
                      <a:r>
                        <a:rPr lang="en-GB" sz="1100" b="0" i="0" u="none" strike="noStrike">
                          <a:solidFill>
                            <a:srgbClr val="000000"/>
                          </a:solidFill>
                          <a:effectLst/>
                          <a:latin typeface="Calibri"/>
                        </a:rPr>
                        <a:t>with positive earnings (yem) and not a civil servant (!IsCivilServant)</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95361">
                <a:tc>
                  <a:txBody>
                    <a:bodyPr/>
                    <a:lstStyle/>
                    <a:p>
                      <a:pPr algn="l" fontAlgn="b"/>
                      <a:r>
                        <a:rPr lang="en-GB" sz="1000" b="0" i="0" u="none" strike="noStrike">
                          <a:solidFill>
                            <a:srgbClr val="000000"/>
                          </a:solidFill>
                          <a:effectLst/>
                          <a:latin typeface="Calibri"/>
                        </a:rPr>
                        <a:t> </a:t>
                      </a:r>
                    </a:p>
                  </a:txBody>
                  <a:tcPr marL="9525" marR="9525" marT="9525" marB="0" anchor="b">
                    <a:lnL>
                      <a:noFill/>
                    </a:lnL>
                    <a:lnR w="6350" cap="flat" cmpd="sng" algn="ctr">
                      <a:solidFill>
                        <a:srgbClr val="A6A6A6"/>
                      </a:solidFill>
                      <a:prstDash val="solid"/>
                      <a:round/>
                      <a:headEnd type="none" w="med" len="med"/>
                      <a:tailEnd type="none" w="med" len="med"/>
                    </a:lnR>
                    <a:lnT>
                      <a:noFill/>
                    </a:lnT>
                    <a:lnB w="6350" cap="flat" cmpd="sng" algn="ctr">
                      <a:solidFill>
                        <a:srgbClr val="A6A6A6"/>
                      </a:solidFill>
                      <a:prstDash val="solid"/>
                      <a:round/>
                      <a:headEnd type="none" w="med" len="med"/>
                      <a:tailEnd type="none" w="med" len="med"/>
                    </a:lnB>
                    <a:solidFill>
                      <a:srgbClr val="FFFFFF"/>
                    </a:solidFill>
                  </a:tcPr>
                </a:tc>
                <a:tc>
                  <a:txBody>
                    <a:bodyPr/>
                    <a:lstStyle/>
                    <a:p>
                      <a:pPr algn="l" fontAlgn="b"/>
                      <a:r>
                        <a:rPr lang="en-GB" sz="1100" b="0" i="0" u="none" strike="noStrike">
                          <a:solidFill>
                            <a:srgbClr val="000000"/>
                          </a:solidFill>
                          <a:effectLst/>
                          <a:latin typeface="Calibri"/>
                        </a:rPr>
                        <a:t>TAX_UNIT</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tc>
                  <a:txBody>
                    <a:bodyPr/>
                    <a:lstStyle/>
                    <a:p>
                      <a:pPr algn="l" fontAlgn="b"/>
                      <a:r>
                        <a:rPr lang="en-GB" sz="1100" b="0" i="0" u="none" strike="noStrike">
                          <a:solidFill>
                            <a:srgbClr val="000000"/>
                          </a:solidFill>
                          <a:effectLst/>
                          <a:latin typeface="Calibri"/>
                        </a:rPr>
                        <a:t>tu_individual_uk</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tc>
                  <a:txBody>
                    <a:bodyPr/>
                    <a:lstStyle/>
                    <a:p>
                      <a:pPr algn="l" fontAlgn="b"/>
                      <a:r>
                        <a:rPr lang="en-GB" sz="1100" b="0" i="0" u="none" strike="noStrike">
                          <a:solidFill>
                            <a:srgbClr val="000000"/>
                          </a:solidFill>
                          <a:effectLst/>
                          <a:latin typeface="Calibri"/>
                        </a:rPr>
                        <a:t>assessment unit used for the calculations</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195361">
                <a:tc gridSpan="2">
                  <a:txBody>
                    <a:bodyPr/>
                    <a:lstStyle/>
                    <a:p>
                      <a:pPr algn="l" fontAlgn="ctr"/>
                      <a:r>
                        <a:rPr lang="en-GB" sz="1100" b="1" i="0" u="none" strike="noStrike">
                          <a:solidFill>
                            <a:srgbClr val="000000"/>
                          </a:solidFill>
                          <a:effectLst/>
                          <a:latin typeface="Calibri"/>
                        </a:rPr>
                        <a:t>ArithOp</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CE6F1"/>
                    </a:solidFill>
                  </a:tcPr>
                </a:tc>
                <a:tc hMerge="1">
                  <a:txBody>
                    <a:bodyPr/>
                    <a:lstStyle/>
                    <a:p>
                      <a:endParaRPr lang="en-GB"/>
                    </a:p>
                  </a:txBody>
                  <a:tcPr/>
                </a:tc>
                <a:tc>
                  <a:txBody>
                    <a:bodyPr/>
                    <a:lstStyle/>
                    <a:p>
                      <a:pPr algn="l" fontAlgn="ctr"/>
                      <a:r>
                        <a:rPr lang="en-GB" sz="1100" b="1" i="0" u="none" strike="noStrike">
                          <a:solidFill>
                            <a:srgbClr val="00B050"/>
                          </a:solidFill>
                          <a:effectLst/>
                          <a:latin typeface="Calibri"/>
                        </a:rPr>
                        <a:t>on</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CE6F1"/>
                    </a:solidFill>
                  </a:tcPr>
                </a:tc>
                <a:tc>
                  <a:txBody>
                    <a:bodyPr/>
                    <a:lstStyle/>
                    <a:p>
                      <a:pPr algn="l" fontAlgn="ctr"/>
                      <a:r>
                        <a:rPr lang="en-GB" sz="1100" b="0" i="0" u="none" strike="noStrike">
                          <a:solidFill>
                            <a:srgbClr val="000000"/>
                          </a:solidFill>
                          <a:effectLst/>
                          <a:latin typeface="Calibri"/>
                        </a:rPr>
                        <a:t>Made-up example: pension contributions</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CE6F1"/>
                    </a:solidFill>
                  </a:tcPr>
                </a:tc>
                <a:extLst>
                  <a:ext uri="{0D108BD9-81ED-4DB2-BD59-A6C34878D82A}">
                    <a16:rowId xmlns:a16="http://schemas.microsoft.com/office/drawing/2014/main" val="10004"/>
                  </a:ext>
                </a:extLst>
              </a:tr>
              <a:tr h="377362">
                <a:tc>
                  <a:txBody>
                    <a:bodyPr/>
                    <a:lstStyle/>
                    <a:p>
                      <a:pPr algn="l" fontAlgn="b"/>
                      <a:r>
                        <a:rPr lang="en-GB" sz="1000" b="0" i="0" u="none" strike="noStrike">
                          <a:solidFill>
                            <a:srgbClr val="000000"/>
                          </a:solidFill>
                          <a:effectLst/>
                          <a:latin typeface="Calibri"/>
                        </a:rPr>
                        <a:t> </a:t>
                      </a:r>
                    </a:p>
                  </a:txBody>
                  <a:tcPr marL="9525" marR="9525" marT="9525" marB="0" anchor="b">
                    <a:lnL>
                      <a:noFill/>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a:noFill/>
                    </a:lnB>
                    <a:solidFill>
                      <a:srgbClr val="FFFFFF"/>
                    </a:solidFill>
                  </a:tcPr>
                </a:tc>
                <a:tc>
                  <a:txBody>
                    <a:bodyPr/>
                    <a:lstStyle/>
                    <a:p>
                      <a:pPr algn="l" fontAlgn="b"/>
                      <a:r>
                        <a:rPr lang="en-GB" sz="1100" b="0" i="0" u="none" strike="noStrike">
                          <a:solidFill>
                            <a:srgbClr val="000000"/>
                          </a:solidFill>
                          <a:effectLst/>
                          <a:latin typeface="Calibri"/>
                        </a:rPr>
                        <a:t>Who_Must_Be_Elig</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tc>
                  <a:txBody>
                    <a:bodyPr/>
                    <a:lstStyle/>
                    <a:p>
                      <a:pPr algn="l" fontAlgn="b"/>
                      <a:r>
                        <a:rPr lang="en-GB" sz="1100" b="0" i="0" u="none" strike="noStrike">
                          <a:solidFill>
                            <a:srgbClr val="000000"/>
                          </a:solidFill>
                          <a:effectLst/>
                          <a:latin typeface="Calibri"/>
                        </a:rPr>
                        <a:t>one</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tc>
                  <a:txBody>
                    <a:bodyPr/>
                    <a:lstStyle/>
                    <a:p>
                      <a:pPr algn="l" fontAlgn="b"/>
                      <a:r>
                        <a:rPr lang="en-GB" sz="1100" b="0" i="0" u="none" strike="noStrike">
                          <a:solidFill>
                            <a:srgbClr val="000000"/>
                          </a:solidFill>
                          <a:effectLst/>
                          <a:latin typeface="Calibri"/>
                        </a:rPr>
                        <a:t>calculations carried out if at least one member of assessment unit fulfills condition from last Elig function</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195361">
                <a:tc>
                  <a:txBody>
                    <a:bodyPr/>
                    <a:lstStyle/>
                    <a:p>
                      <a:pPr algn="l" fontAlgn="b"/>
                      <a:r>
                        <a:rPr lang="en-GB" sz="1000" b="0" i="0" u="none" strike="noStrike">
                          <a:solidFill>
                            <a:srgbClr val="000000"/>
                          </a:solidFill>
                          <a:effectLst/>
                          <a:latin typeface="Calibri"/>
                        </a:rPr>
                        <a:t> </a:t>
                      </a:r>
                    </a:p>
                  </a:txBody>
                  <a:tcPr marL="9525" marR="9525" marT="9525" marB="0" anchor="b">
                    <a:lnL>
                      <a:noFill/>
                    </a:lnL>
                    <a:lnR w="6350" cap="flat" cmpd="sng" algn="ctr">
                      <a:solidFill>
                        <a:srgbClr val="A6A6A6"/>
                      </a:solidFill>
                      <a:prstDash val="solid"/>
                      <a:round/>
                      <a:headEnd type="none" w="med" len="med"/>
                      <a:tailEnd type="none" w="med" len="med"/>
                    </a:lnR>
                    <a:lnT>
                      <a:noFill/>
                    </a:lnT>
                    <a:lnB>
                      <a:noFill/>
                    </a:lnB>
                    <a:solidFill>
                      <a:srgbClr val="FFFFFF"/>
                    </a:solidFill>
                  </a:tcPr>
                </a:tc>
                <a:tc>
                  <a:txBody>
                    <a:bodyPr/>
                    <a:lstStyle/>
                    <a:p>
                      <a:pPr algn="l" fontAlgn="b"/>
                      <a:r>
                        <a:rPr lang="en-GB" sz="1100" b="0" i="0" u="none" strike="noStrike">
                          <a:solidFill>
                            <a:srgbClr val="000000"/>
                          </a:solidFill>
                          <a:effectLst/>
                          <a:latin typeface="Calibri"/>
                        </a:rPr>
                        <a:t>formula</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tc>
                  <a:txBody>
                    <a:bodyPr/>
                    <a:lstStyle/>
                    <a:p>
                      <a:pPr algn="l" fontAlgn="b"/>
                      <a:r>
                        <a:rPr lang="en-GB" sz="1100" b="0" i="0" u="none" strike="noStrike">
                          <a:solidFill>
                            <a:srgbClr val="000000"/>
                          </a:solidFill>
                          <a:effectLst/>
                          <a:latin typeface="Calibri"/>
                        </a:rPr>
                        <a:t>yem*0.08</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tc>
                  <a:txBody>
                    <a:bodyPr/>
                    <a:lstStyle/>
                    <a:p>
                      <a:pPr algn="l" fontAlgn="b"/>
                      <a:r>
                        <a:rPr lang="en-GB" sz="1100" b="0" i="0" u="none" strike="noStrike">
                          <a:solidFill>
                            <a:srgbClr val="000000"/>
                          </a:solidFill>
                          <a:effectLst/>
                          <a:latin typeface="Calibri"/>
                        </a:rPr>
                        <a:t>8% for Old-age Pension Fund</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569385">
                <a:tc>
                  <a:txBody>
                    <a:bodyPr/>
                    <a:lstStyle/>
                    <a:p>
                      <a:pPr algn="l" fontAlgn="b"/>
                      <a:r>
                        <a:rPr lang="en-GB" sz="1000" b="0" i="0" u="none" strike="noStrike">
                          <a:solidFill>
                            <a:srgbClr val="000000"/>
                          </a:solidFill>
                          <a:effectLst/>
                          <a:latin typeface="Calibri"/>
                        </a:rPr>
                        <a:t> </a:t>
                      </a:r>
                    </a:p>
                  </a:txBody>
                  <a:tcPr marL="9525" marR="9525" marT="9525" marB="0" anchor="b">
                    <a:lnL>
                      <a:noFill/>
                    </a:lnL>
                    <a:lnR w="6350" cap="flat" cmpd="sng" algn="ctr">
                      <a:solidFill>
                        <a:srgbClr val="A6A6A6"/>
                      </a:solidFill>
                      <a:prstDash val="solid"/>
                      <a:round/>
                      <a:headEnd type="none" w="med" len="med"/>
                      <a:tailEnd type="none" w="med" len="med"/>
                    </a:lnR>
                    <a:lnT>
                      <a:noFill/>
                    </a:lnT>
                    <a:lnB>
                      <a:noFill/>
                    </a:lnB>
                    <a:solidFill>
                      <a:srgbClr val="FFFFFF"/>
                    </a:solidFill>
                  </a:tcPr>
                </a:tc>
                <a:tc>
                  <a:txBody>
                    <a:bodyPr/>
                    <a:lstStyle/>
                    <a:p>
                      <a:pPr algn="l" fontAlgn="b"/>
                      <a:r>
                        <a:rPr lang="en-GB" sz="1100" b="0" i="0" u="none" strike="noStrike">
                          <a:solidFill>
                            <a:srgbClr val="000000"/>
                          </a:solidFill>
                          <a:effectLst/>
                          <a:latin typeface="Calibri"/>
                        </a:rPr>
                        <a:t>output_var</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tc>
                  <a:txBody>
                    <a:bodyPr/>
                    <a:lstStyle/>
                    <a:p>
                      <a:pPr algn="l" fontAlgn="b"/>
                      <a:r>
                        <a:rPr lang="en-GB" sz="1100" b="0" i="0" u="none" strike="noStrike">
                          <a:solidFill>
                            <a:srgbClr val="000000"/>
                          </a:solidFill>
                          <a:effectLst/>
                          <a:latin typeface="Calibri"/>
                        </a:rPr>
                        <a:t>tsceepi_s</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tc>
                  <a:txBody>
                    <a:bodyPr/>
                    <a:lstStyle/>
                    <a:p>
                      <a:pPr algn="l" fontAlgn="b"/>
                      <a:r>
                        <a:rPr lang="en-GB" sz="1100" b="0" i="0" u="none" strike="noStrike">
                          <a:solidFill>
                            <a:srgbClr val="000000"/>
                          </a:solidFill>
                          <a:effectLst/>
                          <a:latin typeface="Calibri"/>
                        </a:rPr>
                        <a:t>result saved in the variable tsceepi_s </a:t>
                      </a:r>
                      <a:br>
                        <a:rPr lang="en-GB" sz="1100" b="0" i="0" u="none" strike="noStrike">
                          <a:solidFill>
                            <a:srgbClr val="000000"/>
                          </a:solidFill>
                          <a:effectLst/>
                          <a:latin typeface="Calibri"/>
                        </a:rPr>
                      </a:br>
                      <a:r>
                        <a:rPr lang="en-GB" sz="1100" b="0" i="0" u="none" strike="noStrike">
                          <a:solidFill>
                            <a:srgbClr val="000000"/>
                          </a:solidFill>
                          <a:effectLst/>
                          <a:latin typeface="Calibri"/>
                        </a:rPr>
                        <a:t>(t: tax, sc: social contributions, ee: employee, pi: pension insurance, _s: simulated)</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195361">
                <a:tc>
                  <a:txBody>
                    <a:bodyPr/>
                    <a:lstStyle/>
                    <a:p>
                      <a:pPr algn="l" fontAlgn="b"/>
                      <a:r>
                        <a:rPr lang="en-GB" sz="1000" b="0" i="0" u="none" strike="noStrike">
                          <a:solidFill>
                            <a:srgbClr val="000000"/>
                          </a:solidFill>
                          <a:effectLst/>
                          <a:latin typeface="Calibri"/>
                        </a:rPr>
                        <a:t> </a:t>
                      </a:r>
                    </a:p>
                  </a:txBody>
                  <a:tcPr marL="9525" marR="9525" marT="9525" marB="0" anchor="b">
                    <a:lnL>
                      <a:noFill/>
                    </a:lnL>
                    <a:lnR w="6350" cap="flat" cmpd="sng" algn="ctr">
                      <a:solidFill>
                        <a:srgbClr val="A6A6A6"/>
                      </a:solidFill>
                      <a:prstDash val="solid"/>
                      <a:round/>
                      <a:headEnd type="none" w="med" len="med"/>
                      <a:tailEnd type="none" w="med" len="med"/>
                    </a:lnR>
                    <a:lnT>
                      <a:noFill/>
                    </a:lnT>
                    <a:lnB>
                      <a:noFill/>
                    </a:lnB>
                    <a:solidFill>
                      <a:srgbClr val="FFFFFF"/>
                    </a:solidFill>
                  </a:tcPr>
                </a:tc>
                <a:tc>
                  <a:txBody>
                    <a:bodyPr/>
                    <a:lstStyle/>
                    <a:p>
                      <a:pPr algn="l" fontAlgn="b"/>
                      <a:r>
                        <a:rPr lang="en-GB" sz="1100" b="0" i="0" u="none" strike="noStrike">
                          <a:solidFill>
                            <a:srgbClr val="000000"/>
                          </a:solidFill>
                          <a:effectLst/>
                          <a:latin typeface="Calibri"/>
                        </a:rPr>
                        <a:t>TAX_UNIT</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a:noFill/>
                    </a:lnB>
                    <a:solidFill>
                      <a:srgbClr val="FFFFFF"/>
                    </a:solidFill>
                  </a:tcPr>
                </a:tc>
                <a:tc>
                  <a:txBody>
                    <a:bodyPr/>
                    <a:lstStyle/>
                    <a:p>
                      <a:pPr algn="l" fontAlgn="b"/>
                      <a:r>
                        <a:rPr lang="en-GB" sz="1100" b="0" i="0" u="none" strike="noStrike">
                          <a:solidFill>
                            <a:srgbClr val="000000"/>
                          </a:solidFill>
                          <a:effectLst/>
                          <a:latin typeface="Calibri"/>
                        </a:rPr>
                        <a:t>tu_individual_uk</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tc>
                  <a:txBody>
                    <a:bodyPr/>
                    <a:lstStyle/>
                    <a:p>
                      <a:pPr algn="l" fontAlgn="b"/>
                      <a:r>
                        <a:rPr lang="en-GB" sz="1100" b="0" i="0" u="none" strike="noStrike" dirty="0">
                          <a:solidFill>
                            <a:srgbClr val="000000"/>
                          </a:solidFill>
                          <a:effectLst/>
                          <a:latin typeface="Calibri"/>
                        </a:rPr>
                        <a:t>assessment unit used for the calculations</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851569350"/>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Calculating a benefit/tax</a:t>
            </a:r>
          </a:p>
        </p:txBody>
      </p:sp>
      <p:sp>
        <p:nvSpPr>
          <p:cNvPr id="3" name="Content Placeholder 2"/>
          <p:cNvSpPr>
            <a:spLocks noGrp="1"/>
          </p:cNvSpPr>
          <p:nvPr>
            <p:ph idx="1"/>
          </p:nvPr>
        </p:nvSpPr>
        <p:spPr/>
        <p:txBody>
          <a:bodyPr>
            <a:normAutofit lnSpcReduction="10000"/>
          </a:bodyPr>
          <a:lstStyle/>
          <a:p>
            <a:r>
              <a:rPr lang="en-GB" dirty="0"/>
              <a:t>What are the policy rules:</a:t>
            </a:r>
          </a:p>
          <a:p>
            <a:pPr lvl="1"/>
            <a:r>
              <a:rPr lang="en-GB" dirty="0"/>
              <a:t>Who is entitled to the benefit/liable to the tax, i.e. the </a:t>
            </a:r>
            <a:r>
              <a:rPr lang="en-GB" b="1" dirty="0">
                <a:solidFill>
                  <a:srgbClr val="0070C0"/>
                </a:solidFill>
              </a:rPr>
              <a:t>assessment unit</a:t>
            </a:r>
            <a:r>
              <a:rPr lang="en-GB" dirty="0"/>
              <a:t>:</a:t>
            </a:r>
          </a:p>
          <a:p>
            <a:pPr lvl="2"/>
            <a:r>
              <a:rPr lang="en-GB" dirty="0"/>
              <a:t>e.g. the individual, family or household</a:t>
            </a:r>
          </a:p>
          <a:p>
            <a:pPr lvl="1"/>
            <a:r>
              <a:rPr lang="en-GB" dirty="0"/>
              <a:t>What </a:t>
            </a:r>
            <a:r>
              <a:rPr lang="en-GB" b="1" dirty="0">
                <a:solidFill>
                  <a:srgbClr val="0070C0"/>
                </a:solidFill>
              </a:rPr>
              <a:t>eligibility criteria </a:t>
            </a:r>
            <a:r>
              <a:rPr lang="en-GB" dirty="0"/>
              <a:t>apply:</a:t>
            </a:r>
            <a:endParaRPr lang="en-GB" b="1" dirty="0">
              <a:solidFill>
                <a:srgbClr val="0070C0"/>
              </a:solidFill>
            </a:endParaRPr>
          </a:p>
          <a:p>
            <a:pPr lvl="2"/>
            <a:r>
              <a:rPr lang="en-GB" dirty="0"/>
              <a:t>e.g. with earnings up to £800 per month and receives no pensions</a:t>
            </a:r>
          </a:p>
          <a:p>
            <a:pPr lvl="1"/>
            <a:r>
              <a:rPr lang="en-GB" dirty="0"/>
              <a:t>What is the </a:t>
            </a:r>
            <a:r>
              <a:rPr lang="en-GB" b="1" dirty="0">
                <a:solidFill>
                  <a:srgbClr val="0070C0"/>
                </a:solidFill>
              </a:rPr>
              <a:t>benefit/tax amount</a:t>
            </a:r>
            <a:r>
              <a:rPr lang="en-GB" dirty="0"/>
              <a:t>:</a:t>
            </a:r>
          </a:p>
          <a:p>
            <a:pPr lvl="2"/>
            <a:r>
              <a:rPr lang="en-GB" dirty="0"/>
              <a:t>e.g. £20 per week or 20% of taxable income</a:t>
            </a:r>
          </a:p>
          <a:p>
            <a:pPr lvl="1"/>
            <a:endParaRPr lang="en-GB" dirty="0"/>
          </a:p>
          <a:p>
            <a:r>
              <a:rPr lang="en-GB" dirty="0"/>
              <a:t>Write down the policy rule</a:t>
            </a:r>
            <a:r>
              <a:rPr lang="en-GB" b="1" dirty="0"/>
              <a:t> </a:t>
            </a:r>
          </a:p>
          <a:p>
            <a:pPr lvl="1"/>
            <a:r>
              <a:rPr lang="en-GB" dirty="0"/>
              <a:t>Using EUROMOD </a:t>
            </a:r>
            <a:r>
              <a:rPr lang="en-GB" b="1" dirty="0">
                <a:solidFill>
                  <a:srgbClr val="0070C0"/>
                </a:solidFill>
              </a:rPr>
              <a:t>tax-benefit language</a:t>
            </a:r>
          </a:p>
          <a:p>
            <a:pPr lvl="1"/>
            <a:endParaRPr lang="en-GB" dirty="0"/>
          </a:p>
        </p:txBody>
      </p:sp>
      <p:sp>
        <p:nvSpPr>
          <p:cNvPr id="4" name="Slide Number Placeholder 3"/>
          <p:cNvSpPr>
            <a:spLocks noGrp="1"/>
          </p:cNvSpPr>
          <p:nvPr>
            <p:ph type="sldNum" sz="quarter" idx="12"/>
          </p:nvPr>
        </p:nvSpPr>
        <p:spPr/>
        <p:txBody>
          <a:bodyPr/>
          <a:lstStyle/>
          <a:p>
            <a:fld id="{C48A8FB8-C411-4B7B-B8DF-3C88CBE8C9E0}" type="slidenum">
              <a:rPr lang="en-GB" smtClean="0"/>
              <a:t>102</a:t>
            </a:fld>
            <a:endParaRPr lang="en-GB"/>
          </a:p>
        </p:txBody>
      </p:sp>
    </p:spTree>
    <p:extLst>
      <p:ext uri="{BB962C8B-B14F-4D97-AF65-F5344CB8AC3E}">
        <p14:creationId xmlns:p14="http://schemas.microsoft.com/office/powerpoint/2010/main" val="2469718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In this section, you will learn about:</a:t>
            </a:r>
          </a:p>
        </p:txBody>
      </p:sp>
      <p:sp>
        <p:nvSpPr>
          <p:cNvPr id="3" name="Content Placeholder 2"/>
          <p:cNvSpPr>
            <a:spLocks noGrp="1"/>
          </p:cNvSpPr>
          <p:nvPr>
            <p:ph idx="1"/>
          </p:nvPr>
        </p:nvSpPr>
        <p:spPr/>
        <p:txBody>
          <a:bodyPr>
            <a:normAutofit lnSpcReduction="10000"/>
          </a:bodyPr>
          <a:lstStyle/>
          <a:p>
            <a:r>
              <a:rPr lang="en-GB" b="1" dirty="0">
                <a:solidFill>
                  <a:srgbClr val="0070C0"/>
                </a:solidFill>
              </a:rPr>
              <a:t>Assessment units</a:t>
            </a:r>
            <a:endParaRPr lang="en-GB" dirty="0"/>
          </a:p>
          <a:p>
            <a:pPr lvl="1"/>
            <a:r>
              <a:rPr lang="en-GB" dirty="0"/>
              <a:t>basic idea</a:t>
            </a:r>
          </a:p>
          <a:p>
            <a:pPr lvl="1"/>
            <a:endParaRPr lang="en-GB" dirty="0"/>
          </a:p>
          <a:p>
            <a:r>
              <a:rPr lang="en-GB" b="1" dirty="0">
                <a:solidFill>
                  <a:srgbClr val="0070C0"/>
                </a:solidFill>
              </a:rPr>
              <a:t>Eligibility criteria</a:t>
            </a:r>
          </a:p>
          <a:p>
            <a:pPr lvl="1"/>
            <a:r>
              <a:rPr lang="en-GB" dirty="0"/>
              <a:t>using the </a:t>
            </a:r>
            <a:r>
              <a:rPr lang="en-GB" i="1" dirty="0" err="1"/>
              <a:t>Elig</a:t>
            </a:r>
            <a:r>
              <a:rPr lang="en-GB" dirty="0"/>
              <a:t> function</a:t>
            </a:r>
          </a:p>
          <a:p>
            <a:pPr lvl="1"/>
            <a:endParaRPr lang="en-GB" dirty="0"/>
          </a:p>
          <a:p>
            <a:r>
              <a:rPr lang="en-GB" b="1" dirty="0">
                <a:solidFill>
                  <a:srgbClr val="0070C0"/>
                </a:solidFill>
              </a:rPr>
              <a:t>Benefit/tax amount</a:t>
            </a:r>
            <a:endParaRPr lang="en-GB" dirty="0"/>
          </a:p>
          <a:p>
            <a:pPr lvl="1"/>
            <a:r>
              <a:rPr lang="en-GB" dirty="0"/>
              <a:t>using the </a:t>
            </a:r>
            <a:r>
              <a:rPr lang="en-GB" i="1" dirty="0" err="1"/>
              <a:t>ArithOp</a:t>
            </a:r>
            <a:r>
              <a:rPr lang="en-GB" i="1" dirty="0"/>
              <a:t> </a:t>
            </a:r>
            <a:r>
              <a:rPr lang="en-GB" dirty="0"/>
              <a:t>function</a:t>
            </a:r>
          </a:p>
          <a:p>
            <a:pPr lvl="1"/>
            <a:endParaRPr lang="en-GB" dirty="0"/>
          </a:p>
          <a:p>
            <a:r>
              <a:rPr lang="en-GB" b="1" dirty="0">
                <a:solidFill>
                  <a:srgbClr val="0070C0"/>
                </a:solidFill>
              </a:rPr>
              <a:t>Parameter types</a:t>
            </a:r>
            <a:endParaRPr lang="en-GB" dirty="0"/>
          </a:p>
          <a:p>
            <a:pPr lvl="1"/>
            <a:r>
              <a:rPr lang="en-GB" dirty="0"/>
              <a:t>amounts, formulas, queries</a:t>
            </a:r>
          </a:p>
          <a:p>
            <a:pPr marL="0" indent="0">
              <a:buNone/>
            </a:pPr>
            <a:endParaRPr lang="en-GB" dirty="0"/>
          </a:p>
          <a:p>
            <a:endParaRPr lang="en-GB" dirty="0"/>
          </a:p>
        </p:txBody>
      </p:sp>
      <p:sp>
        <p:nvSpPr>
          <p:cNvPr id="4" name="Slide Number Placeholder 3"/>
          <p:cNvSpPr>
            <a:spLocks noGrp="1"/>
          </p:cNvSpPr>
          <p:nvPr>
            <p:ph type="sldNum" sz="quarter" idx="12"/>
          </p:nvPr>
        </p:nvSpPr>
        <p:spPr/>
        <p:txBody>
          <a:bodyPr/>
          <a:lstStyle/>
          <a:p>
            <a:fld id="{C48A8FB8-C411-4B7B-B8DF-3C88CBE8C9E0}" type="slidenum">
              <a:rPr lang="en-GB" smtClean="0"/>
              <a:t>103</a:t>
            </a:fld>
            <a:endParaRPr lang="en-GB"/>
          </a:p>
        </p:txBody>
      </p:sp>
    </p:spTree>
    <p:extLst>
      <p:ext uri="{BB962C8B-B14F-4D97-AF65-F5344CB8AC3E}">
        <p14:creationId xmlns:p14="http://schemas.microsoft.com/office/powerpoint/2010/main" val="163933762"/>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Assessment units</a:t>
            </a:r>
          </a:p>
        </p:txBody>
      </p:sp>
      <p:sp>
        <p:nvSpPr>
          <p:cNvPr id="3" name="Content Placeholder 2"/>
          <p:cNvSpPr>
            <a:spLocks noGrp="1"/>
          </p:cNvSpPr>
          <p:nvPr>
            <p:ph idx="1"/>
          </p:nvPr>
        </p:nvSpPr>
        <p:spPr/>
        <p:txBody>
          <a:bodyPr>
            <a:normAutofit fontScale="92500" lnSpcReduction="10000"/>
          </a:bodyPr>
          <a:lstStyle/>
          <a:p>
            <a:pPr marL="0" indent="0">
              <a:buNone/>
            </a:pPr>
            <a:r>
              <a:rPr lang="en-GB" dirty="0"/>
              <a:t>Main assessment units (TAX_UNIT) defined in UKMOD:</a:t>
            </a:r>
          </a:p>
          <a:p>
            <a:pPr marL="0" indent="0">
              <a:buNone/>
            </a:pPr>
            <a:endParaRPr lang="en-GB" dirty="0"/>
          </a:p>
          <a:p>
            <a:r>
              <a:rPr lang="en-GB" dirty="0" err="1">
                <a:solidFill>
                  <a:srgbClr val="C00000"/>
                </a:solidFill>
              </a:rPr>
              <a:t>tu_household_uk</a:t>
            </a:r>
            <a:r>
              <a:rPr lang="en-GB" dirty="0"/>
              <a:t>: all individuals of the household are in the same unit.</a:t>
            </a:r>
          </a:p>
          <a:p>
            <a:endParaRPr lang="en-GB" dirty="0"/>
          </a:p>
          <a:p>
            <a:r>
              <a:rPr lang="en-GB" dirty="0" err="1">
                <a:solidFill>
                  <a:srgbClr val="C00000"/>
                </a:solidFill>
              </a:rPr>
              <a:t>tu_individual_uk</a:t>
            </a:r>
            <a:r>
              <a:rPr lang="en-GB" dirty="0"/>
              <a:t>: each individual of the household forms its own unit.</a:t>
            </a:r>
          </a:p>
          <a:p>
            <a:endParaRPr lang="en-GB" dirty="0"/>
          </a:p>
          <a:p>
            <a:r>
              <a:rPr lang="en-GB" dirty="0" err="1">
                <a:solidFill>
                  <a:srgbClr val="C00000"/>
                </a:solidFill>
              </a:rPr>
              <a:t>tu_bu_uk</a:t>
            </a:r>
            <a:r>
              <a:rPr lang="en-GB" dirty="0"/>
              <a:t>: the benefit unit, i.e. the nuclear family - the couple (cohabiting or married) or single adult plus any dependent children</a:t>
            </a:r>
          </a:p>
          <a:p>
            <a:pPr lvl="1"/>
            <a:r>
              <a:rPr lang="en-GB" dirty="0"/>
              <a:t>The household may be split into several units of different size. </a:t>
            </a:r>
          </a:p>
          <a:p>
            <a:endParaRPr lang="en-GB" dirty="0"/>
          </a:p>
        </p:txBody>
      </p:sp>
      <p:sp>
        <p:nvSpPr>
          <p:cNvPr id="4" name="Slide Number Placeholder 3"/>
          <p:cNvSpPr>
            <a:spLocks noGrp="1"/>
          </p:cNvSpPr>
          <p:nvPr>
            <p:ph type="sldNum" sz="quarter" idx="12"/>
          </p:nvPr>
        </p:nvSpPr>
        <p:spPr/>
        <p:txBody>
          <a:bodyPr/>
          <a:lstStyle/>
          <a:p>
            <a:fld id="{C48A8FB8-C411-4B7B-B8DF-3C88CBE8C9E0}" type="slidenum">
              <a:rPr lang="en-GB" smtClean="0"/>
              <a:t>104</a:t>
            </a:fld>
            <a:endParaRPr lang="en-GB"/>
          </a:p>
        </p:txBody>
      </p:sp>
    </p:spTree>
    <p:extLst>
      <p:ext uri="{BB962C8B-B14F-4D97-AF65-F5344CB8AC3E}">
        <p14:creationId xmlns:p14="http://schemas.microsoft.com/office/powerpoint/2010/main" val="436098818"/>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Functions: </a:t>
            </a:r>
            <a:r>
              <a:rPr lang="en-GB" i="1" dirty="0" err="1"/>
              <a:t>Elig</a:t>
            </a:r>
            <a:endParaRPr lang="en-GB" dirty="0"/>
          </a:p>
        </p:txBody>
      </p:sp>
      <p:sp>
        <p:nvSpPr>
          <p:cNvPr id="3" name="Content Placeholder 2"/>
          <p:cNvSpPr>
            <a:spLocks noGrp="1"/>
          </p:cNvSpPr>
          <p:nvPr>
            <p:ph idx="1"/>
          </p:nvPr>
        </p:nvSpPr>
        <p:spPr/>
        <p:txBody>
          <a:bodyPr>
            <a:normAutofit/>
          </a:bodyPr>
          <a:lstStyle/>
          <a:p>
            <a:r>
              <a:rPr lang="en-GB" dirty="0"/>
              <a:t>Used to implement </a:t>
            </a:r>
            <a:r>
              <a:rPr lang="en-GB" b="1" dirty="0">
                <a:solidFill>
                  <a:srgbClr val="0070C0"/>
                </a:solidFill>
              </a:rPr>
              <a:t>eligibility conditions </a:t>
            </a:r>
            <a:endParaRPr lang="en-GB" dirty="0"/>
          </a:p>
          <a:p>
            <a:endParaRPr lang="en-GB" dirty="0"/>
          </a:p>
          <a:p>
            <a:r>
              <a:rPr lang="en-GB" dirty="0"/>
              <a:t>Compulsory parameters: </a:t>
            </a:r>
            <a:r>
              <a:rPr lang="en-GB" dirty="0" err="1">
                <a:solidFill>
                  <a:srgbClr val="C00000"/>
                </a:solidFill>
              </a:rPr>
              <a:t>elig_cond</a:t>
            </a:r>
            <a:r>
              <a:rPr lang="en-GB" dirty="0"/>
              <a:t>, </a:t>
            </a:r>
            <a:r>
              <a:rPr lang="en-GB" dirty="0">
                <a:solidFill>
                  <a:srgbClr val="C00000"/>
                </a:solidFill>
              </a:rPr>
              <a:t>TAX_UNIT</a:t>
            </a:r>
          </a:p>
          <a:p>
            <a:endParaRPr lang="en-GB" dirty="0"/>
          </a:p>
          <a:p>
            <a:r>
              <a:rPr lang="en-GB" dirty="0"/>
              <a:t>Eligibility condition is defined in </a:t>
            </a:r>
            <a:r>
              <a:rPr lang="en-GB" dirty="0" err="1"/>
              <a:t>elig_cond</a:t>
            </a:r>
            <a:endParaRPr lang="en-GB" dirty="0"/>
          </a:p>
          <a:p>
            <a:pPr lvl="1"/>
            <a:r>
              <a:rPr lang="en-US" dirty="0"/>
              <a:t>Creates a variable equal to 0 or 1 (by default </a:t>
            </a:r>
            <a:r>
              <a:rPr lang="en-US" dirty="0" err="1">
                <a:solidFill>
                  <a:srgbClr val="C00000"/>
                </a:solidFill>
              </a:rPr>
              <a:t>sel_s</a:t>
            </a:r>
            <a:r>
              <a:rPr lang="en-US" dirty="0"/>
              <a:t>)</a:t>
            </a:r>
          </a:p>
          <a:p>
            <a:pPr lvl="2"/>
            <a:r>
              <a:rPr lang="en-US" dirty="0"/>
              <a:t>Save result in alternative name by specifying </a:t>
            </a:r>
            <a:r>
              <a:rPr lang="en-US" dirty="0" err="1">
                <a:solidFill>
                  <a:srgbClr val="C00000"/>
                </a:solidFill>
              </a:rPr>
              <a:t>Output_Var</a:t>
            </a:r>
            <a:endParaRPr lang="en-US" dirty="0">
              <a:solidFill>
                <a:srgbClr val="C00000"/>
              </a:solidFill>
            </a:endParaRPr>
          </a:p>
          <a:p>
            <a:pPr lvl="1"/>
            <a:r>
              <a:rPr lang="en-GB" dirty="0"/>
              <a:t>Condition makes use of </a:t>
            </a:r>
            <a:r>
              <a:rPr lang="en-GB" i="1" dirty="0"/>
              <a:t>operators</a:t>
            </a:r>
            <a:r>
              <a:rPr lang="en-GB" dirty="0"/>
              <a:t> and </a:t>
            </a:r>
            <a:r>
              <a:rPr lang="en-GB" i="1" dirty="0"/>
              <a:t>queries</a:t>
            </a:r>
          </a:p>
          <a:p>
            <a:pPr lvl="1"/>
            <a:r>
              <a:rPr lang="en-GB" dirty="0"/>
              <a:t>Subsequent functions reference the result of an </a:t>
            </a:r>
            <a:r>
              <a:rPr lang="en-GB" i="1" dirty="0" err="1"/>
              <a:t>Elig</a:t>
            </a:r>
            <a:r>
              <a:rPr lang="en-GB" i="1" dirty="0"/>
              <a:t> </a:t>
            </a:r>
            <a:r>
              <a:rPr lang="en-GB" dirty="0"/>
              <a:t>function via parameter </a:t>
            </a:r>
            <a:r>
              <a:rPr lang="en-GB" dirty="0" err="1">
                <a:solidFill>
                  <a:srgbClr val="C00000"/>
                </a:solidFill>
              </a:rPr>
              <a:t>Who_Must_Be_Elig</a:t>
            </a:r>
            <a:endParaRPr lang="en-GB" i="1" dirty="0"/>
          </a:p>
        </p:txBody>
      </p:sp>
      <p:sp>
        <p:nvSpPr>
          <p:cNvPr id="4" name="Slide Number Placeholder 3"/>
          <p:cNvSpPr>
            <a:spLocks noGrp="1"/>
          </p:cNvSpPr>
          <p:nvPr>
            <p:ph type="sldNum" sz="quarter" idx="12"/>
          </p:nvPr>
        </p:nvSpPr>
        <p:spPr/>
        <p:txBody>
          <a:bodyPr/>
          <a:lstStyle/>
          <a:p>
            <a:fld id="{C48A8FB8-C411-4B7B-B8DF-3C88CBE8C9E0}" type="slidenum">
              <a:rPr lang="en-GB" smtClean="0"/>
              <a:t>105</a:t>
            </a:fld>
            <a:endParaRPr lang="en-GB"/>
          </a:p>
        </p:txBody>
      </p:sp>
    </p:spTree>
    <p:extLst>
      <p:ext uri="{BB962C8B-B14F-4D97-AF65-F5344CB8AC3E}">
        <p14:creationId xmlns:p14="http://schemas.microsoft.com/office/powerpoint/2010/main" val="3248296046"/>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2114"/>
          </a:xfrm>
        </p:spPr>
        <p:txBody>
          <a:bodyPr/>
          <a:lstStyle/>
          <a:p>
            <a:r>
              <a:rPr lang="en-GB" dirty="0"/>
              <a:t>Functions: </a:t>
            </a:r>
            <a:r>
              <a:rPr lang="en-GB" i="1" dirty="0" err="1"/>
              <a:t>Elig</a:t>
            </a:r>
            <a:endParaRPr lang="en-GB" dirty="0"/>
          </a:p>
        </p:txBody>
      </p:sp>
      <p:sp>
        <p:nvSpPr>
          <p:cNvPr id="4" name="Slide Number Placeholder 3"/>
          <p:cNvSpPr>
            <a:spLocks noGrp="1"/>
          </p:cNvSpPr>
          <p:nvPr>
            <p:ph type="sldNum" sz="quarter" idx="12"/>
          </p:nvPr>
        </p:nvSpPr>
        <p:spPr/>
        <p:txBody>
          <a:bodyPr/>
          <a:lstStyle/>
          <a:p>
            <a:fld id="{C48A8FB8-C411-4B7B-B8DF-3C88CBE8C9E0}" type="slidenum">
              <a:rPr lang="en-GB" smtClean="0"/>
              <a:t>106</a:t>
            </a:fld>
            <a:endParaRPr lang="en-GB"/>
          </a:p>
        </p:txBody>
      </p:sp>
      <p:graphicFrame>
        <p:nvGraphicFramePr>
          <p:cNvPr id="9" name="Content Placeholder 8"/>
          <p:cNvGraphicFramePr>
            <a:graphicFrameLocks noGrp="1"/>
          </p:cNvGraphicFramePr>
          <p:nvPr>
            <p:ph idx="1"/>
          </p:nvPr>
        </p:nvGraphicFramePr>
        <p:xfrm>
          <a:off x="395536" y="2132856"/>
          <a:ext cx="8039099" cy="1318245"/>
        </p:xfrm>
        <a:graphic>
          <a:graphicData uri="http://schemas.openxmlformats.org/drawingml/2006/table">
            <a:tbl>
              <a:tblPr/>
              <a:tblGrid>
                <a:gridCol w="215815">
                  <a:extLst>
                    <a:ext uri="{9D8B030D-6E8A-4147-A177-3AD203B41FA5}">
                      <a16:colId xmlns:a16="http://schemas.microsoft.com/office/drawing/2014/main" val="20000"/>
                    </a:ext>
                  </a:extLst>
                </a:gridCol>
                <a:gridCol w="1561483">
                  <a:extLst>
                    <a:ext uri="{9D8B030D-6E8A-4147-A177-3AD203B41FA5}">
                      <a16:colId xmlns:a16="http://schemas.microsoft.com/office/drawing/2014/main" val="20001"/>
                    </a:ext>
                  </a:extLst>
                </a:gridCol>
                <a:gridCol w="2123236">
                  <a:extLst>
                    <a:ext uri="{9D8B030D-6E8A-4147-A177-3AD203B41FA5}">
                      <a16:colId xmlns:a16="http://schemas.microsoft.com/office/drawing/2014/main" val="20002"/>
                    </a:ext>
                  </a:extLst>
                </a:gridCol>
                <a:gridCol w="4138565">
                  <a:extLst>
                    <a:ext uri="{9D8B030D-6E8A-4147-A177-3AD203B41FA5}">
                      <a16:colId xmlns:a16="http://schemas.microsoft.com/office/drawing/2014/main" val="20003"/>
                    </a:ext>
                  </a:extLst>
                </a:gridCol>
              </a:tblGrid>
              <a:tr h="238125">
                <a:tc gridSpan="2">
                  <a:txBody>
                    <a:bodyPr/>
                    <a:lstStyle/>
                    <a:p>
                      <a:pPr algn="l" fontAlgn="ctr"/>
                      <a:r>
                        <a:rPr lang="en-GB" sz="1400" b="1" i="0" u="none" strike="noStrike" dirty="0">
                          <a:solidFill>
                            <a:srgbClr val="0070C0"/>
                          </a:solidFill>
                          <a:effectLst/>
                          <a:latin typeface="Calibri"/>
                        </a:rPr>
                        <a:t>Policy</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2F2F2"/>
                    </a:solidFill>
                  </a:tcPr>
                </a:tc>
                <a:tc hMerge="1">
                  <a:txBody>
                    <a:bodyPr/>
                    <a:lstStyle/>
                    <a:p>
                      <a:endParaRPr lang="en-GB"/>
                    </a:p>
                  </a:txBody>
                  <a:tcPr/>
                </a:tc>
                <a:tc>
                  <a:txBody>
                    <a:bodyPr/>
                    <a:lstStyle/>
                    <a:p>
                      <a:pPr algn="l" fontAlgn="ctr"/>
                      <a:r>
                        <a:rPr lang="en-GB" sz="1400" b="1" i="0" u="none" strike="noStrike">
                          <a:solidFill>
                            <a:srgbClr val="0070C0"/>
                          </a:solidFill>
                          <a:effectLst/>
                          <a:latin typeface="Calibri"/>
                        </a:rPr>
                        <a:t>System Name</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2F2F2"/>
                    </a:solidFill>
                  </a:tcPr>
                </a:tc>
                <a:tc>
                  <a:txBody>
                    <a:bodyPr/>
                    <a:lstStyle/>
                    <a:p>
                      <a:pPr algn="l" fontAlgn="ctr"/>
                      <a:r>
                        <a:rPr lang="en-GB" sz="1400" b="1" i="0" u="none" strike="noStrike">
                          <a:solidFill>
                            <a:srgbClr val="0070C0"/>
                          </a:solidFill>
                          <a:effectLst/>
                          <a:latin typeface="Calibri"/>
                        </a:rPr>
                        <a:t>Comment</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2F2F2"/>
                    </a:solidFill>
                  </a:tcPr>
                </a:tc>
                <a:extLst>
                  <a:ext uri="{0D108BD9-81ED-4DB2-BD59-A6C34878D82A}">
                    <a16:rowId xmlns:a16="http://schemas.microsoft.com/office/drawing/2014/main" val="10000"/>
                  </a:ext>
                </a:extLst>
              </a:tr>
              <a:tr h="476250">
                <a:tc gridSpan="2">
                  <a:txBody>
                    <a:bodyPr/>
                    <a:lstStyle/>
                    <a:p>
                      <a:pPr algn="l" fontAlgn="ctr"/>
                      <a:r>
                        <a:rPr lang="en-GB" sz="1400" b="1" i="0" u="none" strike="noStrike">
                          <a:solidFill>
                            <a:srgbClr val="000000"/>
                          </a:solidFill>
                          <a:effectLst/>
                          <a:latin typeface="Calibri"/>
                        </a:rPr>
                        <a:t>Elig</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CE6F1"/>
                    </a:solidFill>
                  </a:tcPr>
                </a:tc>
                <a:tc hMerge="1">
                  <a:txBody>
                    <a:bodyPr/>
                    <a:lstStyle/>
                    <a:p>
                      <a:endParaRPr lang="en-GB"/>
                    </a:p>
                  </a:txBody>
                  <a:tcPr/>
                </a:tc>
                <a:tc>
                  <a:txBody>
                    <a:bodyPr/>
                    <a:lstStyle/>
                    <a:p>
                      <a:pPr algn="l" fontAlgn="ctr"/>
                      <a:r>
                        <a:rPr lang="en-GB" sz="1400" b="1" i="0" u="none" strike="noStrike">
                          <a:solidFill>
                            <a:srgbClr val="00B050"/>
                          </a:solidFill>
                          <a:effectLst/>
                          <a:latin typeface="Calibri"/>
                        </a:rPr>
                        <a:t>on</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CE6F1"/>
                    </a:solidFill>
                  </a:tcPr>
                </a:tc>
                <a:tc>
                  <a:txBody>
                    <a:bodyPr/>
                    <a:lstStyle/>
                    <a:p>
                      <a:pPr algn="l" fontAlgn="ctr"/>
                      <a:r>
                        <a:rPr lang="en-GB" sz="1400" b="0" i="0" u="none" strike="noStrike">
                          <a:solidFill>
                            <a:srgbClr val="000000"/>
                          </a:solidFill>
                          <a:effectLst/>
                          <a:latin typeface="Calibri"/>
                        </a:rPr>
                        <a:t>Made-up example: condition to pay employee NI contributions</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CE6F1"/>
                    </a:solidFill>
                  </a:tcPr>
                </a:tc>
                <a:extLst>
                  <a:ext uri="{0D108BD9-81ED-4DB2-BD59-A6C34878D82A}">
                    <a16:rowId xmlns:a16="http://schemas.microsoft.com/office/drawing/2014/main" val="10001"/>
                  </a:ext>
                </a:extLst>
              </a:tr>
              <a:tr h="365745">
                <a:tc>
                  <a:txBody>
                    <a:bodyPr/>
                    <a:lstStyle/>
                    <a:p>
                      <a:pPr algn="l" fontAlgn="b"/>
                      <a:r>
                        <a:rPr lang="en-GB" sz="1100" b="0" i="0" u="none" strike="noStrike">
                          <a:solidFill>
                            <a:srgbClr val="000000"/>
                          </a:solidFill>
                          <a:effectLst/>
                          <a:latin typeface="Calibri"/>
                        </a:rPr>
                        <a:t> </a:t>
                      </a:r>
                    </a:p>
                  </a:txBody>
                  <a:tcPr marL="9525" marR="9525" marT="9525" marB="0" anchor="b">
                    <a:lnL>
                      <a:noFill/>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a:noFill/>
                    </a:lnB>
                    <a:solidFill>
                      <a:srgbClr val="FFFFFF"/>
                    </a:solidFill>
                  </a:tcPr>
                </a:tc>
                <a:tc>
                  <a:txBody>
                    <a:bodyPr/>
                    <a:lstStyle/>
                    <a:p>
                      <a:pPr algn="l" fontAlgn="b"/>
                      <a:r>
                        <a:rPr lang="en-GB" sz="1400" b="0" i="0" u="none" strike="noStrike">
                          <a:solidFill>
                            <a:srgbClr val="000000"/>
                          </a:solidFill>
                          <a:effectLst/>
                          <a:latin typeface="Calibri"/>
                        </a:rPr>
                        <a:t>elig_cond</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tc>
                  <a:txBody>
                    <a:bodyPr/>
                    <a:lstStyle/>
                    <a:p>
                      <a:pPr algn="l" fontAlgn="b"/>
                      <a:r>
                        <a:rPr lang="en-GB" sz="1400" b="0" i="0" u="none" strike="noStrike" dirty="0">
                          <a:solidFill>
                            <a:srgbClr val="000000"/>
                          </a:solidFill>
                          <a:effectLst/>
                          <a:latin typeface="Calibri"/>
                        </a:rPr>
                        <a:t>!</a:t>
                      </a:r>
                      <a:r>
                        <a:rPr lang="en-GB" sz="1400" b="0" i="0" u="none" strike="noStrike" dirty="0" err="1">
                          <a:solidFill>
                            <a:srgbClr val="000000"/>
                          </a:solidFill>
                          <a:effectLst/>
                          <a:latin typeface="Calibri"/>
                        </a:rPr>
                        <a:t>IsCivilServant</a:t>
                      </a:r>
                      <a:endParaRPr lang="en-GB" sz="1400" b="0" i="0" u="none" strike="noStrike" dirty="0">
                        <a:solidFill>
                          <a:srgbClr val="000000"/>
                        </a:solidFill>
                        <a:effectLst/>
                        <a:latin typeface="Calibri"/>
                      </a:endParaRP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tc>
                  <a:txBody>
                    <a:bodyPr/>
                    <a:lstStyle/>
                    <a:p>
                      <a:pPr algn="l" fontAlgn="b"/>
                      <a:r>
                        <a:rPr lang="en-GB" sz="1400" b="0" i="0" u="none" strike="noStrike" dirty="0">
                          <a:solidFill>
                            <a:srgbClr val="000000"/>
                          </a:solidFill>
                          <a:effectLst/>
                          <a:latin typeface="Calibri"/>
                        </a:rPr>
                        <a:t>not a civil servant (!</a:t>
                      </a:r>
                      <a:r>
                        <a:rPr lang="en-GB" sz="1400" b="0" i="0" u="none" strike="noStrike" dirty="0" err="1">
                          <a:solidFill>
                            <a:srgbClr val="000000"/>
                          </a:solidFill>
                          <a:effectLst/>
                          <a:latin typeface="Calibri"/>
                        </a:rPr>
                        <a:t>IsCivilServant</a:t>
                      </a:r>
                      <a:r>
                        <a:rPr lang="en-GB" sz="1400" b="0" i="0" u="none" strike="noStrike" dirty="0">
                          <a:solidFill>
                            <a:srgbClr val="000000"/>
                          </a:solidFill>
                          <a:effectLst/>
                          <a:latin typeface="Calibri"/>
                        </a:rPr>
                        <a:t>)</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238125">
                <a:tc>
                  <a:txBody>
                    <a:bodyPr/>
                    <a:lstStyle/>
                    <a:p>
                      <a:pPr algn="l" fontAlgn="b"/>
                      <a:r>
                        <a:rPr lang="en-GB" sz="1100" b="0" i="0" u="none" strike="noStrike">
                          <a:solidFill>
                            <a:srgbClr val="000000"/>
                          </a:solidFill>
                          <a:effectLst/>
                          <a:latin typeface="Calibri"/>
                        </a:rPr>
                        <a:t> </a:t>
                      </a:r>
                    </a:p>
                  </a:txBody>
                  <a:tcPr marL="9525" marR="9525" marT="9525" marB="0" anchor="b">
                    <a:lnL>
                      <a:noFill/>
                    </a:lnL>
                    <a:lnR w="6350" cap="flat" cmpd="sng" algn="ctr">
                      <a:solidFill>
                        <a:srgbClr val="A6A6A6"/>
                      </a:solidFill>
                      <a:prstDash val="solid"/>
                      <a:round/>
                      <a:headEnd type="none" w="med" len="med"/>
                      <a:tailEnd type="none" w="med" len="med"/>
                    </a:lnR>
                    <a:lnT>
                      <a:noFill/>
                    </a:lnT>
                    <a:lnB>
                      <a:noFill/>
                    </a:lnB>
                    <a:solidFill>
                      <a:srgbClr val="FFFFFF"/>
                    </a:solidFill>
                  </a:tcPr>
                </a:tc>
                <a:tc>
                  <a:txBody>
                    <a:bodyPr/>
                    <a:lstStyle/>
                    <a:p>
                      <a:pPr algn="l" fontAlgn="b"/>
                      <a:r>
                        <a:rPr lang="en-GB" sz="1400" b="0" i="0" u="none" strike="noStrike">
                          <a:solidFill>
                            <a:srgbClr val="000000"/>
                          </a:solidFill>
                          <a:effectLst/>
                          <a:latin typeface="Calibri"/>
                        </a:rPr>
                        <a:t>TAX_UNIT</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tc>
                  <a:txBody>
                    <a:bodyPr/>
                    <a:lstStyle/>
                    <a:p>
                      <a:pPr algn="l" fontAlgn="b"/>
                      <a:r>
                        <a:rPr lang="en-GB" sz="1400" b="0" i="0" u="none" strike="noStrike">
                          <a:solidFill>
                            <a:srgbClr val="000000"/>
                          </a:solidFill>
                          <a:effectLst/>
                          <a:latin typeface="Calibri"/>
                        </a:rPr>
                        <a:t>tu_individual_uk</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tc>
                  <a:txBody>
                    <a:bodyPr/>
                    <a:lstStyle/>
                    <a:p>
                      <a:pPr algn="l" fontAlgn="b"/>
                      <a:r>
                        <a:rPr lang="en-GB" sz="1400" b="0" i="0" u="none" strike="noStrike" dirty="0">
                          <a:solidFill>
                            <a:srgbClr val="000000"/>
                          </a:solidFill>
                          <a:effectLst/>
                          <a:latin typeface="Calibri"/>
                        </a:rPr>
                        <a:t>assessment unit used for the calculations</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bl>
          </a:graphicData>
        </a:graphic>
      </p:graphicFrame>
      <p:grpSp>
        <p:nvGrpSpPr>
          <p:cNvPr id="12" name="Group 11"/>
          <p:cNvGrpSpPr/>
          <p:nvPr/>
        </p:nvGrpSpPr>
        <p:grpSpPr>
          <a:xfrm>
            <a:off x="1187624" y="3612148"/>
            <a:ext cx="4896544" cy="1017404"/>
            <a:chOff x="6386748" y="2798940"/>
            <a:chExt cx="4896544" cy="1017404"/>
          </a:xfrm>
        </p:grpSpPr>
        <p:sp>
          <p:nvSpPr>
            <p:cNvPr id="13" name="Down Arrow 12"/>
            <p:cNvSpPr/>
            <p:nvPr/>
          </p:nvSpPr>
          <p:spPr>
            <a:xfrm rot="10800000">
              <a:off x="7773578" y="2798940"/>
              <a:ext cx="325389" cy="864096"/>
            </a:xfrm>
            <a:prstGeom prst="downArrow">
              <a:avLst/>
            </a:prstGeom>
            <a:solidFill>
              <a:schemeClr val="accent1"/>
            </a:solidFill>
            <a:ln>
              <a:solidFill>
                <a:srgbClr val="1D34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rgbClr val="FFFFFF"/>
                </a:solidFill>
              </a:endParaRPr>
            </a:p>
          </p:txBody>
        </p:sp>
        <p:sp>
          <p:nvSpPr>
            <p:cNvPr id="14" name="TextBox 13"/>
            <p:cNvSpPr txBox="1"/>
            <p:nvPr/>
          </p:nvSpPr>
          <p:spPr>
            <a:xfrm>
              <a:off x="6386748" y="3447012"/>
              <a:ext cx="4896544" cy="369332"/>
            </a:xfrm>
            <a:prstGeom prst="rect">
              <a:avLst/>
            </a:prstGeom>
            <a:solidFill>
              <a:schemeClr val="bg1"/>
            </a:solidFill>
            <a:ln>
              <a:solidFill>
                <a:schemeClr val="tx2"/>
              </a:solidFill>
            </a:ln>
          </p:spPr>
          <p:txBody>
            <a:bodyPr wrap="square" rtlCol="0">
              <a:spAutoFit/>
            </a:bodyPr>
            <a:lstStyle/>
            <a:p>
              <a:pPr fontAlgn="base">
                <a:spcBef>
                  <a:spcPct val="0"/>
                </a:spcBef>
                <a:spcAft>
                  <a:spcPct val="0"/>
                </a:spcAft>
              </a:pPr>
              <a:r>
                <a:rPr lang="en-GB" b="1" dirty="0">
                  <a:solidFill>
                    <a:srgbClr val="000000"/>
                  </a:solidFill>
                </a:rPr>
                <a:t>limiting c</a:t>
              </a:r>
              <a:r>
                <a:rPr lang="en-GB" b="1" dirty="0">
                  <a:solidFill>
                    <a:srgbClr val="000000"/>
                  </a:solidFill>
                  <a:latin typeface="Arial" charset="0"/>
                  <a:cs typeface="Arial" charset="0"/>
                </a:rPr>
                <a:t>alculations to non-</a:t>
              </a:r>
              <a:r>
                <a:rPr lang="en-GB" b="1" dirty="0">
                  <a:solidFill>
                    <a:srgbClr val="000000"/>
                  </a:solidFill>
                </a:rPr>
                <a:t>civil servants</a:t>
              </a:r>
              <a:endParaRPr lang="en-GB" b="1" dirty="0">
                <a:solidFill>
                  <a:srgbClr val="000000"/>
                </a:solidFill>
                <a:latin typeface="Arial" charset="0"/>
                <a:cs typeface="Arial" charset="0"/>
              </a:endParaRPr>
            </a:p>
          </p:txBody>
        </p:sp>
      </p:grpSp>
    </p:spTree>
    <p:extLst>
      <p:ext uri="{BB962C8B-B14F-4D97-AF65-F5344CB8AC3E}">
        <p14:creationId xmlns:p14="http://schemas.microsoft.com/office/powerpoint/2010/main" val="1932743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C856B21-54AB-6747-9652-81C022FC6768}"/>
              </a:ext>
            </a:extLst>
          </p:cNvPr>
          <p:cNvSpPr>
            <a:spLocks noGrp="1"/>
          </p:cNvSpPr>
          <p:nvPr>
            <p:ph idx="1"/>
          </p:nvPr>
        </p:nvSpPr>
        <p:spPr>
          <a:xfrm>
            <a:off x="457200" y="1242258"/>
            <a:ext cx="8229600" cy="4202966"/>
          </a:xfrm>
        </p:spPr>
        <p:txBody>
          <a:bodyPr>
            <a:noAutofit/>
          </a:bodyPr>
          <a:lstStyle/>
          <a:p>
            <a:r>
              <a:rPr lang="en-GB" sz="2000" b="1" dirty="0"/>
              <a:t>Arithmetic</a:t>
            </a:r>
            <a:r>
              <a:rPr lang="en-GB" sz="2000" dirty="0"/>
              <a:t> </a:t>
            </a:r>
            <a:r>
              <a:rPr lang="en-GB" sz="2000" b="1" dirty="0"/>
              <a:t>Operator </a:t>
            </a:r>
          </a:p>
          <a:p>
            <a:r>
              <a:rPr lang="en-GB" sz="2000" dirty="0"/>
              <a:t>Compulsory parameters: </a:t>
            </a:r>
            <a:r>
              <a:rPr lang="en-GB" sz="2000" dirty="0">
                <a:solidFill>
                  <a:srgbClr val="C00000"/>
                </a:solidFill>
              </a:rPr>
              <a:t>formula, </a:t>
            </a:r>
            <a:r>
              <a:rPr lang="en-GB" sz="2000" dirty="0" err="1">
                <a:solidFill>
                  <a:srgbClr val="C00000"/>
                </a:solidFill>
              </a:rPr>
              <a:t>output_var</a:t>
            </a:r>
            <a:r>
              <a:rPr lang="en-GB" sz="2000" dirty="0">
                <a:solidFill>
                  <a:srgbClr val="C00000"/>
                </a:solidFill>
              </a:rPr>
              <a:t>, TAX_UNIT</a:t>
            </a:r>
          </a:p>
          <a:p>
            <a:pPr lvl="1"/>
            <a:r>
              <a:rPr lang="en-GB" sz="1800" dirty="0">
                <a:solidFill>
                  <a:srgbClr val="C00000"/>
                </a:solidFill>
              </a:rPr>
              <a:t>formula</a:t>
            </a:r>
            <a:r>
              <a:rPr lang="en-GB" sz="1800" dirty="0"/>
              <a:t> describes the calculation to perform </a:t>
            </a:r>
          </a:p>
          <a:p>
            <a:pPr lvl="1"/>
            <a:r>
              <a:rPr lang="en-GB" sz="1800" dirty="0"/>
              <a:t>The result of the calculation is stored in </a:t>
            </a:r>
            <a:r>
              <a:rPr lang="en-GB" sz="1800" dirty="0" err="1">
                <a:solidFill>
                  <a:srgbClr val="C00000"/>
                </a:solidFill>
              </a:rPr>
              <a:t>output_var</a:t>
            </a:r>
            <a:endParaRPr lang="en-GB" sz="1800" dirty="0">
              <a:solidFill>
                <a:srgbClr val="C00000"/>
              </a:solidFill>
            </a:endParaRPr>
          </a:p>
          <a:p>
            <a:pPr lvl="2"/>
            <a:r>
              <a:rPr lang="en-GB" sz="1400" dirty="0"/>
              <a:t>To add the result to output from a previous function, use</a:t>
            </a:r>
            <a:r>
              <a:rPr lang="en-GB" sz="1400" dirty="0">
                <a:solidFill>
                  <a:srgbClr val="C00000"/>
                </a:solidFill>
              </a:rPr>
              <a:t> </a:t>
            </a:r>
            <a:r>
              <a:rPr lang="en-GB" sz="1400" dirty="0" err="1">
                <a:solidFill>
                  <a:srgbClr val="C00000"/>
                </a:solidFill>
              </a:rPr>
              <a:t>output_add_var</a:t>
            </a:r>
            <a:endParaRPr lang="en-GB" sz="1400" dirty="0">
              <a:solidFill>
                <a:srgbClr val="C00000"/>
              </a:solidFill>
            </a:endParaRPr>
          </a:p>
          <a:p>
            <a:endParaRPr lang="en-GB" sz="2000" dirty="0">
              <a:solidFill>
                <a:srgbClr val="C00000"/>
              </a:solidFill>
            </a:endParaRPr>
          </a:p>
          <a:p>
            <a:endParaRPr lang="en-GB" sz="2000" dirty="0">
              <a:solidFill>
                <a:srgbClr val="C00000"/>
              </a:solidFill>
            </a:endParaRPr>
          </a:p>
          <a:p>
            <a:endParaRPr lang="en-GB" sz="2000" dirty="0">
              <a:solidFill>
                <a:srgbClr val="C00000"/>
              </a:solidFill>
            </a:endParaRPr>
          </a:p>
          <a:p>
            <a:endParaRPr lang="en-GB" sz="2000" dirty="0">
              <a:solidFill>
                <a:srgbClr val="C00000"/>
              </a:solidFill>
            </a:endParaRPr>
          </a:p>
          <a:p>
            <a:endParaRPr lang="en-GB" sz="2000" dirty="0">
              <a:solidFill>
                <a:srgbClr val="C00000"/>
              </a:solidFill>
            </a:endParaRPr>
          </a:p>
          <a:p>
            <a:endParaRPr lang="en-GB" sz="2000" dirty="0">
              <a:solidFill>
                <a:srgbClr val="C00000"/>
              </a:solidFill>
            </a:endParaRPr>
          </a:p>
          <a:p>
            <a:r>
              <a:rPr lang="en-GB" sz="2000" dirty="0">
                <a:solidFill>
                  <a:srgbClr val="C00000"/>
                </a:solidFill>
              </a:rPr>
              <a:t>Now let’s have a look at some key parameter values we can use for </a:t>
            </a:r>
            <a:r>
              <a:rPr lang="en-GB" sz="2000" b="1" i="1" dirty="0">
                <a:solidFill>
                  <a:srgbClr val="C00000"/>
                </a:solidFill>
              </a:rPr>
              <a:t>formula</a:t>
            </a:r>
          </a:p>
          <a:p>
            <a:pPr lvl="1"/>
            <a:r>
              <a:rPr lang="en-GB" sz="1600" b="1" dirty="0">
                <a:solidFill>
                  <a:srgbClr val="C00000"/>
                </a:solidFill>
              </a:rPr>
              <a:t>amounts, operators, queries</a:t>
            </a:r>
          </a:p>
        </p:txBody>
      </p:sp>
      <p:graphicFrame>
        <p:nvGraphicFramePr>
          <p:cNvPr id="20" name="Table 19"/>
          <p:cNvGraphicFramePr>
            <a:graphicFrameLocks noGrp="1"/>
          </p:cNvGraphicFramePr>
          <p:nvPr/>
        </p:nvGraphicFramePr>
        <p:xfrm>
          <a:off x="1331640" y="3068960"/>
          <a:ext cx="6527799" cy="1819275"/>
        </p:xfrm>
        <a:graphic>
          <a:graphicData uri="http://schemas.openxmlformats.org/drawingml/2006/table">
            <a:tbl>
              <a:tblPr/>
              <a:tblGrid>
                <a:gridCol w="215795">
                  <a:extLst>
                    <a:ext uri="{9D8B030D-6E8A-4147-A177-3AD203B41FA5}">
                      <a16:colId xmlns:a16="http://schemas.microsoft.com/office/drawing/2014/main" val="20000"/>
                    </a:ext>
                  </a:extLst>
                </a:gridCol>
                <a:gridCol w="1002812">
                  <a:extLst>
                    <a:ext uri="{9D8B030D-6E8A-4147-A177-3AD203B41FA5}">
                      <a16:colId xmlns:a16="http://schemas.microsoft.com/office/drawing/2014/main" val="20001"/>
                    </a:ext>
                  </a:extLst>
                </a:gridCol>
                <a:gridCol w="2123042">
                  <a:extLst>
                    <a:ext uri="{9D8B030D-6E8A-4147-A177-3AD203B41FA5}">
                      <a16:colId xmlns:a16="http://schemas.microsoft.com/office/drawing/2014/main" val="20002"/>
                    </a:ext>
                  </a:extLst>
                </a:gridCol>
                <a:gridCol w="3186150">
                  <a:extLst>
                    <a:ext uri="{9D8B030D-6E8A-4147-A177-3AD203B41FA5}">
                      <a16:colId xmlns:a16="http://schemas.microsoft.com/office/drawing/2014/main" val="20003"/>
                    </a:ext>
                  </a:extLst>
                </a:gridCol>
              </a:tblGrid>
              <a:tr h="238125">
                <a:tc gridSpan="2">
                  <a:txBody>
                    <a:bodyPr/>
                    <a:lstStyle/>
                    <a:p>
                      <a:pPr algn="l" fontAlgn="ctr"/>
                      <a:r>
                        <a:rPr lang="en-GB" sz="1400" b="1" i="0" u="none" strike="noStrike" dirty="0">
                          <a:solidFill>
                            <a:srgbClr val="0070C0"/>
                          </a:solidFill>
                          <a:effectLst/>
                          <a:latin typeface="Calibri"/>
                        </a:rPr>
                        <a:t>Policy</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2F2F2"/>
                    </a:solidFill>
                  </a:tcPr>
                </a:tc>
                <a:tc hMerge="1">
                  <a:txBody>
                    <a:bodyPr/>
                    <a:lstStyle/>
                    <a:p>
                      <a:endParaRPr lang="en-GB"/>
                    </a:p>
                  </a:txBody>
                  <a:tcPr/>
                </a:tc>
                <a:tc>
                  <a:txBody>
                    <a:bodyPr/>
                    <a:lstStyle/>
                    <a:p>
                      <a:pPr algn="l" fontAlgn="ctr"/>
                      <a:r>
                        <a:rPr lang="en-GB" sz="1400" b="1" i="0" u="none" strike="noStrike">
                          <a:solidFill>
                            <a:srgbClr val="0070C0"/>
                          </a:solidFill>
                          <a:effectLst/>
                          <a:latin typeface="Calibri"/>
                        </a:rPr>
                        <a:t>System Name</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2F2F2"/>
                    </a:solidFill>
                  </a:tcPr>
                </a:tc>
                <a:tc>
                  <a:txBody>
                    <a:bodyPr/>
                    <a:lstStyle/>
                    <a:p>
                      <a:pPr algn="l" fontAlgn="ctr"/>
                      <a:r>
                        <a:rPr lang="en-GB" sz="1400" b="1" i="0" u="none" strike="noStrike">
                          <a:solidFill>
                            <a:srgbClr val="0070C0"/>
                          </a:solidFill>
                          <a:effectLst/>
                          <a:latin typeface="Calibri"/>
                        </a:rPr>
                        <a:t>Comment</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2F2F2"/>
                    </a:solidFill>
                  </a:tcPr>
                </a:tc>
                <a:extLst>
                  <a:ext uri="{0D108BD9-81ED-4DB2-BD59-A6C34878D82A}">
                    <a16:rowId xmlns:a16="http://schemas.microsoft.com/office/drawing/2014/main" val="10000"/>
                  </a:ext>
                </a:extLst>
              </a:tr>
              <a:tr h="314325">
                <a:tc gridSpan="2">
                  <a:txBody>
                    <a:bodyPr/>
                    <a:lstStyle/>
                    <a:p>
                      <a:pPr algn="l" fontAlgn="ctr"/>
                      <a:r>
                        <a:rPr lang="en-GB" sz="1400" b="1" i="0" u="none" strike="noStrike">
                          <a:solidFill>
                            <a:srgbClr val="000000"/>
                          </a:solidFill>
                          <a:effectLst/>
                          <a:latin typeface="Calibri"/>
                        </a:rPr>
                        <a:t>ArithOp</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CE6F1"/>
                    </a:solidFill>
                  </a:tcPr>
                </a:tc>
                <a:tc hMerge="1">
                  <a:txBody>
                    <a:bodyPr/>
                    <a:lstStyle/>
                    <a:p>
                      <a:endParaRPr lang="en-GB"/>
                    </a:p>
                  </a:txBody>
                  <a:tcPr/>
                </a:tc>
                <a:tc>
                  <a:txBody>
                    <a:bodyPr/>
                    <a:lstStyle/>
                    <a:p>
                      <a:pPr algn="l" fontAlgn="ctr"/>
                      <a:r>
                        <a:rPr lang="en-GB" sz="1400" b="1" i="0" u="none" strike="noStrike">
                          <a:solidFill>
                            <a:srgbClr val="00B050"/>
                          </a:solidFill>
                          <a:effectLst/>
                          <a:latin typeface="Calibri"/>
                        </a:rPr>
                        <a:t>on</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CE6F1"/>
                    </a:solidFill>
                  </a:tcPr>
                </a:tc>
                <a:tc>
                  <a:txBody>
                    <a:bodyPr/>
                    <a:lstStyle/>
                    <a:p>
                      <a:pPr algn="l" fontAlgn="ctr"/>
                      <a:r>
                        <a:rPr lang="en-GB" sz="1400" b="0" i="0" u="none" strike="noStrike" dirty="0">
                          <a:solidFill>
                            <a:srgbClr val="000000"/>
                          </a:solidFill>
                          <a:effectLst/>
                          <a:latin typeface="Calibri"/>
                        </a:rPr>
                        <a:t>Made-up example: child benefit</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CE6F1"/>
                    </a:solidFill>
                  </a:tcPr>
                </a:tc>
                <a:extLst>
                  <a:ext uri="{0D108BD9-81ED-4DB2-BD59-A6C34878D82A}">
                    <a16:rowId xmlns:a16="http://schemas.microsoft.com/office/drawing/2014/main" val="10001"/>
                  </a:ext>
                </a:extLst>
              </a:tr>
              <a:tr h="495300">
                <a:tc>
                  <a:txBody>
                    <a:bodyPr/>
                    <a:lstStyle/>
                    <a:p>
                      <a:pPr algn="l" fontAlgn="b"/>
                      <a:r>
                        <a:rPr lang="en-GB" sz="1100" b="0" i="0" u="none" strike="noStrike">
                          <a:solidFill>
                            <a:srgbClr val="000000"/>
                          </a:solidFill>
                          <a:effectLst/>
                          <a:latin typeface="Calibri"/>
                        </a:rPr>
                        <a:t> </a:t>
                      </a:r>
                    </a:p>
                  </a:txBody>
                  <a:tcPr marL="9525" marR="9525" marT="9525" marB="0" anchor="b">
                    <a:lnL>
                      <a:noFill/>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a:noFill/>
                    </a:lnB>
                    <a:solidFill>
                      <a:srgbClr val="FFFFFF"/>
                    </a:solidFill>
                  </a:tcPr>
                </a:tc>
                <a:tc>
                  <a:txBody>
                    <a:bodyPr/>
                    <a:lstStyle/>
                    <a:p>
                      <a:pPr algn="l" fontAlgn="b"/>
                      <a:r>
                        <a:rPr lang="en-GB" sz="1400" b="0" i="0" u="none" strike="noStrike">
                          <a:solidFill>
                            <a:srgbClr val="000000"/>
                          </a:solidFill>
                          <a:effectLst/>
                          <a:latin typeface="Calibri"/>
                        </a:rPr>
                        <a:t>formula</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en-GB" sz="1400" b="0" i="0" u="none" strike="noStrike" dirty="0">
                          <a:solidFill>
                            <a:srgbClr val="000000"/>
                          </a:solidFill>
                          <a:effectLst/>
                          <a:latin typeface="Calibri"/>
                        </a:rPr>
                        <a:t>25#w*</a:t>
                      </a:r>
                      <a:r>
                        <a:rPr lang="en-GB" sz="1400" b="0" i="0" u="none" strike="noStrike" dirty="0" err="1">
                          <a:solidFill>
                            <a:srgbClr val="000000"/>
                          </a:solidFill>
                          <a:effectLst/>
                          <a:latin typeface="Calibri"/>
                        </a:rPr>
                        <a:t>nDepChildrenInTu</a:t>
                      </a:r>
                      <a:endParaRPr lang="en-GB" sz="1400" b="0" i="0" u="none" strike="noStrike" dirty="0">
                        <a:solidFill>
                          <a:srgbClr val="000000"/>
                        </a:solidFill>
                        <a:effectLst/>
                        <a:latin typeface="Calibri"/>
                      </a:endParaRP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en-GB" sz="1400" b="0" i="0" u="none" strike="noStrike" dirty="0">
                          <a:solidFill>
                            <a:srgbClr val="000000"/>
                          </a:solidFill>
                          <a:effectLst/>
                          <a:latin typeface="Calibri"/>
                        </a:rPr>
                        <a:t>£25 per week for each dependent child in the assessment unit</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10002"/>
                  </a:ext>
                </a:extLst>
              </a:tr>
              <a:tr h="476250">
                <a:tc>
                  <a:txBody>
                    <a:bodyPr/>
                    <a:lstStyle/>
                    <a:p>
                      <a:pPr algn="l" fontAlgn="b"/>
                      <a:r>
                        <a:rPr lang="en-GB" sz="1100" b="0" i="0" u="none" strike="noStrike">
                          <a:solidFill>
                            <a:srgbClr val="000000"/>
                          </a:solidFill>
                          <a:effectLst/>
                          <a:latin typeface="Calibri"/>
                        </a:rPr>
                        <a:t> </a:t>
                      </a:r>
                    </a:p>
                  </a:txBody>
                  <a:tcPr marL="9525" marR="9525" marT="9525" marB="0" anchor="b">
                    <a:lnL>
                      <a:noFill/>
                    </a:lnL>
                    <a:lnR w="6350" cap="flat" cmpd="sng" algn="ctr">
                      <a:solidFill>
                        <a:srgbClr val="A6A6A6"/>
                      </a:solidFill>
                      <a:prstDash val="solid"/>
                      <a:round/>
                      <a:headEnd type="none" w="med" len="med"/>
                      <a:tailEnd type="none" w="med" len="med"/>
                    </a:lnR>
                    <a:lnT>
                      <a:noFill/>
                    </a:lnT>
                    <a:lnB>
                      <a:noFill/>
                    </a:lnB>
                    <a:solidFill>
                      <a:srgbClr val="FFFFFF"/>
                    </a:solidFill>
                  </a:tcPr>
                </a:tc>
                <a:tc>
                  <a:txBody>
                    <a:bodyPr/>
                    <a:lstStyle/>
                    <a:p>
                      <a:pPr algn="l" fontAlgn="b"/>
                      <a:r>
                        <a:rPr lang="en-GB" sz="1400" b="0" i="0" u="none" strike="noStrike">
                          <a:solidFill>
                            <a:srgbClr val="000000"/>
                          </a:solidFill>
                          <a:effectLst/>
                          <a:latin typeface="Calibri"/>
                        </a:rPr>
                        <a:t>output_var</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en-GB" sz="1400" b="0" i="0" u="none" strike="noStrike" dirty="0" err="1">
                          <a:solidFill>
                            <a:srgbClr val="000000"/>
                          </a:solidFill>
                          <a:effectLst/>
                          <a:latin typeface="Calibri"/>
                        </a:rPr>
                        <a:t>bch_s</a:t>
                      </a:r>
                      <a:endParaRPr lang="en-GB" sz="1400" b="0" i="0" u="none" strike="noStrike" dirty="0">
                        <a:solidFill>
                          <a:srgbClr val="000000"/>
                        </a:solidFill>
                        <a:effectLst/>
                        <a:latin typeface="Calibri"/>
                      </a:endParaRP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a:rPr>
                        <a:t>result saved in the variable bch_s </a:t>
                      </a:r>
                      <a:br>
                        <a:rPr lang="en-GB" sz="1400" b="0" i="0" u="none" strike="noStrike">
                          <a:solidFill>
                            <a:srgbClr val="000000"/>
                          </a:solidFill>
                          <a:effectLst/>
                          <a:latin typeface="Calibri"/>
                        </a:rPr>
                      </a:br>
                      <a:r>
                        <a:rPr lang="en-GB" sz="1400" b="0" i="0" u="none" strike="noStrike">
                          <a:solidFill>
                            <a:srgbClr val="000000"/>
                          </a:solidFill>
                          <a:effectLst/>
                          <a:latin typeface="Calibri"/>
                        </a:rPr>
                        <a:t>(b: benefit, ch: child, _s: simulated)</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10003"/>
                  </a:ext>
                </a:extLst>
              </a:tr>
              <a:tr h="295275">
                <a:tc>
                  <a:txBody>
                    <a:bodyPr/>
                    <a:lstStyle/>
                    <a:p>
                      <a:pPr algn="l" fontAlgn="b"/>
                      <a:r>
                        <a:rPr lang="en-GB" sz="1100" b="0" i="0" u="none" strike="noStrike">
                          <a:solidFill>
                            <a:srgbClr val="000000"/>
                          </a:solidFill>
                          <a:effectLst/>
                          <a:latin typeface="Calibri"/>
                        </a:rPr>
                        <a:t> </a:t>
                      </a:r>
                    </a:p>
                  </a:txBody>
                  <a:tcPr marL="9525" marR="9525" marT="9525" marB="0" anchor="b">
                    <a:lnL>
                      <a:noFill/>
                    </a:lnL>
                    <a:lnR w="6350" cap="flat" cmpd="sng" algn="ctr">
                      <a:solidFill>
                        <a:srgbClr val="A6A6A6"/>
                      </a:solidFill>
                      <a:prstDash val="solid"/>
                      <a:round/>
                      <a:headEnd type="none" w="med" len="med"/>
                      <a:tailEnd type="none" w="med" len="med"/>
                    </a:lnR>
                    <a:lnT>
                      <a:noFill/>
                    </a:lnT>
                    <a:lnB>
                      <a:noFill/>
                    </a:lnB>
                    <a:solidFill>
                      <a:srgbClr val="FFFFFF"/>
                    </a:solidFill>
                  </a:tcPr>
                </a:tc>
                <a:tc>
                  <a:txBody>
                    <a:bodyPr/>
                    <a:lstStyle/>
                    <a:p>
                      <a:pPr algn="l" fontAlgn="b"/>
                      <a:r>
                        <a:rPr lang="en-GB" sz="1400" b="0" i="0" u="none" strike="noStrike">
                          <a:solidFill>
                            <a:srgbClr val="000000"/>
                          </a:solidFill>
                          <a:effectLst/>
                          <a:latin typeface="Calibri"/>
                        </a:rPr>
                        <a:t>TAX_UNIT</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a:rPr>
                        <a:t>tu_bu_uk</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en-GB" sz="1400" b="0" i="0" u="none" strike="noStrike" dirty="0">
                          <a:solidFill>
                            <a:srgbClr val="000000"/>
                          </a:solidFill>
                          <a:effectLst/>
                          <a:latin typeface="Calibri"/>
                        </a:rPr>
                        <a:t>assessment unit used for the calculations</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2" name="Title 1">
            <a:extLst>
              <a:ext uri="{FF2B5EF4-FFF2-40B4-BE49-F238E27FC236}">
                <a16:creationId xmlns:a16="http://schemas.microsoft.com/office/drawing/2014/main" id="{D5D98C46-A8A7-1743-8C40-8931A0F768FC}"/>
              </a:ext>
            </a:extLst>
          </p:cNvPr>
          <p:cNvSpPr>
            <a:spLocks noGrp="1"/>
          </p:cNvSpPr>
          <p:nvPr>
            <p:ph type="title"/>
          </p:nvPr>
        </p:nvSpPr>
        <p:spPr>
          <a:xfrm>
            <a:off x="385592" y="22217"/>
            <a:ext cx="8229600" cy="1143000"/>
          </a:xfrm>
        </p:spPr>
        <p:txBody>
          <a:bodyPr/>
          <a:lstStyle/>
          <a:p>
            <a:r>
              <a:rPr lang="en-US" dirty="0">
                <a:solidFill>
                  <a:srgbClr val="0070C0"/>
                </a:solidFill>
              </a:rPr>
              <a:t>Functions: </a:t>
            </a:r>
            <a:r>
              <a:rPr lang="en-US" i="1" dirty="0" err="1">
                <a:solidFill>
                  <a:srgbClr val="0070C0"/>
                </a:solidFill>
              </a:rPr>
              <a:t>ArithOp</a:t>
            </a:r>
            <a:endParaRPr lang="en-US" i="1" dirty="0">
              <a:solidFill>
                <a:srgbClr val="0070C0"/>
              </a:solidFill>
            </a:endParaRPr>
          </a:p>
        </p:txBody>
      </p:sp>
      <p:sp>
        <p:nvSpPr>
          <p:cNvPr id="4" name="Slide Number Placeholder 3">
            <a:extLst>
              <a:ext uri="{FF2B5EF4-FFF2-40B4-BE49-F238E27FC236}">
                <a16:creationId xmlns:a16="http://schemas.microsoft.com/office/drawing/2014/main" id="{542A7BFF-5797-CF45-B214-07DD1156CACC}"/>
              </a:ext>
            </a:extLst>
          </p:cNvPr>
          <p:cNvSpPr>
            <a:spLocks noGrp="1"/>
          </p:cNvSpPr>
          <p:nvPr>
            <p:ph type="sldNum" sz="quarter" idx="12"/>
          </p:nvPr>
        </p:nvSpPr>
        <p:spPr/>
        <p:txBody>
          <a:bodyPr/>
          <a:lstStyle/>
          <a:p>
            <a:fld id="{C48A8FB8-C411-4B7B-B8DF-3C88CBE8C9E0}" type="slidenum">
              <a:rPr lang="en-GB" smtClean="0"/>
              <a:t>107</a:t>
            </a:fld>
            <a:endParaRPr lang="en-GB"/>
          </a:p>
        </p:txBody>
      </p:sp>
      <p:sp>
        <p:nvSpPr>
          <p:cNvPr id="12" name="Rounded Rectangle 11">
            <a:extLst>
              <a:ext uri="{FF2B5EF4-FFF2-40B4-BE49-F238E27FC236}">
                <a16:creationId xmlns:a16="http://schemas.microsoft.com/office/drawing/2014/main" id="{41C33440-25F5-944D-A14F-4E943B605EAF}"/>
              </a:ext>
            </a:extLst>
          </p:cNvPr>
          <p:cNvSpPr/>
          <p:nvPr/>
        </p:nvSpPr>
        <p:spPr>
          <a:xfrm>
            <a:off x="2555776" y="3861048"/>
            <a:ext cx="1872208" cy="27550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Tree>
    <p:extLst>
      <p:ext uri="{BB962C8B-B14F-4D97-AF65-F5344CB8AC3E}">
        <p14:creationId xmlns:p14="http://schemas.microsoft.com/office/powerpoint/2010/main" val="3995961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2" presetClass="entr" presetSubtype="4" fill="hold" grpId="0" nodeType="withEffect">
                                  <p:stCondLst>
                                    <p:cond delay="0"/>
                                  </p:stCondLst>
                                  <p:childTnLst>
                                    <p:set>
                                      <p:cBhvr>
                                        <p:cTn id="8" dur="1" fill="hold">
                                          <p:stCondLst>
                                            <p:cond delay="0"/>
                                          </p:stCondLst>
                                        </p:cTn>
                                        <p:tgtEl>
                                          <p:spTgt spid="3">
                                            <p:txEl>
                                              <p:pRg st="11" end="11"/>
                                            </p:txEl>
                                          </p:spTgt>
                                        </p:tgtEl>
                                        <p:attrNameLst>
                                          <p:attrName>style.visibility</p:attrName>
                                        </p:attrNameLst>
                                      </p:cBhvr>
                                      <p:to>
                                        <p:strVal val="visible"/>
                                      </p:to>
                                    </p:set>
                                    <p:anim calcmode="lin" valueType="num">
                                      <p:cBhvr additive="base">
                                        <p:cTn id="9"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10"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11" presetID="2" presetClass="entr" presetSubtype="4" fill="hold" grpId="0" nodeType="withEffect">
                                  <p:stCondLst>
                                    <p:cond delay="0"/>
                                  </p:stCondLst>
                                  <p:childTnLst>
                                    <p:set>
                                      <p:cBhvr>
                                        <p:cTn id="12" dur="1" fill="hold">
                                          <p:stCondLst>
                                            <p:cond delay="0"/>
                                          </p:stCondLst>
                                        </p:cTn>
                                        <p:tgtEl>
                                          <p:spTgt spid="3">
                                            <p:txEl>
                                              <p:pRg st="12" end="12"/>
                                            </p:txEl>
                                          </p:spTgt>
                                        </p:tgtEl>
                                        <p:attrNameLst>
                                          <p:attrName>style.visibility</p:attrName>
                                        </p:attrNameLst>
                                      </p:cBhvr>
                                      <p:to>
                                        <p:strVal val="visible"/>
                                      </p:to>
                                    </p:set>
                                    <p:anim calcmode="lin" valueType="num">
                                      <p:cBhvr additive="base">
                                        <p:cTn id="13"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2" grpId="0" animBg="1"/>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Table 13"/>
          <p:cNvGraphicFramePr>
            <a:graphicFrameLocks noGrp="1"/>
          </p:cNvGraphicFramePr>
          <p:nvPr/>
        </p:nvGraphicFramePr>
        <p:xfrm>
          <a:off x="1259632" y="4018684"/>
          <a:ext cx="6527799" cy="1819275"/>
        </p:xfrm>
        <a:graphic>
          <a:graphicData uri="http://schemas.openxmlformats.org/drawingml/2006/table">
            <a:tbl>
              <a:tblPr/>
              <a:tblGrid>
                <a:gridCol w="215795">
                  <a:extLst>
                    <a:ext uri="{9D8B030D-6E8A-4147-A177-3AD203B41FA5}">
                      <a16:colId xmlns:a16="http://schemas.microsoft.com/office/drawing/2014/main" val="20000"/>
                    </a:ext>
                  </a:extLst>
                </a:gridCol>
                <a:gridCol w="1002812">
                  <a:extLst>
                    <a:ext uri="{9D8B030D-6E8A-4147-A177-3AD203B41FA5}">
                      <a16:colId xmlns:a16="http://schemas.microsoft.com/office/drawing/2014/main" val="20001"/>
                    </a:ext>
                  </a:extLst>
                </a:gridCol>
                <a:gridCol w="2123042">
                  <a:extLst>
                    <a:ext uri="{9D8B030D-6E8A-4147-A177-3AD203B41FA5}">
                      <a16:colId xmlns:a16="http://schemas.microsoft.com/office/drawing/2014/main" val="20002"/>
                    </a:ext>
                  </a:extLst>
                </a:gridCol>
                <a:gridCol w="3186150">
                  <a:extLst>
                    <a:ext uri="{9D8B030D-6E8A-4147-A177-3AD203B41FA5}">
                      <a16:colId xmlns:a16="http://schemas.microsoft.com/office/drawing/2014/main" val="20003"/>
                    </a:ext>
                  </a:extLst>
                </a:gridCol>
              </a:tblGrid>
              <a:tr h="238125">
                <a:tc gridSpan="2">
                  <a:txBody>
                    <a:bodyPr/>
                    <a:lstStyle/>
                    <a:p>
                      <a:pPr algn="l" fontAlgn="ctr"/>
                      <a:r>
                        <a:rPr lang="en-GB" sz="1400" b="1" i="0" u="none" strike="noStrike" dirty="0">
                          <a:solidFill>
                            <a:srgbClr val="0070C0"/>
                          </a:solidFill>
                          <a:effectLst/>
                          <a:latin typeface="Calibri"/>
                        </a:rPr>
                        <a:t>Policy</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2F2F2"/>
                    </a:solidFill>
                  </a:tcPr>
                </a:tc>
                <a:tc hMerge="1">
                  <a:txBody>
                    <a:bodyPr/>
                    <a:lstStyle/>
                    <a:p>
                      <a:endParaRPr lang="en-GB"/>
                    </a:p>
                  </a:txBody>
                  <a:tcPr/>
                </a:tc>
                <a:tc>
                  <a:txBody>
                    <a:bodyPr/>
                    <a:lstStyle/>
                    <a:p>
                      <a:pPr algn="l" fontAlgn="ctr"/>
                      <a:r>
                        <a:rPr lang="en-GB" sz="1400" b="1" i="0" u="none" strike="noStrike" dirty="0">
                          <a:solidFill>
                            <a:srgbClr val="0070C0"/>
                          </a:solidFill>
                          <a:effectLst/>
                          <a:latin typeface="Calibri"/>
                        </a:rPr>
                        <a:t>System Name</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2F2F2"/>
                    </a:solidFill>
                  </a:tcPr>
                </a:tc>
                <a:tc>
                  <a:txBody>
                    <a:bodyPr/>
                    <a:lstStyle/>
                    <a:p>
                      <a:pPr algn="l" fontAlgn="ctr"/>
                      <a:r>
                        <a:rPr lang="en-GB" sz="1400" b="1" i="0" u="none" strike="noStrike">
                          <a:solidFill>
                            <a:srgbClr val="0070C0"/>
                          </a:solidFill>
                          <a:effectLst/>
                          <a:latin typeface="Calibri"/>
                        </a:rPr>
                        <a:t>Comment</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2F2F2"/>
                    </a:solidFill>
                  </a:tcPr>
                </a:tc>
                <a:extLst>
                  <a:ext uri="{0D108BD9-81ED-4DB2-BD59-A6C34878D82A}">
                    <a16:rowId xmlns:a16="http://schemas.microsoft.com/office/drawing/2014/main" val="10000"/>
                  </a:ext>
                </a:extLst>
              </a:tr>
              <a:tr h="314325">
                <a:tc gridSpan="2">
                  <a:txBody>
                    <a:bodyPr/>
                    <a:lstStyle/>
                    <a:p>
                      <a:pPr algn="l" fontAlgn="ctr"/>
                      <a:r>
                        <a:rPr lang="en-GB" sz="1400" b="1" i="0" u="none" strike="noStrike">
                          <a:solidFill>
                            <a:srgbClr val="000000"/>
                          </a:solidFill>
                          <a:effectLst/>
                          <a:latin typeface="Calibri"/>
                        </a:rPr>
                        <a:t>ArithOp</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CE6F1"/>
                    </a:solidFill>
                  </a:tcPr>
                </a:tc>
                <a:tc hMerge="1">
                  <a:txBody>
                    <a:bodyPr/>
                    <a:lstStyle/>
                    <a:p>
                      <a:endParaRPr lang="en-GB"/>
                    </a:p>
                  </a:txBody>
                  <a:tcPr/>
                </a:tc>
                <a:tc>
                  <a:txBody>
                    <a:bodyPr/>
                    <a:lstStyle/>
                    <a:p>
                      <a:pPr algn="l" fontAlgn="ctr"/>
                      <a:r>
                        <a:rPr lang="en-GB" sz="1400" b="1" i="0" u="none" strike="noStrike" dirty="0">
                          <a:solidFill>
                            <a:srgbClr val="00B050"/>
                          </a:solidFill>
                          <a:effectLst/>
                          <a:latin typeface="Calibri"/>
                        </a:rPr>
                        <a:t>on</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CE6F1"/>
                    </a:solidFill>
                  </a:tcPr>
                </a:tc>
                <a:tc>
                  <a:txBody>
                    <a:bodyPr/>
                    <a:lstStyle/>
                    <a:p>
                      <a:pPr algn="l" fontAlgn="ctr"/>
                      <a:r>
                        <a:rPr lang="en-GB" sz="1400" b="0" i="0" u="none" strike="noStrike">
                          <a:solidFill>
                            <a:srgbClr val="000000"/>
                          </a:solidFill>
                          <a:effectLst/>
                          <a:latin typeface="Calibri"/>
                        </a:rPr>
                        <a:t>Made-up example: child benefit</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CE6F1"/>
                    </a:solidFill>
                  </a:tcPr>
                </a:tc>
                <a:extLst>
                  <a:ext uri="{0D108BD9-81ED-4DB2-BD59-A6C34878D82A}">
                    <a16:rowId xmlns:a16="http://schemas.microsoft.com/office/drawing/2014/main" val="10001"/>
                  </a:ext>
                </a:extLst>
              </a:tr>
              <a:tr h="495300">
                <a:tc>
                  <a:txBody>
                    <a:bodyPr/>
                    <a:lstStyle/>
                    <a:p>
                      <a:pPr algn="l" fontAlgn="b"/>
                      <a:r>
                        <a:rPr lang="en-GB" sz="1100" b="0" i="0" u="none" strike="noStrike">
                          <a:solidFill>
                            <a:srgbClr val="000000"/>
                          </a:solidFill>
                          <a:effectLst/>
                          <a:latin typeface="Calibri"/>
                        </a:rPr>
                        <a:t> </a:t>
                      </a:r>
                    </a:p>
                  </a:txBody>
                  <a:tcPr marL="9525" marR="9525" marT="9525" marB="0" anchor="b">
                    <a:lnL>
                      <a:noFill/>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a:noFill/>
                    </a:lnB>
                    <a:solidFill>
                      <a:srgbClr val="FFFFFF"/>
                    </a:solidFill>
                  </a:tcPr>
                </a:tc>
                <a:tc>
                  <a:txBody>
                    <a:bodyPr/>
                    <a:lstStyle/>
                    <a:p>
                      <a:pPr algn="l" fontAlgn="b"/>
                      <a:r>
                        <a:rPr lang="en-GB" sz="1400" b="0" i="0" u="none" strike="noStrike">
                          <a:solidFill>
                            <a:srgbClr val="000000"/>
                          </a:solidFill>
                          <a:effectLst/>
                          <a:latin typeface="Calibri"/>
                        </a:rPr>
                        <a:t>formula</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en-GB" sz="1400" b="0" i="0" u="none" strike="noStrike" dirty="0">
                          <a:solidFill>
                            <a:srgbClr val="000000"/>
                          </a:solidFill>
                          <a:effectLst/>
                          <a:latin typeface="Calibri"/>
                        </a:rPr>
                        <a:t>25#w*</a:t>
                      </a:r>
                      <a:r>
                        <a:rPr lang="en-GB" sz="1400" b="0" i="0" u="none" strike="noStrike" dirty="0" err="1">
                          <a:solidFill>
                            <a:srgbClr val="000000"/>
                          </a:solidFill>
                          <a:effectLst/>
                          <a:latin typeface="Calibri"/>
                        </a:rPr>
                        <a:t>nDepChildrenInTu</a:t>
                      </a:r>
                      <a:endParaRPr lang="en-GB" sz="1400" b="0" i="0" u="none" strike="noStrike" dirty="0">
                        <a:solidFill>
                          <a:srgbClr val="000000"/>
                        </a:solidFill>
                        <a:effectLst/>
                        <a:latin typeface="Calibri"/>
                      </a:endParaRP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en-GB" sz="1400" b="0" i="0" u="none" strike="noStrike" dirty="0">
                          <a:solidFill>
                            <a:srgbClr val="000000"/>
                          </a:solidFill>
                          <a:effectLst/>
                          <a:latin typeface="Calibri"/>
                        </a:rPr>
                        <a:t>£25 per week for each dependent child in the assessment unit</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10002"/>
                  </a:ext>
                </a:extLst>
              </a:tr>
              <a:tr h="476250">
                <a:tc>
                  <a:txBody>
                    <a:bodyPr/>
                    <a:lstStyle/>
                    <a:p>
                      <a:pPr algn="l" fontAlgn="b"/>
                      <a:r>
                        <a:rPr lang="en-GB" sz="1100" b="0" i="0" u="none" strike="noStrike">
                          <a:solidFill>
                            <a:srgbClr val="000000"/>
                          </a:solidFill>
                          <a:effectLst/>
                          <a:latin typeface="Calibri"/>
                        </a:rPr>
                        <a:t> </a:t>
                      </a:r>
                    </a:p>
                  </a:txBody>
                  <a:tcPr marL="9525" marR="9525" marT="9525" marB="0" anchor="b">
                    <a:lnL>
                      <a:noFill/>
                    </a:lnL>
                    <a:lnR w="6350" cap="flat" cmpd="sng" algn="ctr">
                      <a:solidFill>
                        <a:srgbClr val="A6A6A6"/>
                      </a:solidFill>
                      <a:prstDash val="solid"/>
                      <a:round/>
                      <a:headEnd type="none" w="med" len="med"/>
                      <a:tailEnd type="none" w="med" len="med"/>
                    </a:lnR>
                    <a:lnT>
                      <a:noFill/>
                    </a:lnT>
                    <a:lnB>
                      <a:noFill/>
                    </a:lnB>
                    <a:solidFill>
                      <a:srgbClr val="FFFFFF"/>
                    </a:solidFill>
                  </a:tcPr>
                </a:tc>
                <a:tc>
                  <a:txBody>
                    <a:bodyPr/>
                    <a:lstStyle/>
                    <a:p>
                      <a:pPr algn="l" fontAlgn="b"/>
                      <a:r>
                        <a:rPr lang="en-GB" sz="1400" b="0" i="0" u="none" strike="noStrike">
                          <a:solidFill>
                            <a:srgbClr val="000000"/>
                          </a:solidFill>
                          <a:effectLst/>
                          <a:latin typeface="Calibri"/>
                        </a:rPr>
                        <a:t>output_var</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en-GB" sz="1400" b="0" i="0" u="none" strike="noStrike" dirty="0" err="1">
                          <a:solidFill>
                            <a:srgbClr val="000000"/>
                          </a:solidFill>
                          <a:effectLst/>
                          <a:latin typeface="Calibri"/>
                        </a:rPr>
                        <a:t>bch_s</a:t>
                      </a:r>
                      <a:endParaRPr lang="en-GB" sz="1400" b="0" i="0" u="none" strike="noStrike" dirty="0">
                        <a:solidFill>
                          <a:srgbClr val="000000"/>
                        </a:solidFill>
                        <a:effectLst/>
                        <a:latin typeface="Calibri"/>
                      </a:endParaRP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a:rPr>
                        <a:t>result saved in the variable bch_s </a:t>
                      </a:r>
                      <a:br>
                        <a:rPr lang="en-GB" sz="1400" b="0" i="0" u="none" strike="noStrike">
                          <a:solidFill>
                            <a:srgbClr val="000000"/>
                          </a:solidFill>
                          <a:effectLst/>
                          <a:latin typeface="Calibri"/>
                        </a:rPr>
                      </a:br>
                      <a:r>
                        <a:rPr lang="en-GB" sz="1400" b="0" i="0" u="none" strike="noStrike">
                          <a:solidFill>
                            <a:srgbClr val="000000"/>
                          </a:solidFill>
                          <a:effectLst/>
                          <a:latin typeface="Calibri"/>
                        </a:rPr>
                        <a:t>(b: benefit, ch: child, _s: simulated)</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10003"/>
                  </a:ext>
                </a:extLst>
              </a:tr>
              <a:tr h="295275">
                <a:tc>
                  <a:txBody>
                    <a:bodyPr/>
                    <a:lstStyle/>
                    <a:p>
                      <a:pPr algn="l" fontAlgn="b"/>
                      <a:r>
                        <a:rPr lang="en-GB" sz="1100" b="0" i="0" u="none" strike="noStrike">
                          <a:solidFill>
                            <a:srgbClr val="000000"/>
                          </a:solidFill>
                          <a:effectLst/>
                          <a:latin typeface="Calibri"/>
                        </a:rPr>
                        <a:t> </a:t>
                      </a:r>
                    </a:p>
                  </a:txBody>
                  <a:tcPr marL="9525" marR="9525" marT="9525" marB="0" anchor="b">
                    <a:lnL>
                      <a:noFill/>
                    </a:lnL>
                    <a:lnR w="6350" cap="flat" cmpd="sng" algn="ctr">
                      <a:solidFill>
                        <a:srgbClr val="A6A6A6"/>
                      </a:solidFill>
                      <a:prstDash val="solid"/>
                      <a:round/>
                      <a:headEnd type="none" w="med" len="med"/>
                      <a:tailEnd type="none" w="med" len="med"/>
                    </a:lnR>
                    <a:lnT>
                      <a:noFill/>
                    </a:lnT>
                    <a:lnB>
                      <a:noFill/>
                    </a:lnB>
                    <a:solidFill>
                      <a:srgbClr val="FFFFFF"/>
                    </a:solidFill>
                  </a:tcPr>
                </a:tc>
                <a:tc>
                  <a:txBody>
                    <a:bodyPr/>
                    <a:lstStyle/>
                    <a:p>
                      <a:pPr algn="l" fontAlgn="b"/>
                      <a:r>
                        <a:rPr lang="en-GB" sz="1400" b="0" i="0" u="none" strike="noStrike">
                          <a:solidFill>
                            <a:srgbClr val="000000"/>
                          </a:solidFill>
                          <a:effectLst/>
                          <a:latin typeface="Calibri"/>
                        </a:rPr>
                        <a:t>TAX_UNIT</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a:rPr>
                        <a:t>tu_bu_uk</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en-GB" sz="1400" b="0" i="0" u="none" strike="noStrike" dirty="0">
                          <a:solidFill>
                            <a:srgbClr val="000000"/>
                          </a:solidFill>
                          <a:effectLst/>
                          <a:latin typeface="Calibri"/>
                        </a:rPr>
                        <a:t>assessment unit used for the calculations</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7" name="Slide Number Placeholder 6"/>
          <p:cNvSpPr>
            <a:spLocks noGrp="1"/>
          </p:cNvSpPr>
          <p:nvPr>
            <p:ph type="sldNum" sz="quarter" idx="12"/>
          </p:nvPr>
        </p:nvSpPr>
        <p:spPr/>
        <p:txBody>
          <a:bodyPr/>
          <a:lstStyle/>
          <a:p>
            <a:pPr>
              <a:defRPr/>
            </a:pPr>
            <a:fld id="{85B2BA0D-8C31-4D3A-B5AF-EF3B4CF92A28}" type="slidenum">
              <a:rPr lang="en-GB" smtClean="0"/>
              <a:pPr>
                <a:defRPr/>
              </a:pPr>
              <a:t>108</a:t>
            </a:fld>
            <a:endParaRPr lang="en-GB"/>
          </a:p>
        </p:txBody>
      </p:sp>
      <p:sp>
        <p:nvSpPr>
          <p:cNvPr id="12" name="Rectangle 3">
            <a:extLst>
              <a:ext uri="{FF2B5EF4-FFF2-40B4-BE49-F238E27FC236}">
                <a16:creationId xmlns:a16="http://schemas.microsoft.com/office/drawing/2014/main" id="{731161A0-9DC9-1443-A479-74B215B35336}"/>
              </a:ext>
            </a:extLst>
          </p:cNvPr>
          <p:cNvSpPr>
            <a:spLocks noGrp="1" noChangeArrowheads="1"/>
          </p:cNvSpPr>
          <p:nvPr>
            <p:ph type="body" sz="half" idx="1"/>
          </p:nvPr>
        </p:nvSpPr>
        <p:spPr>
          <a:xfrm>
            <a:off x="1110444" y="980728"/>
            <a:ext cx="7566012" cy="3024336"/>
          </a:xfrm>
        </p:spPr>
        <p:txBody>
          <a:bodyPr>
            <a:normAutofit/>
          </a:bodyPr>
          <a:lstStyle/>
          <a:p>
            <a:pPr eaLnBrk="1" hangingPunct="1"/>
            <a:r>
              <a:rPr lang="en-GB" sz="1800" dirty="0"/>
              <a:t>Monetary (numbers; use . for decimal) followed by their time period:</a:t>
            </a:r>
          </a:p>
          <a:p>
            <a:pPr lvl="1" eaLnBrk="1" hangingPunct="1"/>
            <a:r>
              <a:rPr lang="en-GB" sz="1600" i="1" dirty="0"/>
              <a:t>#m</a:t>
            </a:r>
            <a:r>
              <a:rPr lang="en-GB" sz="1600" dirty="0"/>
              <a:t> for monthly (no conversion)</a:t>
            </a:r>
            <a:endParaRPr lang="en-GB" sz="1600" i="1" dirty="0"/>
          </a:p>
          <a:p>
            <a:pPr lvl="1" eaLnBrk="1" hangingPunct="1"/>
            <a:r>
              <a:rPr lang="en-GB" sz="1600" i="1" dirty="0"/>
              <a:t>#y</a:t>
            </a:r>
            <a:r>
              <a:rPr lang="en-GB" sz="1600" dirty="0"/>
              <a:t> for yearly </a:t>
            </a:r>
          </a:p>
          <a:p>
            <a:pPr lvl="1" eaLnBrk="1" hangingPunct="1"/>
            <a:r>
              <a:rPr lang="en-GB" sz="1600" i="1" dirty="0"/>
              <a:t>#q</a:t>
            </a:r>
            <a:r>
              <a:rPr lang="en-GB" sz="1600" dirty="0"/>
              <a:t> for quarterly </a:t>
            </a:r>
          </a:p>
          <a:p>
            <a:pPr lvl="1" eaLnBrk="1" hangingPunct="1"/>
            <a:r>
              <a:rPr lang="en-GB" sz="1600" i="1" dirty="0">
                <a:solidFill>
                  <a:srgbClr val="FF0000"/>
                </a:solidFill>
              </a:rPr>
              <a:t>#w</a:t>
            </a:r>
            <a:r>
              <a:rPr lang="en-GB" sz="1600" dirty="0">
                <a:solidFill>
                  <a:srgbClr val="FF0000"/>
                </a:solidFill>
              </a:rPr>
              <a:t> for weekly</a:t>
            </a:r>
            <a:r>
              <a:rPr lang="en-GB" sz="1600" dirty="0"/>
              <a:t> </a:t>
            </a:r>
          </a:p>
          <a:p>
            <a:pPr lvl="1" eaLnBrk="1" hangingPunct="1"/>
            <a:r>
              <a:rPr lang="en-GB" sz="1600" i="1" dirty="0"/>
              <a:t>#d</a:t>
            </a:r>
            <a:r>
              <a:rPr lang="en-GB" sz="1600" dirty="0"/>
              <a:t> for daily </a:t>
            </a:r>
          </a:p>
          <a:p>
            <a:pPr lvl="1" eaLnBrk="1" hangingPunct="1"/>
            <a:r>
              <a:rPr lang="en-GB" sz="1600" i="1" dirty="0"/>
              <a:t>#l</a:t>
            </a:r>
            <a:r>
              <a:rPr lang="en-GB" sz="1600" dirty="0"/>
              <a:t> for labour day</a:t>
            </a:r>
          </a:p>
          <a:p>
            <a:pPr lvl="1" eaLnBrk="1" hangingPunct="1"/>
            <a:r>
              <a:rPr lang="en-GB" sz="1600" i="1" dirty="0"/>
              <a:t>#s</a:t>
            </a:r>
            <a:r>
              <a:rPr lang="en-GB" sz="1600" dirty="0"/>
              <a:t> for six day labour week</a:t>
            </a:r>
          </a:p>
          <a:p>
            <a:pPr lvl="1" eaLnBrk="1" hangingPunct="1"/>
            <a:r>
              <a:rPr lang="en-GB" sz="1600" i="1" dirty="0"/>
              <a:t>#c</a:t>
            </a:r>
            <a:r>
              <a:rPr lang="en-GB" sz="1600" dirty="0"/>
              <a:t> for capital (no conversion)</a:t>
            </a:r>
          </a:p>
          <a:p>
            <a:pPr eaLnBrk="1" hangingPunct="1"/>
            <a:r>
              <a:rPr lang="en-GB" sz="1600" i="1" dirty="0"/>
              <a:t>Default is #m (monthly)</a:t>
            </a:r>
          </a:p>
        </p:txBody>
      </p:sp>
      <p:sp>
        <p:nvSpPr>
          <p:cNvPr id="15" name="Oval 14">
            <a:extLst>
              <a:ext uri="{FF2B5EF4-FFF2-40B4-BE49-F238E27FC236}">
                <a16:creationId xmlns:a16="http://schemas.microsoft.com/office/drawing/2014/main" id="{41F41537-6998-6446-B8BE-4D75759805EA}"/>
              </a:ext>
            </a:extLst>
          </p:cNvPr>
          <p:cNvSpPr/>
          <p:nvPr/>
        </p:nvSpPr>
        <p:spPr>
          <a:xfrm>
            <a:off x="2636647" y="4784306"/>
            <a:ext cx="367469"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itle 2">
            <a:extLst>
              <a:ext uri="{FF2B5EF4-FFF2-40B4-BE49-F238E27FC236}">
                <a16:creationId xmlns:a16="http://schemas.microsoft.com/office/drawing/2014/main" id="{A50012F8-E77A-488B-C57D-5AE7B5064AA8}"/>
              </a:ext>
            </a:extLst>
          </p:cNvPr>
          <p:cNvSpPr>
            <a:spLocks noGrp="1"/>
          </p:cNvSpPr>
          <p:nvPr>
            <p:ph type="title"/>
          </p:nvPr>
        </p:nvSpPr>
        <p:spPr>
          <a:xfrm>
            <a:off x="408731" y="-12797"/>
            <a:ext cx="8229600" cy="1143000"/>
          </a:xfrm>
        </p:spPr>
        <p:txBody>
          <a:bodyPr/>
          <a:lstStyle/>
          <a:p>
            <a:r>
              <a:rPr lang="en-GB" dirty="0"/>
              <a:t>Function amounts</a:t>
            </a:r>
          </a:p>
        </p:txBody>
      </p:sp>
      <p:sp>
        <p:nvSpPr>
          <p:cNvPr id="6" name="Rectangle 3">
            <a:extLst>
              <a:ext uri="{FF2B5EF4-FFF2-40B4-BE49-F238E27FC236}">
                <a16:creationId xmlns:a16="http://schemas.microsoft.com/office/drawing/2014/main" id="{83B30B8F-78F2-BD47-C8AC-3BD03CC4FB14}"/>
              </a:ext>
            </a:extLst>
          </p:cNvPr>
          <p:cNvSpPr>
            <a:spLocks noChangeArrowheads="1"/>
          </p:cNvSpPr>
          <p:nvPr/>
        </p:nvSpPr>
        <p:spPr bwMode="auto">
          <a:xfrm rot="10800000" flipV="1">
            <a:off x="5148064" y="1846276"/>
            <a:ext cx="3240360" cy="1077218"/>
          </a:xfrm>
          <a:prstGeom prst="rect">
            <a:avLst/>
          </a:prstGeom>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FF0000"/>
                </a:solidFill>
                <a:effectLst/>
                <a:latin typeface="Aptos" panose="020B0004020202020204" pitchFamily="34" charset="0"/>
              </a:rPr>
              <a:t>Note</a:t>
            </a:r>
            <a:r>
              <a:rPr kumimoji="0" lang="en-US" altLang="en-US" sz="1600" b="0" i="0" u="none" strike="noStrike" cap="none" normalizeH="0" baseline="0" dirty="0">
                <a:ln>
                  <a:noFill/>
                </a:ln>
                <a:solidFill>
                  <a:schemeClr val="tx1"/>
                </a:solidFill>
                <a:effectLst/>
                <a:latin typeface="Aptos" panose="020B0004020202020204" pitchFamily="34" charset="0"/>
              </a:rPr>
              <a:t>: all financial flows are converted to monthly figures by the model before calculations are undertaken.</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64201957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Rectangle 3"/>
          <p:cNvSpPr>
            <a:spLocks noGrp="1" noChangeArrowheads="1"/>
          </p:cNvSpPr>
          <p:nvPr>
            <p:ph type="body" sz="half" idx="1"/>
          </p:nvPr>
        </p:nvSpPr>
        <p:spPr>
          <a:xfrm>
            <a:off x="457200" y="1196752"/>
            <a:ext cx="8075613" cy="4967511"/>
          </a:xfrm>
        </p:spPr>
        <p:txBody>
          <a:bodyPr>
            <a:normAutofit/>
          </a:bodyPr>
          <a:lstStyle/>
          <a:p>
            <a:r>
              <a:rPr lang="en-GB" sz="2400" dirty="0"/>
              <a:t>+ - * / ^ % ! | &amp; &gt; = &lt; ()</a:t>
            </a:r>
          </a:p>
          <a:p>
            <a:r>
              <a:rPr lang="en-GB" sz="2400" dirty="0"/>
              <a:t>if() abs() min() max() ln() log() exp() sqrt() ceiling() floor() round()</a:t>
            </a:r>
          </a:p>
          <a:p>
            <a:endParaRPr lang="en-GB" sz="2400" dirty="0"/>
          </a:p>
        </p:txBody>
      </p:sp>
      <p:sp>
        <p:nvSpPr>
          <p:cNvPr id="6" name="Slide Number Placeholder 5"/>
          <p:cNvSpPr>
            <a:spLocks noGrp="1"/>
          </p:cNvSpPr>
          <p:nvPr>
            <p:ph type="sldNum" sz="quarter" idx="12"/>
          </p:nvPr>
        </p:nvSpPr>
        <p:spPr/>
        <p:txBody>
          <a:bodyPr/>
          <a:lstStyle/>
          <a:p>
            <a:pPr>
              <a:defRPr/>
            </a:pPr>
            <a:fld id="{64FB8CFD-2648-4F8F-A9BA-7612B6A7EC16}" type="slidenum">
              <a:rPr lang="en-GB" smtClean="0"/>
              <a:pPr>
                <a:defRPr/>
              </a:pPr>
              <a:t>109</a:t>
            </a:fld>
            <a:endParaRPr lang="en-GB"/>
          </a:p>
        </p:txBody>
      </p:sp>
      <p:graphicFrame>
        <p:nvGraphicFramePr>
          <p:cNvPr id="8" name="Table 7"/>
          <p:cNvGraphicFramePr>
            <a:graphicFrameLocks noGrp="1"/>
          </p:cNvGraphicFramePr>
          <p:nvPr/>
        </p:nvGraphicFramePr>
        <p:xfrm>
          <a:off x="467544" y="2708920"/>
          <a:ext cx="7709138" cy="2129977"/>
        </p:xfrm>
        <a:graphic>
          <a:graphicData uri="http://schemas.openxmlformats.org/drawingml/2006/table">
            <a:tbl>
              <a:tblPr/>
              <a:tblGrid>
                <a:gridCol w="214493">
                  <a:extLst>
                    <a:ext uri="{9D8B030D-6E8A-4147-A177-3AD203B41FA5}">
                      <a16:colId xmlns:a16="http://schemas.microsoft.com/office/drawing/2014/main" val="20000"/>
                    </a:ext>
                  </a:extLst>
                </a:gridCol>
                <a:gridCol w="996762">
                  <a:extLst>
                    <a:ext uri="{9D8B030D-6E8A-4147-A177-3AD203B41FA5}">
                      <a16:colId xmlns:a16="http://schemas.microsoft.com/office/drawing/2014/main" val="20001"/>
                    </a:ext>
                  </a:extLst>
                </a:gridCol>
                <a:gridCol w="3330954">
                  <a:extLst>
                    <a:ext uri="{9D8B030D-6E8A-4147-A177-3AD203B41FA5}">
                      <a16:colId xmlns:a16="http://schemas.microsoft.com/office/drawing/2014/main" val="20002"/>
                    </a:ext>
                  </a:extLst>
                </a:gridCol>
                <a:gridCol w="3166929">
                  <a:extLst>
                    <a:ext uri="{9D8B030D-6E8A-4147-A177-3AD203B41FA5}">
                      <a16:colId xmlns:a16="http://schemas.microsoft.com/office/drawing/2014/main" val="20003"/>
                    </a:ext>
                  </a:extLst>
                </a:gridCol>
              </a:tblGrid>
              <a:tr h="236664">
                <a:tc gridSpan="2">
                  <a:txBody>
                    <a:bodyPr/>
                    <a:lstStyle/>
                    <a:p>
                      <a:pPr algn="l" fontAlgn="ctr"/>
                      <a:r>
                        <a:rPr lang="en-GB" sz="1400" b="1" i="0" u="none" strike="noStrike" dirty="0">
                          <a:solidFill>
                            <a:srgbClr val="0070C0"/>
                          </a:solidFill>
                          <a:effectLst/>
                          <a:latin typeface="Calibri"/>
                        </a:rPr>
                        <a:t>Policy</a:t>
                      </a:r>
                    </a:p>
                  </a:txBody>
                  <a:tcPr marL="9467" marR="9467" marT="9467"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2F2F2"/>
                    </a:solidFill>
                  </a:tcPr>
                </a:tc>
                <a:tc hMerge="1">
                  <a:txBody>
                    <a:bodyPr/>
                    <a:lstStyle/>
                    <a:p>
                      <a:endParaRPr lang="en-GB"/>
                    </a:p>
                  </a:txBody>
                  <a:tcPr/>
                </a:tc>
                <a:tc>
                  <a:txBody>
                    <a:bodyPr/>
                    <a:lstStyle/>
                    <a:p>
                      <a:pPr algn="l" fontAlgn="ctr"/>
                      <a:r>
                        <a:rPr lang="en-GB" sz="1400" b="1" i="0" u="none" strike="noStrike" dirty="0">
                          <a:solidFill>
                            <a:srgbClr val="0070C0"/>
                          </a:solidFill>
                          <a:effectLst/>
                          <a:latin typeface="Calibri"/>
                        </a:rPr>
                        <a:t>System Name</a:t>
                      </a:r>
                    </a:p>
                  </a:txBody>
                  <a:tcPr marL="9467" marR="9467" marT="9467"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2F2F2"/>
                    </a:solidFill>
                  </a:tcPr>
                </a:tc>
                <a:tc>
                  <a:txBody>
                    <a:bodyPr/>
                    <a:lstStyle/>
                    <a:p>
                      <a:pPr algn="l" fontAlgn="ctr"/>
                      <a:r>
                        <a:rPr lang="en-GB" sz="1400" b="1" i="0" u="none" strike="noStrike">
                          <a:solidFill>
                            <a:srgbClr val="0070C0"/>
                          </a:solidFill>
                          <a:effectLst/>
                          <a:latin typeface="Calibri"/>
                        </a:rPr>
                        <a:t>Comment</a:t>
                      </a:r>
                    </a:p>
                  </a:txBody>
                  <a:tcPr marL="9467" marR="9467" marT="9467"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2F2F2"/>
                    </a:solidFill>
                  </a:tcPr>
                </a:tc>
                <a:extLst>
                  <a:ext uri="{0D108BD9-81ED-4DB2-BD59-A6C34878D82A}">
                    <a16:rowId xmlns:a16="http://schemas.microsoft.com/office/drawing/2014/main" val="10000"/>
                  </a:ext>
                </a:extLst>
              </a:tr>
              <a:tr h="236664">
                <a:tc gridSpan="2">
                  <a:txBody>
                    <a:bodyPr/>
                    <a:lstStyle/>
                    <a:p>
                      <a:pPr algn="l" fontAlgn="ctr"/>
                      <a:r>
                        <a:rPr lang="en-GB" sz="1400" b="1" i="0" u="none" strike="noStrike">
                          <a:solidFill>
                            <a:srgbClr val="000000"/>
                          </a:solidFill>
                          <a:effectLst/>
                          <a:latin typeface="Calibri"/>
                        </a:rPr>
                        <a:t>ArithOp</a:t>
                      </a:r>
                    </a:p>
                  </a:txBody>
                  <a:tcPr marL="9467" marR="9467" marT="9467"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CE6F1"/>
                    </a:solidFill>
                  </a:tcPr>
                </a:tc>
                <a:tc hMerge="1">
                  <a:txBody>
                    <a:bodyPr/>
                    <a:lstStyle/>
                    <a:p>
                      <a:endParaRPr lang="en-GB"/>
                    </a:p>
                  </a:txBody>
                  <a:tcPr/>
                </a:tc>
                <a:tc>
                  <a:txBody>
                    <a:bodyPr/>
                    <a:lstStyle/>
                    <a:p>
                      <a:pPr algn="l" fontAlgn="ctr"/>
                      <a:r>
                        <a:rPr lang="en-GB" sz="1400" b="1" i="0" u="none" strike="noStrike">
                          <a:solidFill>
                            <a:srgbClr val="00B050"/>
                          </a:solidFill>
                          <a:effectLst/>
                          <a:latin typeface="Calibri"/>
                        </a:rPr>
                        <a:t>on</a:t>
                      </a:r>
                    </a:p>
                  </a:txBody>
                  <a:tcPr marL="9467" marR="9467" marT="9467"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CE6F1"/>
                    </a:solidFill>
                  </a:tcPr>
                </a:tc>
                <a:tc>
                  <a:txBody>
                    <a:bodyPr/>
                    <a:lstStyle/>
                    <a:p>
                      <a:pPr algn="l" fontAlgn="ctr"/>
                      <a:r>
                        <a:rPr lang="en-GB" sz="1400" b="0" i="0" u="none" strike="noStrike">
                          <a:solidFill>
                            <a:srgbClr val="000000"/>
                          </a:solidFill>
                          <a:effectLst/>
                          <a:latin typeface="Calibri"/>
                        </a:rPr>
                        <a:t>Made-up example: child benefit</a:t>
                      </a:r>
                    </a:p>
                  </a:txBody>
                  <a:tcPr marL="9467" marR="9467" marT="9467"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CE6F1"/>
                    </a:solidFill>
                  </a:tcPr>
                </a:tc>
                <a:extLst>
                  <a:ext uri="{0D108BD9-81ED-4DB2-BD59-A6C34878D82A}">
                    <a16:rowId xmlns:a16="http://schemas.microsoft.com/office/drawing/2014/main" val="10001"/>
                  </a:ext>
                </a:extLst>
              </a:tr>
              <a:tr h="946657">
                <a:tc>
                  <a:txBody>
                    <a:bodyPr/>
                    <a:lstStyle/>
                    <a:p>
                      <a:pPr algn="l" fontAlgn="b"/>
                      <a:r>
                        <a:rPr lang="en-GB" sz="1100" b="0" i="0" u="none" strike="noStrike">
                          <a:solidFill>
                            <a:srgbClr val="000000"/>
                          </a:solidFill>
                          <a:effectLst/>
                          <a:latin typeface="Calibri"/>
                        </a:rPr>
                        <a:t> </a:t>
                      </a:r>
                    </a:p>
                  </a:txBody>
                  <a:tcPr marL="9467" marR="9467" marT="9467" marB="0" anchor="b">
                    <a:lnL>
                      <a:noFill/>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a:noFill/>
                    </a:lnB>
                    <a:solidFill>
                      <a:srgbClr val="FFFFFF"/>
                    </a:solidFill>
                  </a:tcPr>
                </a:tc>
                <a:tc>
                  <a:txBody>
                    <a:bodyPr/>
                    <a:lstStyle/>
                    <a:p>
                      <a:pPr algn="l" fontAlgn="b"/>
                      <a:r>
                        <a:rPr lang="en-GB" sz="1400" b="0" i="0" u="none" strike="noStrike">
                          <a:solidFill>
                            <a:srgbClr val="000000"/>
                          </a:solidFill>
                          <a:effectLst/>
                          <a:latin typeface="Calibri"/>
                        </a:rPr>
                        <a:t>formula</a:t>
                      </a:r>
                    </a:p>
                  </a:txBody>
                  <a:tcPr marL="9467" marR="9467" marT="9467"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a:rPr>
                        <a:t>(25#w + xed/2)*nDepChildrenInTu - bed_s </a:t>
                      </a:r>
                    </a:p>
                  </a:txBody>
                  <a:tcPr marL="9467" marR="9467" marT="9467"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en-GB" sz="1400" b="0" i="0" u="none" strike="noStrike" dirty="0">
                          <a:solidFill>
                            <a:srgbClr val="000000"/>
                          </a:solidFill>
                          <a:effectLst/>
                          <a:latin typeface="Calibri"/>
                        </a:rPr>
                        <a:t>£25 per week plus half of educational expenses (</a:t>
                      </a:r>
                      <a:r>
                        <a:rPr lang="en-GB" sz="1400" b="0" i="0" u="none" strike="noStrike" dirty="0" err="1">
                          <a:solidFill>
                            <a:srgbClr val="000000"/>
                          </a:solidFill>
                          <a:effectLst/>
                          <a:latin typeface="Calibri"/>
                        </a:rPr>
                        <a:t>xed</a:t>
                      </a:r>
                      <a:r>
                        <a:rPr lang="en-GB" sz="1400" b="0" i="0" u="none" strike="noStrike" dirty="0">
                          <a:solidFill>
                            <a:srgbClr val="000000"/>
                          </a:solidFill>
                          <a:effectLst/>
                          <a:latin typeface="Calibri"/>
                        </a:rPr>
                        <a:t>), for each dependent child in the assessment unit; and deduct any education benefits (</a:t>
                      </a:r>
                      <a:r>
                        <a:rPr lang="en-GB" sz="1400" b="0" i="0" u="none" strike="noStrike" dirty="0" err="1">
                          <a:solidFill>
                            <a:srgbClr val="000000"/>
                          </a:solidFill>
                          <a:effectLst/>
                          <a:latin typeface="Calibri"/>
                        </a:rPr>
                        <a:t>bed_s</a:t>
                      </a:r>
                      <a:r>
                        <a:rPr lang="en-GB" sz="1400" b="0" i="0" u="none" strike="noStrike" dirty="0">
                          <a:solidFill>
                            <a:srgbClr val="000000"/>
                          </a:solidFill>
                          <a:effectLst/>
                          <a:latin typeface="Calibri"/>
                        </a:rPr>
                        <a:t>)</a:t>
                      </a:r>
                    </a:p>
                  </a:txBody>
                  <a:tcPr marL="9467" marR="9467" marT="9467"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10002"/>
                  </a:ext>
                </a:extLst>
              </a:tr>
              <a:tr h="473328">
                <a:tc>
                  <a:txBody>
                    <a:bodyPr/>
                    <a:lstStyle/>
                    <a:p>
                      <a:pPr algn="l" fontAlgn="b"/>
                      <a:r>
                        <a:rPr lang="en-GB" sz="1100" b="0" i="0" u="none" strike="noStrike">
                          <a:solidFill>
                            <a:srgbClr val="000000"/>
                          </a:solidFill>
                          <a:effectLst/>
                          <a:latin typeface="Calibri"/>
                        </a:rPr>
                        <a:t> </a:t>
                      </a:r>
                    </a:p>
                  </a:txBody>
                  <a:tcPr marL="9467" marR="9467" marT="9467" marB="0" anchor="b">
                    <a:lnL>
                      <a:noFill/>
                    </a:lnL>
                    <a:lnR w="6350" cap="flat" cmpd="sng" algn="ctr">
                      <a:solidFill>
                        <a:srgbClr val="A6A6A6"/>
                      </a:solidFill>
                      <a:prstDash val="solid"/>
                      <a:round/>
                      <a:headEnd type="none" w="med" len="med"/>
                      <a:tailEnd type="none" w="med" len="med"/>
                    </a:lnR>
                    <a:lnT>
                      <a:noFill/>
                    </a:lnT>
                    <a:lnB>
                      <a:noFill/>
                    </a:lnB>
                    <a:solidFill>
                      <a:srgbClr val="FFFFFF"/>
                    </a:solidFill>
                  </a:tcPr>
                </a:tc>
                <a:tc>
                  <a:txBody>
                    <a:bodyPr/>
                    <a:lstStyle/>
                    <a:p>
                      <a:pPr algn="l" fontAlgn="b"/>
                      <a:r>
                        <a:rPr lang="en-GB" sz="1400" b="0" i="0" u="none" strike="noStrike">
                          <a:solidFill>
                            <a:srgbClr val="000000"/>
                          </a:solidFill>
                          <a:effectLst/>
                          <a:latin typeface="Calibri"/>
                        </a:rPr>
                        <a:t>output_var</a:t>
                      </a:r>
                    </a:p>
                  </a:txBody>
                  <a:tcPr marL="9467" marR="9467" marT="9467"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a:rPr>
                        <a:t>bch_s</a:t>
                      </a:r>
                    </a:p>
                  </a:txBody>
                  <a:tcPr marL="9467" marR="9467" marT="9467"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a:rPr>
                        <a:t>result saved in the variable bch_s </a:t>
                      </a:r>
                      <a:br>
                        <a:rPr lang="en-GB" sz="1400" b="0" i="0" u="none" strike="noStrike">
                          <a:solidFill>
                            <a:srgbClr val="000000"/>
                          </a:solidFill>
                          <a:effectLst/>
                          <a:latin typeface="Calibri"/>
                        </a:rPr>
                      </a:br>
                      <a:r>
                        <a:rPr lang="en-GB" sz="1400" b="0" i="0" u="none" strike="noStrike">
                          <a:solidFill>
                            <a:srgbClr val="000000"/>
                          </a:solidFill>
                          <a:effectLst/>
                          <a:latin typeface="Calibri"/>
                        </a:rPr>
                        <a:t>(b: benefit, ch: child, _s: simulated)</a:t>
                      </a:r>
                    </a:p>
                  </a:txBody>
                  <a:tcPr marL="9467" marR="9467" marT="9467"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10003"/>
                  </a:ext>
                </a:extLst>
              </a:tr>
              <a:tr h="236664">
                <a:tc>
                  <a:txBody>
                    <a:bodyPr/>
                    <a:lstStyle/>
                    <a:p>
                      <a:pPr algn="l" fontAlgn="b"/>
                      <a:r>
                        <a:rPr lang="en-GB" sz="1100" b="0" i="0" u="none" strike="noStrike">
                          <a:solidFill>
                            <a:srgbClr val="000000"/>
                          </a:solidFill>
                          <a:effectLst/>
                          <a:latin typeface="Calibri"/>
                        </a:rPr>
                        <a:t> </a:t>
                      </a:r>
                    </a:p>
                  </a:txBody>
                  <a:tcPr marL="9467" marR="9467" marT="9467" marB="0" anchor="b">
                    <a:lnL>
                      <a:noFill/>
                    </a:lnL>
                    <a:lnR w="6350" cap="flat" cmpd="sng" algn="ctr">
                      <a:solidFill>
                        <a:srgbClr val="A6A6A6"/>
                      </a:solidFill>
                      <a:prstDash val="solid"/>
                      <a:round/>
                      <a:headEnd type="none" w="med" len="med"/>
                      <a:tailEnd type="none" w="med" len="med"/>
                    </a:lnR>
                    <a:lnT>
                      <a:noFill/>
                    </a:lnT>
                    <a:lnB>
                      <a:noFill/>
                    </a:lnB>
                    <a:solidFill>
                      <a:srgbClr val="FFFFFF"/>
                    </a:solidFill>
                  </a:tcPr>
                </a:tc>
                <a:tc>
                  <a:txBody>
                    <a:bodyPr/>
                    <a:lstStyle/>
                    <a:p>
                      <a:pPr algn="l" fontAlgn="b"/>
                      <a:r>
                        <a:rPr lang="en-GB" sz="1400" b="0" i="0" u="none" strike="noStrike">
                          <a:solidFill>
                            <a:srgbClr val="000000"/>
                          </a:solidFill>
                          <a:effectLst/>
                          <a:latin typeface="Calibri"/>
                        </a:rPr>
                        <a:t>TAX_UNIT</a:t>
                      </a:r>
                    </a:p>
                  </a:txBody>
                  <a:tcPr marL="9467" marR="9467" marT="9467"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a:rPr>
                        <a:t>tu_bu_uk</a:t>
                      </a:r>
                    </a:p>
                  </a:txBody>
                  <a:tcPr marL="9467" marR="9467" marT="9467"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en-GB" sz="1400" b="0" i="0" u="none" strike="noStrike" dirty="0">
                          <a:solidFill>
                            <a:srgbClr val="000000"/>
                          </a:solidFill>
                          <a:effectLst/>
                          <a:latin typeface="Calibri"/>
                        </a:rPr>
                        <a:t>assessment unit used for the calculations</a:t>
                      </a:r>
                    </a:p>
                  </a:txBody>
                  <a:tcPr marL="9467" marR="9467" marT="9467"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12" name="Rounded Rectangle 11">
            <a:extLst>
              <a:ext uri="{FF2B5EF4-FFF2-40B4-BE49-F238E27FC236}">
                <a16:creationId xmlns:a16="http://schemas.microsoft.com/office/drawing/2014/main" id="{41C33440-25F5-944D-A14F-4E943B605EAF}"/>
              </a:ext>
            </a:extLst>
          </p:cNvPr>
          <p:cNvSpPr/>
          <p:nvPr/>
        </p:nvSpPr>
        <p:spPr>
          <a:xfrm>
            <a:off x="1619672" y="3783914"/>
            <a:ext cx="3240360" cy="36516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3" name="Title 2">
            <a:extLst>
              <a:ext uri="{FF2B5EF4-FFF2-40B4-BE49-F238E27FC236}">
                <a16:creationId xmlns:a16="http://schemas.microsoft.com/office/drawing/2014/main" id="{D3606DD0-C98D-E12B-CF8C-42AD53B86CB4}"/>
              </a:ext>
            </a:extLst>
          </p:cNvPr>
          <p:cNvSpPr>
            <a:spLocks noGrp="1"/>
          </p:cNvSpPr>
          <p:nvPr>
            <p:ph type="title"/>
          </p:nvPr>
        </p:nvSpPr>
        <p:spPr/>
        <p:txBody>
          <a:bodyPr/>
          <a:lstStyle/>
          <a:p>
            <a:r>
              <a:rPr lang="en-GB" dirty="0"/>
              <a:t>Function operators</a:t>
            </a:r>
          </a:p>
        </p:txBody>
      </p:sp>
    </p:spTree>
    <p:extLst>
      <p:ext uri="{BB962C8B-B14F-4D97-AF65-F5344CB8AC3E}">
        <p14:creationId xmlns:p14="http://schemas.microsoft.com/office/powerpoint/2010/main" val="2671966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3E3B85-7635-C24C-8419-53EAF4B46DFB}"/>
              </a:ext>
            </a:extLst>
          </p:cNvPr>
          <p:cNvSpPr>
            <a:spLocks noGrp="1"/>
          </p:cNvSpPr>
          <p:nvPr>
            <p:ph type="title"/>
          </p:nvPr>
        </p:nvSpPr>
        <p:spPr/>
        <p:txBody>
          <a:bodyPr>
            <a:normAutofit/>
          </a:bodyPr>
          <a:lstStyle/>
          <a:p>
            <a:r>
              <a:rPr lang="en-US" dirty="0"/>
              <a:t>Why use a tax-benefit model?</a:t>
            </a:r>
          </a:p>
        </p:txBody>
      </p:sp>
      <p:sp>
        <p:nvSpPr>
          <p:cNvPr id="3" name="Content Placeholder 2">
            <a:extLst>
              <a:ext uri="{FF2B5EF4-FFF2-40B4-BE49-F238E27FC236}">
                <a16:creationId xmlns:a16="http://schemas.microsoft.com/office/drawing/2014/main" id="{9EBF0999-4601-0C49-9012-F0C5605B34B1}"/>
              </a:ext>
            </a:extLst>
          </p:cNvPr>
          <p:cNvSpPr>
            <a:spLocks noGrp="1"/>
          </p:cNvSpPr>
          <p:nvPr>
            <p:ph idx="1"/>
          </p:nvPr>
        </p:nvSpPr>
        <p:spPr>
          <a:xfrm>
            <a:off x="457200" y="2060848"/>
            <a:ext cx="8229600" cy="4065315"/>
          </a:xfrm>
        </p:spPr>
        <p:txBody>
          <a:bodyPr>
            <a:normAutofit/>
          </a:bodyPr>
          <a:lstStyle/>
          <a:p>
            <a:r>
              <a:rPr lang="en-GB" altLang="it-IT" dirty="0"/>
              <a:t>Easy to “change the rules” and explore </a:t>
            </a:r>
            <a:r>
              <a:rPr lang="en-GB" altLang="it-IT" dirty="0">
                <a:solidFill>
                  <a:srgbClr val="0070C0"/>
                </a:solidFill>
              </a:rPr>
              <a:t>counterfactuals</a:t>
            </a:r>
          </a:p>
          <a:p>
            <a:endParaRPr lang="en-GB" altLang="it-IT" sz="2400" dirty="0"/>
          </a:p>
          <a:p>
            <a:r>
              <a:rPr lang="en-GB" altLang="it-IT" sz="2400" dirty="0"/>
              <a:t>Policy rules account for </a:t>
            </a:r>
            <a:r>
              <a:rPr lang="en-GB" altLang="it-IT" sz="2400" dirty="0">
                <a:solidFill>
                  <a:srgbClr val="0070C0"/>
                </a:solidFill>
              </a:rPr>
              <a:t>interactions</a:t>
            </a:r>
            <a:r>
              <a:rPr lang="en-GB" altLang="it-IT" sz="2400" dirty="0"/>
              <a:t> between parts of tax and benefit system:</a:t>
            </a:r>
          </a:p>
          <a:p>
            <a:pPr lvl="1"/>
            <a:r>
              <a:rPr lang="en-GB" altLang="it-IT" sz="2400" dirty="0"/>
              <a:t>basic state pension is taxable, so higher BSP means more income tax revenue</a:t>
            </a:r>
          </a:p>
          <a:p>
            <a:pPr lvl="1"/>
            <a:r>
              <a:rPr lang="en-GB" altLang="it-IT" sz="2400" dirty="0"/>
              <a:t>Universal Credit depends on after-tax earnings, so a rise in income tax rate implies higher spend on UC</a:t>
            </a:r>
          </a:p>
          <a:p>
            <a:endParaRPr lang="en-US" sz="2400" dirty="0"/>
          </a:p>
        </p:txBody>
      </p:sp>
      <p:sp>
        <p:nvSpPr>
          <p:cNvPr id="4" name="Slide Number Placeholder 3">
            <a:extLst>
              <a:ext uri="{FF2B5EF4-FFF2-40B4-BE49-F238E27FC236}">
                <a16:creationId xmlns:a16="http://schemas.microsoft.com/office/drawing/2014/main" id="{DBD76325-9C8A-0442-A1C3-D9AACC7BB719}"/>
              </a:ext>
            </a:extLst>
          </p:cNvPr>
          <p:cNvSpPr>
            <a:spLocks noGrp="1"/>
          </p:cNvSpPr>
          <p:nvPr>
            <p:ph type="sldNum" sz="quarter" idx="12"/>
          </p:nvPr>
        </p:nvSpPr>
        <p:spPr/>
        <p:txBody>
          <a:bodyPr/>
          <a:lstStyle/>
          <a:p>
            <a:fld id="{C48A8FB8-C411-4B7B-B8DF-3C88CBE8C9E0}" type="slidenum">
              <a:rPr lang="en-GB" smtClean="0"/>
              <a:t>11</a:t>
            </a:fld>
            <a:endParaRPr lang="en-GB"/>
          </a:p>
        </p:txBody>
      </p:sp>
    </p:spTree>
    <p:extLst>
      <p:ext uri="{BB962C8B-B14F-4D97-AF65-F5344CB8AC3E}">
        <p14:creationId xmlns:p14="http://schemas.microsoft.com/office/powerpoint/2010/main" val="2080795889"/>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7" name="Rectangle 3"/>
          <p:cNvSpPr>
            <a:spLocks noGrp="1" noChangeArrowheads="1"/>
          </p:cNvSpPr>
          <p:nvPr>
            <p:ph idx="1"/>
          </p:nvPr>
        </p:nvSpPr>
        <p:spPr>
          <a:xfrm>
            <a:off x="467544" y="1484784"/>
            <a:ext cx="8229600" cy="1872208"/>
          </a:xfrm>
        </p:spPr>
        <p:txBody>
          <a:bodyPr>
            <a:normAutofit/>
          </a:bodyPr>
          <a:lstStyle/>
          <a:p>
            <a:pPr eaLnBrk="1" hangingPunct="1">
              <a:lnSpc>
                <a:spcPct val="90000"/>
              </a:lnSpc>
            </a:pPr>
            <a:r>
              <a:rPr lang="en-GB" sz="2000" dirty="0"/>
              <a:t>Frequently used ready-made calculations </a:t>
            </a:r>
          </a:p>
          <a:p>
            <a:pPr eaLnBrk="1" hangingPunct="1">
              <a:lnSpc>
                <a:spcPct val="90000"/>
              </a:lnSpc>
            </a:pPr>
            <a:r>
              <a:rPr lang="en-GB" sz="2000" dirty="0"/>
              <a:t>The result of a query is:</a:t>
            </a:r>
          </a:p>
          <a:p>
            <a:pPr lvl="1">
              <a:lnSpc>
                <a:spcPct val="90000"/>
              </a:lnSpc>
            </a:pPr>
            <a:r>
              <a:rPr lang="en-GB" sz="1600" dirty="0"/>
              <a:t>yes (=1) or no (=0) (e.g. </a:t>
            </a:r>
            <a:r>
              <a:rPr lang="en-GB" sz="1600" dirty="0" err="1"/>
              <a:t>IsDepChild</a:t>
            </a:r>
            <a:r>
              <a:rPr lang="en-GB" sz="1600" dirty="0"/>
              <a:t>) </a:t>
            </a:r>
          </a:p>
          <a:p>
            <a:pPr lvl="1">
              <a:lnSpc>
                <a:spcPct val="90000"/>
              </a:lnSpc>
            </a:pPr>
            <a:r>
              <a:rPr lang="en-GB" sz="1600" dirty="0"/>
              <a:t>some (monetary or non-monetary) value (e.g. </a:t>
            </a:r>
            <a:r>
              <a:rPr lang="en-GB" sz="1600" dirty="0" err="1"/>
              <a:t>nDepChildrenInTu</a:t>
            </a:r>
            <a:r>
              <a:rPr lang="en-GB" sz="1600" dirty="0"/>
              <a:t>).</a:t>
            </a:r>
          </a:p>
          <a:p>
            <a:pPr eaLnBrk="1" hangingPunct="1">
              <a:lnSpc>
                <a:spcPct val="90000"/>
              </a:lnSpc>
            </a:pPr>
            <a:r>
              <a:rPr lang="en-GB" sz="2000" dirty="0"/>
              <a:t>Well-documented in the Help file of the User Interface</a:t>
            </a:r>
          </a:p>
          <a:p>
            <a:pPr eaLnBrk="1" hangingPunct="1">
              <a:lnSpc>
                <a:spcPct val="90000"/>
              </a:lnSpc>
              <a:buFontTx/>
              <a:buNone/>
            </a:pPr>
            <a:endParaRPr lang="en-GB" sz="1800" dirty="0"/>
          </a:p>
          <a:p>
            <a:pPr eaLnBrk="1" hangingPunct="1">
              <a:lnSpc>
                <a:spcPct val="90000"/>
              </a:lnSpc>
              <a:buFontTx/>
              <a:buNone/>
            </a:pPr>
            <a:endParaRPr lang="en-GB" sz="1400" dirty="0"/>
          </a:p>
          <a:p>
            <a:pPr eaLnBrk="1" hangingPunct="1">
              <a:lnSpc>
                <a:spcPct val="90000"/>
              </a:lnSpc>
              <a:buFontTx/>
              <a:buNone/>
            </a:pPr>
            <a:endParaRPr lang="en-GB" sz="1400" dirty="0"/>
          </a:p>
          <a:p>
            <a:pPr eaLnBrk="1" hangingPunct="1">
              <a:lnSpc>
                <a:spcPct val="90000"/>
              </a:lnSpc>
              <a:buFontTx/>
              <a:buNone/>
            </a:pPr>
            <a:endParaRPr lang="en-GB" sz="1400" dirty="0"/>
          </a:p>
          <a:p>
            <a:pPr eaLnBrk="1" hangingPunct="1">
              <a:lnSpc>
                <a:spcPct val="90000"/>
              </a:lnSpc>
              <a:buFontTx/>
              <a:buNone/>
            </a:pPr>
            <a:endParaRPr lang="en-GB" sz="1400" dirty="0"/>
          </a:p>
          <a:p>
            <a:pPr eaLnBrk="1" hangingPunct="1">
              <a:lnSpc>
                <a:spcPct val="90000"/>
              </a:lnSpc>
              <a:buFontTx/>
              <a:buNone/>
            </a:pPr>
            <a:endParaRPr lang="en-GB" sz="1400" dirty="0"/>
          </a:p>
          <a:p>
            <a:pPr eaLnBrk="1" hangingPunct="1">
              <a:lnSpc>
                <a:spcPct val="90000"/>
              </a:lnSpc>
              <a:buFontTx/>
              <a:buNone/>
            </a:pPr>
            <a:endParaRPr lang="en-GB" sz="1400" dirty="0"/>
          </a:p>
          <a:p>
            <a:pPr eaLnBrk="1" hangingPunct="1">
              <a:lnSpc>
                <a:spcPct val="90000"/>
              </a:lnSpc>
              <a:buFontTx/>
              <a:buNone/>
            </a:pPr>
            <a:endParaRPr lang="en-GB" sz="1400" dirty="0"/>
          </a:p>
          <a:p>
            <a:pPr eaLnBrk="1" hangingPunct="1">
              <a:lnSpc>
                <a:spcPct val="90000"/>
              </a:lnSpc>
              <a:buFontTx/>
              <a:buNone/>
            </a:pPr>
            <a:endParaRPr lang="en-GB" sz="1400" dirty="0"/>
          </a:p>
          <a:p>
            <a:pPr eaLnBrk="1" hangingPunct="1">
              <a:lnSpc>
                <a:spcPct val="90000"/>
              </a:lnSpc>
              <a:buFontTx/>
              <a:buNone/>
            </a:pPr>
            <a:endParaRPr lang="en-GB" sz="1400" dirty="0"/>
          </a:p>
          <a:p>
            <a:pPr eaLnBrk="1" hangingPunct="1">
              <a:lnSpc>
                <a:spcPct val="90000"/>
              </a:lnSpc>
              <a:buFontTx/>
              <a:buNone/>
            </a:pPr>
            <a:endParaRPr lang="en-GB" sz="1400" dirty="0"/>
          </a:p>
          <a:p>
            <a:pPr eaLnBrk="1" hangingPunct="1">
              <a:lnSpc>
                <a:spcPct val="90000"/>
              </a:lnSpc>
              <a:buFontTx/>
              <a:buNone/>
            </a:pPr>
            <a:endParaRPr lang="en-GB" sz="1400" dirty="0"/>
          </a:p>
          <a:p>
            <a:pPr eaLnBrk="1" hangingPunct="1">
              <a:lnSpc>
                <a:spcPct val="90000"/>
              </a:lnSpc>
              <a:buFontTx/>
              <a:buNone/>
            </a:pPr>
            <a:endParaRPr lang="en-GB" sz="1400" dirty="0"/>
          </a:p>
          <a:p>
            <a:pPr eaLnBrk="1" hangingPunct="1">
              <a:lnSpc>
                <a:spcPct val="90000"/>
              </a:lnSpc>
              <a:buFontTx/>
              <a:buNone/>
            </a:pPr>
            <a:endParaRPr lang="en-GB" sz="1400" dirty="0"/>
          </a:p>
          <a:p>
            <a:pPr eaLnBrk="1" hangingPunct="1">
              <a:lnSpc>
                <a:spcPct val="90000"/>
              </a:lnSpc>
              <a:buFontTx/>
              <a:buNone/>
            </a:pPr>
            <a:endParaRPr lang="en-GB" sz="1400" dirty="0"/>
          </a:p>
        </p:txBody>
      </p:sp>
      <p:sp>
        <p:nvSpPr>
          <p:cNvPr id="9" name="Slide Number Placeholder 8"/>
          <p:cNvSpPr>
            <a:spLocks noGrp="1"/>
          </p:cNvSpPr>
          <p:nvPr>
            <p:ph type="sldNum" sz="quarter" idx="12"/>
          </p:nvPr>
        </p:nvSpPr>
        <p:spPr/>
        <p:txBody>
          <a:bodyPr/>
          <a:lstStyle/>
          <a:p>
            <a:pPr>
              <a:defRPr/>
            </a:pPr>
            <a:fld id="{F4564F01-6048-4F71-9FE8-424C5B933EB3}" type="slidenum">
              <a:rPr lang="en-GB" smtClean="0"/>
              <a:pPr>
                <a:defRPr/>
              </a:pPr>
              <a:t>110</a:t>
            </a:fld>
            <a:endParaRPr lang="en-GB"/>
          </a:p>
        </p:txBody>
      </p:sp>
      <p:graphicFrame>
        <p:nvGraphicFramePr>
          <p:cNvPr id="14" name="Table 13"/>
          <p:cNvGraphicFramePr>
            <a:graphicFrameLocks noGrp="1"/>
          </p:cNvGraphicFramePr>
          <p:nvPr>
            <p:extLst>
              <p:ext uri="{D42A27DB-BD31-4B8C-83A1-F6EECF244321}">
                <p14:modId xmlns:p14="http://schemas.microsoft.com/office/powerpoint/2010/main" val="3078361178"/>
              </p:ext>
            </p:extLst>
          </p:nvPr>
        </p:nvGraphicFramePr>
        <p:xfrm>
          <a:off x="1041400" y="3324200"/>
          <a:ext cx="7061200" cy="1905000"/>
        </p:xfrm>
        <a:graphic>
          <a:graphicData uri="http://schemas.openxmlformats.org/drawingml/2006/table">
            <a:tbl>
              <a:tblPr/>
              <a:tblGrid>
                <a:gridCol w="1689100">
                  <a:extLst>
                    <a:ext uri="{9D8B030D-6E8A-4147-A177-3AD203B41FA5}">
                      <a16:colId xmlns:a16="http://schemas.microsoft.com/office/drawing/2014/main" val="20000"/>
                    </a:ext>
                  </a:extLst>
                </a:gridCol>
                <a:gridCol w="4241800">
                  <a:extLst>
                    <a:ext uri="{9D8B030D-6E8A-4147-A177-3AD203B41FA5}">
                      <a16:colId xmlns:a16="http://schemas.microsoft.com/office/drawing/2014/main" val="20001"/>
                    </a:ext>
                  </a:extLst>
                </a:gridCol>
                <a:gridCol w="1130300">
                  <a:extLst>
                    <a:ext uri="{9D8B030D-6E8A-4147-A177-3AD203B41FA5}">
                      <a16:colId xmlns:a16="http://schemas.microsoft.com/office/drawing/2014/main" val="20002"/>
                    </a:ext>
                  </a:extLst>
                </a:gridCol>
              </a:tblGrid>
              <a:tr h="238125">
                <a:tc>
                  <a:txBody>
                    <a:bodyPr/>
                    <a:lstStyle/>
                    <a:p>
                      <a:pPr algn="l" fontAlgn="ctr"/>
                      <a:r>
                        <a:rPr lang="en-GB" sz="1400" b="1" i="0" u="none" strike="noStrike" dirty="0">
                          <a:solidFill>
                            <a:srgbClr val="000000"/>
                          </a:solidFill>
                          <a:effectLst/>
                          <a:latin typeface="Calibri"/>
                        </a:rPr>
                        <a:t>Query</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C5D9F1"/>
                    </a:solidFill>
                  </a:tcPr>
                </a:tc>
                <a:tc>
                  <a:txBody>
                    <a:bodyPr/>
                    <a:lstStyle/>
                    <a:p>
                      <a:pPr algn="l" fontAlgn="ctr"/>
                      <a:r>
                        <a:rPr lang="en-GB" sz="1400" b="1" i="0" u="none" strike="noStrike">
                          <a:solidFill>
                            <a:srgbClr val="000000"/>
                          </a:solidFill>
                          <a:effectLst/>
                          <a:latin typeface="Calibri"/>
                        </a:rPr>
                        <a:t>Description</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C5D9F1"/>
                    </a:solidFill>
                  </a:tcPr>
                </a:tc>
                <a:tc>
                  <a:txBody>
                    <a:bodyPr/>
                    <a:lstStyle/>
                    <a:p>
                      <a:pPr algn="l" fontAlgn="ctr"/>
                      <a:r>
                        <a:rPr lang="en-GB" sz="1400" b="1" i="0" u="none" strike="noStrike">
                          <a:solidFill>
                            <a:srgbClr val="000000"/>
                          </a:solidFill>
                          <a:effectLst/>
                          <a:latin typeface="Calibri"/>
                        </a:rPr>
                        <a:t>Parameters</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C5D9F1"/>
                    </a:solidFill>
                  </a:tcPr>
                </a:tc>
                <a:extLst>
                  <a:ext uri="{0D108BD9-81ED-4DB2-BD59-A6C34878D82A}">
                    <a16:rowId xmlns:a16="http://schemas.microsoft.com/office/drawing/2014/main" val="10000"/>
                  </a:ext>
                </a:extLst>
              </a:tr>
              <a:tr h="714375">
                <a:tc>
                  <a:txBody>
                    <a:bodyPr/>
                    <a:lstStyle/>
                    <a:p>
                      <a:pPr algn="l" fontAlgn="ctr"/>
                      <a:r>
                        <a:rPr lang="en-GB" sz="1400" b="0" i="0" u="none" strike="noStrike">
                          <a:solidFill>
                            <a:srgbClr val="000000"/>
                          </a:solidFill>
                          <a:effectLst/>
                          <a:latin typeface="Calibri"/>
                        </a:rPr>
                        <a:t>IsDepChild</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tc>
                  <a:txBody>
                    <a:bodyPr/>
                    <a:lstStyle/>
                    <a:p>
                      <a:pPr algn="l" fontAlgn="ctr"/>
                      <a:r>
                        <a:rPr lang="en-GB" sz="1400" b="0" i="0" u="none" strike="noStrike" dirty="0">
                          <a:solidFill>
                            <a:srgbClr val="000000"/>
                          </a:solidFill>
                          <a:effectLst/>
                          <a:latin typeface="Calibri"/>
                        </a:rPr>
                        <a:t>Returns 1 if a person is a 'dependent child', i.e. fulfils the </a:t>
                      </a:r>
                      <a:r>
                        <a:rPr lang="en-GB" sz="1400" b="0" i="0" u="none" strike="noStrike" dirty="0" err="1">
                          <a:solidFill>
                            <a:srgbClr val="000000"/>
                          </a:solidFill>
                          <a:effectLst/>
                          <a:latin typeface="Calibri"/>
                        </a:rPr>
                        <a:t>DepChildCond</a:t>
                      </a:r>
                      <a:r>
                        <a:rPr lang="en-GB" sz="1400" b="0" i="0" u="none" strike="noStrike" dirty="0">
                          <a:solidFill>
                            <a:srgbClr val="000000"/>
                          </a:solidFill>
                          <a:effectLst/>
                          <a:latin typeface="Calibri"/>
                        </a:rPr>
                        <a:t> of the assessment unit specification, 0 otherwise.</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tc>
                  <a:txBody>
                    <a:bodyPr/>
                    <a:lstStyle/>
                    <a:p>
                      <a:pPr algn="l" fontAlgn="ctr"/>
                      <a:r>
                        <a:rPr lang="en-GB" sz="1400" b="0" i="0" u="none" strike="noStrike">
                          <a:solidFill>
                            <a:srgbClr val="000000"/>
                          </a:solidFill>
                          <a:effectLst/>
                          <a:latin typeface="Calibri"/>
                        </a:rPr>
                        <a:t> </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952500">
                <a:tc>
                  <a:txBody>
                    <a:bodyPr/>
                    <a:lstStyle/>
                    <a:p>
                      <a:pPr algn="l" fontAlgn="ctr"/>
                      <a:r>
                        <a:rPr lang="en-GB" sz="1400" b="0" i="0" u="none" strike="noStrike">
                          <a:solidFill>
                            <a:srgbClr val="000000"/>
                          </a:solidFill>
                          <a:effectLst/>
                          <a:latin typeface="Calibri"/>
                        </a:rPr>
                        <a:t>nDepChildrenInTu#x</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tc>
                  <a:txBody>
                    <a:bodyPr/>
                    <a:lstStyle/>
                    <a:p>
                      <a:pPr algn="l" fontAlgn="ctr"/>
                      <a:r>
                        <a:rPr lang="en-GB" sz="1400" b="0" i="0" u="none" strike="noStrike">
                          <a:solidFill>
                            <a:srgbClr val="000000"/>
                          </a:solidFill>
                          <a:effectLst/>
                          <a:latin typeface="Calibri"/>
                        </a:rPr>
                        <a:t>Returns the number of dependent children in the assessment unit who fulfil dag &gt;= parameter #_AgeMin and dag &lt;= parameter #_AgeMax.</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tc>
                  <a:txBody>
                    <a:bodyPr/>
                    <a:lstStyle/>
                    <a:p>
                      <a:pPr algn="l" fontAlgn="ctr"/>
                      <a:r>
                        <a:rPr lang="en-GB" sz="1400" b="0" i="0" u="none" strike="noStrike" dirty="0">
                          <a:solidFill>
                            <a:srgbClr val="000000"/>
                          </a:solidFill>
                          <a:effectLst/>
                          <a:latin typeface="Calibri"/>
                        </a:rPr>
                        <a:t>#_</a:t>
                      </a:r>
                      <a:r>
                        <a:rPr lang="en-GB" sz="1400" b="0" i="0" u="none" strike="noStrike" dirty="0" err="1">
                          <a:solidFill>
                            <a:srgbClr val="000000"/>
                          </a:solidFill>
                          <a:effectLst/>
                          <a:latin typeface="Calibri"/>
                        </a:rPr>
                        <a:t>AgeMin</a:t>
                      </a:r>
                      <a:r>
                        <a:rPr lang="en-GB" sz="1400" b="0" i="0" u="none" strike="noStrike" dirty="0">
                          <a:solidFill>
                            <a:srgbClr val="000000"/>
                          </a:solidFill>
                          <a:effectLst/>
                          <a:latin typeface="Calibri"/>
                        </a:rPr>
                        <a:t>, #_</a:t>
                      </a:r>
                      <a:r>
                        <a:rPr lang="en-GB" sz="1400" b="0" i="0" u="none" strike="noStrike" dirty="0" err="1">
                          <a:solidFill>
                            <a:srgbClr val="000000"/>
                          </a:solidFill>
                          <a:effectLst/>
                          <a:latin typeface="Calibri"/>
                        </a:rPr>
                        <a:t>AgeMax</a:t>
                      </a:r>
                      <a:r>
                        <a:rPr lang="en-GB" sz="1400" b="0" i="0" u="none" strike="noStrike" dirty="0">
                          <a:solidFill>
                            <a:srgbClr val="000000"/>
                          </a:solidFill>
                          <a:effectLst/>
                          <a:latin typeface="Calibri"/>
                        </a:rPr>
                        <a:t> </a:t>
                      </a:r>
                      <a:br>
                        <a:rPr lang="en-GB" sz="1400" b="0" i="0" u="none" strike="noStrike" dirty="0">
                          <a:solidFill>
                            <a:srgbClr val="000000"/>
                          </a:solidFill>
                          <a:effectLst/>
                          <a:latin typeface="Calibri"/>
                        </a:rPr>
                      </a:br>
                      <a:r>
                        <a:rPr lang="en-GB" sz="1400" b="0" i="0" u="none" strike="noStrike" dirty="0">
                          <a:solidFill>
                            <a:srgbClr val="000000"/>
                          </a:solidFill>
                          <a:effectLst/>
                          <a:latin typeface="Calibri"/>
                        </a:rPr>
                        <a:t>(optional)</a:t>
                      </a:r>
                      <a:br>
                        <a:rPr lang="en-GB" sz="1400" b="0" i="0" u="none" strike="noStrike" dirty="0">
                          <a:solidFill>
                            <a:srgbClr val="000000"/>
                          </a:solidFill>
                          <a:effectLst/>
                          <a:latin typeface="Calibri"/>
                        </a:rPr>
                      </a:br>
                      <a:endParaRPr lang="en-GB" sz="1400" b="0" i="0" u="none" strike="noStrike" dirty="0">
                        <a:solidFill>
                          <a:srgbClr val="000000"/>
                        </a:solidFill>
                        <a:effectLst/>
                        <a:latin typeface="Calibri"/>
                      </a:endParaRP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sp>
        <p:nvSpPr>
          <p:cNvPr id="3" name="Title 2">
            <a:extLst>
              <a:ext uri="{FF2B5EF4-FFF2-40B4-BE49-F238E27FC236}">
                <a16:creationId xmlns:a16="http://schemas.microsoft.com/office/drawing/2014/main" id="{D6C9D1B6-4CFD-D847-BDF0-51384253FA12}"/>
              </a:ext>
            </a:extLst>
          </p:cNvPr>
          <p:cNvSpPr>
            <a:spLocks noGrp="1"/>
          </p:cNvSpPr>
          <p:nvPr>
            <p:ph type="title"/>
          </p:nvPr>
        </p:nvSpPr>
        <p:spPr/>
        <p:txBody>
          <a:bodyPr/>
          <a:lstStyle/>
          <a:p>
            <a:r>
              <a:rPr lang="en-GB" dirty="0"/>
              <a:t>Function queries</a:t>
            </a:r>
          </a:p>
        </p:txBody>
      </p:sp>
    </p:spTree>
    <p:extLst>
      <p:ext uri="{BB962C8B-B14F-4D97-AF65-F5344CB8AC3E}">
        <p14:creationId xmlns:p14="http://schemas.microsoft.com/office/powerpoint/2010/main" val="520269789"/>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Table 17"/>
          <p:cNvGraphicFramePr>
            <a:graphicFrameLocks noGrp="1"/>
          </p:cNvGraphicFramePr>
          <p:nvPr/>
        </p:nvGraphicFramePr>
        <p:xfrm>
          <a:off x="1043608" y="2442466"/>
          <a:ext cx="7200800" cy="1786558"/>
        </p:xfrm>
        <a:graphic>
          <a:graphicData uri="http://schemas.openxmlformats.org/drawingml/2006/table">
            <a:tbl>
              <a:tblPr/>
              <a:tblGrid>
                <a:gridCol w="242403">
                  <a:extLst>
                    <a:ext uri="{9D8B030D-6E8A-4147-A177-3AD203B41FA5}">
                      <a16:colId xmlns:a16="http://schemas.microsoft.com/office/drawing/2014/main" val="20000"/>
                    </a:ext>
                  </a:extLst>
                </a:gridCol>
                <a:gridCol w="1126462">
                  <a:extLst>
                    <a:ext uri="{9D8B030D-6E8A-4147-A177-3AD203B41FA5}">
                      <a16:colId xmlns:a16="http://schemas.microsoft.com/office/drawing/2014/main" val="20001"/>
                    </a:ext>
                  </a:extLst>
                </a:gridCol>
                <a:gridCol w="2252924">
                  <a:extLst>
                    <a:ext uri="{9D8B030D-6E8A-4147-A177-3AD203B41FA5}">
                      <a16:colId xmlns:a16="http://schemas.microsoft.com/office/drawing/2014/main" val="20002"/>
                    </a:ext>
                  </a:extLst>
                </a:gridCol>
                <a:gridCol w="3579011">
                  <a:extLst>
                    <a:ext uri="{9D8B030D-6E8A-4147-A177-3AD203B41FA5}">
                      <a16:colId xmlns:a16="http://schemas.microsoft.com/office/drawing/2014/main" val="20003"/>
                    </a:ext>
                  </a:extLst>
                </a:gridCol>
              </a:tblGrid>
              <a:tr h="297760">
                <a:tc gridSpan="2">
                  <a:txBody>
                    <a:bodyPr/>
                    <a:lstStyle/>
                    <a:p>
                      <a:pPr algn="l" fontAlgn="ctr"/>
                      <a:r>
                        <a:rPr lang="en-GB" sz="1400" b="1" i="0" u="none" strike="noStrike" dirty="0" err="1">
                          <a:solidFill>
                            <a:srgbClr val="000000"/>
                          </a:solidFill>
                          <a:effectLst/>
                          <a:latin typeface="Calibri"/>
                        </a:rPr>
                        <a:t>ArithOp</a:t>
                      </a:r>
                      <a:endParaRPr lang="en-GB" sz="1400" b="1" i="0" u="none" strike="noStrike" dirty="0">
                        <a:solidFill>
                          <a:srgbClr val="000000"/>
                        </a:solidFill>
                        <a:effectLst/>
                        <a:latin typeface="Calibri"/>
                      </a:endParaRP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CE6F1"/>
                    </a:solidFill>
                  </a:tcPr>
                </a:tc>
                <a:tc hMerge="1">
                  <a:txBody>
                    <a:bodyPr/>
                    <a:lstStyle/>
                    <a:p>
                      <a:endParaRPr lang="en-GB"/>
                    </a:p>
                  </a:txBody>
                  <a:tcPr/>
                </a:tc>
                <a:tc>
                  <a:txBody>
                    <a:bodyPr/>
                    <a:lstStyle/>
                    <a:p>
                      <a:pPr algn="l" fontAlgn="ctr"/>
                      <a:r>
                        <a:rPr lang="en-GB" sz="1400" b="1" i="0" u="none" strike="noStrike" dirty="0">
                          <a:solidFill>
                            <a:srgbClr val="00B050"/>
                          </a:solidFill>
                          <a:effectLst/>
                          <a:latin typeface="Calibri"/>
                        </a:rPr>
                        <a:t>on</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CE6F1"/>
                    </a:solidFill>
                  </a:tcPr>
                </a:tc>
                <a:tc>
                  <a:txBody>
                    <a:bodyPr/>
                    <a:lstStyle/>
                    <a:p>
                      <a:pPr algn="l" fontAlgn="ctr"/>
                      <a:r>
                        <a:rPr lang="en-GB" sz="1400" b="0" i="0" u="none" strike="noStrike">
                          <a:solidFill>
                            <a:srgbClr val="000000"/>
                          </a:solidFill>
                          <a:effectLst/>
                          <a:latin typeface="Calibri"/>
                        </a:rPr>
                        <a:t>Made-up example: child benefit</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CE6F1"/>
                    </a:solidFill>
                  </a:tcPr>
                </a:tc>
                <a:extLst>
                  <a:ext uri="{0D108BD9-81ED-4DB2-BD59-A6C34878D82A}">
                    <a16:rowId xmlns:a16="http://schemas.microsoft.com/office/drawing/2014/main" val="10000"/>
                  </a:ext>
                </a:extLst>
              </a:tr>
              <a:tr h="595519">
                <a:tc>
                  <a:txBody>
                    <a:bodyPr/>
                    <a:lstStyle/>
                    <a:p>
                      <a:pPr algn="l" fontAlgn="b"/>
                      <a:r>
                        <a:rPr lang="en-GB" sz="1100" b="0" i="0" u="none" strike="noStrike">
                          <a:solidFill>
                            <a:srgbClr val="000000"/>
                          </a:solidFill>
                          <a:effectLst/>
                          <a:latin typeface="Calibri"/>
                        </a:rPr>
                        <a:t> </a:t>
                      </a:r>
                    </a:p>
                  </a:txBody>
                  <a:tcPr marL="9525" marR="9525" marT="9525" marB="0" anchor="b">
                    <a:lnL>
                      <a:noFill/>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a:noFill/>
                    </a:lnB>
                    <a:solidFill>
                      <a:srgbClr val="FFFFFF"/>
                    </a:solidFill>
                  </a:tcPr>
                </a:tc>
                <a:tc>
                  <a:txBody>
                    <a:bodyPr/>
                    <a:lstStyle/>
                    <a:p>
                      <a:pPr algn="l" fontAlgn="b"/>
                      <a:r>
                        <a:rPr lang="en-GB" sz="1400" b="0" i="0" u="none" strike="noStrike">
                          <a:solidFill>
                            <a:srgbClr val="000000"/>
                          </a:solidFill>
                          <a:effectLst/>
                          <a:latin typeface="Calibri"/>
                        </a:rPr>
                        <a:t>formula</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a:rPr>
                        <a:t>25#w*n</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en-GB" sz="1400" b="0" i="0" u="none" strike="noStrike" dirty="0">
                          <a:solidFill>
                            <a:srgbClr val="000000"/>
                          </a:solidFill>
                          <a:effectLst/>
                          <a:latin typeface="Calibri"/>
                        </a:rPr>
                        <a:t>£25 per week for each dependent child in the assessment unit</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10001"/>
                  </a:ext>
                </a:extLst>
              </a:tr>
              <a:tr h="595519">
                <a:tc>
                  <a:txBody>
                    <a:bodyPr/>
                    <a:lstStyle/>
                    <a:p>
                      <a:pPr algn="l" fontAlgn="b"/>
                      <a:r>
                        <a:rPr lang="en-GB" sz="1100" b="0" i="0" u="none" strike="noStrike">
                          <a:solidFill>
                            <a:srgbClr val="000000"/>
                          </a:solidFill>
                          <a:effectLst/>
                          <a:latin typeface="Calibri"/>
                        </a:rPr>
                        <a:t> </a:t>
                      </a:r>
                    </a:p>
                  </a:txBody>
                  <a:tcPr marL="9525" marR="9525" marT="9525" marB="0" anchor="b">
                    <a:lnL>
                      <a:noFill/>
                    </a:lnL>
                    <a:lnR w="6350" cap="flat" cmpd="sng" algn="ctr">
                      <a:solidFill>
                        <a:srgbClr val="A6A6A6"/>
                      </a:solidFill>
                      <a:prstDash val="solid"/>
                      <a:round/>
                      <a:headEnd type="none" w="med" len="med"/>
                      <a:tailEnd type="none" w="med" len="med"/>
                    </a:lnR>
                    <a:lnT>
                      <a:noFill/>
                    </a:lnT>
                    <a:lnB>
                      <a:noFill/>
                    </a:lnB>
                    <a:solidFill>
                      <a:srgbClr val="FFFFFF"/>
                    </a:solidFill>
                  </a:tcPr>
                </a:tc>
                <a:tc>
                  <a:txBody>
                    <a:bodyPr/>
                    <a:lstStyle/>
                    <a:p>
                      <a:pPr algn="l" fontAlgn="b"/>
                      <a:r>
                        <a:rPr lang="en-GB" sz="1400" b="0" i="0" u="none" strike="noStrike">
                          <a:solidFill>
                            <a:srgbClr val="000000"/>
                          </a:solidFill>
                          <a:effectLst/>
                          <a:latin typeface="Calibri"/>
                        </a:rPr>
                        <a:t>output_var</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a:rPr>
                        <a:t>bch_s</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a:rPr>
                        <a:t>result saved in the variable bch_s </a:t>
                      </a:r>
                      <a:br>
                        <a:rPr lang="en-GB" sz="1400" b="0" i="0" u="none" strike="noStrike">
                          <a:solidFill>
                            <a:srgbClr val="000000"/>
                          </a:solidFill>
                          <a:effectLst/>
                          <a:latin typeface="Calibri"/>
                        </a:rPr>
                      </a:br>
                      <a:r>
                        <a:rPr lang="en-GB" sz="1400" b="0" i="0" u="none" strike="noStrike">
                          <a:solidFill>
                            <a:srgbClr val="000000"/>
                          </a:solidFill>
                          <a:effectLst/>
                          <a:latin typeface="Calibri"/>
                        </a:rPr>
                        <a:t>(b: benefit, ch: child, _s: simulated)</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10002"/>
                  </a:ext>
                </a:extLst>
              </a:tr>
              <a:tr h="297760">
                <a:tc>
                  <a:txBody>
                    <a:bodyPr/>
                    <a:lstStyle/>
                    <a:p>
                      <a:pPr algn="l" fontAlgn="b"/>
                      <a:r>
                        <a:rPr lang="en-GB" sz="1100" b="0" i="0" u="none" strike="noStrike">
                          <a:solidFill>
                            <a:srgbClr val="000000"/>
                          </a:solidFill>
                          <a:effectLst/>
                          <a:latin typeface="Calibri"/>
                        </a:rPr>
                        <a:t> </a:t>
                      </a:r>
                    </a:p>
                  </a:txBody>
                  <a:tcPr marL="9525" marR="9525" marT="9525" marB="0" anchor="b">
                    <a:lnL>
                      <a:noFill/>
                    </a:lnL>
                    <a:lnR w="6350" cap="flat" cmpd="sng" algn="ctr">
                      <a:solidFill>
                        <a:srgbClr val="A6A6A6"/>
                      </a:solidFill>
                      <a:prstDash val="solid"/>
                      <a:round/>
                      <a:headEnd type="none" w="med" len="med"/>
                      <a:tailEnd type="none" w="med" len="med"/>
                    </a:lnR>
                    <a:lnT>
                      <a:noFill/>
                    </a:lnT>
                    <a:lnB>
                      <a:noFill/>
                    </a:lnB>
                    <a:solidFill>
                      <a:srgbClr val="FFFFFF"/>
                    </a:solidFill>
                  </a:tcPr>
                </a:tc>
                <a:tc>
                  <a:txBody>
                    <a:bodyPr/>
                    <a:lstStyle/>
                    <a:p>
                      <a:pPr algn="l" fontAlgn="b"/>
                      <a:r>
                        <a:rPr lang="en-GB" sz="1400" b="0" i="0" u="none" strike="noStrike">
                          <a:solidFill>
                            <a:srgbClr val="000000"/>
                          </a:solidFill>
                          <a:effectLst/>
                          <a:latin typeface="Calibri"/>
                        </a:rPr>
                        <a:t>TAX_UNIT</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a:rPr>
                        <a:t>tu_bu_uk</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en-GB" sz="1400" b="0" i="0" u="none" strike="noStrike" dirty="0">
                          <a:solidFill>
                            <a:srgbClr val="000000"/>
                          </a:solidFill>
                          <a:effectLst/>
                          <a:latin typeface="Calibri"/>
                        </a:rPr>
                        <a:t>assessment unit used for the calculations</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pic>
        <p:nvPicPr>
          <p:cNvPr id="5" name="Picture 4">
            <a:extLst>
              <a:ext uri="{FF2B5EF4-FFF2-40B4-BE49-F238E27FC236}">
                <a16:creationId xmlns:a16="http://schemas.microsoft.com/office/drawing/2014/main" id="{3A0A93F4-5BFF-42EE-A21E-80136E95A339}"/>
              </a:ext>
            </a:extLst>
          </p:cNvPr>
          <p:cNvPicPr>
            <a:picLocks noChangeAspect="1"/>
          </p:cNvPicPr>
          <p:nvPr/>
        </p:nvPicPr>
        <p:blipFill>
          <a:blip r:embed="rId2"/>
          <a:stretch>
            <a:fillRect/>
          </a:stretch>
        </p:blipFill>
        <p:spPr>
          <a:xfrm>
            <a:off x="2627784" y="3361703"/>
            <a:ext cx="3317337" cy="2211558"/>
          </a:xfrm>
          <a:prstGeom prst="rect">
            <a:avLst/>
          </a:prstGeom>
          <a:ln>
            <a:solidFill>
              <a:srgbClr val="0070C0"/>
            </a:solidFill>
          </a:ln>
        </p:spPr>
      </p:pic>
      <p:sp>
        <p:nvSpPr>
          <p:cNvPr id="3" name="Content Placeholder 2"/>
          <p:cNvSpPr>
            <a:spLocks noGrp="1"/>
          </p:cNvSpPr>
          <p:nvPr>
            <p:ph idx="1"/>
          </p:nvPr>
        </p:nvSpPr>
        <p:spPr>
          <a:xfrm>
            <a:off x="401946" y="1344672"/>
            <a:ext cx="8229600" cy="544199"/>
          </a:xfrm>
        </p:spPr>
        <p:txBody>
          <a:bodyPr>
            <a:noAutofit/>
          </a:bodyPr>
          <a:lstStyle/>
          <a:p>
            <a:r>
              <a:rPr lang="en-GB" sz="2000" dirty="0"/>
              <a:t>No need to learn the query names by heart </a:t>
            </a:r>
          </a:p>
          <a:p>
            <a:pPr marL="0" indent="0">
              <a:buNone/>
            </a:pPr>
            <a:r>
              <a:rPr lang="en-GB" sz="2000" dirty="0">
                <a:sym typeface="Wingdings" panose="05000000000000000000" pitchFamily="2" charset="2"/>
              </a:rPr>
              <a:t> u</a:t>
            </a:r>
            <a:r>
              <a:rPr lang="en-GB" sz="2000" dirty="0"/>
              <a:t>se “IntelliSense” feature to find and select the desired query</a:t>
            </a:r>
          </a:p>
          <a:p>
            <a:endParaRPr lang="en-GB" sz="2400" dirty="0"/>
          </a:p>
          <a:p>
            <a:endParaRPr lang="en-GB" sz="2400" dirty="0"/>
          </a:p>
        </p:txBody>
      </p:sp>
      <p:sp>
        <p:nvSpPr>
          <p:cNvPr id="2" name="Title 1"/>
          <p:cNvSpPr>
            <a:spLocks noGrp="1"/>
          </p:cNvSpPr>
          <p:nvPr>
            <p:ph type="title"/>
          </p:nvPr>
        </p:nvSpPr>
        <p:spPr/>
        <p:txBody>
          <a:bodyPr>
            <a:normAutofit/>
          </a:bodyPr>
          <a:lstStyle/>
          <a:p>
            <a:r>
              <a:rPr lang="en-GB" dirty="0"/>
              <a:t>Function queries</a:t>
            </a:r>
          </a:p>
        </p:txBody>
      </p:sp>
      <p:sp>
        <p:nvSpPr>
          <p:cNvPr id="4" name="Slide Number Placeholder 3"/>
          <p:cNvSpPr>
            <a:spLocks noGrp="1"/>
          </p:cNvSpPr>
          <p:nvPr>
            <p:ph type="sldNum" sz="quarter" idx="12"/>
          </p:nvPr>
        </p:nvSpPr>
        <p:spPr/>
        <p:txBody>
          <a:bodyPr/>
          <a:lstStyle/>
          <a:p>
            <a:pPr>
              <a:defRPr/>
            </a:pPr>
            <a:fld id="{C6F7B4B3-AE8E-4042-A23C-7141963C0C11}" type="slidenum">
              <a:rPr lang="en-GB" smtClean="0"/>
              <a:pPr>
                <a:defRPr/>
              </a:pPr>
              <a:t>111</a:t>
            </a:fld>
            <a:endParaRPr lang="en-GB" dirty="0"/>
          </a:p>
        </p:txBody>
      </p:sp>
      <p:sp>
        <p:nvSpPr>
          <p:cNvPr id="6" name="Oval 5"/>
          <p:cNvSpPr/>
          <p:nvPr/>
        </p:nvSpPr>
        <p:spPr>
          <a:xfrm>
            <a:off x="2829803" y="3156841"/>
            <a:ext cx="293860" cy="21602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ounded Rectangle 15">
            <a:extLst>
              <a:ext uri="{FF2B5EF4-FFF2-40B4-BE49-F238E27FC236}">
                <a16:creationId xmlns:a16="http://schemas.microsoft.com/office/drawing/2014/main" id="{41C33440-25F5-944D-A14F-4E943B605EAF}"/>
              </a:ext>
            </a:extLst>
          </p:cNvPr>
          <p:cNvSpPr/>
          <p:nvPr/>
        </p:nvSpPr>
        <p:spPr>
          <a:xfrm>
            <a:off x="2627784" y="5265839"/>
            <a:ext cx="2047321" cy="247489"/>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Tree>
    <p:extLst>
      <p:ext uri="{BB962C8B-B14F-4D97-AF65-F5344CB8AC3E}">
        <p14:creationId xmlns:p14="http://schemas.microsoft.com/office/powerpoint/2010/main" val="1674997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6" grpId="0" animBg="1"/>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2114"/>
          </a:xfrm>
        </p:spPr>
        <p:txBody>
          <a:bodyPr/>
          <a:lstStyle/>
          <a:p>
            <a:r>
              <a:rPr lang="en-GB" dirty="0"/>
              <a:t>Functions: </a:t>
            </a:r>
            <a:r>
              <a:rPr lang="en-GB" i="1" dirty="0" err="1"/>
              <a:t>ArithOp</a:t>
            </a:r>
            <a:endParaRPr lang="en-GB" dirty="0"/>
          </a:p>
        </p:txBody>
      </p:sp>
      <p:sp>
        <p:nvSpPr>
          <p:cNvPr id="4" name="Slide Number Placeholder 3"/>
          <p:cNvSpPr>
            <a:spLocks noGrp="1"/>
          </p:cNvSpPr>
          <p:nvPr>
            <p:ph type="sldNum" sz="quarter" idx="12"/>
          </p:nvPr>
        </p:nvSpPr>
        <p:spPr/>
        <p:txBody>
          <a:bodyPr/>
          <a:lstStyle/>
          <a:p>
            <a:fld id="{C48A8FB8-C411-4B7B-B8DF-3C88CBE8C9E0}" type="slidenum">
              <a:rPr lang="en-GB" smtClean="0"/>
              <a:t>112</a:t>
            </a:fld>
            <a:endParaRPr lang="en-GB"/>
          </a:p>
        </p:txBody>
      </p:sp>
      <p:graphicFrame>
        <p:nvGraphicFramePr>
          <p:cNvPr id="11" name="Table 10"/>
          <p:cNvGraphicFramePr>
            <a:graphicFrameLocks noGrp="1"/>
          </p:cNvGraphicFramePr>
          <p:nvPr/>
        </p:nvGraphicFramePr>
        <p:xfrm>
          <a:off x="395536" y="2636912"/>
          <a:ext cx="8039099" cy="1428750"/>
        </p:xfrm>
        <a:graphic>
          <a:graphicData uri="http://schemas.openxmlformats.org/drawingml/2006/table">
            <a:tbl>
              <a:tblPr/>
              <a:tblGrid>
                <a:gridCol w="215815">
                  <a:extLst>
                    <a:ext uri="{9D8B030D-6E8A-4147-A177-3AD203B41FA5}">
                      <a16:colId xmlns:a16="http://schemas.microsoft.com/office/drawing/2014/main" val="20000"/>
                    </a:ext>
                  </a:extLst>
                </a:gridCol>
                <a:gridCol w="1561483">
                  <a:extLst>
                    <a:ext uri="{9D8B030D-6E8A-4147-A177-3AD203B41FA5}">
                      <a16:colId xmlns:a16="http://schemas.microsoft.com/office/drawing/2014/main" val="20001"/>
                    </a:ext>
                  </a:extLst>
                </a:gridCol>
                <a:gridCol w="2123236">
                  <a:extLst>
                    <a:ext uri="{9D8B030D-6E8A-4147-A177-3AD203B41FA5}">
                      <a16:colId xmlns:a16="http://schemas.microsoft.com/office/drawing/2014/main" val="20002"/>
                    </a:ext>
                  </a:extLst>
                </a:gridCol>
                <a:gridCol w="4138565">
                  <a:extLst>
                    <a:ext uri="{9D8B030D-6E8A-4147-A177-3AD203B41FA5}">
                      <a16:colId xmlns:a16="http://schemas.microsoft.com/office/drawing/2014/main" val="20003"/>
                    </a:ext>
                  </a:extLst>
                </a:gridCol>
              </a:tblGrid>
              <a:tr h="238125">
                <a:tc gridSpan="2">
                  <a:txBody>
                    <a:bodyPr/>
                    <a:lstStyle/>
                    <a:p>
                      <a:pPr algn="l" fontAlgn="ctr"/>
                      <a:r>
                        <a:rPr lang="en-GB" sz="1400" b="1" i="0" u="none" strike="noStrike" dirty="0" err="1">
                          <a:solidFill>
                            <a:srgbClr val="000000"/>
                          </a:solidFill>
                          <a:effectLst/>
                          <a:latin typeface="Calibri"/>
                        </a:rPr>
                        <a:t>ArithOp</a:t>
                      </a:r>
                      <a:endParaRPr lang="en-GB" sz="1400" b="1" i="0" u="none" strike="noStrike" dirty="0">
                        <a:solidFill>
                          <a:srgbClr val="000000"/>
                        </a:solidFill>
                        <a:effectLst/>
                        <a:latin typeface="Calibri"/>
                      </a:endParaRP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CE6F1"/>
                    </a:solidFill>
                  </a:tcPr>
                </a:tc>
                <a:tc hMerge="1">
                  <a:txBody>
                    <a:bodyPr/>
                    <a:lstStyle/>
                    <a:p>
                      <a:endParaRPr lang="en-GB"/>
                    </a:p>
                  </a:txBody>
                  <a:tcPr/>
                </a:tc>
                <a:tc>
                  <a:txBody>
                    <a:bodyPr/>
                    <a:lstStyle/>
                    <a:p>
                      <a:pPr algn="l" fontAlgn="ctr"/>
                      <a:r>
                        <a:rPr lang="en-GB" sz="1400" b="1" i="0" u="none" strike="noStrike">
                          <a:solidFill>
                            <a:srgbClr val="00B050"/>
                          </a:solidFill>
                          <a:effectLst/>
                          <a:latin typeface="Calibri"/>
                        </a:rPr>
                        <a:t>on</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CE6F1"/>
                    </a:solidFill>
                  </a:tcPr>
                </a:tc>
                <a:tc>
                  <a:txBody>
                    <a:bodyPr/>
                    <a:lstStyle/>
                    <a:p>
                      <a:pPr algn="l" fontAlgn="ctr"/>
                      <a:r>
                        <a:rPr lang="en-GB" sz="1400" b="0" i="0" u="none" strike="noStrike">
                          <a:solidFill>
                            <a:srgbClr val="000000"/>
                          </a:solidFill>
                          <a:effectLst/>
                          <a:latin typeface="Calibri"/>
                        </a:rPr>
                        <a:t>Made-up example: pension contributions</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CE6F1"/>
                    </a:solidFill>
                  </a:tcPr>
                </a:tc>
                <a:extLst>
                  <a:ext uri="{0D108BD9-81ED-4DB2-BD59-A6C34878D82A}">
                    <a16:rowId xmlns:a16="http://schemas.microsoft.com/office/drawing/2014/main" val="10000"/>
                  </a:ext>
                </a:extLst>
              </a:tr>
              <a:tr h="238125">
                <a:tc>
                  <a:txBody>
                    <a:bodyPr/>
                    <a:lstStyle/>
                    <a:p>
                      <a:pPr algn="l" fontAlgn="b"/>
                      <a:r>
                        <a:rPr lang="en-GB" sz="1100" b="0" i="0" u="none" strike="noStrike">
                          <a:solidFill>
                            <a:srgbClr val="000000"/>
                          </a:solidFill>
                          <a:effectLst/>
                          <a:latin typeface="Calibri"/>
                        </a:rPr>
                        <a:t> </a:t>
                      </a:r>
                    </a:p>
                  </a:txBody>
                  <a:tcPr marL="9525" marR="9525" marT="9525" marB="0" anchor="b">
                    <a:lnL>
                      <a:noFill/>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a:noFill/>
                    </a:lnB>
                    <a:solidFill>
                      <a:srgbClr val="FFFFFF"/>
                    </a:solidFill>
                  </a:tcPr>
                </a:tc>
                <a:tc>
                  <a:txBody>
                    <a:bodyPr/>
                    <a:lstStyle/>
                    <a:p>
                      <a:pPr algn="l" fontAlgn="b"/>
                      <a:r>
                        <a:rPr lang="en-GB" sz="1400" b="0" i="0" u="none" strike="noStrike">
                          <a:solidFill>
                            <a:srgbClr val="000000"/>
                          </a:solidFill>
                          <a:effectLst/>
                          <a:latin typeface="Calibri"/>
                        </a:rPr>
                        <a:t>formula</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tc>
                  <a:txBody>
                    <a:bodyPr/>
                    <a:lstStyle/>
                    <a:p>
                      <a:pPr algn="l" fontAlgn="b"/>
                      <a:r>
                        <a:rPr lang="en-GB" sz="1400" b="0" i="0" u="none" strike="noStrike">
                          <a:solidFill>
                            <a:srgbClr val="000000"/>
                          </a:solidFill>
                          <a:effectLst/>
                          <a:latin typeface="Calibri"/>
                        </a:rPr>
                        <a:t>yem*0.08</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tc>
                  <a:txBody>
                    <a:bodyPr/>
                    <a:lstStyle/>
                    <a:p>
                      <a:pPr algn="l" fontAlgn="b"/>
                      <a:r>
                        <a:rPr lang="en-GB" sz="1400" b="0" i="0" u="none" strike="noStrike" dirty="0">
                          <a:solidFill>
                            <a:srgbClr val="000000"/>
                          </a:solidFill>
                          <a:effectLst/>
                          <a:latin typeface="Calibri"/>
                        </a:rPr>
                        <a:t>8% of earnings (</a:t>
                      </a:r>
                      <a:r>
                        <a:rPr lang="en-GB" sz="1400" b="0" i="0" u="none" strike="noStrike" dirty="0" err="1">
                          <a:solidFill>
                            <a:srgbClr val="000000"/>
                          </a:solidFill>
                          <a:effectLst/>
                          <a:latin typeface="Calibri"/>
                        </a:rPr>
                        <a:t>yem</a:t>
                      </a:r>
                      <a:r>
                        <a:rPr lang="en-GB" sz="1400" b="0" i="0" u="none" strike="noStrike" dirty="0">
                          <a:solidFill>
                            <a:srgbClr val="000000"/>
                          </a:solidFill>
                          <a:effectLst/>
                          <a:latin typeface="Calibri"/>
                        </a:rPr>
                        <a:t>) for Old-age Pension Fund</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714375">
                <a:tc>
                  <a:txBody>
                    <a:bodyPr/>
                    <a:lstStyle/>
                    <a:p>
                      <a:pPr algn="l" fontAlgn="b"/>
                      <a:r>
                        <a:rPr lang="en-GB" sz="1100" b="0" i="0" u="none" strike="noStrike">
                          <a:solidFill>
                            <a:srgbClr val="000000"/>
                          </a:solidFill>
                          <a:effectLst/>
                          <a:latin typeface="Calibri"/>
                        </a:rPr>
                        <a:t> </a:t>
                      </a:r>
                    </a:p>
                  </a:txBody>
                  <a:tcPr marL="9525" marR="9525" marT="9525" marB="0" anchor="b">
                    <a:lnL>
                      <a:noFill/>
                    </a:lnL>
                    <a:lnR w="6350" cap="flat" cmpd="sng" algn="ctr">
                      <a:solidFill>
                        <a:srgbClr val="A6A6A6"/>
                      </a:solidFill>
                      <a:prstDash val="solid"/>
                      <a:round/>
                      <a:headEnd type="none" w="med" len="med"/>
                      <a:tailEnd type="none" w="med" len="med"/>
                    </a:lnR>
                    <a:lnT>
                      <a:noFill/>
                    </a:lnT>
                    <a:lnB>
                      <a:noFill/>
                    </a:lnB>
                    <a:solidFill>
                      <a:srgbClr val="FFFFFF"/>
                    </a:solidFill>
                  </a:tcPr>
                </a:tc>
                <a:tc>
                  <a:txBody>
                    <a:bodyPr/>
                    <a:lstStyle/>
                    <a:p>
                      <a:pPr algn="l" fontAlgn="b"/>
                      <a:r>
                        <a:rPr lang="en-GB" sz="1400" b="0" i="0" u="none" strike="noStrike" dirty="0" err="1">
                          <a:solidFill>
                            <a:srgbClr val="000000"/>
                          </a:solidFill>
                          <a:effectLst/>
                          <a:latin typeface="Calibri"/>
                        </a:rPr>
                        <a:t>output_var</a:t>
                      </a:r>
                      <a:endParaRPr lang="en-GB" sz="1400" b="0" i="0" u="none" strike="noStrike" dirty="0">
                        <a:solidFill>
                          <a:srgbClr val="000000"/>
                        </a:solidFill>
                        <a:effectLst/>
                        <a:latin typeface="Calibri"/>
                      </a:endParaRP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tc>
                  <a:txBody>
                    <a:bodyPr/>
                    <a:lstStyle/>
                    <a:p>
                      <a:pPr algn="l" fontAlgn="b"/>
                      <a:r>
                        <a:rPr lang="en-GB" sz="1400" b="0" i="0" u="none" strike="noStrike">
                          <a:solidFill>
                            <a:srgbClr val="000000"/>
                          </a:solidFill>
                          <a:effectLst/>
                          <a:latin typeface="Calibri"/>
                        </a:rPr>
                        <a:t>tsceepi_s</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tc>
                  <a:txBody>
                    <a:bodyPr/>
                    <a:lstStyle/>
                    <a:p>
                      <a:pPr algn="l" fontAlgn="b"/>
                      <a:r>
                        <a:rPr lang="en-GB" sz="1400" b="0" i="0" u="none" strike="noStrike">
                          <a:solidFill>
                            <a:srgbClr val="000000"/>
                          </a:solidFill>
                          <a:effectLst/>
                          <a:latin typeface="Calibri"/>
                        </a:rPr>
                        <a:t>result saved in the variable tsceepi_s </a:t>
                      </a:r>
                      <a:br>
                        <a:rPr lang="en-GB" sz="1400" b="0" i="0" u="none" strike="noStrike">
                          <a:solidFill>
                            <a:srgbClr val="000000"/>
                          </a:solidFill>
                          <a:effectLst/>
                          <a:latin typeface="Calibri"/>
                        </a:rPr>
                      </a:br>
                      <a:r>
                        <a:rPr lang="en-GB" sz="1400" b="0" i="0" u="none" strike="noStrike">
                          <a:solidFill>
                            <a:srgbClr val="000000"/>
                          </a:solidFill>
                          <a:effectLst/>
                          <a:latin typeface="Calibri"/>
                        </a:rPr>
                        <a:t>(t: tax, sc: social contributions, ee: employee, pi: pension insurance, _s: simulated)</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238125">
                <a:tc>
                  <a:txBody>
                    <a:bodyPr/>
                    <a:lstStyle/>
                    <a:p>
                      <a:pPr algn="l" fontAlgn="b"/>
                      <a:r>
                        <a:rPr lang="en-GB" sz="1100" b="0" i="0" u="none" strike="noStrike">
                          <a:solidFill>
                            <a:srgbClr val="000000"/>
                          </a:solidFill>
                          <a:effectLst/>
                          <a:latin typeface="Calibri"/>
                        </a:rPr>
                        <a:t> </a:t>
                      </a:r>
                    </a:p>
                  </a:txBody>
                  <a:tcPr marL="9525" marR="9525" marT="9525" marB="0" anchor="b">
                    <a:lnL>
                      <a:noFill/>
                    </a:lnL>
                    <a:lnR w="6350" cap="flat" cmpd="sng" algn="ctr">
                      <a:solidFill>
                        <a:srgbClr val="A6A6A6"/>
                      </a:solidFill>
                      <a:prstDash val="solid"/>
                      <a:round/>
                      <a:headEnd type="none" w="med" len="med"/>
                      <a:tailEnd type="none" w="med" len="med"/>
                    </a:lnR>
                    <a:lnT>
                      <a:noFill/>
                    </a:lnT>
                    <a:lnB>
                      <a:noFill/>
                    </a:lnB>
                    <a:solidFill>
                      <a:srgbClr val="FFFFFF"/>
                    </a:solidFill>
                  </a:tcPr>
                </a:tc>
                <a:tc>
                  <a:txBody>
                    <a:bodyPr/>
                    <a:lstStyle/>
                    <a:p>
                      <a:pPr algn="l" fontAlgn="b"/>
                      <a:r>
                        <a:rPr lang="en-GB" sz="1400" b="0" i="0" u="none" strike="noStrike">
                          <a:solidFill>
                            <a:srgbClr val="000000"/>
                          </a:solidFill>
                          <a:effectLst/>
                          <a:latin typeface="Calibri"/>
                        </a:rPr>
                        <a:t>TAX_UNIT</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tc>
                  <a:txBody>
                    <a:bodyPr/>
                    <a:lstStyle/>
                    <a:p>
                      <a:pPr algn="l" fontAlgn="b"/>
                      <a:r>
                        <a:rPr lang="en-GB" sz="1400" b="0" i="0" u="none" strike="noStrike">
                          <a:solidFill>
                            <a:srgbClr val="000000"/>
                          </a:solidFill>
                          <a:effectLst/>
                          <a:latin typeface="Calibri"/>
                        </a:rPr>
                        <a:t>tu_individual_uk</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tc>
                  <a:txBody>
                    <a:bodyPr/>
                    <a:lstStyle/>
                    <a:p>
                      <a:pPr algn="l" fontAlgn="b"/>
                      <a:r>
                        <a:rPr lang="en-GB" sz="1400" b="0" i="0" u="none" strike="noStrike" dirty="0">
                          <a:solidFill>
                            <a:srgbClr val="000000"/>
                          </a:solidFill>
                          <a:effectLst/>
                          <a:latin typeface="Calibri"/>
                        </a:rPr>
                        <a:t>assessment unit used for the calculations</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bl>
          </a:graphicData>
        </a:graphic>
      </p:graphicFrame>
      <p:grpSp>
        <p:nvGrpSpPr>
          <p:cNvPr id="12" name="Group 11"/>
          <p:cNvGrpSpPr/>
          <p:nvPr/>
        </p:nvGrpSpPr>
        <p:grpSpPr>
          <a:xfrm>
            <a:off x="1475656" y="4221088"/>
            <a:ext cx="4464496" cy="1571402"/>
            <a:chOff x="6386748" y="2798940"/>
            <a:chExt cx="4464496" cy="1571402"/>
          </a:xfrm>
        </p:grpSpPr>
        <p:sp>
          <p:nvSpPr>
            <p:cNvPr id="13" name="Down Arrow 12"/>
            <p:cNvSpPr/>
            <p:nvPr/>
          </p:nvSpPr>
          <p:spPr>
            <a:xfrm rot="10800000">
              <a:off x="7773578" y="2798940"/>
              <a:ext cx="325389" cy="864096"/>
            </a:xfrm>
            <a:prstGeom prst="downArrow">
              <a:avLst/>
            </a:prstGeom>
            <a:solidFill>
              <a:schemeClr val="accent1"/>
            </a:solidFill>
            <a:ln>
              <a:solidFill>
                <a:srgbClr val="1D34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rgbClr val="FFFFFF"/>
                </a:solidFill>
              </a:endParaRPr>
            </a:p>
          </p:txBody>
        </p:sp>
        <p:sp>
          <p:nvSpPr>
            <p:cNvPr id="14" name="TextBox 13"/>
            <p:cNvSpPr txBox="1"/>
            <p:nvPr/>
          </p:nvSpPr>
          <p:spPr>
            <a:xfrm>
              <a:off x="6386748" y="3447012"/>
              <a:ext cx="4464496" cy="923330"/>
            </a:xfrm>
            <a:prstGeom prst="rect">
              <a:avLst/>
            </a:prstGeom>
            <a:solidFill>
              <a:schemeClr val="bg1"/>
            </a:solidFill>
            <a:ln>
              <a:solidFill>
                <a:schemeClr val="tx2"/>
              </a:solidFill>
            </a:ln>
          </p:spPr>
          <p:txBody>
            <a:bodyPr wrap="square" rtlCol="0">
              <a:spAutoFit/>
            </a:bodyPr>
            <a:lstStyle/>
            <a:p>
              <a:pPr fontAlgn="base">
                <a:spcBef>
                  <a:spcPct val="0"/>
                </a:spcBef>
                <a:spcAft>
                  <a:spcPct val="0"/>
                </a:spcAft>
              </a:pPr>
              <a:r>
                <a:rPr lang="en-GB" b="1" dirty="0">
                  <a:solidFill>
                    <a:srgbClr val="000000"/>
                  </a:solidFill>
                </a:rPr>
                <a:t>c</a:t>
              </a:r>
              <a:r>
                <a:rPr lang="en-GB" b="1" dirty="0">
                  <a:solidFill>
                    <a:srgbClr val="000000"/>
                  </a:solidFill>
                  <a:latin typeface="Arial" charset="0"/>
                  <a:cs typeface="Arial" charset="0"/>
                </a:rPr>
                <a:t>alculations in </a:t>
              </a:r>
              <a:r>
                <a:rPr lang="en-GB" b="1" dirty="0" err="1">
                  <a:solidFill>
                    <a:srgbClr val="000000"/>
                  </a:solidFill>
                  <a:latin typeface="Arial" charset="0"/>
                  <a:cs typeface="Arial" charset="0"/>
                </a:rPr>
                <a:t>ArithOp</a:t>
              </a:r>
              <a:r>
                <a:rPr lang="en-GB" b="1" dirty="0">
                  <a:solidFill>
                    <a:srgbClr val="000000"/>
                  </a:solidFill>
                  <a:latin typeface="Arial" charset="0"/>
                  <a:cs typeface="Arial" charset="0"/>
                </a:rPr>
                <a:t> are carried out for everyone with earnings, including </a:t>
              </a:r>
              <a:r>
                <a:rPr lang="en-GB" b="1" dirty="0">
                  <a:solidFill>
                    <a:srgbClr val="000000"/>
                  </a:solidFill>
                </a:rPr>
                <a:t>civil servants</a:t>
              </a:r>
              <a:endParaRPr lang="en-GB" b="1" dirty="0">
                <a:solidFill>
                  <a:srgbClr val="000000"/>
                </a:solidFill>
                <a:latin typeface="Arial" charset="0"/>
                <a:cs typeface="Arial" charset="0"/>
              </a:endParaRPr>
            </a:p>
          </p:txBody>
        </p:sp>
      </p:grpSp>
    </p:spTree>
    <p:extLst>
      <p:ext uri="{BB962C8B-B14F-4D97-AF65-F5344CB8AC3E}">
        <p14:creationId xmlns:p14="http://schemas.microsoft.com/office/powerpoint/2010/main" val="3063038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3370118193"/>
              </p:ext>
            </p:extLst>
          </p:nvPr>
        </p:nvGraphicFramePr>
        <p:xfrm>
          <a:off x="497303" y="1988840"/>
          <a:ext cx="8039099" cy="3062833"/>
        </p:xfrm>
        <a:graphic>
          <a:graphicData uri="http://schemas.openxmlformats.org/drawingml/2006/table">
            <a:tbl>
              <a:tblPr/>
              <a:tblGrid>
                <a:gridCol w="215815">
                  <a:extLst>
                    <a:ext uri="{9D8B030D-6E8A-4147-A177-3AD203B41FA5}">
                      <a16:colId xmlns:a16="http://schemas.microsoft.com/office/drawing/2014/main" val="20000"/>
                    </a:ext>
                  </a:extLst>
                </a:gridCol>
                <a:gridCol w="1561483">
                  <a:extLst>
                    <a:ext uri="{9D8B030D-6E8A-4147-A177-3AD203B41FA5}">
                      <a16:colId xmlns:a16="http://schemas.microsoft.com/office/drawing/2014/main" val="20001"/>
                    </a:ext>
                  </a:extLst>
                </a:gridCol>
                <a:gridCol w="2123236">
                  <a:extLst>
                    <a:ext uri="{9D8B030D-6E8A-4147-A177-3AD203B41FA5}">
                      <a16:colId xmlns:a16="http://schemas.microsoft.com/office/drawing/2014/main" val="20002"/>
                    </a:ext>
                  </a:extLst>
                </a:gridCol>
                <a:gridCol w="4138565">
                  <a:extLst>
                    <a:ext uri="{9D8B030D-6E8A-4147-A177-3AD203B41FA5}">
                      <a16:colId xmlns:a16="http://schemas.microsoft.com/office/drawing/2014/main" val="20003"/>
                    </a:ext>
                  </a:extLst>
                </a:gridCol>
              </a:tblGrid>
              <a:tr h="238125">
                <a:tc gridSpan="2">
                  <a:txBody>
                    <a:bodyPr/>
                    <a:lstStyle/>
                    <a:p>
                      <a:pPr algn="l" fontAlgn="ctr"/>
                      <a:r>
                        <a:rPr lang="en-GB" sz="1400" b="1" i="0" u="none" strike="noStrike" dirty="0">
                          <a:solidFill>
                            <a:srgbClr val="0070C0"/>
                          </a:solidFill>
                          <a:effectLst/>
                          <a:latin typeface="Calibri"/>
                        </a:rPr>
                        <a:t>Policy</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2F2F2"/>
                    </a:solidFill>
                  </a:tcPr>
                </a:tc>
                <a:tc hMerge="1">
                  <a:txBody>
                    <a:bodyPr/>
                    <a:lstStyle/>
                    <a:p>
                      <a:endParaRPr lang="en-GB"/>
                    </a:p>
                  </a:txBody>
                  <a:tcPr/>
                </a:tc>
                <a:tc>
                  <a:txBody>
                    <a:bodyPr/>
                    <a:lstStyle/>
                    <a:p>
                      <a:pPr algn="l" fontAlgn="ctr"/>
                      <a:r>
                        <a:rPr lang="en-GB" sz="1400" b="1" i="0" u="none" strike="noStrike" dirty="0">
                          <a:solidFill>
                            <a:srgbClr val="0070C0"/>
                          </a:solidFill>
                          <a:effectLst/>
                          <a:latin typeface="Calibri"/>
                        </a:rPr>
                        <a:t>System Name</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2F2F2"/>
                    </a:solidFill>
                  </a:tcPr>
                </a:tc>
                <a:tc>
                  <a:txBody>
                    <a:bodyPr/>
                    <a:lstStyle/>
                    <a:p>
                      <a:pPr algn="l" fontAlgn="ctr"/>
                      <a:r>
                        <a:rPr lang="en-GB" sz="1400" b="1" i="0" u="none" strike="noStrike" dirty="0">
                          <a:solidFill>
                            <a:srgbClr val="0070C0"/>
                          </a:solidFill>
                          <a:effectLst/>
                          <a:latin typeface="Calibri"/>
                        </a:rPr>
                        <a:t>Comment</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2F2F2"/>
                    </a:solidFill>
                  </a:tcPr>
                </a:tc>
                <a:extLst>
                  <a:ext uri="{0D108BD9-81ED-4DB2-BD59-A6C34878D82A}">
                    <a16:rowId xmlns:a16="http://schemas.microsoft.com/office/drawing/2014/main" val="10000"/>
                  </a:ext>
                </a:extLst>
              </a:tr>
              <a:tr h="476250">
                <a:tc gridSpan="2">
                  <a:txBody>
                    <a:bodyPr/>
                    <a:lstStyle/>
                    <a:p>
                      <a:pPr algn="l" fontAlgn="ctr"/>
                      <a:r>
                        <a:rPr lang="en-GB" sz="1400" b="1" i="0" u="none" strike="noStrike">
                          <a:solidFill>
                            <a:srgbClr val="000000"/>
                          </a:solidFill>
                          <a:effectLst/>
                          <a:latin typeface="Calibri"/>
                        </a:rPr>
                        <a:t>Elig</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CE6F1"/>
                    </a:solidFill>
                  </a:tcPr>
                </a:tc>
                <a:tc hMerge="1">
                  <a:txBody>
                    <a:bodyPr/>
                    <a:lstStyle/>
                    <a:p>
                      <a:endParaRPr lang="en-GB"/>
                    </a:p>
                  </a:txBody>
                  <a:tcPr/>
                </a:tc>
                <a:tc>
                  <a:txBody>
                    <a:bodyPr/>
                    <a:lstStyle/>
                    <a:p>
                      <a:pPr algn="l" fontAlgn="ctr"/>
                      <a:r>
                        <a:rPr lang="en-GB" sz="1400" b="1" i="0" u="none" strike="noStrike">
                          <a:solidFill>
                            <a:srgbClr val="00B050"/>
                          </a:solidFill>
                          <a:effectLst/>
                          <a:latin typeface="Calibri"/>
                        </a:rPr>
                        <a:t>on</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CE6F1"/>
                    </a:solidFill>
                  </a:tcPr>
                </a:tc>
                <a:tc>
                  <a:txBody>
                    <a:bodyPr/>
                    <a:lstStyle/>
                    <a:p>
                      <a:pPr algn="l" fontAlgn="ctr"/>
                      <a:r>
                        <a:rPr lang="en-GB" sz="1400" b="0" i="0" u="none" strike="noStrike">
                          <a:solidFill>
                            <a:srgbClr val="000000"/>
                          </a:solidFill>
                          <a:effectLst/>
                          <a:latin typeface="Calibri"/>
                        </a:rPr>
                        <a:t>Made-up example: condition to pay employee NI contributions</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CE6F1"/>
                    </a:solidFill>
                  </a:tcPr>
                </a:tc>
                <a:extLst>
                  <a:ext uri="{0D108BD9-81ED-4DB2-BD59-A6C34878D82A}">
                    <a16:rowId xmlns:a16="http://schemas.microsoft.com/office/drawing/2014/main" val="10001"/>
                  </a:ext>
                </a:extLst>
              </a:tr>
              <a:tr h="238125">
                <a:tc>
                  <a:txBody>
                    <a:bodyPr/>
                    <a:lstStyle/>
                    <a:p>
                      <a:pPr algn="l" fontAlgn="b"/>
                      <a:r>
                        <a:rPr lang="en-GB" sz="1100" b="0" i="0" u="none" strike="noStrike">
                          <a:solidFill>
                            <a:srgbClr val="000000"/>
                          </a:solidFill>
                          <a:effectLst/>
                          <a:latin typeface="Calibri"/>
                        </a:rPr>
                        <a:t> </a:t>
                      </a:r>
                    </a:p>
                  </a:txBody>
                  <a:tcPr marL="9525" marR="9525" marT="9525" marB="0" anchor="b">
                    <a:lnL>
                      <a:noFill/>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a:noFill/>
                    </a:lnB>
                    <a:solidFill>
                      <a:srgbClr val="FFFFFF"/>
                    </a:solidFill>
                  </a:tcPr>
                </a:tc>
                <a:tc>
                  <a:txBody>
                    <a:bodyPr/>
                    <a:lstStyle/>
                    <a:p>
                      <a:pPr algn="l" fontAlgn="b"/>
                      <a:r>
                        <a:rPr lang="en-GB" sz="1400" b="0" i="0" u="none" strike="noStrike">
                          <a:solidFill>
                            <a:srgbClr val="000000"/>
                          </a:solidFill>
                          <a:effectLst/>
                          <a:latin typeface="Calibri"/>
                        </a:rPr>
                        <a:t>elig_cond</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tc>
                  <a:txBody>
                    <a:bodyPr/>
                    <a:lstStyle/>
                    <a:p>
                      <a:pPr algn="l" fontAlgn="b"/>
                      <a:r>
                        <a:rPr lang="en-GB" sz="1400" b="0" i="0" u="none" strike="noStrike">
                          <a:solidFill>
                            <a:srgbClr val="000000"/>
                          </a:solidFill>
                          <a:effectLst/>
                          <a:latin typeface="Calibri"/>
                        </a:rPr>
                        <a:t>!IsCivilServant</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tc>
                  <a:txBody>
                    <a:bodyPr/>
                    <a:lstStyle/>
                    <a:p>
                      <a:pPr algn="l" fontAlgn="b"/>
                      <a:r>
                        <a:rPr lang="en-GB" sz="1400" b="0" i="0" u="none" strike="noStrike">
                          <a:solidFill>
                            <a:srgbClr val="000000"/>
                          </a:solidFill>
                          <a:effectLst/>
                          <a:latin typeface="Calibri"/>
                        </a:rPr>
                        <a:t>not a civil servant (!IsCivilServant)</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238125">
                <a:tc>
                  <a:txBody>
                    <a:bodyPr/>
                    <a:lstStyle/>
                    <a:p>
                      <a:pPr algn="l" fontAlgn="b"/>
                      <a:r>
                        <a:rPr lang="en-GB" sz="1100" b="0" i="0" u="none" strike="noStrike">
                          <a:solidFill>
                            <a:srgbClr val="000000"/>
                          </a:solidFill>
                          <a:effectLst/>
                          <a:latin typeface="Calibri"/>
                        </a:rPr>
                        <a:t> </a:t>
                      </a:r>
                    </a:p>
                  </a:txBody>
                  <a:tcPr marL="9525" marR="9525" marT="9525" marB="0" anchor="b">
                    <a:lnL>
                      <a:noFill/>
                    </a:lnL>
                    <a:lnR w="6350" cap="flat" cmpd="sng" algn="ctr">
                      <a:solidFill>
                        <a:srgbClr val="A6A6A6"/>
                      </a:solidFill>
                      <a:prstDash val="solid"/>
                      <a:round/>
                      <a:headEnd type="none" w="med" len="med"/>
                      <a:tailEnd type="none" w="med" len="med"/>
                    </a:lnR>
                    <a:lnT>
                      <a:noFill/>
                    </a:lnT>
                    <a:lnB w="6350" cap="flat" cmpd="sng" algn="ctr">
                      <a:solidFill>
                        <a:srgbClr val="A6A6A6"/>
                      </a:solidFill>
                      <a:prstDash val="solid"/>
                      <a:round/>
                      <a:headEnd type="none" w="med" len="med"/>
                      <a:tailEnd type="none" w="med" len="med"/>
                    </a:lnB>
                    <a:solidFill>
                      <a:srgbClr val="FFFFFF"/>
                    </a:solidFill>
                  </a:tcPr>
                </a:tc>
                <a:tc>
                  <a:txBody>
                    <a:bodyPr/>
                    <a:lstStyle/>
                    <a:p>
                      <a:pPr algn="l" fontAlgn="b"/>
                      <a:r>
                        <a:rPr lang="en-GB" sz="1400" b="0" i="0" u="none" strike="noStrike">
                          <a:solidFill>
                            <a:srgbClr val="000000"/>
                          </a:solidFill>
                          <a:effectLst/>
                          <a:latin typeface="Calibri"/>
                        </a:rPr>
                        <a:t>TAX_UNIT</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tc>
                  <a:txBody>
                    <a:bodyPr/>
                    <a:lstStyle/>
                    <a:p>
                      <a:pPr algn="l" fontAlgn="b"/>
                      <a:r>
                        <a:rPr lang="en-GB" sz="1400" b="0" i="0" u="none" strike="noStrike">
                          <a:solidFill>
                            <a:srgbClr val="000000"/>
                          </a:solidFill>
                          <a:effectLst/>
                          <a:latin typeface="Calibri"/>
                        </a:rPr>
                        <a:t>tu_individual_uk</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tc>
                  <a:txBody>
                    <a:bodyPr/>
                    <a:lstStyle/>
                    <a:p>
                      <a:pPr algn="l" fontAlgn="b"/>
                      <a:r>
                        <a:rPr lang="en-GB" sz="1400" b="0" i="0" u="none" strike="noStrike">
                          <a:solidFill>
                            <a:srgbClr val="000000"/>
                          </a:solidFill>
                          <a:effectLst/>
                          <a:latin typeface="Calibri"/>
                        </a:rPr>
                        <a:t>assessment unit used for the calculations</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238125">
                <a:tc gridSpan="2">
                  <a:txBody>
                    <a:bodyPr/>
                    <a:lstStyle/>
                    <a:p>
                      <a:pPr algn="l" fontAlgn="ctr"/>
                      <a:r>
                        <a:rPr lang="en-GB" sz="1400" b="1" i="0" u="none" strike="noStrike">
                          <a:solidFill>
                            <a:srgbClr val="000000"/>
                          </a:solidFill>
                          <a:effectLst/>
                          <a:latin typeface="Calibri"/>
                        </a:rPr>
                        <a:t>ArithOp</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CE6F1"/>
                    </a:solidFill>
                  </a:tcPr>
                </a:tc>
                <a:tc hMerge="1">
                  <a:txBody>
                    <a:bodyPr/>
                    <a:lstStyle/>
                    <a:p>
                      <a:endParaRPr lang="en-GB"/>
                    </a:p>
                  </a:txBody>
                  <a:tcPr/>
                </a:tc>
                <a:tc>
                  <a:txBody>
                    <a:bodyPr/>
                    <a:lstStyle/>
                    <a:p>
                      <a:pPr algn="l" fontAlgn="ctr"/>
                      <a:r>
                        <a:rPr lang="en-GB" sz="1400" b="1" i="0" u="none" strike="noStrike">
                          <a:solidFill>
                            <a:srgbClr val="00B050"/>
                          </a:solidFill>
                          <a:effectLst/>
                          <a:latin typeface="Calibri"/>
                        </a:rPr>
                        <a:t>on</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CE6F1"/>
                    </a:solidFill>
                  </a:tcPr>
                </a:tc>
                <a:tc>
                  <a:txBody>
                    <a:bodyPr/>
                    <a:lstStyle/>
                    <a:p>
                      <a:pPr algn="l" fontAlgn="ctr"/>
                      <a:r>
                        <a:rPr lang="en-GB" sz="1400" b="0" i="0" u="none" strike="noStrike" dirty="0">
                          <a:solidFill>
                            <a:srgbClr val="000000"/>
                          </a:solidFill>
                          <a:effectLst/>
                          <a:latin typeface="Calibri"/>
                        </a:rPr>
                        <a:t>Made-up example: pension contributions</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CE6F1"/>
                    </a:solidFill>
                  </a:tcPr>
                </a:tc>
                <a:extLst>
                  <a:ext uri="{0D108BD9-81ED-4DB2-BD59-A6C34878D82A}">
                    <a16:rowId xmlns:a16="http://schemas.microsoft.com/office/drawing/2014/main" val="10004"/>
                  </a:ext>
                </a:extLst>
              </a:tr>
              <a:tr h="443458">
                <a:tc>
                  <a:txBody>
                    <a:bodyPr/>
                    <a:lstStyle/>
                    <a:p>
                      <a:pPr algn="l" fontAlgn="b"/>
                      <a:r>
                        <a:rPr lang="en-GB" sz="1100" b="0" i="0" u="none" strike="noStrike">
                          <a:solidFill>
                            <a:srgbClr val="000000"/>
                          </a:solidFill>
                          <a:effectLst/>
                          <a:latin typeface="Calibri"/>
                        </a:rPr>
                        <a:t> </a:t>
                      </a:r>
                    </a:p>
                  </a:txBody>
                  <a:tcPr marL="9525" marR="9525" marT="9525" marB="0" anchor="b">
                    <a:lnL>
                      <a:noFill/>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a:noFill/>
                    </a:lnB>
                    <a:solidFill>
                      <a:srgbClr val="FFFFFF"/>
                    </a:solidFill>
                  </a:tcPr>
                </a:tc>
                <a:tc>
                  <a:txBody>
                    <a:bodyPr/>
                    <a:lstStyle/>
                    <a:p>
                      <a:pPr algn="l" fontAlgn="b"/>
                      <a:r>
                        <a:rPr lang="en-GB" sz="1400" b="0" i="0" u="none" strike="noStrike" dirty="0" err="1">
                          <a:solidFill>
                            <a:srgbClr val="000000"/>
                          </a:solidFill>
                          <a:effectLst/>
                          <a:latin typeface="Calibri"/>
                        </a:rPr>
                        <a:t>Who_Must_Be_Elig</a:t>
                      </a:r>
                      <a:endParaRPr lang="en-GB" sz="1400" b="0" i="0" u="none" strike="noStrike" dirty="0">
                        <a:solidFill>
                          <a:srgbClr val="000000"/>
                        </a:solidFill>
                        <a:effectLst/>
                        <a:latin typeface="Calibri"/>
                      </a:endParaRP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tc>
                  <a:txBody>
                    <a:bodyPr/>
                    <a:lstStyle/>
                    <a:p>
                      <a:pPr algn="l" fontAlgn="b"/>
                      <a:r>
                        <a:rPr lang="en-GB" sz="1400" b="0" i="0" u="none" strike="noStrike">
                          <a:solidFill>
                            <a:srgbClr val="000000"/>
                          </a:solidFill>
                          <a:effectLst/>
                          <a:latin typeface="Calibri"/>
                        </a:rPr>
                        <a:t>one</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tc>
                  <a:txBody>
                    <a:bodyPr/>
                    <a:lstStyle/>
                    <a:p>
                      <a:pPr algn="l" fontAlgn="b"/>
                      <a:r>
                        <a:rPr lang="en-GB" sz="1400" b="0" i="0" u="none" strike="noStrike">
                          <a:solidFill>
                            <a:srgbClr val="000000"/>
                          </a:solidFill>
                          <a:effectLst/>
                          <a:latin typeface="Calibri"/>
                        </a:rPr>
                        <a:t>calculations carried out if at least one member of assessment unit fulfills condition from last Elig function</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238125">
                <a:tc>
                  <a:txBody>
                    <a:bodyPr/>
                    <a:lstStyle/>
                    <a:p>
                      <a:pPr algn="l" fontAlgn="b"/>
                      <a:r>
                        <a:rPr lang="en-GB" sz="1100" b="0" i="0" u="none" strike="noStrike">
                          <a:solidFill>
                            <a:srgbClr val="000000"/>
                          </a:solidFill>
                          <a:effectLst/>
                          <a:latin typeface="Calibri"/>
                        </a:rPr>
                        <a:t> </a:t>
                      </a:r>
                    </a:p>
                  </a:txBody>
                  <a:tcPr marL="9525" marR="9525" marT="9525" marB="0" anchor="b">
                    <a:lnL>
                      <a:noFill/>
                    </a:lnL>
                    <a:lnR w="6350" cap="flat" cmpd="sng" algn="ctr">
                      <a:solidFill>
                        <a:srgbClr val="A6A6A6"/>
                      </a:solidFill>
                      <a:prstDash val="solid"/>
                      <a:round/>
                      <a:headEnd type="none" w="med" len="med"/>
                      <a:tailEnd type="none" w="med" len="med"/>
                    </a:lnR>
                    <a:lnT>
                      <a:noFill/>
                    </a:lnT>
                    <a:lnB>
                      <a:noFill/>
                    </a:lnB>
                    <a:solidFill>
                      <a:srgbClr val="FFFFFF"/>
                    </a:solidFill>
                  </a:tcPr>
                </a:tc>
                <a:tc>
                  <a:txBody>
                    <a:bodyPr/>
                    <a:lstStyle/>
                    <a:p>
                      <a:pPr algn="l" fontAlgn="b"/>
                      <a:r>
                        <a:rPr lang="en-GB" sz="1400" b="0" i="0" u="none" strike="noStrike">
                          <a:solidFill>
                            <a:srgbClr val="000000"/>
                          </a:solidFill>
                          <a:effectLst/>
                          <a:latin typeface="Calibri"/>
                        </a:rPr>
                        <a:t>formula</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tc>
                  <a:txBody>
                    <a:bodyPr/>
                    <a:lstStyle/>
                    <a:p>
                      <a:pPr algn="l" fontAlgn="b"/>
                      <a:r>
                        <a:rPr lang="en-GB" sz="1400" b="0" i="0" u="none" strike="noStrike">
                          <a:solidFill>
                            <a:srgbClr val="000000"/>
                          </a:solidFill>
                          <a:effectLst/>
                          <a:latin typeface="Calibri"/>
                        </a:rPr>
                        <a:t>yem*0.08</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tc>
                  <a:txBody>
                    <a:bodyPr/>
                    <a:lstStyle/>
                    <a:p>
                      <a:pPr algn="l" fontAlgn="b"/>
                      <a:r>
                        <a:rPr lang="en-GB" sz="1400" b="0" i="0" u="none" strike="noStrike" dirty="0">
                          <a:solidFill>
                            <a:srgbClr val="000000"/>
                          </a:solidFill>
                          <a:effectLst/>
                          <a:latin typeface="Calibri"/>
                        </a:rPr>
                        <a:t>8% of earnings (</a:t>
                      </a:r>
                      <a:r>
                        <a:rPr lang="en-GB" sz="1400" b="0" i="0" u="none" strike="noStrike" dirty="0" err="1">
                          <a:solidFill>
                            <a:srgbClr val="000000"/>
                          </a:solidFill>
                          <a:effectLst/>
                          <a:latin typeface="Calibri"/>
                        </a:rPr>
                        <a:t>yem</a:t>
                      </a:r>
                      <a:r>
                        <a:rPr lang="en-GB" sz="1400" b="0" i="0" u="none" strike="noStrike" dirty="0">
                          <a:solidFill>
                            <a:srgbClr val="000000"/>
                          </a:solidFill>
                          <a:effectLst/>
                          <a:latin typeface="Calibri"/>
                        </a:rPr>
                        <a:t>) for Old-age Pension Fund</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714375">
                <a:tc>
                  <a:txBody>
                    <a:bodyPr/>
                    <a:lstStyle/>
                    <a:p>
                      <a:pPr algn="l" fontAlgn="b"/>
                      <a:r>
                        <a:rPr lang="en-GB" sz="1100" b="0" i="0" u="none" strike="noStrike">
                          <a:solidFill>
                            <a:srgbClr val="000000"/>
                          </a:solidFill>
                          <a:effectLst/>
                          <a:latin typeface="Calibri"/>
                        </a:rPr>
                        <a:t> </a:t>
                      </a:r>
                    </a:p>
                  </a:txBody>
                  <a:tcPr marL="9525" marR="9525" marT="9525" marB="0" anchor="b">
                    <a:lnL>
                      <a:noFill/>
                    </a:lnL>
                    <a:lnR w="6350" cap="flat" cmpd="sng" algn="ctr">
                      <a:solidFill>
                        <a:srgbClr val="A6A6A6"/>
                      </a:solidFill>
                      <a:prstDash val="solid"/>
                      <a:round/>
                      <a:headEnd type="none" w="med" len="med"/>
                      <a:tailEnd type="none" w="med" len="med"/>
                    </a:lnR>
                    <a:lnT>
                      <a:noFill/>
                    </a:lnT>
                    <a:lnB>
                      <a:noFill/>
                    </a:lnB>
                    <a:solidFill>
                      <a:srgbClr val="FFFFFF"/>
                    </a:solidFill>
                  </a:tcPr>
                </a:tc>
                <a:tc>
                  <a:txBody>
                    <a:bodyPr/>
                    <a:lstStyle/>
                    <a:p>
                      <a:pPr algn="l" fontAlgn="b"/>
                      <a:r>
                        <a:rPr lang="en-GB" sz="1400" b="0" i="0" u="none" strike="noStrike">
                          <a:solidFill>
                            <a:srgbClr val="000000"/>
                          </a:solidFill>
                          <a:effectLst/>
                          <a:latin typeface="Calibri"/>
                        </a:rPr>
                        <a:t>output_var</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tc>
                  <a:txBody>
                    <a:bodyPr/>
                    <a:lstStyle/>
                    <a:p>
                      <a:pPr algn="l" fontAlgn="b"/>
                      <a:r>
                        <a:rPr lang="en-GB" sz="1400" b="0" i="0" u="none" strike="noStrike">
                          <a:solidFill>
                            <a:srgbClr val="000000"/>
                          </a:solidFill>
                          <a:effectLst/>
                          <a:latin typeface="Calibri"/>
                        </a:rPr>
                        <a:t>tsceepi_s</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tc>
                  <a:txBody>
                    <a:bodyPr/>
                    <a:lstStyle/>
                    <a:p>
                      <a:pPr algn="l" fontAlgn="b"/>
                      <a:r>
                        <a:rPr lang="en-GB" sz="1400" b="0" i="0" u="none" strike="noStrike">
                          <a:solidFill>
                            <a:srgbClr val="000000"/>
                          </a:solidFill>
                          <a:effectLst/>
                          <a:latin typeface="Calibri"/>
                        </a:rPr>
                        <a:t>result saved in the variable tsceepi_s </a:t>
                      </a:r>
                      <a:br>
                        <a:rPr lang="en-GB" sz="1400" b="0" i="0" u="none" strike="noStrike">
                          <a:solidFill>
                            <a:srgbClr val="000000"/>
                          </a:solidFill>
                          <a:effectLst/>
                          <a:latin typeface="Calibri"/>
                        </a:rPr>
                      </a:br>
                      <a:r>
                        <a:rPr lang="en-GB" sz="1400" b="0" i="0" u="none" strike="noStrike">
                          <a:solidFill>
                            <a:srgbClr val="000000"/>
                          </a:solidFill>
                          <a:effectLst/>
                          <a:latin typeface="Calibri"/>
                        </a:rPr>
                        <a:t>(t: tax, sc: social contributions, ee: employee, pi: pension insurance, _s: simulated)</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238125">
                <a:tc>
                  <a:txBody>
                    <a:bodyPr/>
                    <a:lstStyle/>
                    <a:p>
                      <a:pPr algn="l" fontAlgn="b"/>
                      <a:r>
                        <a:rPr lang="en-GB" sz="1100" b="0" i="0" u="none" strike="noStrike">
                          <a:solidFill>
                            <a:srgbClr val="000000"/>
                          </a:solidFill>
                          <a:effectLst/>
                          <a:latin typeface="Calibri"/>
                        </a:rPr>
                        <a:t> </a:t>
                      </a:r>
                    </a:p>
                  </a:txBody>
                  <a:tcPr marL="9525" marR="9525" marT="9525" marB="0" anchor="b">
                    <a:lnL>
                      <a:noFill/>
                    </a:lnL>
                    <a:lnR w="6350" cap="flat" cmpd="sng" algn="ctr">
                      <a:solidFill>
                        <a:srgbClr val="A6A6A6"/>
                      </a:solidFill>
                      <a:prstDash val="solid"/>
                      <a:round/>
                      <a:headEnd type="none" w="med" len="med"/>
                      <a:tailEnd type="none" w="med" len="med"/>
                    </a:lnR>
                    <a:lnT>
                      <a:noFill/>
                    </a:lnT>
                    <a:lnB>
                      <a:noFill/>
                    </a:lnB>
                    <a:solidFill>
                      <a:srgbClr val="FFFFFF"/>
                    </a:solidFill>
                  </a:tcPr>
                </a:tc>
                <a:tc>
                  <a:txBody>
                    <a:bodyPr/>
                    <a:lstStyle/>
                    <a:p>
                      <a:pPr algn="l" fontAlgn="b"/>
                      <a:r>
                        <a:rPr lang="en-GB" sz="1400" b="0" i="0" u="none" strike="noStrike">
                          <a:solidFill>
                            <a:srgbClr val="000000"/>
                          </a:solidFill>
                          <a:effectLst/>
                          <a:latin typeface="Calibri"/>
                        </a:rPr>
                        <a:t>TAX_UNIT</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tc>
                  <a:txBody>
                    <a:bodyPr/>
                    <a:lstStyle/>
                    <a:p>
                      <a:pPr algn="l" fontAlgn="b"/>
                      <a:r>
                        <a:rPr lang="en-GB" sz="1400" b="0" i="0" u="none" strike="noStrike">
                          <a:solidFill>
                            <a:srgbClr val="000000"/>
                          </a:solidFill>
                          <a:effectLst/>
                          <a:latin typeface="Calibri"/>
                        </a:rPr>
                        <a:t>tu_individual_uk</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tc>
                  <a:txBody>
                    <a:bodyPr/>
                    <a:lstStyle/>
                    <a:p>
                      <a:pPr algn="l" fontAlgn="b"/>
                      <a:r>
                        <a:rPr lang="en-GB" sz="1400" b="0" i="0" u="none" strike="noStrike" dirty="0">
                          <a:solidFill>
                            <a:srgbClr val="000000"/>
                          </a:solidFill>
                          <a:effectLst/>
                          <a:latin typeface="Calibri"/>
                        </a:rPr>
                        <a:t>assessment unit used for the calculations</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bl>
          </a:graphicData>
        </a:graphic>
      </p:graphicFrame>
      <p:sp>
        <p:nvSpPr>
          <p:cNvPr id="2" name="Title 1"/>
          <p:cNvSpPr>
            <a:spLocks noGrp="1"/>
          </p:cNvSpPr>
          <p:nvPr>
            <p:ph type="title"/>
          </p:nvPr>
        </p:nvSpPr>
        <p:spPr>
          <a:xfrm>
            <a:off x="457200" y="274638"/>
            <a:ext cx="8229600" cy="922114"/>
          </a:xfrm>
        </p:spPr>
        <p:txBody>
          <a:bodyPr/>
          <a:lstStyle/>
          <a:p>
            <a:r>
              <a:rPr lang="en-GB" dirty="0"/>
              <a:t>Functions: </a:t>
            </a:r>
            <a:r>
              <a:rPr lang="en-GB" i="1" dirty="0" err="1"/>
              <a:t>Elig</a:t>
            </a:r>
            <a:r>
              <a:rPr lang="en-GB" i="1" dirty="0"/>
              <a:t> </a:t>
            </a:r>
            <a:r>
              <a:rPr lang="en-GB" dirty="0"/>
              <a:t>and </a:t>
            </a:r>
            <a:r>
              <a:rPr lang="en-GB" i="1" dirty="0" err="1"/>
              <a:t>ArithOp</a:t>
            </a:r>
            <a:endParaRPr lang="en-GB" dirty="0"/>
          </a:p>
        </p:txBody>
      </p:sp>
      <p:sp>
        <p:nvSpPr>
          <p:cNvPr id="4" name="Slide Number Placeholder 3"/>
          <p:cNvSpPr>
            <a:spLocks noGrp="1"/>
          </p:cNvSpPr>
          <p:nvPr>
            <p:ph type="sldNum" sz="quarter" idx="12"/>
          </p:nvPr>
        </p:nvSpPr>
        <p:spPr/>
        <p:txBody>
          <a:bodyPr/>
          <a:lstStyle/>
          <a:p>
            <a:fld id="{C48A8FB8-C411-4B7B-B8DF-3C88CBE8C9E0}" type="slidenum">
              <a:rPr lang="en-GB" smtClean="0"/>
              <a:t>113</a:t>
            </a:fld>
            <a:endParaRPr lang="en-GB"/>
          </a:p>
        </p:txBody>
      </p:sp>
      <p:sp>
        <p:nvSpPr>
          <p:cNvPr id="15" name="Rounded Rectangle 14">
            <a:extLst>
              <a:ext uri="{FF2B5EF4-FFF2-40B4-BE49-F238E27FC236}">
                <a16:creationId xmlns:a16="http://schemas.microsoft.com/office/drawing/2014/main" id="{0408665B-9B18-CF4A-9C82-693D366ACC97}"/>
              </a:ext>
            </a:extLst>
          </p:cNvPr>
          <p:cNvSpPr/>
          <p:nvPr/>
        </p:nvSpPr>
        <p:spPr>
          <a:xfrm>
            <a:off x="611560" y="3466947"/>
            <a:ext cx="7920880" cy="39410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Tree>
    <p:extLst>
      <p:ext uri="{BB962C8B-B14F-4D97-AF65-F5344CB8AC3E}">
        <p14:creationId xmlns:p14="http://schemas.microsoft.com/office/powerpoint/2010/main" val="3056782102"/>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5E07EB7-3D0D-F64A-B437-5668FE85C289}"/>
              </a:ext>
            </a:extLst>
          </p:cNvPr>
          <p:cNvSpPr>
            <a:spLocks noGrp="1"/>
          </p:cNvSpPr>
          <p:nvPr>
            <p:ph idx="1"/>
          </p:nvPr>
        </p:nvSpPr>
        <p:spPr>
          <a:xfrm>
            <a:off x="457200" y="1772816"/>
            <a:ext cx="8229600" cy="4525963"/>
          </a:xfrm>
        </p:spPr>
        <p:txBody>
          <a:bodyPr>
            <a:normAutofit fontScale="85000" lnSpcReduction="10000"/>
          </a:bodyPr>
          <a:lstStyle/>
          <a:p>
            <a:r>
              <a:rPr lang="en-GB" dirty="0" err="1">
                <a:solidFill>
                  <a:srgbClr val="C00000"/>
                </a:solidFill>
              </a:rPr>
              <a:t>Who_Must_Be_Elig</a:t>
            </a:r>
            <a:r>
              <a:rPr lang="en-GB" dirty="0"/>
              <a:t>: calculations of the function are carried out if…</a:t>
            </a:r>
          </a:p>
          <a:p>
            <a:pPr lvl="1"/>
            <a:r>
              <a:rPr lang="en-GB" b="1" dirty="0"/>
              <a:t>one</a:t>
            </a:r>
            <a:r>
              <a:rPr lang="en-GB" dirty="0"/>
              <a:t>: one member of the assessment unit is eligible</a:t>
            </a:r>
          </a:p>
          <a:p>
            <a:pPr lvl="1"/>
            <a:r>
              <a:rPr lang="en-GB" b="1" dirty="0" err="1"/>
              <a:t>one_adult</a:t>
            </a:r>
            <a:r>
              <a:rPr lang="en-GB" dirty="0"/>
              <a:t>: one adult member of the assessment unit is eligible</a:t>
            </a:r>
          </a:p>
          <a:p>
            <a:pPr lvl="1"/>
            <a:r>
              <a:rPr lang="en-GB" b="1" dirty="0"/>
              <a:t>all</a:t>
            </a:r>
            <a:r>
              <a:rPr lang="en-GB" dirty="0"/>
              <a:t>: all members of the assessment unit are eligible</a:t>
            </a:r>
          </a:p>
          <a:p>
            <a:pPr lvl="1"/>
            <a:r>
              <a:rPr lang="en-GB" b="1" dirty="0" err="1"/>
              <a:t>all_adults</a:t>
            </a:r>
            <a:r>
              <a:rPr lang="en-GB" dirty="0"/>
              <a:t>: all adult members of the assessment unit are eligible</a:t>
            </a:r>
          </a:p>
          <a:p>
            <a:pPr lvl="1"/>
            <a:r>
              <a:rPr lang="en-GB" b="1" dirty="0"/>
              <a:t>nobody</a:t>
            </a:r>
            <a:r>
              <a:rPr lang="en-GB" dirty="0"/>
              <a:t>: calculations are carried out for each assessment unit (default)</a:t>
            </a:r>
          </a:p>
          <a:p>
            <a:endParaRPr lang="en-GB" dirty="0"/>
          </a:p>
          <a:p>
            <a:r>
              <a:rPr lang="en-GB" dirty="0"/>
              <a:t>By default the </a:t>
            </a:r>
            <a:r>
              <a:rPr lang="en-GB" dirty="0" err="1"/>
              <a:t>Who_Must_Be_Elig</a:t>
            </a:r>
            <a:r>
              <a:rPr lang="en-GB" dirty="0"/>
              <a:t> parameter will refer to values stored in the variable </a:t>
            </a:r>
            <a:r>
              <a:rPr lang="en-GB" dirty="0" err="1">
                <a:solidFill>
                  <a:srgbClr val="C00000"/>
                </a:solidFill>
              </a:rPr>
              <a:t>sel_s</a:t>
            </a:r>
            <a:endParaRPr lang="en-GB" dirty="0">
              <a:solidFill>
                <a:srgbClr val="C00000"/>
              </a:solidFill>
            </a:endParaRPr>
          </a:p>
          <a:p>
            <a:pPr lvl="1"/>
            <a:r>
              <a:rPr lang="en-GB" dirty="0"/>
              <a:t>1 denotes eligible and 0 not eligible</a:t>
            </a:r>
          </a:p>
          <a:p>
            <a:r>
              <a:rPr lang="en-GB" dirty="0"/>
              <a:t>This can be altered by defining an alternative variable name in the optional parameter </a:t>
            </a:r>
            <a:r>
              <a:rPr lang="en-GB" dirty="0" err="1">
                <a:solidFill>
                  <a:srgbClr val="C00000"/>
                </a:solidFill>
              </a:rPr>
              <a:t>elig_var</a:t>
            </a:r>
            <a:endParaRPr lang="en-GB" dirty="0"/>
          </a:p>
          <a:p>
            <a:endParaRPr lang="en-US" dirty="0"/>
          </a:p>
        </p:txBody>
      </p:sp>
      <p:sp>
        <p:nvSpPr>
          <p:cNvPr id="4" name="Slide Number Placeholder 3">
            <a:extLst>
              <a:ext uri="{FF2B5EF4-FFF2-40B4-BE49-F238E27FC236}">
                <a16:creationId xmlns:a16="http://schemas.microsoft.com/office/drawing/2014/main" id="{A3DAFF2F-F110-9243-9E07-B84B014506C7}"/>
              </a:ext>
            </a:extLst>
          </p:cNvPr>
          <p:cNvSpPr>
            <a:spLocks noGrp="1"/>
          </p:cNvSpPr>
          <p:nvPr>
            <p:ph type="sldNum" sz="quarter" idx="12"/>
          </p:nvPr>
        </p:nvSpPr>
        <p:spPr/>
        <p:txBody>
          <a:bodyPr/>
          <a:lstStyle/>
          <a:p>
            <a:fld id="{C48A8FB8-C411-4B7B-B8DF-3C88CBE8C9E0}" type="slidenum">
              <a:rPr lang="en-GB" smtClean="0"/>
              <a:t>114</a:t>
            </a:fld>
            <a:endParaRPr lang="en-GB"/>
          </a:p>
        </p:txBody>
      </p:sp>
      <p:sp>
        <p:nvSpPr>
          <p:cNvPr id="7" name="Title 1">
            <a:extLst>
              <a:ext uri="{FF2B5EF4-FFF2-40B4-BE49-F238E27FC236}">
                <a16:creationId xmlns:a16="http://schemas.microsoft.com/office/drawing/2014/main" id="{62223D6C-89F8-3E4F-846A-D5A9CC7561A5}"/>
              </a:ext>
            </a:extLst>
          </p:cNvPr>
          <p:cNvSpPr>
            <a:spLocks noGrp="1"/>
          </p:cNvSpPr>
          <p:nvPr>
            <p:ph type="title"/>
          </p:nvPr>
        </p:nvSpPr>
        <p:spPr>
          <a:xfrm>
            <a:off x="457200" y="274638"/>
            <a:ext cx="8229600" cy="1143000"/>
          </a:xfrm>
        </p:spPr>
        <p:txBody>
          <a:bodyPr>
            <a:noAutofit/>
          </a:bodyPr>
          <a:lstStyle/>
          <a:p>
            <a:r>
              <a:rPr lang="en-GB" dirty="0"/>
              <a:t>Functions: </a:t>
            </a:r>
            <a:r>
              <a:rPr lang="en-GB" i="1" dirty="0" err="1"/>
              <a:t>Elig</a:t>
            </a:r>
            <a:r>
              <a:rPr lang="en-GB" i="1" dirty="0"/>
              <a:t> </a:t>
            </a:r>
            <a:r>
              <a:rPr lang="en-GB" dirty="0"/>
              <a:t>and </a:t>
            </a:r>
            <a:r>
              <a:rPr lang="en-GB" i="1" dirty="0" err="1"/>
              <a:t>ArithOp</a:t>
            </a:r>
            <a:endParaRPr lang="en-US" sz="2800" dirty="0"/>
          </a:p>
        </p:txBody>
      </p:sp>
    </p:spTree>
    <p:extLst>
      <p:ext uri="{BB962C8B-B14F-4D97-AF65-F5344CB8AC3E}">
        <p14:creationId xmlns:p14="http://schemas.microsoft.com/office/powerpoint/2010/main" val="3773490352"/>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1710867724"/>
              </p:ext>
            </p:extLst>
          </p:nvPr>
        </p:nvGraphicFramePr>
        <p:xfrm>
          <a:off x="4539825" y="2017861"/>
          <a:ext cx="4168806" cy="4118422"/>
        </p:xfrm>
        <a:graphic>
          <a:graphicData uri="http://schemas.openxmlformats.org/drawingml/2006/table">
            <a:tbl>
              <a:tblPr/>
              <a:tblGrid>
                <a:gridCol w="467093">
                  <a:extLst>
                    <a:ext uri="{9D8B030D-6E8A-4147-A177-3AD203B41FA5}">
                      <a16:colId xmlns:a16="http://schemas.microsoft.com/office/drawing/2014/main" val="20000"/>
                    </a:ext>
                  </a:extLst>
                </a:gridCol>
                <a:gridCol w="467093">
                  <a:extLst>
                    <a:ext uri="{9D8B030D-6E8A-4147-A177-3AD203B41FA5}">
                      <a16:colId xmlns:a16="http://schemas.microsoft.com/office/drawing/2014/main" val="20001"/>
                    </a:ext>
                  </a:extLst>
                </a:gridCol>
                <a:gridCol w="467093">
                  <a:extLst>
                    <a:ext uri="{9D8B030D-6E8A-4147-A177-3AD203B41FA5}">
                      <a16:colId xmlns:a16="http://schemas.microsoft.com/office/drawing/2014/main" val="20002"/>
                    </a:ext>
                  </a:extLst>
                </a:gridCol>
                <a:gridCol w="467093">
                  <a:extLst>
                    <a:ext uri="{9D8B030D-6E8A-4147-A177-3AD203B41FA5}">
                      <a16:colId xmlns:a16="http://schemas.microsoft.com/office/drawing/2014/main" val="20003"/>
                    </a:ext>
                  </a:extLst>
                </a:gridCol>
                <a:gridCol w="455416">
                  <a:extLst>
                    <a:ext uri="{9D8B030D-6E8A-4147-A177-3AD203B41FA5}">
                      <a16:colId xmlns:a16="http://schemas.microsoft.com/office/drawing/2014/main" val="20004"/>
                    </a:ext>
                  </a:extLst>
                </a:gridCol>
                <a:gridCol w="455416">
                  <a:extLst>
                    <a:ext uri="{9D8B030D-6E8A-4147-A177-3AD203B41FA5}">
                      <a16:colId xmlns:a16="http://schemas.microsoft.com/office/drawing/2014/main" val="20005"/>
                    </a:ext>
                  </a:extLst>
                </a:gridCol>
                <a:gridCol w="455416">
                  <a:extLst>
                    <a:ext uri="{9D8B030D-6E8A-4147-A177-3AD203B41FA5}">
                      <a16:colId xmlns:a16="http://schemas.microsoft.com/office/drawing/2014/main" val="20006"/>
                    </a:ext>
                  </a:extLst>
                </a:gridCol>
                <a:gridCol w="467093">
                  <a:extLst>
                    <a:ext uri="{9D8B030D-6E8A-4147-A177-3AD203B41FA5}">
                      <a16:colId xmlns:a16="http://schemas.microsoft.com/office/drawing/2014/main" val="20007"/>
                    </a:ext>
                  </a:extLst>
                </a:gridCol>
                <a:gridCol w="467093">
                  <a:extLst>
                    <a:ext uri="{9D8B030D-6E8A-4147-A177-3AD203B41FA5}">
                      <a16:colId xmlns:a16="http://schemas.microsoft.com/office/drawing/2014/main" val="20008"/>
                    </a:ext>
                  </a:extLst>
                </a:gridCol>
              </a:tblGrid>
              <a:tr h="284755">
                <a:tc>
                  <a:txBody>
                    <a:bodyPr/>
                    <a:lstStyle/>
                    <a:p>
                      <a:pPr algn="l" fontAlgn="b"/>
                      <a:r>
                        <a:rPr lang="en-GB" sz="1400" b="0" i="0" u="none" strike="noStrike" dirty="0">
                          <a:solidFill>
                            <a:srgbClr val="000000"/>
                          </a:solidFill>
                          <a:latin typeface="Verdana" pitchFamily="34" charset="0"/>
                        </a:rPr>
                        <a:t> </a:t>
                      </a:r>
                    </a:p>
                  </a:txBody>
                  <a:tcPr marL="7144" marR="7144" marT="7144"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GB" sz="1400" b="0" i="0" u="none" strike="noStrike" dirty="0">
                          <a:solidFill>
                            <a:srgbClr val="000000"/>
                          </a:solidFill>
                          <a:latin typeface="Verdana" pitchFamily="34" charset="0"/>
                        </a:rPr>
                        <a:t> </a:t>
                      </a:r>
                    </a:p>
                  </a:txBody>
                  <a:tcPr marL="7144" marR="7144" marT="714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GB" sz="1400" b="0" i="0" u="none" strike="noStrike" dirty="0">
                          <a:solidFill>
                            <a:srgbClr val="000000"/>
                          </a:solidFill>
                          <a:latin typeface="Verdana" pitchFamily="34" charset="0"/>
                        </a:rPr>
                        <a:t> </a:t>
                      </a:r>
                    </a:p>
                  </a:txBody>
                  <a:tcPr marL="7144" marR="7144" marT="714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GB" sz="1400" b="0" i="0" u="none" strike="noStrike" dirty="0">
                          <a:solidFill>
                            <a:srgbClr val="000000"/>
                          </a:solidFill>
                          <a:latin typeface="Verdana" pitchFamily="34" charset="0"/>
                        </a:rPr>
                        <a:t> </a:t>
                      </a:r>
                    </a:p>
                  </a:txBody>
                  <a:tcPr marL="7144" marR="7144" marT="7144"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gridSpan="5">
                  <a:txBody>
                    <a:bodyPr/>
                    <a:lstStyle/>
                    <a:p>
                      <a:pPr algn="ctr" fontAlgn="b"/>
                      <a:r>
                        <a:rPr lang="en-GB" sz="1400" b="0" i="0" u="none" strike="noStrike" dirty="0">
                          <a:solidFill>
                            <a:srgbClr val="000000"/>
                          </a:solidFill>
                          <a:latin typeface="Verdana" pitchFamily="34" charset="0"/>
                        </a:rPr>
                        <a:t>Will the calculations in </a:t>
                      </a:r>
                      <a:r>
                        <a:rPr lang="en-GB" sz="1400" b="0" i="0" u="none" strike="noStrike" dirty="0" err="1">
                          <a:solidFill>
                            <a:srgbClr val="000000"/>
                          </a:solidFill>
                          <a:latin typeface="Verdana" pitchFamily="34" charset="0"/>
                        </a:rPr>
                        <a:t>ArithOp</a:t>
                      </a:r>
                      <a:r>
                        <a:rPr lang="en-GB" sz="1400" b="0" i="0" u="none" strike="noStrike" dirty="0">
                          <a:solidFill>
                            <a:srgbClr val="000000"/>
                          </a:solidFill>
                          <a:latin typeface="Verdana" pitchFamily="34" charset="0"/>
                        </a:rPr>
                        <a:t> be carried out if: </a:t>
                      </a:r>
                      <a:r>
                        <a:rPr lang="en-GB" sz="1400" b="1" i="0" u="none" strike="noStrike" dirty="0" err="1">
                          <a:solidFill>
                            <a:srgbClr val="000000"/>
                          </a:solidFill>
                          <a:latin typeface="Verdana" pitchFamily="34" charset="0"/>
                        </a:rPr>
                        <a:t>who_must_be_elig</a:t>
                      </a:r>
                      <a:r>
                        <a:rPr lang="en-GB" sz="1400" b="1" i="0" u="none" strike="noStrike" dirty="0">
                          <a:solidFill>
                            <a:srgbClr val="000000"/>
                          </a:solidFill>
                          <a:latin typeface="Verdana" pitchFamily="34" charset="0"/>
                        </a:rPr>
                        <a:t>=</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0"/>
                  </a:ext>
                </a:extLst>
              </a:tr>
              <a:tr h="1121978">
                <a:tc>
                  <a:txBody>
                    <a:bodyPr/>
                    <a:lstStyle/>
                    <a:p>
                      <a:pPr algn="l" fontAlgn="b"/>
                      <a:r>
                        <a:rPr lang="en-GB" sz="1400" b="0" i="0" u="none" strike="noStrike" dirty="0">
                          <a:solidFill>
                            <a:srgbClr val="000000"/>
                          </a:solidFill>
                          <a:latin typeface="Verdana" pitchFamily="34" charset="0"/>
                        </a:rPr>
                        <a:t>idhh</a:t>
                      </a:r>
                    </a:p>
                  </a:txBody>
                  <a:tcPr marL="7144" marR="7144" marT="7144" marB="81000" vert="vert27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dirty="0">
                          <a:solidFill>
                            <a:srgbClr val="000000"/>
                          </a:solidFill>
                          <a:latin typeface="Verdana" pitchFamily="34" charset="0"/>
                        </a:rPr>
                        <a:t>idperson</a:t>
                      </a:r>
                    </a:p>
                  </a:txBody>
                  <a:tcPr marL="7144" marR="7144" marT="7144" marB="81000" vert="vert27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dirty="0">
                          <a:solidFill>
                            <a:srgbClr val="000000"/>
                          </a:solidFill>
                          <a:latin typeface="Verdana" pitchFamily="34" charset="0"/>
                        </a:rPr>
                        <a:t>dag</a:t>
                      </a:r>
                    </a:p>
                  </a:txBody>
                  <a:tcPr marL="7144" marR="7144" marT="7144" marB="81000" vert="vert27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dirty="0">
                          <a:solidFill>
                            <a:srgbClr val="000000"/>
                          </a:solidFill>
                          <a:latin typeface="Verdana" pitchFamily="34" charset="0"/>
                        </a:rPr>
                        <a:t>sel_s</a:t>
                      </a:r>
                    </a:p>
                  </a:txBody>
                  <a:tcPr marL="7144" marR="7144" marT="7144" marB="81000" vert="vert27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dirty="0">
                          <a:solidFill>
                            <a:srgbClr val="000000"/>
                          </a:solidFill>
                          <a:latin typeface="Verdana" pitchFamily="34" charset="0"/>
                        </a:rPr>
                        <a:t>one</a:t>
                      </a:r>
                    </a:p>
                  </a:txBody>
                  <a:tcPr marL="7144" marR="7144" marT="7144" marB="81000" vert="vert27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dirty="0">
                          <a:solidFill>
                            <a:srgbClr val="000000"/>
                          </a:solidFill>
                          <a:latin typeface="Verdana" pitchFamily="34" charset="0"/>
                        </a:rPr>
                        <a:t>one_adult</a:t>
                      </a:r>
                    </a:p>
                  </a:txBody>
                  <a:tcPr marL="7144" marR="7144" marT="7144" marB="81000" vert="vert27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dirty="0">
                          <a:solidFill>
                            <a:srgbClr val="000000"/>
                          </a:solidFill>
                          <a:latin typeface="Verdana" pitchFamily="34" charset="0"/>
                        </a:rPr>
                        <a:t>all</a:t>
                      </a:r>
                    </a:p>
                  </a:txBody>
                  <a:tcPr marL="7144" marR="7144" marT="7144" marB="81000" vert="vert27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dirty="0">
                          <a:solidFill>
                            <a:srgbClr val="000000"/>
                          </a:solidFill>
                          <a:latin typeface="Verdana" pitchFamily="34" charset="0"/>
                        </a:rPr>
                        <a:t>all_adults</a:t>
                      </a:r>
                    </a:p>
                  </a:txBody>
                  <a:tcPr marL="7144" marR="7144" marT="7144" marB="81000" vert="vert27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dirty="0">
                          <a:solidFill>
                            <a:srgbClr val="000000"/>
                          </a:solidFill>
                          <a:latin typeface="Verdana" pitchFamily="34" charset="0"/>
                        </a:rPr>
                        <a:t>nobody</a:t>
                      </a:r>
                    </a:p>
                  </a:txBody>
                  <a:tcPr marL="7144" marR="7144" marT="7144" marB="81000" vert="vert27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98991">
                <a:tc>
                  <a:txBody>
                    <a:bodyPr/>
                    <a:lstStyle/>
                    <a:p>
                      <a:pPr algn="r" fontAlgn="b"/>
                      <a:r>
                        <a:rPr lang="en-GB" sz="1400" b="0" i="0" u="none" strike="noStrike" dirty="0">
                          <a:solidFill>
                            <a:srgbClr val="000000"/>
                          </a:solidFill>
                          <a:latin typeface="Verdana" pitchFamily="34" charset="0"/>
                        </a:rPr>
                        <a:t>1</a:t>
                      </a:r>
                    </a:p>
                  </a:txBody>
                  <a:tcPr marL="7144" marR="7144" marT="7144"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GB" sz="1400" b="0" i="0" u="none" strike="noStrike" dirty="0">
                          <a:solidFill>
                            <a:srgbClr val="000000"/>
                          </a:solidFill>
                          <a:latin typeface="Verdana" pitchFamily="34" charset="0"/>
                        </a:rPr>
                        <a:t>11</a:t>
                      </a:r>
                    </a:p>
                  </a:txBody>
                  <a:tcPr marL="7144" marR="7144" marT="714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GB" sz="1400" b="0" i="0" u="none" strike="noStrike" dirty="0">
                          <a:solidFill>
                            <a:srgbClr val="000000"/>
                          </a:solidFill>
                          <a:latin typeface="Verdana" pitchFamily="34" charset="0"/>
                        </a:rPr>
                        <a:t>80</a:t>
                      </a:r>
                    </a:p>
                  </a:txBody>
                  <a:tcPr marL="7144" marR="7144" marT="714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GB" sz="1400" b="0" i="0" u="none" strike="noStrike" dirty="0">
                          <a:solidFill>
                            <a:srgbClr val="000000"/>
                          </a:solidFill>
                          <a:latin typeface="Verdana" pitchFamily="34" charset="0"/>
                        </a:rPr>
                        <a:t>?</a:t>
                      </a:r>
                    </a:p>
                  </a:txBody>
                  <a:tcPr marL="7144" marR="7144" marT="7144"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rowSpan="3">
                  <a:txBody>
                    <a:bodyPr/>
                    <a:lstStyle/>
                    <a:p>
                      <a:pPr algn="ctr" fontAlgn="b"/>
                      <a:r>
                        <a:rPr lang="en-GB" sz="1400" b="0" i="0" u="none" strike="noStrike" dirty="0">
                          <a:solidFill>
                            <a:srgbClr val="000000"/>
                          </a:solidFill>
                          <a:latin typeface="Verdana" pitchFamily="34" charset="0"/>
                        </a:rPr>
                        <a:t>?</a:t>
                      </a:r>
                    </a:p>
                    <a:p>
                      <a:pPr algn="ctr" fontAlgn="b"/>
                      <a:endParaRPr lang="en-GB" sz="1400" b="0" i="0" u="none" strike="noStrike" dirty="0">
                        <a:solidFill>
                          <a:srgbClr val="000000"/>
                        </a:solidFill>
                        <a:latin typeface="Verdana" pitchFamily="34" charset="0"/>
                      </a:endParaRPr>
                    </a:p>
                  </a:txBody>
                  <a:tcPr marL="7144" marR="7144" marT="7144"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b"/>
                      <a:r>
                        <a:rPr lang="en-GB" sz="1400" b="0" i="0" u="none" strike="noStrike" dirty="0">
                          <a:solidFill>
                            <a:srgbClr val="000000"/>
                          </a:solidFill>
                          <a:latin typeface="Verdana" pitchFamily="34" charset="0"/>
                        </a:rPr>
                        <a:t>?</a:t>
                      </a:r>
                    </a:p>
                    <a:p>
                      <a:pPr algn="ctr" fontAlgn="b"/>
                      <a:endParaRPr lang="en-GB" sz="1400" b="0" i="0" u="none" strike="noStrike" dirty="0">
                        <a:solidFill>
                          <a:srgbClr val="000000"/>
                        </a:solidFill>
                        <a:latin typeface="Verdana" pitchFamily="34" charset="0"/>
                      </a:endParaRPr>
                    </a:p>
                  </a:txBody>
                  <a:tcPr marL="7144" marR="7144" marT="714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b"/>
                      <a:r>
                        <a:rPr lang="en-GB" sz="1400" b="0" i="0" u="none" strike="noStrike" dirty="0">
                          <a:solidFill>
                            <a:srgbClr val="000000"/>
                          </a:solidFill>
                          <a:latin typeface="Verdana" pitchFamily="34" charset="0"/>
                        </a:rPr>
                        <a:t>?</a:t>
                      </a:r>
                    </a:p>
                    <a:p>
                      <a:pPr algn="ctr" fontAlgn="b"/>
                      <a:endParaRPr lang="en-GB" sz="1400" b="0" i="0" u="none" strike="noStrike" dirty="0">
                        <a:solidFill>
                          <a:srgbClr val="000000"/>
                        </a:solidFill>
                        <a:latin typeface="Verdana" pitchFamily="34" charset="0"/>
                      </a:endParaRPr>
                    </a:p>
                  </a:txBody>
                  <a:tcPr marL="7144" marR="7144" marT="714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b"/>
                      <a:endParaRPr lang="en-GB" sz="1400" b="0" i="0" u="none" strike="noStrike" dirty="0">
                        <a:solidFill>
                          <a:srgbClr val="000000"/>
                        </a:solidFill>
                        <a:latin typeface="Verdana" pitchFamily="34" charset="0"/>
                      </a:endParaRPr>
                    </a:p>
                    <a:p>
                      <a:pPr algn="ctr" fontAlgn="b"/>
                      <a:r>
                        <a:rPr lang="en-GB" sz="1400" b="0" i="0" u="none" strike="noStrike" dirty="0">
                          <a:solidFill>
                            <a:srgbClr val="000000"/>
                          </a:solidFill>
                          <a:latin typeface="Verdana" pitchFamily="34" charset="0"/>
                        </a:rPr>
                        <a:t>?</a:t>
                      </a:r>
                    </a:p>
                    <a:p>
                      <a:pPr algn="ctr" fontAlgn="b"/>
                      <a:endParaRPr lang="en-GB" sz="1400" b="0" i="0" u="none" strike="noStrike" dirty="0">
                        <a:solidFill>
                          <a:srgbClr val="000000"/>
                        </a:solidFill>
                        <a:latin typeface="Verdana" pitchFamily="34" charset="0"/>
                      </a:endParaRPr>
                    </a:p>
                  </a:txBody>
                  <a:tcPr marL="7144" marR="7144" marT="714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b"/>
                      <a:r>
                        <a:rPr lang="en-GB" sz="1400" b="0" i="0" u="none" strike="noStrike" dirty="0">
                          <a:solidFill>
                            <a:srgbClr val="000000"/>
                          </a:solidFill>
                          <a:latin typeface="Verdana" pitchFamily="34" charset="0"/>
                        </a:rPr>
                        <a:t>?</a:t>
                      </a:r>
                    </a:p>
                    <a:p>
                      <a:pPr algn="ctr" fontAlgn="b"/>
                      <a:endParaRPr lang="en-GB" sz="1400" b="0" i="0" u="none" strike="noStrike" dirty="0">
                        <a:solidFill>
                          <a:srgbClr val="000000"/>
                        </a:solidFill>
                        <a:latin typeface="Verdana" pitchFamily="34" charset="0"/>
                      </a:endParaRPr>
                    </a:p>
                  </a:txBody>
                  <a:tcPr marL="7144" marR="7144" marT="7144"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98991">
                <a:tc>
                  <a:txBody>
                    <a:bodyPr/>
                    <a:lstStyle/>
                    <a:p>
                      <a:pPr algn="r" fontAlgn="b"/>
                      <a:r>
                        <a:rPr lang="en-GB" sz="1400" b="0" i="0" u="none" strike="noStrike" dirty="0">
                          <a:solidFill>
                            <a:srgbClr val="000000"/>
                          </a:solidFill>
                          <a:latin typeface="Verdana" pitchFamily="34" charset="0"/>
                        </a:rPr>
                        <a:t>1</a:t>
                      </a:r>
                    </a:p>
                  </a:txBody>
                  <a:tcPr marL="7144" marR="7144" marT="714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GB" sz="1400" b="0" i="0" u="none" strike="noStrike" dirty="0">
                          <a:solidFill>
                            <a:srgbClr val="000000"/>
                          </a:solidFill>
                          <a:latin typeface="Verdana" pitchFamily="34" charset="0"/>
                        </a:rPr>
                        <a:t>12</a:t>
                      </a:r>
                    </a:p>
                  </a:txBody>
                  <a:tcPr marL="7144" marR="7144" marT="7144" marB="0" anchor="b">
                    <a:lnL>
                      <a:noFill/>
                    </a:lnL>
                    <a:lnR>
                      <a:noFill/>
                    </a:lnR>
                    <a:lnT>
                      <a:noFill/>
                    </a:lnT>
                    <a:lnB>
                      <a:noFill/>
                    </a:lnB>
                  </a:tcPr>
                </a:tc>
                <a:tc>
                  <a:txBody>
                    <a:bodyPr/>
                    <a:lstStyle/>
                    <a:p>
                      <a:pPr algn="r" fontAlgn="b"/>
                      <a:r>
                        <a:rPr lang="en-GB" sz="1400" b="0" i="0" u="none" strike="noStrike" dirty="0">
                          <a:solidFill>
                            <a:srgbClr val="000000"/>
                          </a:solidFill>
                          <a:latin typeface="Verdana" pitchFamily="34" charset="0"/>
                        </a:rPr>
                        <a:t>60</a:t>
                      </a:r>
                    </a:p>
                  </a:txBody>
                  <a:tcPr marL="7144" marR="7144" marT="7144" marB="0" anchor="b">
                    <a:lnL>
                      <a:noFill/>
                    </a:lnL>
                    <a:lnR>
                      <a:noFill/>
                    </a:lnR>
                    <a:lnT>
                      <a:noFill/>
                    </a:lnT>
                    <a:lnB>
                      <a:noFill/>
                    </a:lnB>
                  </a:tcPr>
                </a:tc>
                <a:tc>
                  <a:txBody>
                    <a:bodyPr/>
                    <a:lstStyle/>
                    <a:p>
                      <a:pPr algn="r" fontAlgn="b"/>
                      <a:r>
                        <a:rPr lang="en-GB" sz="1400" b="0" i="0" u="none" strike="noStrike" dirty="0">
                          <a:solidFill>
                            <a:srgbClr val="000000"/>
                          </a:solidFill>
                          <a:latin typeface="Verdana" pitchFamily="34" charset="0"/>
                        </a:rPr>
                        <a:t>?</a:t>
                      </a:r>
                    </a:p>
                  </a:txBody>
                  <a:tcPr marL="7144" marR="7144" marT="7144" marB="0" anchor="b">
                    <a:lnL>
                      <a:noFill/>
                    </a:lnL>
                    <a:lnR w="6350" cap="flat" cmpd="sng" algn="ctr">
                      <a:solidFill>
                        <a:srgbClr val="000000"/>
                      </a:solidFill>
                      <a:prstDash val="solid"/>
                      <a:round/>
                      <a:headEnd type="none" w="med" len="med"/>
                      <a:tailEnd type="none" w="med" len="med"/>
                    </a:lnR>
                    <a:lnT>
                      <a:noFill/>
                    </a:lnT>
                    <a:lnB>
                      <a:noFill/>
                    </a:lnB>
                  </a:tcPr>
                </a:tc>
                <a:tc vMerge="1">
                  <a:txBody>
                    <a:bodyPr/>
                    <a:lstStyle/>
                    <a:p>
                      <a:pPr algn="r" fontAlgn="b"/>
                      <a:endParaRPr lang="en-GB" sz="1400" b="0" i="0" u="none" strike="noStrike" dirty="0">
                        <a:solidFill>
                          <a:srgbClr val="000000"/>
                        </a:solidFill>
                        <a:latin typeface="Verdana" pitchFamily="34" charset="0"/>
                      </a:endParaRPr>
                    </a:p>
                  </a:txBody>
                  <a:tcPr marL="7144" marR="7144" marT="7144" marB="0" anchor="b">
                    <a:lnL w="6350" cap="flat" cmpd="sng" algn="ctr">
                      <a:solidFill>
                        <a:srgbClr val="000000"/>
                      </a:solidFill>
                      <a:prstDash val="solid"/>
                      <a:round/>
                      <a:headEnd type="none" w="med" len="med"/>
                      <a:tailEnd type="none" w="med" len="med"/>
                    </a:lnL>
                    <a:lnR>
                      <a:noFill/>
                    </a:lnR>
                    <a:lnT>
                      <a:noFill/>
                    </a:lnT>
                    <a:lnB>
                      <a:noFill/>
                    </a:lnB>
                  </a:tcPr>
                </a:tc>
                <a:tc vMerge="1">
                  <a:txBody>
                    <a:bodyPr/>
                    <a:lstStyle/>
                    <a:p>
                      <a:pPr algn="ctr" fontAlgn="b"/>
                      <a:endParaRPr lang="en-GB" sz="1400" b="0" i="0" u="none" strike="noStrike" dirty="0">
                        <a:solidFill>
                          <a:srgbClr val="000000"/>
                        </a:solidFill>
                        <a:latin typeface="Verdana" pitchFamily="34" charset="0"/>
                      </a:endParaRPr>
                    </a:p>
                  </a:txBody>
                  <a:tcPr marL="7144" marR="7144" marT="7144" marB="0" anchor="b">
                    <a:lnL>
                      <a:noFill/>
                    </a:lnL>
                    <a:lnR>
                      <a:noFill/>
                    </a:lnR>
                    <a:lnT>
                      <a:noFill/>
                    </a:lnT>
                    <a:lnB>
                      <a:noFill/>
                    </a:lnB>
                  </a:tcPr>
                </a:tc>
                <a:tc vMerge="1">
                  <a:txBody>
                    <a:bodyPr/>
                    <a:lstStyle/>
                    <a:p>
                      <a:pPr algn="r" fontAlgn="b"/>
                      <a:endParaRPr lang="en-GB" sz="1400" b="0" i="0" u="none" strike="noStrike" dirty="0">
                        <a:solidFill>
                          <a:srgbClr val="000000"/>
                        </a:solidFill>
                        <a:latin typeface="Verdana" pitchFamily="34" charset="0"/>
                      </a:endParaRPr>
                    </a:p>
                  </a:txBody>
                  <a:tcPr marL="7144" marR="7144" marT="7144" marB="0" anchor="b">
                    <a:lnL>
                      <a:noFill/>
                    </a:lnL>
                    <a:lnR>
                      <a:noFill/>
                    </a:lnR>
                    <a:lnT>
                      <a:noFill/>
                    </a:lnT>
                    <a:lnB>
                      <a:noFill/>
                    </a:lnB>
                  </a:tcPr>
                </a:tc>
                <a:tc vMerge="1">
                  <a:txBody>
                    <a:bodyPr/>
                    <a:lstStyle/>
                    <a:p>
                      <a:pPr algn="ctr" fontAlgn="b"/>
                      <a:endParaRPr lang="en-GB" sz="1400" b="0" i="0" u="none" strike="noStrike" dirty="0">
                        <a:solidFill>
                          <a:srgbClr val="000000"/>
                        </a:solidFill>
                        <a:latin typeface="Verdana" pitchFamily="34" charset="0"/>
                      </a:endParaRPr>
                    </a:p>
                  </a:txBody>
                  <a:tcPr marL="7144" marR="7144" marT="7144" marB="0" anchor="b">
                    <a:lnL>
                      <a:noFill/>
                    </a:lnL>
                    <a:lnR>
                      <a:noFill/>
                    </a:lnR>
                    <a:lnT>
                      <a:noFill/>
                    </a:lnT>
                    <a:lnB>
                      <a:noFill/>
                    </a:lnB>
                  </a:tcPr>
                </a:tc>
                <a:tc vMerge="1">
                  <a:txBody>
                    <a:bodyPr/>
                    <a:lstStyle/>
                    <a:p>
                      <a:pPr algn="r" fontAlgn="b"/>
                      <a:endParaRPr lang="en-GB" sz="1400" b="0" i="0" u="none" strike="noStrike" dirty="0">
                        <a:solidFill>
                          <a:srgbClr val="000000"/>
                        </a:solidFill>
                        <a:latin typeface="Verdana" pitchFamily="34" charset="0"/>
                      </a:endParaRPr>
                    </a:p>
                  </a:txBody>
                  <a:tcPr marL="7144" marR="7144" marT="7144"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3"/>
                  </a:ext>
                </a:extLst>
              </a:tr>
              <a:tr h="298991">
                <a:tc>
                  <a:txBody>
                    <a:bodyPr/>
                    <a:lstStyle/>
                    <a:p>
                      <a:pPr algn="r" fontAlgn="b"/>
                      <a:r>
                        <a:rPr lang="en-GB" sz="1400" b="0" i="0" u="none" strike="noStrike" dirty="0">
                          <a:solidFill>
                            <a:srgbClr val="000000"/>
                          </a:solidFill>
                          <a:latin typeface="Verdana" pitchFamily="34" charset="0"/>
                        </a:rPr>
                        <a:t>1</a:t>
                      </a:r>
                    </a:p>
                  </a:txBody>
                  <a:tcPr marL="7144" marR="7144" marT="7144"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dirty="0">
                          <a:solidFill>
                            <a:srgbClr val="000000"/>
                          </a:solidFill>
                          <a:latin typeface="Verdana" pitchFamily="34" charset="0"/>
                        </a:rPr>
                        <a:t>13</a:t>
                      </a:r>
                    </a:p>
                  </a:txBody>
                  <a:tcPr marL="7144" marR="7144" marT="714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dirty="0">
                          <a:solidFill>
                            <a:srgbClr val="000000"/>
                          </a:solidFill>
                          <a:latin typeface="Verdana" pitchFamily="34" charset="0"/>
                        </a:rPr>
                        <a:t>40</a:t>
                      </a:r>
                    </a:p>
                  </a:txBody>
                  <a:tcPr marL="7144" marR="7144" marT="714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dirty="0">
                          <a:solidFill>
                            <a:srgbClr val="000000"/>
                          </a:solidFill>
                          <a:latin typeface="Verdana" pitchFamily="34" charset="0"/>
                        </a:rPr>
                        <a:t>?</a:t>
                      </a:r>
                    </a:p>
                  </a:txBody>
                  <a:tcPr marL="7144" marR="7144" marT="7144"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vMerge="1">
                  <a:txBody>
                    <a:bodyPr/>
                    <a:lstStyle/>
                    <a:p>
                      <a:pPr algn="r" fontAlgn="b"/>
                      <a:endParaRPr lang="en-GB" sz="1400" b="0" i="0" u="none" strike="noStrike" dirty="0">
                        <a:solidFill>
                          <a:srgbClr val="000000"/>
                        </a:solidFill>
                        <a:latin typeface="Verdana" pitchFamily="34" charset="0"/>
                      </a:endParaRPr>
                    </a:p>
                  </a:txBody>
                  <a:tcPr marL="7144" marR="7144" marT="7144"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vMerge="1">
                  <a:txBody>
                    <a:bodyPr/>
                    <a:lstStyle/>
                    <a:p>
                      <a:pPr algn="r" fontAlgn="b"/>
                      <a:endParaRPr lang="en-GB" sz="1400" b="0" i="0" u="none" strike="noStrike" dirty="0">
                        <a:solidFill>
                          <a:srgbClr val="000000"/>
                        </a:solidFill>
                        <a:latin typeface="Verdana" pitchFamily="34" charset="0"/>
                      </a:endParaRPr>
                    </a:p>
                  </a:txBody>
                  <a:tcPr marL="7144" marR="7144" marT="7144" marB="0" anchor="b">
                    <a:lnL>
                      <a:noFill/>
                    </a:lnL>
                    <a:lnR>
                      <a:noFill/>
                    </a:lnR>
                    <a:lnT>
                      <a:noFill/>
                    </a:lnT>
                    <a:lnB w="6350" cap="flat" cmpd="sng" algn="ctr">
                      <a:solidFill>
                        <a:srgbClr val="000000"/>
                      </a:solidFill>
                      <a:prstDash val="solid"/>
                      <a:round/>
                      <a:headEnd type="none" w="med" len="med"/>
                      <a:tailEnd type="none" w="med" len="med"/>
                    </a:lnB>
                  </a:tcPr>
                </a:tc>
                <a:tc vMerge="1">
                  <a:txBody>
                    <a:bodyPr/>
                    <a:lstStyle/>
                    <a:p>
                      <a:pPr algn="r" fontAlgn="b"/>
                      <a:endParaRPr lang="en-GB" sz="1400" b="0" i="0" u="none" strike="noStrike" dirty="0">
                        <a:solidFill>
                          <a:srgbClr val="000000"/>
                        </a:solidFill>
                        <a:latin typeface="Verdana" pitchFamily="34" charset="0"/>
                      </a:endParaRPr>
                    </a:p>
                  </a:txBody>
                  <a:tcPr marL="7144" marR="7144" marT="7144" marB="0" anchor="b">
                    <a:lnL>
                      <a:noFill/>
                    </a:lnL>
                    <a:lnR>
                      <a:noFill/>
                    </a:lnR>
                    <a:lnT>
                      <a:noFill/>
                    </a:lnT>
                    <a:lnB w="6350" cap="flat" cmpd="sng" algn="ctr">
                      <a:solidFill>
                        <a:srgbClr val="000000"/>
                      </a:solidFill>
                      <a:prstDash val="solid"/>
                      <a:round/>
                      <a:headEnd type="none" w="med" len="med"/>
                      <a:tailEnd type="none" w="med" len="med"/>
                    </a:lnB>
                  </a:tcPr>
                </a:tc>
                <a:tc vMerge="1">
                  <a:txBody>
                    <a:bodyPr/>
                    <a:lstStyle/>
                    <a:p>
                      <a:pPr algn="ctr" fontAlgn="b"/>
                      <a:endParaRPr lang="en-GB" sz="1400" b="0" i="0" u="none" strike="noStrike" dirty="0">
                        <a:solidFill>
                          <a:srgbClr val="000000"/>
                        </a:solidFill>
                        <a:latin typeface="Verdana" pitchFamily="34" charset="0"/>
                      </a:endParaRPr>
                    </a:p>
                  </a:txBody>
                  <a:tcPr marL="7144" marR="7144" marT="7144" marB="0" anchor="b">
                    <a:lnL>
                      <a:noFill/>
                    </a:lnL>
                    <a:lnR>
                      <a:noFill/>
                    </a:lnR>
                    <a:lnT>
                      <a:noFill/>
                    </a:lnT>
                    <a:lnB w="6350" cap="flat" cmpd="sng" algn="ctr">
                      <a:solidFill>
                        <a:srgbClr val="000000"/>
                      </a:solidFill>
                      <a:prstDash val="solid"/>
                      <a:round/>
                      <a:headEnd type="none" w="med" len="med"/>
                      <a:tailEnd type="none" w="med" len="med"/>
                    </a:lnB>
                  </a:tcPr>
                </a:tc>
                <a:tc vMerge="1">
                  <a:txBody>
                    <a:bodyPr/>
                    <a:lstStyle/>
                    <a:p>
                      <a:pPr algn="r" fontAlgn="b"/>
                      <a:endParaRPr lang="en-GB" sz="1400" b="0" i="0" u="none" strike="noStrike" dirty="0">
                        <a:solidFill>
                          <a:srgbClr val="000000"/>
                        </a:solidFill>
                        <a:latin typeface="Verdana" pitchFamily="34" charset="0"/>
                      </a:endParaRPr>
                    </a:p>
                  </a:txBody>
                  <a:tcPr marL="7144" marR="7144" marT="7144"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98991">
                <a:tc>
                  <a:txBody>
                    <a:bodyPr/>
                    <a:lstStyle/>
                    <a:p>
                      <a:pPr algn="r" fontAlgn="b"/>
                      <a:r>
                        <a:rPr lang="en-GB" sz="1400" b="0" i="0" u="none" strike="noStrike" dirty="0">
                          <a:solidFill>
                            <a:srgbClr val="000000"/>
                          </a:solidFill>
                          <a:latin typeface="Verdana" pitchFamily="34" charset="0"/>
                        </a:rPr>
                        <a:t>2</a:t>
                      </a:r>
                    </a:p>
                  </a:txBody>
                  <a:tcPr marL="7144" marR="7144" marT="7144"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GB" sz="1400" b="0" i="0" u="none" strike="noStrike" dirty="0">
                          <a:solidFill>
                            <a:srgbClr val="000000"/>
                          </a:solidFill>
                          <a:latin typeface="Verdana" pitchFamily="34" charset="0"/>
                        </a:rPr>
                        <a:t>21</a:t>
                      </a:r>
                    </a:p>
                  </a:txBody>
                  <a:tcPr marL="7144" marR="7144" marT="714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GB" sz="1400" b="0" i="0" u="none" strike="noStrike" dirty="0">
                          <a:solidFill>
                            <a:srgbClr val="000000"/>
                          </a:solidFill>
                          <a:latin typeface="Verdana" pitchFamily="34" charset="0"/>
                        </a:rPr>
                        <a:t>80</a:t>
                      </a:r>
                    </a:p>
                  </a:txBody>
                  <a:tcPr marL="7144" marR="7144" marT="714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GB" sz="1400" b="0" i="0" u="none" strike="noStrike" dirty="0">
                          <a:solidFill>
                            <a:srgbClr val="000000"/>
                          </a:solidFill>
                          <a:latin typeface="Verdana" pitchFamily="34" charset="0"/>
                        </a:rPr>
                        <a:t>?</a:t>
                      </a:r>
                    </a:p>
                  </a:txBody>
                  <a:tcPr marL="7144" marR="7144" marT="7144"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rowSpan="2">
                  <a:txBody>
                    <a:bodyPr/>
                    <a:lstStyle/>
                    <a:p>
                      <a:pPr algn="ctr" fontAlgn="b"/>
                      <a:r>
                        <a:rPr lang="en-GB" sz="1400" b="0" i="0" u="none" strike="noStrike" dirty="0">
                          <a:solidFill>
                            <a:srgbClr val="000000"/>
                          </a:solidFill>
                          <a:latin typeface="Verdana" pitchFamily="34" charset="0"/>
                        </a:rPr>
                        <a:t>?</a:t>
                      </a:r>
                    </a:p>
                    <a:p>
                      <a:pPr algn="r" fontAlgn="b"/>
                      <a:endParaRPr lang="en-GB" sz="1400" b="0" i="0" u="none" strike="noStrike" dirty="0">
                        <a:solidFill>
                          <a:srgbClr val="000000"/>
                        </a:solidFill>
                        <a:latin typeface="Verdana" pitchFamily="34" charset="0"/>
                      </a:endParaRPr>
                    </a:p>
                  </a:txBody>
                  <a:tcPr marL="7144" marR="7144" marT="7144"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b"/>
                      <a:r>
                        <a:rPr lang="en-GB" sz="1400" b="0" i="0" u="none" strike="noStrike" dirty="0">
                          <a:solidFill>
                            <a:srgbClr val="000000"/>
                          </a:solidFill>
                          <a:latin typeface="Verdana" pitchFamily="34" charset="0"/>
                        </a:rPr>
                        <a:t>?</a:t>
                      </a:r>
                    </a:p>
                    <a:p>
                      <a:pPr algn="ctr" fontAlgn="b"/>
                      <a:endParaRPr lang="en-GB" sz="1400" b="0" i="0" u="none" strike="noStrike" dirty="0">
                        <a:solidFill>
                          <a:srgbClr val="000000"/>
                        </a:solidFill>
                        <a:latin typeface="Verdana" pitchFamily="34" charset="0"/>
                      </a:endParaRPr>
                    </a:p>
                  </a:txBody>
                  <a:tcPr marL="7144" marR="7144" marT="714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b"/>
                      <a:r>
                        <a:rPr lang="en-GB" sz="1400" b="0" i="0" u="none" strike="noStrike" dirty="0">
                          <a:solidFill>
                            <a:srgbClr val="000000"/>
                          </a:solidFill>
                          <a:latin typeface="Verdana" pitchFamily="34" charset="0"/>
                        </a:rPr>
                        <a:t>?</a:t>
                      </a:r>
                    </a:p>
                    <a:p>
                      <a:pPr algn="ctr" fontAlgn="b"/>
                      <a:endParaRPr lang="en-GB" sz="1400" b="0" i="0" u="none" strike="noStrike" dirty="0">
                        <a:solidFill>
                          <a:srgbClr val="000000"/>
                        </a:solidFill>
                        <a:latin typeface="Verdana" pitchFamily="34" charset="0"/>
                      </a:endParaRPr>
                    </a:p>
                  </a:txBody>
                  <a:tcPr marL="7144" marR="7144" marT="714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b"/>
                      <a:r>
                        <a:rPr lang="en-GB" sz="1400" b="0" i="0" u="none" strike="noStrike" dirty="0">
                          <a:solidFill>
                            <a:srgbClr val="000000"/>
                          </a:solidFill>
                          <a:latin typeface="Verdana" pitchFamily="34" charset="0"/>
                        </a:rPr>
                        <a:t>?</a:t>
                      </a:r>
                    </a:p>
                    <a:p>
                      <a:pPr algn="ctr" fontAlgn="b"/>
                      <a:endParaRPr lang="en-GB" sz="1400" b="0" i="0" u="none" strike="noStrike" dirty="0">
                        <a:solidFill>
                          <a:srgbClr val="000000"/>
                        </a:solidFill>
                        <a:latin typeface="Verdana" pitchFamily="34" charset="0"/>
                      </a:endParaRPr>
                    </a:p>
                  </a:txBody>
                  <a:tcPr marL="7144" marR="7144" marT="714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b"/>
                      <a:r>
                        <a:rPr lang="en-GB" sz="1400" b="0" i="0" u="none" strike="noStrike" dirty="0">
                          <a:solidFill>
                            <a:srgbClr val="000000"/>
                          </a:solidFill>
                          <a:latin typeface="Verdana" pitchFamily="34" charset="0"/>
                        </a:rPr>
                        <a:t>?</a:t>
                      </a:r>
                    </a:p>
                    <a:p>
                      <a:pPr algn="ctr" fontAlgn="b"/>
                      <a:endParaRPr lang="en-GB" sz="1400" b="0" i="0" u="none" strike="noStrike" dirty="0">
                        <a:solidFill>
                          <a:srgbClr val="000000"/>
                        </a:solidFill>
                        <a:latin typeface="Verdana" pitchFamily="34" charset="0"/>
                      </a:endParaRPr>
                    </a:p>
                  </a:txBody>
                  <a:tcPr marL="7144" marR="7144" marT="7144"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84755">
                <a:tc>
                  <a:txBody>
                    <a:bodyPr/>
                    <a:lstStyle/>
                    <a:p>
                      <a:pPr algn="r" fontAlgn="b"/>
                      <a:r>
                        <a:rPr lang="en-GB" sz="1400" b="0" i="0" u="none" strike="noStrike" dirty="0">
                          <a:solidFill>
                            <a:srgbClr val="000000"/>
                          </a:solidFill>
                          <a:latin typeface="Verdana" pitchFamily="34" charset="0"/>
                        </a:rPr>
                        <a:t>2</a:t>
                      </a:r>
                    </a:p>
                  </a:txBody>
                  <a:tcPr marL="7144" marR="7144" marT="7144"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dirty="0">
                          <a:solidFill>
                            <a:srgbClr val="000000"/>
                          </a:solidFill>
                          <a:latin typeface="Verdana" pitchFamily="34" charset="0"/>
                        </a:rPr>
                        <a:t>22</a:t>
                      </a:r>
                    </a:p>
                  </a:txBody>
                  <a:tcPr marL="7144" marR="7144" marT="714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dirty="0">
                          <a:solidFill>
                            <a:srgbClr val="000000"/>
                          </a:solidFill>
                          <a:latin typeface="Verdana" pitchFamily="34" charset="0"/>
                        </a:rPr>
                        <a:t>6</a:t>
                      </a:r>
                    </a:p>
                  </a:txBody>
                  <a:tcPr marL="7144" marR="7144" marT="714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dirty="0">
                          <a:solidFill>
                            <a:srgbClr val="000000"/>
                          </a:solidFill>
                          <a:latin typeface="Verdana" pitchFamily="34" charset="0"/>
                        </a:rPr>
                        <a:t>?</a:t>
                      </a:r>
                    </a:p>
                  </a:txBody>
                  <a:tcPr marL="7144" marR="7144" marT="7144"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vMerge="1">
                  <a:txBody>
                    <a:bodyPr/>
                    <a:lstStyle/>
                    <a:p>
                      <a:pPr algn="r" fontAlgn="b"/>
                      <a:endParaRPr lang="en-GB" sz="1400" b="0" i="0" u="none" strike="noStrike" dirty="0">
                        <a:solidFill>
                          <a:srgbClr val="000000"/>
                        </a:solidFill>
                        <a:latin typeface="Verdana" pitchFamily="34" charset="0"/>
                      </a:endParaRPr>
                    </a:p>
                  </a:txBody>
                  <a:tcPr marL="7144" marR="7144" marT="7144"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vMerge="1">
                  <a:txBody>
                    <a:bodyPr/>
                    <a:lstStyle/>
                    <a:p>
                      <a:pPr algn="r" fontAlgn="b"/>
                      <a:endParaRPr lang="en-GB" sz="1400" b="0" i="0" u="none" strike="noStrike" dirty="0">
                        <a:solidFill>
                          <a:srgbClr val="000000"/>
                        </a:solidFill>
                        <a:latin typeface="Verdana" pitchFamily="34" charset="0"/>
                      </a:endParaRPr>
                    </a:p>
                  </a:txBody>
                  <a:tcPr marL="7144" marR="7144" marT="7144" marB="0" anchor="b">
                    <a:lnL>
                      <a:noFill/>
                    </a:lnL>
                    <a:lnR>
                      <a:noFill/>
                    </a:lnR>
                    <a:lnT>
                      <a:noFill/>
                    </a:lnT>
                    <a:lnB w="6350" cap="flat" cmpd="sng" algn="ctr">
                      <a:solidFill>
                        <a:srgbClr val="000000"/>
                      </a:solidFill>
                      <a:prstDash val="solid"/>
                      <a:round/>
                      <a:headEnd type="none" w="med" len="med"/>
                      <a:tailEnd type="none" w="med" len="med"/>
                    </a:lnB>
                  </a:tcPr>
                </a:tc>
                <a:tc vMerge="1">
                  <a:txBody>
                    <a:bodyPr/>
                    <a:lstStyle/>
                    <a:p>
                      <a:pPr algn="r" fontAlgn="b"/>
                      <a:endParaRPr lang="en-GB" sz="1400" b="0" i="0" u="none" strike="noStrike" dirty="0">
                        <a:solidFill>
                          <a:srgbClr val="000000"/>
                        </a:solidFill>
                        <a:latin typeface="Verdana" pitchFamily="34" charset="0"/>
                      </a:endParaRPr>
                    </a:p>
                  </a:txBody>
                  <a:tcPr marL="7144" marR="7144" marT="7144" marB="0" anchor="b">
                    <a:lnL>
                      <a:noFill/>
                    </a:lnL>
                    <a:lnR>
                      <a:noFill/>
                    </a:lnR>
                    <a:lnT>
                      <a:noFill/>
                    </a:lnT>
                    <a:lnB w="6350" cap="flat" cmpd="sng" algn="ctr">
                      <a:solidFill>
                        <a:srgbClr val="000000"/>
                      </a:solidFill>
                      <a:prstDash val="solid"/>
                      <a:round/>
                      <a:headEnd type="none" w="med" len="med"/>
                      <a:tailEnd type="none" w="med" len="med"/>
                    </a:lnB>
                  </a:tcPr>
                </a:tc>
                <a:tc vMerge="1">
                  <a:txBody>
                    <a:bodyPr/>
                    <a:lstStyle/>
                    <a:p>
                      <a:pPr algn="r" fontAlgn="b"/>
                      <a:endParaRPr lang="en-GB" sz="1400" b="0" i="0" u="none" strike="noStrike" dirty="0">
                        <a:solidFill>
                          <a:srgbClr val="000000"/>
                        </a:solidFill>
                        <a:latin typeface="Verdana" pitchFamily="34" charset="0"/>
                      </a:endParaRPr>
                    </a:p>
                  </a:txBody>
                  <a:tcPr marL="7144" marR="7144" marT="7144" marB="0" anchor="b">
                    <a:lnL>
                      <a:noFill/>
                    </a:lnL>
                    <a:lnR>
                      <a:noFill/>
                    </a:lnR>
                    <a:lnT>
                      <a:noFill/>
                    </a:lnT>
                    <a:lnB w="6350" cap="flat" cmpd="sng" algn="ctr">
                      <a:solidFill>
                        <a:srgbClr val="000000"/>
                      </a:solidFill>
                      <a:prstDash val="solid"/>
                      <a:round/>
                      <a:headEnd type="none" w="med" len="med"/>
                      <a:tailEnd type="none" w="med" len="med"/>
                    </a:lnB>
                  </a:tcPr>
                </a:tc>
                <a:tc vMerge="1">
                  <a:txBody>
                    <a:bodyPr/>
                    <a:lstStyle/>
                    <a:p>
                      <a:pPr algn="r" fontAlgn="b"/>
                      <a:endParaRPr lang="en-GB" sz="1400" b="0" i="0" u="none" strike="noStrike" dirty="0">
                        <a:solidFill>
                          <a:srgbClr val="000000"/>
                        </a:solidFill>
                        <a:latin typeface="Verdana" pitchFamily="34" charset="0"/>
                      </a:endParaRPr>
                    </a:p>
                  </a:txBody>
                  <a:tcPr marL="7144" marR="7144" marT="7144"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84755">
                <a:tc>
                  <a:txBody>
                    <a:bodyPr/>
                    <a:lstStyle/>
                    <a:p>
                      <a:pPr algn="r" fontAlgn="b"/>
                      <a:r>
                        <a:rPr lang="en-GB" sz="1400" b="0" i="0" u="none" strike="noStrike" dirty="0">
                          <a:solidFill>
                            <a:srgbClr val="000000"/>
                          </a:solidFill>
                          <a:latin typeface="Verdana" pitchFamily="34" charset="0"/>
                        </a:rPr>
                        <a:t>3</a:t>
                      </a:r>
                    </a:p>
                  </a:txBody>
                  <a:tcPr marL="7144" marR="7144" marT="7144"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dirty="0">
                          <a:solidFill>
                            <a:srgbClr val="000000"/>
                          </a:solidFill>
                          <a:latin typeface="Verdana" pitchFamily="34" charset="0"/>
                        </a:rPr>
                        <a:t>31</a:t>
                      </a:r>
                    </a:p>
                  </a:txBody>
                  <a:tcPr marL="7144" marR="7144" marT="714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dirty="0">
                          <a:solidFill>
                            <a:srgbClr val="000000"/>
                          </a:solidFill>
                          <a:latin typeface="Verdana" pitchFamily="34" charset="0"/>
                        </a:rPr>
                        <a:t>80</a:t>
                      </a:r>
                    </a:p>
                  </a:txBody>
                  <a:tcPr marL="7144" marR="7144" marT="714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dirty="0">
                          <a:solidFill>
                            <a:srgbClr val="000000"/>
                          </a:solidFill>
                          <a:latin typeface="Verdana" pitchFamily="34" charset="0"/>
                        </a:rPr>
                        <a:t>?</a:t>
                      </a:r>
                    </a:p>
                  </a:txBody>
                  <a:tcPr marL="7144" marR="7144" marT="7144"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400" b="0" i="0" u="none" strike="noStrike" dirty="0">
                          <a:solidFill>
                            <a:srgbClr val="000000"/>
                          </a:solidFill>
                          <a:latin typeface="Verdana" pitchFamily="34" charset="0"/>
                        </a:rPr>
                        <a:t>?</a:t>
                      </a:r>
                    </a:p>
                  </a:txBody>
                  <a:tcPr marL="7144" marR="7144" marT="7144"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400" b="0" i="0" u="none" strike="noStrike" dirty="0">
                          <a:solidFill>
                            <a:srgbClr val="000000"/>
                          </a:solidFill>
                          <a:latin typeface="Verdana" pitchFamily="34" charset="0"/>
                        </a:rPr>
                        <a:t>?</a:t>
                      </a:r>
                    </a:p>
                  </a:txBody>
                  <a:tcPr marL="7144" marR="7144" marT="714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400" b="0" i="0" u="none" strike="noStrike" dirty="0">
                          <a:solidFill>
                            <a:srgbClr val="000000"/>
                          </a:solidFill>
                          <a:latin typeface="Verdana" pitchFamily="34" charset="0"/>
                        </a:rPr>
                        <a:t>?</a:t>
                      </a:r>
                    </a:p>
                  </a:txBody>
                  <a:tcPr marL="7144" marR="7144" marT="714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400" b="0" i="0" u="none" strike="noStrike" dirty="0">
                          <a:solidFill>
                            <a:srgbClr val="000000"/>
                          </a:solidFill>
                          <a:latin typeface="Verdana" pitchFamily="34" charset="0"/>
                        </a:rPr>
                        <a:t>?</a:t>
                      </a:r>
                    </a:p>
                  </a:txBody>
                  <a:tcPr marL="7144" marR="7144" marT="714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400" b="0" i="0" u="none" strike="noStrike" dirty="0">
                          <a:solidFill>
                            <a:srgbClr val="000000"/>
                          </a:solidFill>
                          <a:latin typeface="Verdana" pitchFamily="34" charset="0"/>
                        </a:rPr>
                        <a:t>?</a:t>
                      </a:r>
                    </a:p>
                  </a:txBody>
                  <a:tcPr marL="7144" marR="7144" marT="7144"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84755">
                <a:tc>
                  <a:txBody>
                    <a:bodyPr/>
                    <a:lstStyle/>
                    <a:p>
                      <a:pPr algn="r" fontAlgn="b"/>
                      <a:r>
                        <a:rPr lang="en-GB" sz="1400" b="0" i="0" u="none" strike="noStrike" dirty="0">
                          <a:solidFill>
                            <a:srgbClr val="000000"/>
                          </a:solidFill>
                          <a:latin typeface="Verdana" pitchFamily="34" charset="0"/>
                        </a:rPr>
                        <a:t>4</a:t>
                      </a:r>
                    </a:p>
                  </a:txBody>
                  <a:tcPr marL="7144" marR="7144" marT="7144"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GB" sz="1400" b="0" i="0" u="none" strike="noStrike" dirty="0">
                          <a:solidFill>
                            <a:srgbClr val="000000"/>
                          </a:solidFill>
                          <a:latin typeface="Verdana" pitchFamily="34" charset="0"/>
                        </a:rPr>
                        <a:t>41</a:t>
                      </a:r>
                    </a:p>
                  </a:txBody>
                  <a:tcPr marL="7144" marR="7144" marT="714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GB" sz="1400" b="0" i="0" u="none" strike="noStrike" dirty="0">
                          <a:solidFill>
                            <a:srgbClr val="000000"/>
                          </a:solidFill>
                          <a:latin typeface="Verdana" pitchFamily="34" charset="0"/>
                        </a:rPr>
                        <a:t>40</a:t>
                      </a:r>
                    </a:p>
                  </a:txBody>
                  <a:tcPr marL="7144" marR="7144" marT="714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GB" sz="1400" b="0" i="0" u="none" strike="noStrike" dirty="0">
                          <a:solidFill>
                            <a:srgbClr val="000000"/>
                          </a:solidFill>
                          <a:latin typeface="Verdana" pitchFamily="34" charset="0"/>
                        </a:rPr>
                        <a:t>?</a:t>
                      </a:r>
                    </a:p>
                  </a:txBody>
                  <a:tcPr marL="7144" marR="7144" marT="7144"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rowSpan="2">
                  <a:txBody>
                    <a:bodyPr/>
                    <a:lstStyle/>
                    <a:p>
                      <a:pPr algn="ctr" fontAlgn="b"/>
                      <a:r>
                        <a:rPr lang="en-GB" sz="1400" b="0" i="0" u="none" strike="noStrike" dirty="0">
                          <a:solidFill>
                            <a:srgbClr val="000000"/>
                          </a:solidFill>
                          <a:latin typeface="Verdana" pitchFamily="34" charset="0"/>
                        </a:rPr>
                        <a:t>?</a:t>
                      </a:r>
                    </a:p>
                    <a:p>
                      <a:pPr algn="ctr" fontAlgn="b"/>
                      <a:endParaRPr lang="en-GB" sz="1400" b="0" i="0" u="none" strike="noStrike" dirty="0">
                        <a:solidFill>
                          <a:srgbClr val="000000"/>
                        </a:solidFill>
                        <a:latin typeface="Verdana" pitchFamily="34" charset="0"/>
                      </a:endParaRPr>
                    </a:p>
                  </a:txBody>
                  <a:tcPr marL="7144" marR="7144" marT="7144"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b"/>
                      <a:r>
                        <a:rPr lang="en-GB" sz="1400" b="0" i="0" u="none" strike="noStrike" dirty="0">
                          <a:solidFill>
                            <a:srgbClr val="000000"/>
                          </a:solidFill>
                          <a:latin typeface="Verdana" pitchFamily="34" charset="0"/>
                        </a:rPr>
                        <a:t>?</a:t>
                      </a:r>
                    </a:p>
                    <a:p>
                      <a:pPr algn="ctr" fontAlgn="b"/>
                      <a:endParaRPr lang="en-GB" sz="1400" b="0" i="0" u="none" strike="noStrike" dirty="0">
                        <a:solidFill>
                          <a:srgbClr val="000000"/>
                        </a:solidFill>
                        <a:latin typeface="Verdana" pitchFamily="34" charset="0"/>
                      </a:endParaRPr>
                    </a:p>
                  </a:txBody>
                  <a:tcPr marL="7144" marR="7144" marT="714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b"/>
                      <a:r>
                        <a:rPr lang="en-GB" sz="1400" b="0" i="0" u="none" strike="noStrike" dirty="0">
                          <a:solidFill>
                            <a:srgbClr val="000000"/>
                          </a:solidFill>
                          <a:latin typeface="Verdana" pitchFamily="34" charset="0"/>
                        </a:rPr>
                        <a:t>?</a:t>
                      </a:r>
                    </a:p>
                    <a:p>
                      <a:pPr algn="ctr" fontAlgn="b"/>
                      <a:endParaRPr lang="en-GB" sz="1400" b="0" i="0" u="none" strike="noStrike" dirty="0">
                        <a:solidFill>
                          <a:srgbClr val="000000"/>
                        </a:solidFill>
                        <a:latin typeface="Verdana" pitchFamily="34" charset="0"/>
                      </a:endParaRPr>
                    </a:p>
                  </a:txBody>
                  <a:tcPr marL="7144" marR="7144" marT="714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b"/>
                      <a:r>
                        <a:rPr lang="en-GB" sz="1400" b="0" i="0" u="none" strike="noStrike" dirty="0">
                          <a:solidFill>
                            <a:srgbClr val="000000"/>
                          </a:solidFill>
                          <a:latin typeface="Verdana" pitchFamily="34" charset="0"/>
                        </a:rPr>
                        <a:t>?</a:t>
                      </a:r>
                    </a:p>
                    <a:p>
                      <a:pPr algn="ctr" fontAlgn="b"/>
                      <a:endParaRPr lang="en-GB" sz="1400" b="0" i="0" u="none" strike="noStrike" dirty="0">
                        <a:solidFill>
                          <a:srgbClr val="000000"/>
                        </a:solidFill>
                        <a:latin typeface="Verdana" pitchFamily="34" charset="0"/>
                      </a:endParaRPr>
                    </a:p>
                  </a:txBody>
                  <a:tcPr marL="7144" marR="7144" marT="714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b"/>
                      <a:r>
                        <a:rPr lang="en-GB" sz="1400" b="0" i="0" u="none" strike="noStrike" dirty="0">
                          <a:solidFill>
                            <a:srgbClr val="000000"/>
                          </a:solidFill>
                          <a:latin typeface="Verdana" pitchFamily="34" charset="0"/>
                        </a:rPr>
                        <a:t>?</a:t>
                      </a:r>
                    </a:p>
                    <a:p>
                      <a:pPr algn="ctr" fontAlgn="b"/>
                      <a:endParaRPr lang="en-GB" sz="1400" b="0" i="0" u="none" strike="noStrike" dirty="0">
                        <a:solidFill>
                          <a:srgbClr val="000000"/>
                        </a:solidFill>
                        <a:latin typeface="Verdana" pitchFamily="34" charset="0"/>
                      </a:endParaRPr>
                    </a:p>
                  </a:txBody>
                  <a:tcPr marL="7144" marR="7144" marT="7144"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98991">
                <a:tc>
                  <a:txBody>
                    <a:bodyPr/>
                    <a:lstStyle/>
                    <a:p>
                      <a:pPr algn="r" fontAlgn="b"/>
                      <a:r>
                        <a:rPr lang="en-GB" sz="1400" b="0" i="0" u="none" strike="noStrike" dirty="0">
                          <a:solidFill>
                            <a:srgbClr val="000000"/>
                          </a:solidFill>
                          <a:latin typeface="Verdana" pitchFamily="34" charset="0"/>
                        </a:rPr>
                        <a:t>4</a:t>
                      </a:r>
                    </a:p>
                  </a:txBody>
                  <a:tcPr marL="7144" marR="7144" marT="7144"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dirty="0">
                          <a:solidFill>
                            <a:srgbClr val="000000"/>
                          </a:solidFill>
                          <a:latin typeface="Verdana" pitchFamily="34" charset="0"/>
                        </a:rPr>
                        <a:t>42</a:t>
                      </a:r>
                    </a:p>
                  </a:txBody>
                  <a:tcPr marL="7144" marR="7144" marT="714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dirty="0">
                          <a:solidFill>
                            <a:srgbClr val="000000"/>
                          </a:solidFill>
                          <a:latin typeface="Verdana" pitchFamily="34" charset="0"/>
                        </a:rPr>
                        <a:t>40</a:t>
                      </a:r>
                    </a:p>
                  </a:txBody>
                  <a:tcPr marL="7144" marR="7144" marT="714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dirty="0">
                          <a:solidFill>
                            <a:srgbClr val="000000"/>
                          </a:solidFill>
                          <a:latin typeface="Verdana" pitchFamily="34" charset="0"/>
                        </a:rPr>
                        <a:t>?</a:t>
                      </a:r>
                    </a:p>
                  </a:txBody>
                  <a:tcPr marL="7144" marR="7144" marT="7144"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vMerge="1">
                  <a:txBody>
                    <a:bodyPr/>
                    <a:lstStyle/>
                    <a:p>
                      <a:pPr algn="r" fontAlgn="b"/>
                      <a:endParaRPr lang="en-GB" sz="1400" b="0" i="0" u="none" strike="noStrike" dirty="0">
                        <a:solidFill>
                          <a:srgbClr val="000000"/>
                        </a:solidFill>
                        <a:latin typeface="Verdana" pitchFamily="34" charset="0"/>
                      </a:endParaRPr>
                    </a:p>
                  </a:txBody>
                  <a:tcPr marL="7144" marR="7144" marT="7144"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vMerge="1">
                  <a:txBody>
                    <a:bodyPr/>
                    <a:lstStyle/>
                    <a:p>
                      <a:pPr algn="r" fontAlgn="b"/>
                      <a:endParaRPr lang="en-GB" sz="1400" b="0" i="0" u="none" strike="noStrike" dirty="0">
                        <a:solidFill>
                          <a:srgbClr val="000000"/>
                        </a:solidFill>
                        <a:latin typeface="Verdana" pitchFamily="34" charset="0"/>
                      </a:endParaRPr>
                    </a:p>
                  </a:txBody>
                  <a:tcPr marL="7144" marR="7144" marT="7144" marB="0" anchor="b">
                    <a:lnL>
                      <a:noFill/>
                    </a:lnL>
                    <a:lnR>
                      <a:noFill/>
                    </a:lnR>
                    <a:lnT>
                      <a:noFill/>
                    </a:lnT>
                    <a:lnB w="6350" cap="flat" cmpd="sng" algn="ctr">
                      <a:solidFill>
                        <a:srgbClr val="000000"/>
                      </a:solidFill>
                      <a:prstDash val="solid"/>
                      <a:round/>
                      <a:headEnd type="none" w="med" len="med"/>
                      <a:tailEnd type="none" w="med" len="med"/>
                    </a:lnB>
                  </a:tcPr>
                </a:tc>
                <a:tc vMerge="1">
                  <a:txBody>
                    <a:bodyPr/>
                    <a:lstStyle/>
                    <a:p>
                      <a:pPr algn="r" fontAlgn="b"/>
                      <a:endParaRPr lang="en-GB" sz="1400" b="0" i="0" u="none" strike="noStrike" dirty="0">
                        <a:solidFill>
                          <a:srgbClr val="000000"/>
                        </a:solidFill>
                        <a:latin typeface="Verdana" pitchFamily="34" charset="0"/>
                      </a:endParaRPr>
                    </a:p>
                  </a:txBody>
                  <a:tcPr marL="7144" marR="7144" marT="7144" marB="0" anchor="b">
                    <a:lnL>
                      <a:noFill/>
                    </a:lnL>
                    <a:lnR>
                      <a:noFill/>
                    </a:lnR>
                    <a:lnT>
                      <a:noFill/>
                    </a:lnT>
                    <a:lnB w="6350" cap="flat" cmpd="sng" algn="ctr">
                      <a:solidFill>
                        <a:srgbClr val="000000"/>
                      </a:solidFill>
                      <a:prstDash val="solid"/>
                      <a:round/>
                      <a:headEnd type="none" w="med" len="med"/>
                      <a:tailEnd type="none" w="med" len="med"/>
                    </a:lnB>
                  </a:tcPr>
                </a:tc>
                <a:tc vMerge="1">
                  <a:txBody>
                    <a:bodyPr/>
                    <a:lstStyle/>
                    <a:p>
                      <a:pPr algn="r" fontAlgn="b"/>
                      <a:endParaRPr lang="en-GB" sz="1400" b="0" i="0" u="none" strike="noStrike" dirty="0">
                        <a:solidFill>
                          <a:srgbClr val="000000"/>
                        </a:solidFill>
                        <a:latin typeface="Verdana" pitchFamily="34" charset="0"/>
                      </a:endParaRPr>
                    </a:p>
                  </a:txBody>
                  <a:tcPr marL="7144" marR="7144" marT="7144" marB="0" anchor="b">
                    <a:lnL>
                      <a:noFill/>
                    </a:lnL>
                    <a:lnR>
                      <a:noFill/>
                    </a:lnR>
                    <a:lnT>
                      <a:noFill/>
                    </a:lnT>
                    <a:lnB w="6350" cap="flat" cmpd="sng" algn="ctr">
                      <a:solidFill>
                        <a:srgbClr val="000000"/>
                      </a:solidFill>
                      <a:prstDash val="solid"/>
                      <a:round/>
                      <a:headEnd type="none" w="med" len="med"/>
                      <a:tailEnd type="none" w="med" len="med"/>
                    </a:lnB>
                  </a:tcPr>
                </a:tc>
                <a:tc vMerge="1">
                  <a:txBody>
                    <a:bodyPr/>
                    <a:lstStyle/>
                    <a:p>
                      <a:pPr algn="r" fontAlgn="b"/>
                      <a:endParaRPr lang="en-GB" sz="1400" b="0" i="0" u="none" strike="noStrike" dirty="0">
                        <a:solidFill>
                          <a:srgbClr val="000000"/>
                        </a:solidFill>
                        <a:latin typeface="Verdana" pitchFamily="34" charset="0"/>
                      </a:endParaRPr>
                    </a:p>
                  </a:txBody>
                  <a:tcPr marL="7144" marR="7144" marT="7144"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sp>
        <p:nvSpPr>
          <p:cNvPr id="6" name="Slide Number Placeholder 4"/>
          <p:cNvSpPr>
            <a:spLocks noGrp="1"/>
          </p:cNvSpPr>
          <p:nvPr>
            <p:ph type="sldNum" sz="quarter" idx="12"/>
          </p:nvPr>
        </p:nvSpPr>
        <p:spPr>
          <a:xfrm>
            <a:off x="7010400" y="0"/>
            <a:ext cx="2133600" cy="365125"/>
          </a:xfrm>
        </p:spPr>
        <p:txBody>
          <a:bodyPr/>
          <a:lstStyle/>
          <a:p>
            <a:pPr>
              <a:defRPr/>
            </a:pPr>
            <a:fld id="{65E8B585-CC83-464B-BAF9-91D1AE7F7663}" type="slidenum">
              <a:rPr lang="en-GB" smtClean="0"/>
              <a:pPr>
                <a:defRPr/>
              </a:pPr>
              <a:t>115</a:t>
            </a:fld>
            <a:endParaRPr lang="en-GB"/>
          </a:p>
        </p:txBody>
      </p:sp>
      <p:graphicFrame>
        <p:nvGraphicFramePr>
          <p:cNvPr id="4" name="Table 3"/>
          <p:cNvGraphicFramePr>
            <a:graphicFrameLocks noGrp="1"/>
          </p:cNvGraphicFramePr>
          <p:nvPr>
            <p:extLst>
              <p:ext uri="{D42A27DB-BD31-4B8C-83A1-F6EECF244321}">
                <p14:modId xmlns:p14="http://schemas.microsoft.com/office/powerpoint/2010/main" val="1512543013"/>
              </p:ext>
            </p:extLst>
          </p:nvPr>
        </p:nvGraphicFramePr>
        <p:xfrm>
          <a:off x="6112746" y="4725144"/>
          <a:ext cx="288032" cy="529208"/>
        </p:xfrm>
        <a:graphic>
          <a:graphicData uri="http://schemas.openxmlformats.org/drawingml/2006/table">
            <a:tbl>
              <a:tblPr>
                <a:tableStyleId>{5C22544A-7EE6-4342-B048-85BDC9FD1C3A}</a:tableStyleId>
              </a:tblPr>
              <a:tblGrid>
                <a:gridCol w="288032">
                  <a:extLst>
                    <a:ext uri="{9D8B030D-6E8A-4147-A177-3AD203B41FA5}">
                      <a16:colId xmlns:a16="http://schemas.microsoft.com/office/drawing/2014/main" val="20000"/>
                    </a:ext>
                  </a:extLst>
                </a:gridCol>
              </a:tblGrid>
              <a:tr h="264604">
                <a:tc>
                  <a:txBody>
                    <a:bodyPr/>
                    <a:lstStyle/>
                    <a:p>
                      <a:pPr algn="r" rtl="0" fontAlgn="b"/>
                      <a:r>
                        <a:rPr lang="en-GB" sz="1400" u="none" strike="noStrike" dirty="0">
                          <a:effectLst/>
                          <a:latin typeface="Verdana" panose="020B0604030504040204" pitchFamily="34" charset="0"/>
                          <a:ea typeface="Verdana" panose="020B0604030504040204" pitchFamily="34" charset="0"/>
                          <a:cs typeface="Verdana" panose="020B0604030504040204" pitchFamily="34" charset="0"/>
                        </a:rPr>
                        <a:t>1</a:t>
                      </a:r>
                      <a:endParaRPr lang="en-GB" sz="14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b">
                    <a:solidFill>
                      <a:schemeClr val="bg1"/>
                    </a:solidFill>
                  </a:tcPr>
                </a:tc>
                <a:extLst>
                  <a:ext uri="{0D108BD9-81ED-4DB2-BD59-A6C34878D82A}">
                    <a16:rowId xmlns:a16="http://schemas.microsoft.com/office/drawing/2014/main" val="10000"/>
                  </a:ext>
                </a:extLst>
              </a:tr>
              <a:tr h="264604">
                <a:tc>
                  <a:txBody>
                    <a:bodyPr/>
                    <a:lstStyle/>
                    <a:p>
                      <a:pPr algn="r" rtl="0" fontAlgn="b"/>
                      <a:r>
                        <a:rPr lang="en-GB" sz="1400" u="none" strike="noStrike" dirty="0">
                          <a:effectLst/>
                          <a:latin typeface="Verdana" panose="020B0604030504040204" pitchFamily="34" charset="0"/>
                          <a:ea typeface="Verdana" panose="020B0604030504040204" pitchFamily="34" charset="0"/>
                          <a:cs typeface="Verdana" panose="020B0604030504040204" pitchFamily="34" charset="0"/>
                        </a:rPr>
                        <a:t>0</a:t>
                      </a:r>
                      <a:endParaRPr lang="en-GB" sz="14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b">
                    <a:solidFill>
                      <a:schemeClr val="bg1"/>
                    </a:solidFill>
                  </a:tcPr>
                </a:tc>
                <a:extLst>
                  <a:ext uri="{0D108BD9-81ED-4DB2-BD59-A6C34878D82A}">
                    <a16:rowId xmlns:a16="http://schemas.microsoft.com/office/drawing/2014/main" val="10001"/>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455539962"/>
              </p:ext>
            </p:extLst>
          </p:nvPr>
        </p:nvGraphicFramePr>
        <p:xfrm>
          <a:off x="6035975" y="5294347"/>
          <a:ext cx="360040" cy="228600"/>
        </p:xfrm>
        <a:graphic>
          <a:graphicData uri="http://schemas.openxmlformats.org/drawingml/2006/table">
            <a:tbl>
              <a:tblPr>
                <a:tableStyleId>{5C22544A-7EE6-4342-B048-85BDC9FD1C3A}</a:tableStyleId>
              </a:tblPr>
              <a:tblGrid>
                <a:gridCol w="360040">
                  <a:extLst>
                    <a:ext uri="{9D8B030D-6E8A-4147-A177-3AD203B41FA5}">
                      <a16:colId xmlns:a16="http://schemas.microsoft.com/office/drawing/2014/main" val="20000"/>
                    </a:ext>
                  </a:extLst>
                </a:gridCol>
              </a:tblGrid>
              <a:tr h="228600">
                <a:tc>
                  <a:txBody>
                    <a:bodyPr/>
                    <a:lstStyle/>
                    <a:p>
                      <a:pPr algn="r" rtl="0" fontAlgn="b"/>
                      <a:r>
                        <a:rPr lang="en-GB" sz="1400" u="none" strike="noStrike" dirty="0">
                          <a:effectLst/>
                          <a:latin typeface="Verdana" panose="020B0604030504040204" pitchFamily="34" charset="0"/>
                          <a:ea typeface="Verdana" panose="020B0604030504040204" pitchFamily="34" charset="0"/>
                          <a:cs typeface="Verdana" panose="020B0604030504040204" pitchFamily="34" charset="0"/>
                        </a:rPr>
                        <a:t>1</a:t>
                      </a:r>
                      <a:endParaRPr lang="en-GB" sz="14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b">
                    <a:solidFill>
                      <a:schemeClr val="bg1"/>
                    </a:solidFill>
                  </a:tcPr>
                </a:tc>
                <a:extLst>
                  <a:ext uri="{0D108BD9-81ED-4DB2-BD59-A6C34878D82A}">
                    <a16:rowId xmlns:a16="http://schemas.microsoft.com/office/drawing/2014/main" val="10000"/>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3359486410"/>
              </p:ext>
            </p:extLst>
          </p:nvPr>
        </p:nvGraphicFramePr>
        <p:xfrm>
          <a:off x="6107983" y="5594003"/>
          <a:ext cx="288032" cy="529208"/>
        </p:xfrm>
        <a:graphic>
          <a:graphicData uri="http://schemas.openxmlformats.org/drawingml/2006/table">
            <a:tbl>
              <a:tblPr>
                <a:tableStyleId>{5C22544A-7EE6-4342-B048-85BDC9FD1C3A}</a:tableStyleId>
              </a:tblPr>
              <a:tblGrid>
                <a:gridCol w="288032">
                  <a:extLst>
                    <a:ext uri="{9D8B030D-6E8A-4147-A177-3AD203B41FA5}">
                      <a16:colId xmlns:a16="http://schemas.microsoft.com/office/drawing/2014/main" val="20000"/>
                    </a:ext>
                  </a:extLst>
                </a:gridCol>
              </a:tblGrid>
              <a:tr h="264604">
                <a:tc>
                  <a:txBody>
                    <a:bodyPr/>
                    <a:lstStyle/>
                    <a:p>
                      <a:pPr algn="r" rtl="0" fontAlgn="b"/>
                      <a:r>
                        <a:rPr lang="en-GB" sz="14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0</a:t>
                      </a:r>
                    </a:p>
                  </a:txBody>
                  <a:tcPr marL="9525" marR="9525" marT="9525" marB="0" anchor="b">
                    <a:solidFill>
                      <a:schemeClr val="bg1"/>
                    </a:solidFill>
                  </a:tcPr>
                </a:tc>
                <a:extLst>
                  <a:ext uri="{0D108BD9-81ED-4DB2-BD59-A6C34878D82A}">
                    <a16:rowId xmlns:a16="http://schemas.microsoft.com/office/drawing/2014/main" val="10000"/>
                  </a:ext>
                </a:extLst>
              </a:tr>
              <a:tr h="264604">
                <a:tc>
                  <a:txBody>
                    <a:bodyPr/>
                    <a:lstStyle/>
                    <a:p>
                      <a:pPr algn="r" rtl="0" fontAlgn="b"/>
                      <a:r>
                        <a:rPr lang="en-GB" sz="1400" u="none" strike="noStrike" dirty="0">
                          <a:effectLst/>
                          <a:latin typeface="Verdana" panose="020B0604030504040204" pitchFamily="34" charset="0"/>
                          <a:ea typeface="Verdana" panose="020B0604030504040204" pitchFamily="34" charset="0"/>
                          <a:cs typeface="Verdana" panose="020B0604030504040204" pitchFamily="34" charset="0"/>
                        </a:rPr>
                        <a:t>0</a:t>
                      </a:r>
                      <a:endParaRPr lang="en-GB" sz="14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b">
                    <a:solidFill>
                      <a:schemeClr val="bg1"/>
                    </a:solidFill>
                  </a:tcPr>
                </a:tc>
                <a:extLst>
                  <a:ext uri="{0D108BD9-81ED-4DB2-BD59-A6C34878D82A}">
                    <a16:rowId xmlns:a16="http://schemas.microsoft.com/office/drawing/2014/main" val="10001"/>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526833906"/>
              </p:ext>
            </p:extLst>
          </p:nvPr>
        </p:nvGraphicFramePr>
        <p:xfrm>
          <a:off x="6491659" y="3861048"/>
          <a:ext cx="360040" cy="810243"/>
        </p:xfrm>
        <a:graphic>
          <a:graphicData uri="http://schemas.openxmlformats.org/drawingml/2006/table">
            <a:tbl>
              <a:tblPr>
                <a:tableStyleId>{5C22544A-7EE6-4342-B048-85BDC9FD1C3A}</a:tableStyleId>
              </a:tblPr>
              <a:tblGrid>
                <a:gridCol w="360040">
                  <a:extLst>
                    <a:ext uri="{9D8B030D-6E8A-4147-A177-3AD203B41FA5}">
                      <a16:colId xmlns:a16="http://schemas.microsoft.com/office/drawing/2014/main" val="20000"/>
                    </a:ext>
                  </a:extLst>
                </a:gridCol>
              </a:tblGrid>
              <a:tr h="810243">
                <a:tc>
                  <a:txBody>
                    <a:bodyPr/>
                    <a:lstStyle/>
                    <a:p>
                      <a:pPr algn="ctr" rtl="0" fontAlgn="ctr"/>
                      <a:r>
                        <a:rPr lang="en-GB" sz="1400" u="none" strike="noStrike" dirty="0">
                          <a:effectLst/>
                          <a:latin typeface="Verdana" panose="020B0604030504040204" pitchFamily="34" charset="0"/>
                          <a:ea typeface="Verdana" panose="020B0604030504040204" pitchFamily="34" charset="0"/>
                          <a:cs typeface="Verdana" panose="020B0604030504040204" pitchFamily="34" charset="0"/>
                        </a:rPr>
                        <a:t>yes</a:t>
                      </a:r>
                      <a:endParaRPr lang="en-GB" sz="14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ctr">
                    <a:solidFill>
                      <a:schemeClr val="bg1"/>
                    </a:solidFill>
                  </a:tcPr>
                </a:tc>
                <a:extLst>
                  <a:ext uri="{0D108BD9-81ED-4DB2-BD59-A6C34878D82A}">
                    <a16:rowId xmlns:a16="http://schemas.microsoft.com/office/drawing/2014/main" val="10000"/>
                  </a:ext>
                </a:extLst>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3437154977"/>
              </p:ext>
            </p:extLst>
          </p:nvPr>
        </p:nvGraphicFramePr>
        <p:xfrm>
          <a:off x="6491659" y="4782863"/>
          <a:ext cx="360040" cy="432048"/>
        </p:xfrm>
        <a:graphic>
          <a:graphicData uri="http://schemas.openxmlformats.org/drawingml/2006/table">
            <a:tbl>
              <a:tblPr>
                <a:tableStyleId>{5C22544A-7EE6-4342-B048-85BDC9FD1C3A}</a:tableStyleId>
              </a:tblPr>
              <a:tblGrid>
                <a:gridCol w="360040">
                  <a:extLst>
                    <a:ext uri="{9D8B030D-6E8A-4147-A177-3AD203B41FA5}">
                      <a16:colId xmlns:a16="http://schemas.microsoft.com/office/drawing/2014/main" val="20000"/>
                    </a:ext>
                  </a:extLst>
                </a:gridCol>
              </a:tblGrid>
              <a:tr h="432048">
                <a:tc>
                  <a:txBody>
                    <a:bodyPr/>
                    <a:lstStyle/>
                    <a:p>
                      <a:pPr algn="ctr" rtl="0" fontAlgn="ctr"/>
                      <a:r>
                        <a:rPr lang="en-GB" sz="1400" u="none" strike="noStrike" dirty="0">
                          <a:effectLst/>
                          <a:latin typeface="Verdana" panose="020B0604030504040204" pitchFamily="34" charset="0"/>
                          <a:ea typeface="Verdana" panose="020B0604030504040204" pitchFamily="34" charset="0"/>
                          <a:cs typeface="Verdana" panose="020B0604030504040204" pitchFamily="34" charset="0"/>
                        </a:rPr>
                        <a:t>yes</a:t>
                      </a:r>
                      <a:endParaRPr lang="en-GB" sz="14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ctr">
                    <a:solidFill>
                      <a:schemeClr val="bg1"/>
                    </a:solidFill>
                  </a:tcPr>
                </a:tc>
                <a:extLst>
                  <a:ext uri="{0D108BD9-81ED-4DB2-BD59-A6C34878D82A}">
                    <a16:rowId xmlns:a16="http://schemas.microsoft.com/office/drawing/2014/main" val="10000"/>
                  </a:ext>
                </a:extLst>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1122610813"/>
              </p:ext>
            </p:extLst>
          </p:nvPr>
        </p:nvGraphicFramePr>
        <p:xfrm>
          <a:off x="6491659" y="5294347"/>
          <a:ext cx="360040" cy="222885"/>
        </p:xfrm>
        <a:graphic>
          <a:graphicData uri="http://schemas.openxmlformats.org/drawingml/2006/table">
            <a:tbl>
              <a:tblPr>
                <a:tableStyleId>{5C22544A-7EE6-4342-B048-85BDC9FD1C3A}</a:tableStyleId>
              </a:tblPr>
              <a:tblGrid>
                <a:gridCol w="360040">
                  <a:extLst>
                    <a:ext uri="{9D8B030D-6E8A-4147-A177-3AD203B41FA5}">
                      <a16:colId xmlns:a16="http://schemas.microsoft.com/office/drawing/2014/main" val="20000"/>
                    </a:ext>
                  </a:extLst>
                </a:gridCol>
              </a:tblGrid>
              <a:tr h="216024">
                <a:tc>
                  <a:txBody>
                    <a:bodyPr/>
                    <a:lstStyle/>
                    <a:p>
                      <a:pPr algn="ctr" rtl="0" fontAlgn="ctr"/>
                      <a:r>
                        <a:rPr lang="en-GB" sz="1400" u="none" strike="noStrike" dirty="0">
                          <a:effectLst/>
                          <a:latin typeface="Verdana" panose="020B0604030504040204" pitchFamily="34" charset="0"/>
                          <a:ea typeface="Verdana" panose="020B0604030504040204" pitchFamily="34" charset="0"/>
                          <a:cs typeface="Verdana" panose="020B0604030504040204" pitchFamily="34" charset="0"/>
                        </a:rPr>
                        <a:t>yes</a:t>
                      </a:r>
                      <a:endParaRPr lang="en-GB" sz="14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ctr">
                    <a:solidFill>
                      <a:schemeClr val="bg1"/>
                    </a:solidFill>
                  </a:tcPr>
                </a:tc>
                <a:extLst>
                  <a:ext uri="{0D108BD9-81ED-4DB2-BD59-A6C34878D82A}">
                    <a16:rowId xmlns:a16="http://schemas.microsoft.com/office/drawing/2014/main" val="10000"/>
                  </a:ext>
                </a:extLst>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1364336932"/>
              </p:ext>
            </p:extLst>
          </p:nvPr>
        </p:nvGraphicFramePr>
        <p:xfrm>
          <a:off x="6491659" y="5646959"/>
          <a:ext cx="360040" cy="432048"/>
        </p:xfrm>
        <a:graphic>
          <a:graphicData uri="http://schemas.openxmlformats.org/drawingml/2006/table">
            <a:tbl>
              <a:tblPr>
                <a:tableStyleId>{5C22544A-7EE6-4342-B048-85BDC9FD1C3A}</a:tableStyleId>
              </a:tblPr>
              <a:tblGrid>
                <a:gridCol w="360040">
                  <a:extLst>
                    <a:ext uri="{9D8B030D-6E8A-4147-A177-3AD203B41FA5}">
                      <a16:colId xmlns:a16="http://schemas.microsoft.com/office/drawing/2014/main" val="20000"/>
                    </a:ext>
                  </a:extLst>
                </a:gridCol>
              </a:tblGrid>
              <a:tr h="432048">
                <a:tc>
                  <a:txBody>
                    <a:bodyPr/>
                    <a:lstStyle/>
                    <a:p>
                      <a:pPr algn="ctr" rtl="0" fontAlgn="ctr"/>
                      <a:r>
                        <a:rPr lang="en-GB" sz="1400" b="0" i="0" u="none" strike="noStrike" dirty="0">
                          <a:solidFill>
                            <a:schemeClr val="dk1"/>
                          </a:solidFill>
                          <a:effectLst/>
                          <a:latin typeface="Verdana" panose="020B0604030504040204" pitchFamily="34" charset="0"/>
                          <a:ea typeface="Verdana" panose="020B0604030504040204" pitchFamily="34" charset="0"/>
                          <a:cs typeface="Verdana" panose="020B0604030504040204" pitchFamily="34" charset="0"/>
                        </a:rPr>
                        <a:t>no</a:t>
                      </a:r>
                      <a:endParaRPr lang="en-GB" sz="14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ctr">
                    <a:solidFill>
                      <a:schemeClr val="bg1"/>
                    </a:solidFill>
                  </a:tcPr>
                </a:tc>
                <a:extLst>
                  <a:ext uri="{0D108BD9-81ED-4DB2-BD59-A6C34878D82A}">
                    <a16:rowId xmlns:a16="http://schemas.microsoft.com/office/drawing/2014/main" val="10000"/>
                  </a:ext>
                </a:extLst>
              </a:tr>
            </a:tbl>
          </a:graphicData>
        </a:graphic>
      </p:graphicFrame>
      <p:graphicFrame>
        <p:nvGraphicFramePr>
          <p:cNvPr id="19" name="Table 18"/>
          <p:cNvGraphicFramePr>
            <a:graphicFrameLocks noGrp="1"/>
          </p:cNvGraphicFramePr>
          <p:nvPr>
            <p:extLst>
              <p:ext uri="{D42A27DB-BD31-4B8C-83A1-F6EECF244321}">
                <p14:modId xmlns:p14="http://schemas.microsoft.com/office/powerpoint/2010/main" val="3266743593"/>
              </p:ext>
            </p:extLst>
          </p:nvPr>
        </p:nvGraphicFramePr>
        <p:xfrm>
          <a:off x="6923707" y="4782863"/>
          <a:ext cx="360040" cy="432048"/>
        </p:xfrm>
        <a:graphic>
          <a:graphicData uri="http://schemas.openxmlformats.org/drawingml/2006/table">
            <a:tbl>
              <a:tblPr>
                <a:tableStyleId>{5C22544A-7EE6-4342-B048-85BDC9FD1C3A}</a:tableStyleId>
              </a:tblPr>
              <a:tblGrid>
                <a:gridCol w="360040">
                  <a:extLst>
                    <a:ext uri="{9D8B030D-6E8A-4147-A177-3AD203B41FA5}">
                      <a16:colId xmlns:a16="http://schemas.microsoft.com/office/drawing/2014/main" val="20000"/>
                    </a:ext>
                  </a:extLst>
                </a:gridCol>
              </a:tblGrid>
              <a:tr h="432048">
                <a:tc>
                  <a:txBody>
                    <a:bodyPr/>
                    <a:lstStyle/>
                    <a:p>
                      <a:pPr algn="ctr" rtl="0" fontAlgn="ctr"/>
                      <a:r>
                        <a:rPr lang="en-GB" sz="1400" u="none" strike="noStrike" dirty="0">
                          <a:effectLst/>
                          <a:latin typeface="Verdana" panose="020B0604030504040204" pitchFamily="34" charset="0"/>
                          <a:ea typeface="Verdana" panose="020B0604030504040204" pitchFamily="34" charset="0"/>
                          <a:cs typeface="Verdana" panose="020B0604030504040204" pitchFamily="34" charset="0"/>
                        </a:rPr>
                        <a:t>yes</a:t>
                      </a:r>
                      <a:endParaRPr lang="en-GB" sz="14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ctr">
                    <a:solidFill>
                      <a:schemeClr val="bg1"/>
                    </a:solidFill>
                  </a:tcPr>
                </a:tc>
                <a:extLst>
                  <a:ext uri="{0D108BD9-81ED-4DB2-BD59-A6C34878D82A}">
                    <a16:rowId xmlns:a16="http://schemas.microsoft.com/office/drawing/2014/main" val="10000"/>
                  </a:ext>
                </a:extLst>
              </a:tr>
            </a:tbl>
          </a:graphicData>
        </a:graphic>
      </p:graphicFrame>
      <p:graphicFrame>
        <p:nvGraphicFramePr>
          <p:cNvPr id="20" name="Table 19"/>
          <p:cNvGraphicFramePr>
            <a:graphicFrameLocks noGrp="1"/>
          </p:cNvGraphicFramePr>
          <p:nvPr>
            <p:extLst>
              <p:ext uri="{D42A27DB-BD31-4B8C-83A1-F6EECF244321}">
                <p14:modId xmlns:p14="http://schemas.microsoft.com/office/powerpoint/2010/main" val="904883174"/>
              </p:ext>
            </p:extLst>
          </p:nvPr>
        </p:nvGraphicFramePr>
        <p:xfrm>
          <a:off x="7355755" y="4782863"/>
          <a:ext cx="360040" cy="432048"/>
        </p:xfrm>
        <a:graphic>
          <a:graphicData uri="http://schemas.openxmlformats.org/drawingml/2006/table">
            <a:tbl>
              <a:tblPr>
                <a:tableStyleId>{5C22544A-7EE6-4342-B048-85BDC9FD1C3A}</a:tableStyleId>
              </a:tblPr>
              <a:tblGrid>
                <a:gridCol w="360040">
                  <a:extLst>
                    <a:ext uri="{9D8B030D-6E8A-4147-A177-3AD203B41FA5}">
                      <a16:colId xmlns:a16="http://schemas.microsoft.com/office/drawing/2014/main" val="20000"/>
                    </a:ext>
                  </a:extLst>
                </a:gridCol>
              </a:tblGrid>
              <a:tr h="432048">
                <a:tc>
                  <a:txBody>
                    <a:bodyPr/>
                    <a:lstStyle/>
                    <a:p>
                      <a:pPr algn="ctr" rtl="0" fontAlgn="ctr"/>
                      <a:r>
                        <a:rPr lang="en-GB" sz="1400" b="0" i="0" u="none" strike="noStrike" dirty="0">
                          <a:solidFill>
                            <a:schemeClr val="dk1"/>
                          </a:solidFill>
                          <a:effectLst/>
                          <a:latin typeface="Verdana" panose="020B0604030504040204" pitchFamily="34" charset="0"/>
                          <a:ea typeface="Verdana" panose="020B0604030504040204" pitchFamily="34" charset="0"/>
                          <a:cs typeface="Verdana" panose="020B0604030504040204" pitchFamily="34" charset="0"/>
                        </a:rPr>
                        <a:t>no</a:t>
                      </a:r>
                      <a:endParaRPr lang="en-GB" sz="14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ctr">
                    <a:solidFill>
                      <a:schemeClr val="bg1"/>
                    </a:solidFill>
                  </a:tcPr>
                </a:tc>
                <a:extLst>
                  <a:ext uri="{0D108BD9-81ED-4DB2-BD59-A6C34878D82A}">
                    <a16:rowId xmlns:a16="http://schemas.microsoft.com/office/drawing/2014/main" val="10000"/>
                  </a:ext>
                </a:extLst>
              </a:tr>
            </a:tbl>
          </a:graphicData>
        </a:graphic>
      </p:graphicFrame>
      <p:graphicFrame>
        <p:nvGraphicFramePr>
          <p:cNvPr id="21" name="Table 20"/>
          <p:cNvGraphicFramePr>
            <a:graphicFrameLocks noGrp="1"/>
          </p:cNvGraphicFramePr>
          <p:nvPr>
            <p:extLst>
              <p:ext uri="{D42A27DB-BD31-4B8C-83A1-F6EECF244321}">
                <p14:modId xmlns:p14="http://schemas.microsoft.com/office/powerpoint/2010/main" val="2505612213"/>
              </p:ext>
            </p:extLst>
          </p:nvPr>
        </p:nvGraphicFramePr>
        <p:xfrm>
          <a:off x="7859811" y="4782863"/>
          <a:ext cx="360040" cy="432048"/>
        </p:xfrm>
        <a:graphic>
          <a:graphicData uri="http://schemas.openxmlformats.org/drawingml/2006/table">
            <a:tbl>
              <a:tblPr>
                <a:tableStyleId>{5C22544A-7EE6-4342-B048-85BDC9FD1C3A}</a:tableStyleId>
              </a:tblPr>
              <a:tblGrid>
                <a:gridCol w="360040">
                  <a:extLst>
                    <a:ext uri="{9D8B030D-6E8A-4147-A177-3AD203B41FA5}">
                      <a16:colId xmlns:a16="http://schemas.microsoft.com/office/drawing/2014/main" val="20000"/>
                    </a:ext>
                  </a:extLst>
                </a:gridCol>
              </a:tblGrid>
              <a:tr h="432048">
                <a:tc>
                  <a:txBody>
                    <a:bodyPr/>
                    <a:lstStyle/>
                    <a:p>
                      <a:pPr algn="ctr" rtl="0" fontAlgn="ctr"/>
                      <a:r>
                        <a:rPr lang="en-GB" sz="1400" u="none" strike="noStrike" dirty="0">
                          <a:effectLst/>
                          <a:latin typeface="Verdana" panose="020B0604030504040204" pitchFamily="34" charset="0"/>
                          <a:ea typeface="Verdana" panose="020B0604030504040204" pitchFamily="34" charset="0"/>
                          <a:cs typeface="Verdana" panose="020B0604030504040204" pitchFamily="34" charset="0"/>
                        </a:rPr>
                        <a:t>yes</a:t>
                      </a:r>
                      <a:endParaRPr lang="en-GB" sz="14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ctr">
                    <a:solidFill>
                      <a:schemeClr val="bg1"/>
                    </a:solidFill>
                  </a:tcPr>
                </a:tc>
                <a:extLst>
                  <a:ext uri="{0D108BD9-81ED-4DB2-BD59-A6C34878D82A}">
                    <a16:rowId xmlns:a16="http://schemas.microsoft.com/office/drawing/2014/main" val="10000"/>
                  </a:ext>
                </a:extLst>
              </a:tr>
            </a:tbl>
          </a:graphicData>
        </a:graphic>
      </p:graphicFrame>
      <p:graphicFrame>
        <p:nvGraphicFramePr>
          <p:cNvPr id="22" name="Table 21"/>
          <p:cNvGraphicFramePr>
            <a:graphicFrameLocks noGrp="1"/>
          </p:cNvGraphicFramePr>
          <p:nvPr>
            <p:extLst>
              <p:ext uri="{D42A27DB-BD31-4B8C-83A1-F6EECF244321}">
                <p14:modId xmlns:p14="http://schemas.microsoft.com/office/powerpoint/2010/main" val="1916908874"/>
              </p:ext>
            </p:extLst>
          </p:nvPr>
        </p:nvGraphicFramePr>
        <p:xfrm>
          <a:off x="8291859" y="4782863"/>
          <a:ext cx="360040" cy="432048"/>
        </p:xfrm>
        <a:graphic>
          <a:graphicData uri="http://schemas.openxmlformats.org/drawingml/2006/table">
            <a:tbl>
              <a:tblPr>
                <a:tableStyleId>{5C22544A-7EE6-4342-B048-85BDC9FD1C3A}</a:tableStyleId>
              </a:tblPr>
              <a:tblGrid>
                <a:gridCol w="360040">
                  <a:extLst>
                    <a:ext uri="{9D8B030D-6E8A-4147-A177-3AD203B41FA5}">
                      <a16:colId xmlns:a16="http://schemas.microsoft.com/office/drawing/2014/main" val="20000"/>
                    </a:ext>
                  </a:extLst>
                </a:gridCol>
              </a:tblGrid>
              <a:tr h="432048">
                <a:tc>
                  <a:txBody>
                    <a:bodyPr/>
                    <a:lstStyle/>
                    <a:p>
                      <a:pPr algn="ctr" rtl="0" fontAlgn="ctr"/>
                      <a:r>
                        <a:rPr lang="en-GB" sz="1400" u="none" strike="noStrike" dirty="0">
                          <a:effectLst/>
                          <a:latin typeface="Verdana" panose="020B0604030504040204" pitchFamily="34" charset="0"/>
                          <a:ea typeface="Verdana" panose="020B0604030504040204" pitchFamily="34" charset="0"/>
                          <a:cs typeface="Verdana" panose="020B0604030504040204" pitchFamily="34" charset="0"/>
                        </a:rPr>
                        <a:t>yes</a:t>
                      </a:r>
                      <a:endParaRPr lang="en-GB" sz="14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ctr">
                    <a:solidFill>
                      <a:schemeClr val="bg1"/>
                    </a:solidFill>
                  </a:tcPr>
                </a:tc>
                <a:extLst>
                  <a:ext uri="{0D108BD9-81ED-4DB2-BD59-A6C34878D82A}">
                    <a16:rowId xmlns:a16="http://schemas.microsoft.com/office/drawing/2014/main" val="10000"/>
                  </a:ext>
                </a:extLst>
              </a:tr>
            </a:tbl>
          </a:graphicData>
        </a:graphic>
      </p:graphicFrame>
      <p:graphicFrame>
        <p:nvGraphicFramePr>
          <p:cNvPr id="24" name="Table 23"/>
          <p:cNvGraphicFramePr>
            <a:graphicFrameLocks noGrp="1"/>
          </p:cNvGraphicFramePr>
          <p:nvPr>
            <p:extLst>
              <p:ext uri="{D42A27DB-BD31-4B8C-83A1-F6EECF244321}">
                <p14:modId xmlns:p14="http://schemas.microsoft.com/office/powerpoint/2010/main" val="2055611105"/>
              </p:ext>
            </p:extLst>
          </p:nvPr>
        </p:nvGraphicFramePr>
        <p:xfrm>
          <a:off x="6923707" y="5294347"/>
          <a:ext cx="360040" cy="222885"/>
        </p:xfrm>
        <a:graphic>
          <a:graphicData uri="http://schemas.openxmlformats.org/drawingml/2006/table">
            <a:tbl>
              <a:tblPr>
                <a:tableStyleId>{5C22544A-7EE6-4342-B048-85BDC9FD1C3A}</a:tableStyleId>
              </a:tblPr>
              <a:tblGrid>
                <a:gridCol w="360040">
                  <a:extLst>
                    <a:ext uri="{9D8B030D-6E8A-4147-A177-3AD203B41FA5}">
                      <a16:colId xmlns:a16="http://schemas.microsoft.com/office/drawing/2014/main" val="20000"/>
                    </a:ext>
                  </a:extLst>
                </a:gridCol>
              </a:tblGrid>
              <a:tr h="216024">
                <a:tc>
                  <a:txBody>
                    <a:bodyPr/>
                    <a:lstStyle/>
                    <a:p>
                      <a:pPr algn="ctr" rtl="0" fontAlgn="ctr"/>
                      <a:r>
                        <a:rPr lang="en-GB" sz="1400" u="none" strike="noStrike" dirty="0">
                          <a:effectLst/>
                          <a:latin typeface="Verdana" panose="020B0604030504040204" pitchFamily="34" charset="0"/>
                          <a:ea typeface="Verdana" panose="020B0604030504040204" pitchFamily="34" charset="0"/>
                          <a:cs typeface="Verdana" panose="020B0604030504040204" pitchFamily="34" charset="0"/>
                        </a:rPr>
                        <a:t>yes</a:t>
                      </a:r>
                      <a:endParaRPr lang="en-GB" sz="14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ctr">
                    <a:solidFill>
                      <a:schemeClr val="bg1"/>
                    </a:solidFill>
                  </a:tcPr>
                </a:tc>
                <a:extLst>
                  <a:ext uri="{0D108BD9-81ED-4DB2-BD59-A6C34878D82A}">
                    <a16:rowId xmlns:a16="http://schemas.microsoft.com/office/drawing/2014/main" val="10000"/>
                  </a:ext>
                </a:extLst>
              </a:tr>
            </a:tbl>
          </a:graphicData>
        </a:graphic>
      </p:graphicFrame>
      <p:graphicFrame>
        <p:nvGraphicFramePr>
          <p:cNvPr id="25" name="Table 24"/>
          <p:cNvGraphicFramePr>
            <a:graphicFrameLocks noGrp="1"/>
          </p:cNvGraphicFramePr>
          <p:nvPr>
            <p:extLst>
              <p:ext uri="{D42A27DB-BD31-4B8C-83A1-F6EECF244321}">
                <p14:modId xmlns:p14="http://schemas.microsoft.com/office/powerpoint/2010/main" val="4043840610"/>
              </p:ext>
            </p:extLst>
          </p:nvPr>
        </p:nvGraphicFramePr>
        <p:xfrm>
          <a:off x="7355755" y="5294347"/>
          <a:ext cx="360040" cy="222885"/>
        </p:xfrm>
        <a:graphic>
          <a:graphicData uri="http://schemas.openxmlformats.org/drawingml/2006/table">
            <a:tbl>
              <a:tblPr>
                <a:tableStyleId>{5C22544A-7EE6-4342-B048-85BDC9FD1C3A}</a:tableStyleId>
              </a:tblPr>
              <a:tblGrid>
                <a:gridCol w="360040">
                  <a:extLst>
                    <a:ext uri="{9D8B030D-6E8A-4147-A177-3AD203B41FA5}">
                      <a16:colId xmlns:a16="http://schemas.microsoft.com/office/drawing/2014/main" val="20000"/>
                    </a:ext>
                  </a:extLst>
                </a:gridCol>
              </a:tblGrid>
              <a:tr h="216024">
                <a:tc>
                  <a:txBody>
                    <a:bodyPr/>
                    <a:lstStyle/>
                    <a:p>
                      <a:pPr algn="ctr" rtl="0" fontAlgn="ctr"/>
                      <a:r>
                        <a:rPr lang="en-GB" sz="1400" u="none" strike="noStrike" dirty="0">
                          <a:effectLst/>
                          <a:latin typeface="Verdana" panose="020B0604030504040204" pitchFamily="34" charset="0"/>
                          <a:ea typeface="Verdana" panose="020B0604030504040204" pitchFamily="34" charset="0"/>
                          <a:cs typeface="Verdana" panose="020B0604030504040204" pitchFamily="34" charset="0"/>
                        </a:rPr>
                        <a:t>yes</a:t>
                      </a:r>
                      <a:endParaRPr lang="en-GB" sz="14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ctr">
                    <a:solidFill>
                      <a:schemeClr val="bg1"/>
                    </a:solidFill>
                  </a:tcPr>
                </a:tc>
                <a:extLst>
                  <a:ext uri="{0D108BD9-81ED-4DB2-BD59-A6C34878D82A}">
                    <a16:rowId xmlns:a16="http://schemas.microsoft.com/office/drawing/2014/main" val="10000"/>
                  </a:ext>
                </a:extLst>
              </a:tr>
            </a:tbl>
          </a:graphicData>
        </a:graphic>
      </p:graphicFrame>
      <p:graphicFrame>
        <p:nvGraphicFramePr>
          <p:cNvPr id="26" name="Table 25"/>
          <p:cNvGraphicFramePr>
            <a:graphicFrameLocks noGrp="1"/>
          </p:cNvGraphicFramePr>
          <p:nvPr>
            <p:extLst>
              <p:ext uri="{D42A27DB-BD31-4B8C-83A1-F6EECF244321}">
                <p14:modId xmlns:p14="http://schemas.microsoft.com/office/powerpoint/2010/main" val="462439734"/>
              </p:ext>
            </p:extLst>
          </p:nvPr>
        </p:nvGraphicFramePr>
        <p:xfrm>
          <a:off x="7859811" y="5294347"/>
          <a:ext cx="360040" cy="222885"/>
        </p:xfrm>
        <a:graphic>
          <a:graphicData uri="http://schemas.openxmlformats.org/drawingml/2006/table">
            <a:tbl>
              <a:tblPr>
                <a:tableStyleId>{5C22544A-7EE6-4342-B048-85BDC9FD1C3A}</a:tableStyleId>
              </a:tblPr>
              <a:tblGrid>
                <a:gridCol w="360040">
                  <a:extLst>
                    <a:ext uri="{9D8B030D-6E8A-4147-A177-3AD203B41FA5}">
                      <a16:colId xmlns:a16="http://schemas.microsoft.com/office/drawing/2014/main" val="20000"/>
                    </a:ext>
                  </a:extLst>
                </a:gridCol>
              </a:tblGrid>
              <a:tr h="216024">
                <a:tc>
                  <a:txBody>
                    <a:bodyPr/>
                    <a:lstStyle/>
                    <a:p>
                      <a:pPr algn="ctr" rtl="0" fontAlgn="ctr"/>
                      <a:r>
                        <a:rPr lang="en-GB" sz="1400" u="none" strike="noStrike" dirty="0">
                          <a:effectLst/>
                          <a:latin typeface="Verdana" panose="020B0604030504040204" pitchFamily="34" charset="0"/>
                          <a:ea typeface="Verdana" panose="020B0604030504040204" pitchFamily="34" charset="0"/>
                          <a:cs typeface="Verdana" panose="020B0604030504040204" pitchFamily="34" charset="0"/>
                        </a:rPr>
                        <a:t>yes</a:t>
                      </a:r>
                      <a:endParaRPr lang="en-GB" sz="14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ctr">
                    <a:solidFill>
                      <a:schemeClr val="bg1"/>
                    </a:solidFill>
                  </a:tcPr>
                </a:tc>
                <a:extLst>
                  <a:ext uri="{0D108BD9-81ED-4DB2-BD59-A6C34878D82A}">
                    <a16:rowId xmlns:a16="http://schemas.microsoft.com/office/drawing/2014/main" val="10000"/>
                  </a:ext>
                </a:extLst>
              </a:tr>
            </a:tbl>
          </a:graphicData>
        </a:graphic>
      </p:graphicFrame>
      <p:graphicFrame>
        <p:nvGraphicFramePr>
          <p:cNvPr id="27" name="Table 26"/>
          <p:cNvGraphicFramePr>
            <a:graphicFrameLocks noGrp="1"/>
          </p:cNvGraphicFramePr>
          <p:nvPr>
            <p:extLst>
              <p:ext uri="{D42A27DB-BD31-4B8C-83A1-F6EECF244321}">
                <p14:modId xmlns:p14="http://schemas.microsoft.com/office/powerpoint/2010/main" val="4125462771"/>
              </p:ext>
            </p:extLst>
          </p:nvPr>
        </p:nvGraphicFramePr>
        <p:xfrm>
          <a:off x="8291859" y="5294347"/>
          <a:ext cx="360040" cy="222885"/>
        </p:xfrm>
        <a:graphic>
          <a:graphicData uri="http://schemas.openxmlformats.org/drawingml/2006/table">
            <a:tbl>
              <a:tblPr>
                <a:tableStyleId>{5C22544A-7EE6-4342-B048-85BDC9FD1C3A}</a:tableStyleId>
              </a:tblPr>
              <a:tblGrid>
                <a:gridCol w="360040">
                  <a:extLst>
                    <a:ext uri="{9D8B030D-6E8A-4147-A177-3AD203B41FA5}">
                      <a16:colId xmlns:a16="http://schemas.microsoft.com/office/drawing/2014/main" val="20000"/>
                    </a:ext>
                  </a:extLst>
                </a:gridCol>
              </a:tblGrid>
              <a:tr h="216024">
                <a:tc>
                  <a:txBody>
                    <a:bodyPr/>
                    <a:lstStyle/>
                    <a:p>
                      <a:pPr algn="ctr" rtl="0" fontAlgn="ctr"/>
                      <a:r>
                        <a:rPr lang="en-GB" sz="1400" u="none" strike="noStrike" dirty="0">
                          <a:effectLst/>
                          <a:latin typeface="Verdana" panose="020B0604030504040204" pitchFamily="34" charset="0"/>
                          <a:ea typeface="Verdana" panose="020B0604030504040204" pitchFamily="34" charset="0"/>
                          <a:cs typeface="Verdana" panose="020B0604030504040204" pitchFamily="34" charset="0"/>
                        </a:rPr>
                        <a:t>yes</a:t>
                      </a:r>
                      <a:endParaRPr lang="en-GB" sz="14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ctr">
                    <a:solidFill>
                      <a:schemeClr val="bg1"/>
                    </a:solidFill>
                  </a:tcPr>
                </a:tc>
                <a:extLst>
                  <a:ext uri="{0D108BD9-81ED-4DB2-BD59-A6C34878D82A}">
                    <a16:rowId xmlns:a16="http://schemas.microsoft.com/office/drawing/2014/main" val="10000"/>
                  </a:ext>
                </a:extLst>
              </a:tr>
            </a:tbl>
          </a:graphicData>
        </a:graphic>
      </p:graphicFrame>
      <p:graphicFrame>
        <p:nvGraphicFramePr>
          <p:cNvPr id="28" name="Table 27"/>
          <p:cNvGraphicFramePr>
            <a:graphicFrameLocks noGrp="1"/>
          </p:cNvGraphicFramePr>
          <p:nvPr>
            <p:extLst>
              <p:ext uri="{D42A27DB-BD31-4B8C-83A1-F6EECF244321}">
                <p14:modId xmlns:p14="http://schemas.microsoft.com/office/powerpoint/2010/main" val="4213855031"/>
              </p:ext>
            </p:extLst>
          </p:nvPr>
        </p:nvGraphicFramePr>
        <p:xfrm>
          <a:off x="6923707" y="5646959"/>
          <a:ext cx="360040" cy="432048"/>
        </p:xfrm>
        <a:graphic>
          <a:graphicData uri="http://schemas.openxmlformats.org/drawingml/2006/table">
            <a:tbl>
              <a:tblPr>
                <a:tableStyleId>{5C22544A-7EE6-4342-B048-85BDC9FD1C3A}</a:tableStyleId>
              </a:tblPr>
              <a:tblGrid>
                <a:gridCol w="360040">
                  <a:extLst>
                    <a:ext uri="{9D8B030D-6E8A-4147-A177-3AD203B41FA5}">
                      <a16:colId xmlns:a16="http://schemas.microsoft.com/office/drawing/2014/main" val="20000"/>
                    </a:ext>
                  </a:extLst>
                </a:gridCol>
              </a:tblGrid>
              <a:tr h="432048">
                <a:tc>
                  <a:txBody>
                    <a:bodyPr/>
                    <a:lstStyle/>
                    <a:p>
                      <a:pPr algn="ctr" rtl="0" fontAlgn="ctr"/>
                      <a:r>
                        <a:rPr lang="en-GB" sz="1400" b="0" i="0" u="none" strike="noStrike" dirty="0">
                          <a:solidFill>
                            <a:schemeClr val="dk1"/>
                          </a:solidFill>
                          <a:effectLst/>
                          <a:latin typeface="Verdana" panose="020B0604030504040204" pitchFamily="34" charset="0"/>
                          <a:ea typeface="Verdana" panose="020B0604030504040204" pitchFamily="34" charset="0"/>
                          <a:cs typeface="Verdana" panose="020B0604030504040204" pitchFamily="34" charset="0"/>
                        </a:rPr>
                        <a:t>no</a:t>
                      </a:r>
                      <a:endParaRPr lang="en-GB" sz="14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ctr">
                    <a:solidFill>
                      <a:schemeClr val="bg1"/>
                    </a:solidFill>
                  </a:tcPr>
                </a:tc>
                <a:extLst>
                  <a:ext uri="{0D108BD9-81ED-4DB2-BD59-A6C34878D82A}">
                    <a16:rowId xmlns:a16="http://schemas.microsoft.com/office/drawing/2014/main" val="10000"/>
                  </a:ext>
                </a:extLst>
              </a:tr>
            </a:tbl>
          </a:graphicData>
        </a:graphic>
      </p:graphicFrame>
      <p:graphicFrame>
        <p:nvGraphicFramePr>
          <p:cNvPr id="29" name="Table 28"/>
          <p:cNvGraphicFramePr>
            <a:graphicFrameLocks noGrp="1"/>
          </p:cNvGraphicFramePr>
          <p:nvPr>
            <p:extLst>
              <p:ext uri="{D42A27DB-BD31-4B8C-83A1-F6EECF244321}">
                <p14:modId xmlns:p14="http://schemas.microsoft.com/office/powerpoint/2010/main" val="4089794236"/>
              </p:ext>
            </p:extLst>
          </p:nvPr>
        </p:nvGraphicFramePr>
        <p:xfrm>
          <a:off x="7355755" y="5646959"/>
          <a:ext cx="360040" cy="432048"/>
        </p:xfrm>
        <a:graphic>
          <a:graphicData uri="http://schemas.openxmlformats.org/drawingml/2006/table">
            <a:tbl>
              <a:tblPr>
                <a:tableStyleId>{5C22544A-7EE6-4342-B048-85BDC9FD1C3A}</a:tableStyleId>
              </a:tblPr>
              <a:tblGrid>
                <a:gridCol w="360040">
                  <a:extLst>
                    <a:ext uri="{9D8B030D-6E8A-4147-A177-3AD203B41FA5}">
                      <a16:colId xmlns:a16="http://schemas.microsoft.com/office/drawing/2014/main" val="20000"/>
                    </a:ext>
                  </a:extLst>
                </a:gridCol>
              </a:tblGrid>
              <a:tr h="432048">
                <a:tc>
                  <a:txBody>
                    <a:bodyPr/>
                    <a:lstStyle/>
                    <a:p>
                      <a:pPr algn="ctr" rtl="0" fontAlgn="ctr"/>
                      <a:r>
                        <a:rPr lang="en-GB" sz="1400" b="0" i="0" u="none" strike="noStrike" dirty="0">
                          <a:solidFill>
                            <a:schemeClr val="dk1"/>
                          </a:solidFill>
                          <a:effectLst/>
                          <a:latin typeface="Verdana" panose="020B0604030504040204" pitchFamily="34" charset="0"/>
                          <a:ea typeface="Verdana" panose="020B0604030504040204" pitchFamily="34" charset="0"/>
                          <a:cs typeface="Verdana" panose="020B0604030504040204" pitchFamily="34" charset="0"/>
                        </a:rPr>
                        <a:t>no</a:t>
                      </a:r>
                      <a:endParaRPr lang="en-GB" sz="14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ctr">
                    <a:solidFill>
                      <a:schemeClr val="bg1"/>
                    </a:solidFill>
                  </a:tcPr>
                </a:tc>
                <a:extLst>
                  <a:ext uri="{0D108BD9-81ED-4DB2-BD59-A6C34878D82A}">
                    <a16:rowId xmlns:a16="http://schemas.microsoft.com/office/drawing/2014/main" val="10000"/>
                  </a:ext>
                </a:extLst>
              </a:tr>
            </a:tbl>
          </a:graphicData>
        </a:graphic>
      </p:graphicFrame>
      <p:graphicFrame>
        <p:nvGraphicFramePr>
          <p:cNvPr id="30" name="Table 29"/>
          <p:cNvGraphicFramePr>
            <a:graphicFrameLocks noGrp="1"/>
          </p:cNvGraphicFramePr>
          <p:nvPr>
            <p:extLst>
              <p:ext uri="{D42A27DB-BD31-4B8C-83A1-F6EECF244321}">
                <p14:modId xmlns:p14="http://schemas.microsoft.com/office/powerpoint/2010/main" val="3461504523"/>
              </p:ext>
            </p:extLst>
          </p:nvPr>
        </p:nvGraphicFramePr>
        <p:xfrm>
          <a:off x="7787803" y="5646959"/>
          <a:ext cx="360040" cy="432048"/>
        </p:xfrm>
        <a:graphic>
          <a:graphicData uri="http://schemas.openxmlformats.org/drawingml/2006/table">
            <a:tbl>
              <a:tblPr>
                <a:tableStyleId>{5C22544A-7EE6-4342-B048-85BDC9FD1C3A}</a:tableStyleId>
              </a:tblPr>
              <a:tblGrid>
                <a:gridCol w="360040">
                  <a:extLst>
                    <a:ext uri="{9D8B030D-6E8A-4147-A177-3AD203B41FA5}">
                      <a16:colId xmlns:a16="http://schemas.microsoft.com/office/drawing/2014/main" val="20000"/>
                    </a:ext>
                  </a:extLst>
                </a:gridCol>
              </a:tblGrid>
              <a:tr h="432048">
                <a:tc>
                  <a:txBody>
                    <a:bodyPr/>
                    <a:lstStyle/>
                    <a:p>
                      <a:pPr algn="ctr" rtl="0" fontAlgn="ctr"/>
                      <a:r>
                        <a:rPr lang="en-GB" sz="1400" b="0" i="0" u="none" strike="noStrike" dirty="0">
                          <a:solidFill>
                            <a:schemeClr val="dk1"/>
                          </a:solidFill>
                          <a:effectLst/>
                          <a:latin typeface="Verdana" panose="020B0604030504040204" pitchFamily="34" charset="0"/>
                          <a:ea typeface="Verdana" panose="020B0604030504040204" pitchFamily="34" charset="0"/>
                          <a:cs typeface="Verdana" panose="020B0604030504040204" pitchFamily="34" charset="0"/>
                        </a:rPr>
                        <a:t>no</a:t>
                      </a:r>
                      <a:endParaRPr lang="en-GB" sz="14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ctr">
                    <a:solidFill>
                      <a:schemeClr val="bg1"/>
                    </a:solidFill>
                  </a:tcPr>
                </a:tc>
                <a:extLst>
                  <a:ext uri="{0D108BD9-81ED-4DB2-BD59-A6C34878D82A}">
                    <a16:rowId xmlns:a16="http://schemas.microsoft.com/office/drawing/2014/main" val="10000"/>
                  </a:ext>
                </a:extLst>
              </a:tr>
            </a:tbl>
          </a:graphicData>
        </a:graphic>
      </p:graphicFrame>
      <p:graphicFrame>
        <p:nvGraphicFramePr>
          <p:cNvPr id="31" name="Table 30"/>
          <p:cNvGraphicFramePr>
            <a:graphicFrameLocks noGrp="1"/>
          </p:cNvGraphicFramePr>
          <p:nvPr>
            <p:extLst>
              <p:ext uri="{D42A27DB-BD31-4B8C-83A1-F6EECF244321}">
                <p14:modId xmlns:p14="http://schemas.microsoft.com/office/powerpoint/2010/main" val="3948270203"/>
              </p:ext>
            </p:extLst>
          </p:nvPr>
        </p:nvGraphicFramePr>
        <p:xfrm>
          <a:off x="8291859" y="5646959"/>
          <a:ext cx="360040" cy="432048"/>
        </p:xfrm>
        <a:graphic>
          <a:graphicData uri="http://schemas.openxmlformats.org/drawingml/2006/table">
            <a:tbl>
              <a:tblPr>
                <a:tableStyleId>{5C22544A-7EE6-4342-B048-85BDC9FD1C3A}</a:tableStyleId>
              </a:tblPr>
              <a:tblGrid>
                <a:gridCol w="360040">
                  <a:extLst>
                    <a:ext uri="{9D8B030D-6E8A-4147-A177-3AD203B41FA5}">
                      <a16:colId xmlns:a16="http://schemas.microsoft.com/office/drawing/2014/main" val="20000"/>
                    </a:ext>
                  </a:extLst>
                </a:gridCol>
              </a:tblGrid>
              <a:tr h="432048">
                <a:tc>
                  <a:txBody>
                    <a:bodyPr/>
                    <a:lstStyle/>
                    <a:p>
                      <a:pPr algn="ctr" rtl="0" fontAlgn="ctr"/>
                      <a:r>
                        <a:rPr lang="en-GB" sz="1400" b="0" i="0" u="none" strike="noStrike" dirty="0">
                          <a:solidFill>
                            <a:schemeClr val="dk1"/>
                          </a:solidFill>
                          <a:effectLst/>
                          <a:latin typeface="Verdana" panose="020B0604030504040204" pitchFamily="34" charset="0"/>
                          <a:ea typeface="Verdana" panose="020B0604030504040204" pitchFamily="34" charset="0"/>
                          <a:cs typeface="Verdana" panose="020B0604030504040204" pitchFamily="34" charset="0"/>
                        </a:rPr>
                        <a:t>yes</a:t>
                      </a:r>
                      <a:endParaRPr lang="en-GB" sz="14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ctr">
                    <a:solidFill>
                      <a:schemeClr val="bg1"/>
                    </a:solidFill>
                  </a:tcPr>
                </a:tc>
                <a:extLst>
                  <a:ext uri="{0D108BD9-81ED-4DB2-BD59-A6C34878D82A}">
                    <a16:rowId xmlns:a16="http://schemas.microsoft.com/office/drawing/2014/main" val="10000"/>
                  </a:ext>
                </a:extLst>
              </a:tr>
            </a:tbl>
          </a:graphicData>
        </a:graphic>
      </p:graphicFrame>
      <p:graphicFrame>
        <p:nvGraphicFramePr>
          <p:cNvPr id="32" name="Table 31"/>
          <p:cNvGraphicFramePr>
            <a:graphicFrameLocks noGrp="1"/>
          </p:cNvGraphicFramePr>
          <p:nvPr>
            <p:extLst>
              <p:ext uri="{D42A27DB-BD31-4B8C-83A1-F6EECF244321}">
                <p14:modId xmlns:p14="http://schemas.microsoft.com/office/powerpoint/2010/main" val="1050246935"/>
              </p:ext>
            </p:extLst>
          </p:nvPr>
        </p:nvGraphicFramePr>
        <p:xfrm>
          <a:off x="6035975" y="3893947"/>
          <a:ext cx="360040" cy="781311"/>
        </p:xfrm>
        <a:graphic>
          <a:graphicData uri="http://schemas.openxmlformats.org/drawingml/2006/table">
            <a:tbl>
              <a:tblPr>
                <a:tableStyleId>{5C22544A-7EE6-4342-B048-85BDC9FD1C3A}</a:tableStyleId>
              </a:tblPr>
              <a:tblGrid>
                <a:gridCol w="360040">
                  <a:extLst>
                    <a:ext uri="{9D8B030D-6E8A-4147-A177-3AD203B41FA5}">
                      <a16:colId xmlns:a16="http://schemas.microsoft.com/office/drawing/2014/main" val="20000"/>
                    </a:ext>
                  </a:extLst>
                </a:gridCol>
              </a:tblGrid>
              <a:tr h="260437">
                <a:tc>
                  <a:txBody>
                    <a:bodyPr/>
                    <a:lstStyle/>
                    <a:p>
                      <a:pPr algn="r" rtl="0" fontAlgn="b"/>
                      <a:r>
                        <a:rPr lang="en-GB" sz="1400" u="none" strike="noStrike" dirty="0">
                          <a:effectLst/>
                          <a:latin typeface="Verdana" panose="020B0604030504040204" pitchFamily="34" charset="0"/>
                          <a:ea typeface="Verdana" panose="020B0604030504040204" pitchFamily="34" charset="0"/>
                          <a:cs typeface="Verdana" panose="020B0604030504040204" pitchFamily="34" charset="0"/>
                        </a:rPr>
                        <a:t>1</a:t>
                      </a:r>
                      <a:endParaRPr lang="en-GB" sz="14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b">
                    <a:solidFill>
                      <a:schemeClr val="bg1"/>
                    </a:solidFill>
                  </a:tcPr>
                </a:tc>
                <a:extLst>
                  <a:ext uri="{0D108BD9-81ED-4DB2-BD59-A6C34878D82A}">
                    <a16:rowId xmlns:a16="http://schemas.microsoft.com/office/drawing/2014/main" val="10000"/>
                  </a:ext>
                </a:extLst>
              </a:tr>
              <a:tr h="260437">
                <a:tc>
                  <a:txBody>
                    <a:bodyPr/>
                    <a:lstStyle/>
                    <a:p>
                      <a:pPr algn="r" rtl="0" fontAlgn="b"/>
                      <a:r>
                        <a:rPr lang="en-GB" sz="1400" u="none" strike="noStrike" dirty="0">
                          <a:effectLst/>
                          <a:latin typeface="Verdana" panose="020B0604030504040204" pitchFamily="34" charset="0"/>
                          <a:ea typeface="Verdana" panose="020B0604030504040204" pitchFamily="34" charset="0"/>
                          <a:cs typeface="Verdana" panose="020B0604030504040204" pitchFamily="34" charset="0"/>
                        </a:rPr>
                        <a:t>0</a:t>
                      </a:r>
                      <a:endParaRPr lang="en-GB" sz="14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b">
                    <a:solidFill>
                      <a:schemeClr val="bg1"/>
                    </a:solidFill>
                  </a:tcPr>
                </a:tc>
                <a:extLst>
                  <a:ext uri="{0D108BD9-81ED-4DB2-BD59-A6C34878D82A}">
                    <a16:rowId xmlns:a16="http://schemas.microsoft.com/office/drawing/2014/main" val="10001"/>
                  </a:ext>
                </a:extLst>
              </a:tr>
              <a:tr h="260437">
                <a:tc>
                  <a:txBody>
                    <a:bodyPr/>
                    <a:lstStyle/>
                    <a:p>
                      <a:pPr algn="r" rtl="0" fontAlgn="b"/>
                      <a:r>
                        <a:rPr lang="en-GB" sz="1400" u="none" strike="noStrike" dirty="0">
                          <a:effectLst/>
                          <a:latin typeface="Verdana" panose="020B0604030504040204" pitchFamily="34" charset="0"/>
                          <a:ea typeface="Verdana" panose="020B0604030504040204" pitchFamily="34" charset="0"/>
                          <a:cs typeface="Verdana" panose="020B0604030504040204" pitchFamily="34" charset="0"/>
                        </a:rPr>
                        <a:t>0</a:t>
                      </a:r>
                      <a:endParaRPr lang="en-GB" sz="14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b">
                    <a:solidFill>
                      <a:schemeClr val="bg1"/>
                    </a:solidFill>
                  </a:tcPr>
                </a:tc>
                <a:extLst>
                  <a:ext uri="{0D108BD9-81ED-4DB2-BD59-A6C34878D82A}">
                    <a16:rowId xmlns:a16="http://schemas.microsoft.com/office/drawing/2014/main" val="10002"/>
                  </a:ext>
                </a:extLst>
              </a:tr>
            </a:tbl>
          </a:graphicData>
        </a:graphic>
      </p:graphicFrame>
      <p:graphicFrame>
        <p:nvGraphicFramePr>
          <p:cNvPr id="33" name="Table 32"/>
          <p:cNvGraphicFramePr>
            <a:graphicFrameLocks noGrp="1"/>
          </p:cNvGraphicFramePr>
          <p:nvPr>
            <p:extLst>
              <p:ext uri="{D42A27DB-BD31-4B8C-83A1-F6EECF244321}">
                <p14:modId xmlns:p14="http://schemas.microsoft.com/office/powerpoint/2010/main" val="2453048845"/>
              </p:ext>
            </p:extLst>
          </p:nvPr>
        </p:nvGraphicFramePr>
        <p:xfrm>
          <a:off x="8291859" y="3861048"/>
          <a:ext cx="360040" cy="810243"/>
        </p:xfrm>
        <a:graphic>
          <a:graphicData uri="http://schemas.openxmlformats.org/drawingml/2006/table">
            <a:tbl>
              <a:tblPr>
                <a:tableStyleId>{5C22544A-7EE6-4342-B048-85BDC9FD1C3A}</a:tableStyleId>
              </a:tblPr>
              <a:tblGrid>
                <a:gridCol w="360040">
                  <a:extLst>
                    <a:ext uri="{9D8B030D-6E8A-4147-A177-3AD203B41FA5}">
                      <a16:colId xmlns:a16="http://schemas.microsoft.com/office/drawing/2014/main" val="20000"/>
                    </a:ext>
                  </a:extLst>
                </a:gridCol>
              </a:tblGrid>
              <a:tr h="810243">
                <a:tc>
                  <a:txBody>
                    <a:bodyPr/>
                    <a:lstStyle/>
                    <a:p>
                      <a:pPr algn="ctr" rtl="0" fontAlgn="ctr"/>
                      <a:r>
                        <a:rPr lang="en-GB" sz="1400" u="none" strike="noStrike" dirty="0">
                          <a:effectLst/>
                          <a:latin typeface="Verdana" panose="020B0604030504040204" pitchFamily="34" charset="0"/>
                          <a:ea typeface="Verdana" panose="020B0604030504040204" pitchFamily="34" charset="0"/>
                          <a:cs typeface="Verdana" panose="020B0604030504040204" pitchFamily="34" charset="0"/>
                        </a:rPr>
                        <a:t>yes</a:t>
                      </a:r>
                      <a:endParaRPr lang="en-GB" sz="14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ctr">
                    <a:solidFill>
                      <a:schemeClr val="bg1"/>
                    </a:solidFill>
                  </a:tcPr>
                </a:tc>
                <a:extLst>
                  <a:ext uri="{0D108BD9-81ED-4DB2-BD59-A6C34878D82A}">
                    <a16:rowId xmlns:a16="http://schemas.microsoft.com/office/drawing/2014/main" val="10000"/>
                  </a:ext>
                </a:extLst>
              </a:tr>
            </a:tbl>
          </a:graphicData>
        </a:graphic>
      </p:graphicFrame>
      <p:graphicFrame>
        <p:nvGraphicFramePr>
          <p:cNvPr id="34" name="Table 33"/>
          <p:cNvGraphicFramePr>
            <a:graphicFrameLocks noGrp="1"/>
          </p:cNvGraphicFramePr>
          <p:nvPr>
            <p:extLst>
              <p:ext uri="{D42A27DB-BD31-4B8C-83A1-F6EECF244321}">
                <p14:modId xmlns:p14="http://schemas.microsoft.com/office/powerpoint/2010/main" val="3349497863"/>
              </p:ext>
            </p:extLst>
          </p:nvPr>
        </p:nvGraphicFramePr>
        <p:xfrm>
          <a:off x="6923707" y="3861048"/>
          <a:ext cx="360040" cy="810243"/>
        </p:xfrm>
        <a:graphic>
          <a:graphicData uri="http://schemas.openxmlformats.org/drawingml/2006/table">
            <a:tbl>
              <a:tblPr>
                <a:tableStyleId>{5C22544A-7EE6-4342-B048-85BDC9FD1C3A}</a:tableStyleId>
              </a:tblPr>
              <a:tblGrid>
                <a:gridCol w="360040">
                  <a:extLst>
                    <a:ext uri="{9D8B030D-6E8A-4147-A177-3AD203B41FA5}">
                      <a16:colId xmlns:a16="http://schemas.microsoft.com/office/drawing/2014/main" val="20000"/>
                    </a:ext>
                  </a:extLst>
                </a:gridCol>
              </a:tblGrid>
              <a:tr h="810243">
                <a:tc>
                  <a:txBody>
                    <a:bodyPr/>
                    <a:lstStyle/>
                    <a:p>
                      <a:pPr algn="ctr" rtl="0" fontAlgn="ctr"/>
                      <a:r>
                        <a:rPr lang="en-GB" sz="1400" u="none" strike="noStrike" dirty="0">
                          <a:effectLst/>
                          <a:latin typeface="Verdana" panose="020B0604030504040204" pitchFamily="34" charset="0"/>
                          <a:ea typeface="Verdana" panose="020B0604030504040204" pitchFamily="34" charset="0"/>
                          <a:cs typeface="Verdana" panose="020B0604030504040204" pitchFamily="34" charset="0"/>
                        </a:rPr>
                        <a:t>yes</a:t>
                      </a:r>
                      <a:endParaRPr lang="en-GB" sz="14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ctr">
                    <a:solidFill>
                      <a:schemeClr val="bg1"/>
                    </a:solidFill>
                  </a:tcPr>
                </a:tc>
                <a:extLst>
                  <a:ext uri="{0D108BD9-81ED-4DB2-BD59-A6C34878D82A}">
                    <a16:rowId xmlns:a16="http://schemas.microsoft.com/office/drawing/2014/main" val="10000"/>
                  </a:ext>
                </a:extLst>
              </a:tr>
            </a:tbl>
          </a:graphicData>
        </a:graphic>
      </p:graphicFrame>
      <p:graphicFrame>
        <p:nvGraphicFramePr>
          <p:cNvPr id="35" name="Table 34"/>
          <p:cNvGraphicFramePr>
            <a:graphicFrameLocks noGrp="1"/>
          </p:cNvGraphicFramePr>
          <p:nvPr>
            <p:extLst>
              <p:ext uri="{D42A27DB-BD31-4B8C-83A1-F6EECF244321}">
                <p14:modId xmlns:p14="http://schemas.microsoft.com/office/powerpoint/2010/main" val="68301671"/>
              </p:ext>
            </p:extLst>
          </p:nvPr>
        </p:nvGraphicFramePr>
        <p:xfrm>
          <a:off x="7355755" y="3861048"/>
          <a:ext cx="360040" cy="810243"/>
        </p:xfrm>
        <a:graphic>
          <a:graphicData uri="http://schemas.openxmlformats.org/drawingml/2006/table">
            <a:tbl>
              <a:tblPr>
                <a:tableStyleId>{5C22544A-7EE6-4342-B048-85BDC9FD1C3A}</a:tableStyleId>
              </a:tblPr>
              <a:tblGrid>
                <a:gridCol w="360040">
                  <a:extLst>
                    <a:ext uri="{9D8B030D-6E8A-4147-A177-3AD203B41FA5}">
                      <a16:colId xmlns:a16="http://schemas.microsoft.com/office/drawing/2014/main" val="20000"/>
                    </a:ext>
                  </a:extLst>
                </a:gridCol>
              </a:tblGrid>
              <a:tr h="810243">
                <a:tc>
                  <a:txBody>
                    <a:bodyPr/>
                    <a:lstStyle/>
                    <a:p>
                      <a:pPr algn="ctr" rtl="0" fontAlgn="ctr"/>
                      <a:r>
                        <a:rPr lang="en-GB" sz="1400" b="0" i="0" u="none" strike="noStrike" dirty="0">
                          <a:solidFill>
                            <a:schemeClr val="dk1"/>
                          </a:solidFill>
                          <a:effectLst/>
                          <a:latin typeface="Verdana" panose="020B0604030504040204" pitchFamily="34" charset="0"/>
                          <a:ea typeface="Verdana" panose="020B0604030504040204" pitchFamily="34" charset="0"/>
                          <a:cs typeface="Verdana" panose="020B0604030504040204" pitchFamily="34" charset="0"/>
                        </a:rPr>
                        <a:t>no</a:t>
                      </a:r>
                      <a:endParaRPr lang="en-GB" sz="14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ctr">
                    <a:solidFill>
                      <a:schemeClr val="bg1"/>
                    </a:solidFill>
                  </a:tcPr>
                </a:tc>
                <a:extLst>
                  <a:ext uri="{0D108BD9-81ED-4DB2-BD59-A6C34878D82A}">
                    <a16:rowId xmlns:a16="http://schemas.microsoft.com/office/drawing/2014/main" val="10000"/>
                  </a:ext>
                </a:extLst>
              </a:tr>
            </a:tbl>
          </a:graphicData>
        </a:graphic>
      </p:graphicFrame>
      <p:graphicFrame>
        <p:nvGraphicFramePr>
          <p:cNvPr id="36" name="Table 35"/>
          <p:cNvGraphicFramePr>
            <a:graphicFrameLocks noGrp="1"/>
          </p:cNvGraphicFramePr>
          <p:nvPr>
            <p:extLst>
              <p:ext uri="{D42A27DB-BD31-4B8C-83A1-F6EECF244321}">
                <p14:modId xmlns:p14="http://schemas.microsoft.com/office/powerpoint/2010/main" val="971947341"/>
              </p:ext>
            </p:extLst>
          </p:nvPr>
        </p:nvGraphicFramePr>
        <p:xfrm>
          <a:off x="7859811" y="3861048"/>
          <a:ext cx="360040" cy="810243"/>
        </p:xfrm>
        <a:graphic>
          <a:graphicData uri="http://schemas.openxmlformats.org/drawingml/2006/table">
            <a:tbl>
              <a:tblPr>
                <a:tableStyleId>{5C22544A-7EE6-4342-B048-85BDC9FD1C3A}</a:tableStyleId>
              </a:tblPr>
              <a:tblGrid>
                <a:gridCol w="360040">
                  <a:extLst>
                    <a:ext uri="{9D8B030D-6E8A-4147-A177-3AD203B41FA5}">
                      <a16:colId xmlns:a16="http://schemas.microsoft.com/office/drawing/2014/main" val="20000"/>
                    </a:ext>
                  </a:extLst>
                </a:gridCol>
              </a:tblGrid>
              <a:tr h="810243">
                <a:tc>
                  <a:txBody>
                    <a:bodyPr/>
                    <a:lstStyle/>
                    <a:p>
                      <a:pPr algn="ctr" rtl="0" fontAlgn="ctr"/>
                      <a:r>
                        <a:rPr lang="en-GB" sz="1400" b="0" i="0" u="none" strike="noStrike" dirty="0">
                          <a:solidFill>
                            <a:schemeClr val="dk1"/>
                          </a:solidFill>
                          <a:effectLst/>
                          <a:latin typeface="Verdana" panose="020B0604030504040204" pitchFamily="34" charset="0"/>
                          <a:ea typeface="Verdana" panose="020B0604030504040204" pitchFamily="34" charset="0"/>
                          <a:cs typeface="Verdana" panose="020B0604030504040204" pitchFamily="34" charset="0"/>
                        </a:rPr>
                        <a:t>no</a:t>
                      </a:r>
                      <a:endParaRPr lang="en-GB" sz="14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ctr">
                    <a:solidFill>
                      <a:schemeClr val="bg1"/>
                    </a:solidFill>
                  </a:tcPr>
                </a:tc>
                <a:extLst>
                  <a:ext uri="{0D108BD9-81ED-4DB2-BD59-A6C34878D82A}">
                    <a16:rowId xmlns:a16="http://schemas.microsoft.com/office/drawing/2014/main" val="10000"/>
                  </a:ext>
                </a:extLst>
              </a:tr>
            </a:tbl>
          </a:graphicData>
        </a:graphic>
      </p:graphicFrame>
      <p:graphicFrame>
        <p:nvGraphicFramePr>
          <p:cNvPr id="41" name="Table 40"/>
          <p:cNvGraphicFramePr>
            <a:graphicFrameLocks noGrp="1"/>
          </p:cNvGraphicFramePr>
          <p:nvPr>
            <p:extLst>
              <p:ext uri="{D42A27DB-BD31-4B8C-83A1-F6EECF244321}">
                <p14:modId xmlns:p14="http://schemas.microsoft.com/office/powerpoint/2010/main" val="2792704406"/>
              </p:ext>
            </p:extLst>
          </p:nvPr>
        </p:nvGraphicFramePr>
        <p:xfrm>
          <a:off x="86816" y="2824356"/>
          <a:ext cx="4402635" cy="3304380"/>
        </p:xfrm>
        <a:graphic>
          <a:graphicData uri="http://schemas.openxmlformats.org/drawingml/2006/table">
            <a:tbl>
              <a:tblPr/>
              <a:tblGrid>
                <a:gridCol w="104700">
                  <a:extLst>
                    <a:ext uri="{9D8B030D-6E8A-4147-A177-3AD203B41FA5}">
                      <a16:colId xmlns:a16="http://schemas.microsoft.com/office/drawing/2014/main" val="20000"/>
                    </a:ext>
                  </a:extLst>
                </a:gridCol>
                <a:gridCol w="1281782">
                  <a:extLst>
                    <a:ext uri="{9D8B030D-6E8A-4147-A177-3AD203B41FA5}">
                      <a16:colId xmlns:a16="http://schemas.microsoft.com/office/drawing/2014/main" val="20001"/>
                    </a:ext>
                  </a:extLst>
                </a:gridCol>
                <a:gridCol w="1116800">
                  <a:extLst>
                    <a:ext uri="{9D8B030D-6E8A-4147-A177-3AD203B41FA5}">
                      <a16:colId xmlns:a16="http://schemas.microsoft.com/office/drawing/2014/main" val="20002"/>
                    </a:ext>
                  </a:extLst>
                </a:gridCol>
                <a:gridCol w="1899353">
                  <a:extLst>
                    <a:ext uri="{9D8B030D-6E8A-4147-A177-3AD203B41FA5}">
                      <a16:colId xmlns:a16="http://schemas.microsoft.com/office/drawing/2014/main" val="20003"/>
                    </a:ext>
                  </a:extLst>
                </a:gridCol>
              </a:tblGrid>
              <a:tr h="200025">
                <a:tc gridSpan="2">
                  <a:txBody>
                    <a:bodyPr/>
                    <a:lstStyle/>
                    <a:p>
                      <a:pPr algn="l" fontAlgn="ctr"/>
                      <a:r>
                        <a:rPr lang="en-GB" sz="1170" b="1" i="0" u="none" strike="noStrike" dirty="0">
                          <a:solidFill>
                            <a:srgbClr val="0070C0"/>
                          </a:solidFill>
                          <a:effectLst/>
                          <a:latin typeface="Calibri"/>
                        </a:rPr>
                        <a:t>Policy</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2F2F2"/>
                    </a:solidFill>
                  </a:tcPr>
                </a:tc>
                <a:tc hMerge="1">
                  <a:txBody>
                    <a:bodyPr/>
                    <a:lstStyle/>
                    <a:p>
                      <a:endParaRPr lang="en-GB"/>
                    </a:p>
                  </a:txBody>
                  <a:tcPr/>
                </a:tc>
                <a:tc>
                  <a:txBody>
                    <a:bodyPr/>
                    <a:lstStyle/>
                    <a:p>
                      <a:pPr algn="l" fontAlgn="ctr"/>
                      <a:r>
                        <a:rPr lang="en-GB" sz="1170" b="1" i="0" u="none" strike="noStrike">
                          <a:solidFill>
                            <a:srgbClr val="0070C0"/>
                          </a:solidFill>
                          <a:effectLst/>
                          <a:latin typeface="Calibri"/>
                        </a:rPr>
                        <a:t>System Name</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2F2F2"/>
                    </a:solidFill>
                  </a:tcPr>
                </a:tc>
                <a:tc>
                  <a:txBody>
                    <a:bodyPr/>
                    <a:lstStyle/>
                    <a:p>
                      <a:pPr algn="l" fontAlgn="ctr"/>
                      <a:r>
                        <a:rPr lang="en-GB" sz="1170" b="1" i="0" u="none" strike="noStrike">
                          <a:solidFill>
                            <a:srgbClr val="0070C0"/>
                          </a:solidFill>
                          <a:effectLst/>
                          <a:latin typeface="Calibri"/>
                        </a:rPr>
                        <a:t>Comment</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2F2F2"/>
                    </a:solidFill>
                  </a:tcPr>
                </a:tc>
                <a:extLst>
                  <a:ext uri="{0D108BD9-81ED-4DB2-BD59-A6C34878D82A}">
                    <a16:rowId xmlns:a16="http://schemas.microsoft.com/office/drawing/2014/main" val="10000"/>
                  </a:ext>
                </a:extLst>
              </a:tr>
              <a:tr h="376039">
                <a:tc gridSpan="2">
                  <a:txBody>
                    <a:bodyPr/>
                    <a:lstStyle/>
                    <a:p>
                      <a:pPr algn="l" fontAlgn="ctr"/>
                      <a:r>
                        <a:rPr lang="en-GB" sz="1170" b="1" i="0" u="none" strike="noStrike">
                          <a:solidFill>
                            <a:srgbClr val="000000"/>
                          </a:solidFill>
                          <a:effectLst/>
                          <a:latin typeface="Calibri"/>
                        </a:rPr>
                        <a:t>Elig</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CE6F1"/>
                    </a:solidFill>
                  </a:tcPr>
                </a:tc>
                <a:tc hMerge="1">
                  <a:txBody>
                    <a:bodyPr/>
                    <a:lstStyle/>
                    <a:p>
                      <a:endParaRPr lang="en-GB"/>
                    </a:p>
                  </a:txBody>
                  <a:tcPr/>
                </a:tc>
                <a:tc>
                  <a:txBody>
                    <a:bodyPr/>
                    <a:lstStyle/>
                    <a:p>
                      <a:pPr algn="l" fontAlgn="ctr"/>
                      <a:r>
                        <a:rPr lang="en-GB" sz="1170" b="1" i="0" u="none" strike="noStrike">
                          <a:solidFill>
                            <a:srgbClr val="00B050"/>
                          </a:solidFill>
                          <a:effectLst/>
                          <a:latin typeface="Calibri"/>
                        </a:rPr>
                        <a:t>on</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CE6F1"/>
                    </a:solidFill>
                  </a:tcPr>
                </a:tc>
                <a:tc>
                  <a:txBody>
                    <a:bodyPr/>
                    <a:lstStyle/>
                    <a:p>
                      <a:pPr algn="l" fontAlgn="ctr"/>
                      <a:r>
                        <a:rPr lang="en-GB" sz="1170" b="0" i="0" u="none" strike="noStrike" dirty="0">
                          <a:solidFill>
                            <a:srgbClr val="000000"/>
                          </a:solidFill>
                          <a:effectLst/>
                          <a:latin typeface="Calibri"/>
                        </a:rPr>
                        <a:t>Made-up example: eligibility condition for social assistance</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CE6F1"/>
                    </a:solidFill>
                  </a:tcPr>
                </a:tc>
                <a:extLst>
                  <a:ext uri="{0D108BD9-81ED-4DB2-BD59-A6C34878D82A}">
                    <a16:rowId xmlns:a16="http://schemas.microsoft.com/office/drawing/2014/main" val="10001"/>
                  </a:ext>
                </a:extLst>
              </a:tr>
              <a:tr h="400050">
                <a:tc>
                  <a:txBody>
                    <a:bodyPr/>
                    <a:lstStyle/>
                    <a:p>
                      <a:pPr algn="l" fontAlgn="b"/>
                      <a:r>
                        <a:rPr lang="en-GB" sz="1170" b="0" i="0" u="none" strike="noStrike">
                          <a:solidFill>
                            <a:srgbClr val="000000"/>
                          </a:solidFill>
                          <a:effectLst/>
                          <a:latin typeface="Calibri"/>
                        </a:rPr>
                        <a:t> </a:t>
                      </a:r>
                    </a:p>
                  </a:txBody>
                  <a:tcPr marL="9525" marR="9525" marT="9525" marB="0" anchor="b">
                    <a:lnL>
                      <a:noFill/>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a:noFill/>
                    </a:lnB>
                    <a:solidFill>
                      <a:srgbClr val="FFFFFF"/>
                    </a:solidFill>
                  </a:tcPr>
                </a:tc>
                <a:tc>
                  <a:txBody>
                    <a:bodyPr/>
                    <a:lstStyle/>
                    <a:p>
                      <a:pPr algn="l" fontAlgn="b"/>
                      <a:r>
                        <a:rPr lang="en-GB" sz="1170" b="0" i="0" u="none" strike="noStrike">
                          <a:solidFill>
                            <a:srgbClr val="000000"/>
                          </a:solidFill>
                          <a:effectLst/>
                          <a:latin typeface="Calibri"/>
                        </a:rPr>
                        <a:t>elig_cond</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tc>
                  <a:txBody>
                    <a:bodyPr/>
                    <a:lstStyle/>
                    <a:p>
                      <a:pPr algn="l" fontAlgn="b"/>
                      <a:r>
                        <a:rPr lang="en-GB" sz="1170" b="0" i="0" u="none" strike="noStrike">
                          <a:solidFill>
                            <a:srgbClr val="000000"/>
                          </a:solidFill>
                          <a:effectLst/>
                          <a:latin typeface="Calibri"/>
                        </a:rPr>
                        <a:t>dag&gt;=80</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tc>
                  <a:txBody>
                    <a:bodyPr/>
                    <a:lstStyle/>
                    <a:p>
                      <a:pPr algn="l" fontAlgn="b"/>
                      <a:r>
                        <a:rPr lang="en-GB" sz="1170" b="0" i="0" u="none" strike="noStrike">
                          <a:solidFill>
                            <a:srgbClr val="000000"/>
                          </a:solidFill>
                          <a:effectLst/>
                          <a:latin typeface="Calibri"/>
                        </a:rPr>
                        <a:t>individual should be of age (dag) of 80+ years</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352425">
                <a:tc>
                  <a:txBody>
                    <a:bodyPr/>
                    <a:lstStyle/>
                    <a:p>
                      <a:pPr algn="l" fontAlgn="b"/>
                      <a:r>
                        <a:rPr lang="en-GB" sz="1170" b="0" i="0" u="none" strike="noStrike">
                          <a:solidFill>
                            <a:srgbClr val="000000"/>
                          </a:solidFill>
                          <a:effectLst/>
                          <a:latin typeface="Calibri"/>
                        </a:rPr>
                        <a:t> </a:t>
                      </a:r>
                    </a:p>
                  </a:txBody>
                  <a:tcPr marL="9525" marR="9525" marT="9525" marB="0" anchor="b">
                    <a:lnL>
                      <a:noFill/>
                    </a:lnL>
                    <a:lnR w="6350" cap="flat" cmpd="sng" algn="ctr">
                      <a:solidFill>
                        <a:srgbClr val="A6A6A6"/>
                      </a:solidFill>
                      <a:prstDash val="solid"/>
                      <a:round/>
                      <a:headEnd type="none" w="med" len="med"/>
                      <a:tailEnd type="none" w="med" len="med"/>
                    </a:lnR>
                    <a:lnT>
                      <a:noFill/>
                    </a:lnT>
                    <a:lnB w="6350" cap="flat" cmpd="sng" algn="ctr">
                      <a:solidFill>
                        <a:srgbClr val="A6A6A6"/>
                      </a:solidFill>
                      <a:prstDash val="solid"/>
                      <a:round/>
                      <a:headEnd type="none" w="med" len="med"/>
                      <a:tailEnd type="none" w="med" len="med"/>
                    </a:lnB>
                    <a:solidFill>
                      <a:srgbClr val="FFFFFF"/>
                    </a:solidFill>
                  </a:tcPr>
                </a:tc>
                <a:tc>
                  <a:txBody>
                    <a:bodyPr/>
                    <a:lstStyle/>
                    <a:p>
                      <a:pPr algn="l" fontAlgn="b"/>
                      <a:r>
                        <a:rPr lang="en-GB" sz="1170" b="0" i="0" u="none" strike="noStrike">
                          <a:solidFill>
                            <a:srgbClr val="000000"/>
                          </a:solidFill>
                          <a:effectLst/>
                          <a:latin typeface="Calibri"/>
                        </a:rPr>
                        <a:t>TAX_UNIT</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tc>
                  <a:txBody>
                    <a:bodyPr/>
                    <a:lstStyle/>
                    <a:p>
                      <a:pPr algn="l" fontAlgn="b"/>
                      <a:r>
                        <a:rPr lang="en-GB" sz="1170" b="0" i="0" u="none" strike="noStrike">
                          <a:solidFill>
                            <a:srgbClr val="000000"/>
                          </a:solidFill>
                          <a:effectLst/>
                          <a:latin typeface="Calibri"/>
                        </a:rPr>
                        <a:t>tu_individual_uk</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tc>
                  <a:txBody>
                    <a:bodyPr/>
                    <a:lstStyle/>
                    <a:p>
                      <a:pPr algn="l" fontAlgn="b"/>
                      <a:r>
                        <a:rPr lang="en-GB" sz="1170" b="0" i="0" u="none" strike="noStrike">
                          <a:solidFill>
                            <a:srgbClr val="000000"/>
                          </a:solidFill>
                          <a:effectLst/>
                          <a:latin typeface="Calibri"/>
                        </a:rPr>
                        <a:t>assessment unit is the INDIVIDUAL</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342876">
                <a:tc gridSpan="2">
                  <a:txBody>
                    <a:bodyPr/>
                    <a:lstStyle/>
                    <a:p>
                      <a:pPr algn="l" fontAlgn="ctr"/>
                      <a:r>
                        <a:rPr lang="en-GB" sz="1170" b="1" i="0" u="none" strike="noStrike">
                          <a:solidFill>
                            <a:srgbClr val="000000"/>
                          </a:solidFill>
                          <a:effectLst/>
                          <a:latin typeface="Calibri"/>
                        </a:rPr>
                        <a:t>ArithOp</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CE6F1"/>
                    </a:solidFill>
                  </a:tcPr>
                </a:tc>
                <a:tc hMerge="1">
                  <a:txBody>
                    <a:bodyPr/>
                    <a:lstStyle/>
                    <a:p>
                      <a:endParaRPr lang="en-GB"/>
                    </a:p>
                  </a:txBody>
                  <a:tcPr/>
                </a:tc>
                <a:tc>
                  <a:txBody>
                    <a:bodyPr/>
                    <a:lstStyle/>
                    <a:p>
                      <a:pPr algn="l" fontAlgn="ctr"/>
                      <a:r>
                        <a:rPr lang="en-GB" sz="1170" b="1" i="0" u="none" strike="noStrike">
                          <a:solidFill>
                            <a:srgbClr val="00B050"/>
                          </a:solidFill>
                          <a:effectLst/>
                          <a:latin typeface="Calibri"/>
                        </a:rPr>
                        <a:t>on</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CE6F1"/>
                    </a:solidFill>
                  </a:tcPr>
                </a:tc>
                <a:tc>
                  <a:txBody>
                    <a:bodyPr/>
                    <a:lstStyle/>
                    <a:p>
                      <a:pPr algn="l" fontAlgn="ctr"/>
                      <a:r>
                        <a:rPr lang="en-GB" sz="1170" b="0" i="0" u="none" strike="noStrike" dirty="0">
                          <a:solidFill>
                            <a:srgbClr val="000000"/>
                          </a:solidFill>
                          <a:effectLst/>
                          <a:latin typeface="Calibri"/>
                        </a:rPr>
                        <a:t>Made-up example: social assistance amount</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CE6F1"/>
                    </a:solidFill>
                  </a:tcPr>
                </a:tc>
                <a:extLst>
                  <a:ext uri="{0D108BD9-81ED-4DB2-BD59-A6C34878D82A}">
                    <a16:rowId xmlns:a16="http://schemas.microsoft.com/office/drawing/2014/main" val="10004"/>
                  </a:ext>
                </a:extLst>
              </a:tr>
              <a:tr h="379836">
                <a:tc>
                  <a:txBody>
                    <a:bodyPr/>
                    <a:lstStyle/>
                    <a:p>
                      <a:pPr algn="l" fontAlgn="b"/>
                      <a:r>
                        <a:rPr lang="en-GB" sz="1170" b="0" i="0" u="none" strike="noStrike">
                          <a:solidFill>
                            <a:srgbClr val="000000"/>
                          </a:solidFill>
                          <a:effectLst/>
                          <a:latin typeface="Calibri"/>
                        </a:rPr>
                        <a:t> </a:t>
                      </a:r>
                    </a:p>
                  </a:txBody>
                  <a:tcPr marL="9525" marR="9525" marT="9525" marB="0" anchor="b">
                    <a:lnL>
                      <a:noFill/>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a:noFill/>
                    </a:lnB>
                    <a:solidFill>
                      <a:srgbClr val="FFFFFF"/>
                    </a:solidFill>
                  </a:tcPr>
                </a:tc>
                <a:tc>
                  <a:txBody>
                    <a:bodyPr/>
                    <a:lstStyle/>
                    <a:p>
                      <a:pPr algn="l" fontAlgn="b"/>
                      <a:r>
                        <a:rPr lang="en-GB" sz="1170" b="0" i="0" u="none" strike="noStrike">
                          <a:solidFill>
                            <a:srgbClr val="000000"/>
                          </a:solidFill>
                          <a:effectLst/>
                          <a:latin typeface="Calibri"/>
                        </a:rPr>
                        <a:t>Who_Must_Be_Elig</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tc>
                  <a:txBody>
                    <a:bodyPr/>
                    <a:lstStyle/>
                    <a:p>
                      <a:pPr algn="l" fontAlgn="b"/>
                      <a:r>
                        <a:rPr lang="en-GB" sz="1170" b="0" i="0" u="none" strike="noStrike" dirty="0">
                          <a:solidFill>
                            <a:srgbClr val="FF0000"/>
                          </a:solidFill>
                          <a:effectLst/>
                          <a:latin typeface="Calibri"/>
                        </a:rPr>
                        <a:t>?</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tc>
                  <a:txBody>
                    <a:bodyPr/>
                    <a:lstStyle/>
                    <a:p>
                      <a:pPr algn="l" fontAlgn="b"/>
                      <a:r>
                        <a:rPr lang="en-GB" sz="1170" b="0" i="0" u="none" strike="noStrike">
                          <a:solidFill>
                            <a:srgbClr val="000000"/>
                          </a:solidFill>
                          <a:effectLst/>
                          <a:latin typeface="Calibri"/>
                        </a:rPr>
                        <a:t>who in the assessment unit must fulfil eligibility condition</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288032">
                <a:tc>
                  <a:txBody>
                    <a:bodyPr/>
                    <a:lstStyle/>
                    <a:p>
                      <a:pPr algn="l" fontAlgn="b"/>
                      <a:r>
                        <a:rPr lang="en-GB" sz="1170" b="0" i="0" u="none" strike="noStrike">
                          <a:solidFill>
                            <a:srgbClr val="000000"/>
                          </a:solidFill>
                          <a:effectLst/>
                          <a:latin typeface="Calibri"/>
                        </a:rPr>
                        <a:t> </a:t>
                      </a:r>
                    </a:p>
                  </a:txBody>
                  <a:tcPr marL="9525" marR="9525" marT="9525" marB="0" anchor="b">
                    <a:lnL>
                      <a:noFill/>
                    </a:lnL>
                    <a:lnR w="6350" cap="flat" cmpd="sng" algn="ctr">
                      <a:solidFill>
                        <a:srgbClr val="A6A6A6"/>
                      </a:solidFill>
                      <a:prstDash val="solid"/>
                      <a:round/>
                      <a:headEnd type="none" w="med" len="med"/>
                      <a:tailEnd type="none" w="med" len="med"/>
                    </a:lnR>
                    <a:lnT>
                      <a:noFill/>
                    </a:lnT>
                    <a:lnB>
                      <a:noFill/>
                    </a:lnB>
                    <a:solidFill>
                      <a:srgbClr val="FFFFFF"/>
                    </a:solidFill>
                  </a:tcPr>
                </a:tc>
                <a:tc>
                  <a:txBody>
                    <a:bodyPr/>
                    <a:lstStyle/>
                    <a:p>
                      <a:pPr algn="l" fontAlgn="b"/>
                      <a:r>
                        <a:rPr lang="en-GB" sz="1170" b="0" i="0" u="none" strike="noStrike">
                          <a:solidFill>
                            <a:srgbClr val="000000"/>
                          </a:solidFill>
                          <a:effectLst/>
                          <a:latin typeface="Calibri"/>
                        </a:rPr>
                        <a:t>formula</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tc>
                  <a:txBody>
                    <a:bodyPr/>
                    <a:lstStyle/>
                    <a:p>
                      <a:pPr algn="l" fontAlgn="b"/>
                      <a:r>
                        <a:rPr lang="en-GB" sz="1170" b="0" i="0" u="none" strike="noStrike">
                          <a:solidFill>
                            <a:srgbClr val="000000"/>
                          </a:solidFill>
                          <a:effectLst/>
                          <a:latin typeface="Calibri"/>
                        </a:rPr>
                        <a:t>100#m</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tc>
                  <a:txBody>
                    <a:bodyPr/>
                    <a:lstStyle/>
                    <a:p>
                      <a:pPr algn="l" fontAlgn="b"/>
                      <a:r>
                        <a:rPr lang="en-GB" sz="1170" b="0" i="0" u="none" strike="noStrike" dirty="0">
                          <a:solidFill>
                            <a:srgbClr val="000000"/>
                          </a:solidFill>
                          <a:effectLst/>
                          <a:latin typeface="Calibri"/>
                        </a:rPr>
                        <a:t>benefit amount is £100</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561975">
                <a:tc>
                  <a:txBody>
                    <a:bodyPr/>
                    <a:lstStyle/>
                    <a:p>
                      <a:pPr algn="l" fontAlgn="b"/>
                      <a:r>
                        <a:rPr lang="en-GB" sz="1170" b="0" i="0" u="none" strike="noStrike">
                          <a:solidFill>
                            <a:srgbClr val="000000"/>
                          </a:solidFill>
                          <a:effectLst/>
                          <a:latin typeface="Calibri"/>
                        </a:rPr>
                        <a:t> </a:t>
                      </a:r>
                    </a:p>
                  </a:txBody>
                  <a:tcPr marL="9525" marR="9525" marT="9525" marB="0" anchor="b">
                    <a:lnL>
                      <a:noFill/>
                    </a:lnL>
                    <a:lnR w="6350" cap="flat" cmpd="sng" algn="ctr">
                      <a:solidFill>
                        <a:srgbClr val="A6A6A6"/>
                      </a:solidFill>
                      <a:prstDash val="solid"/>
                      <a:round/>
                      <a:headEnd type="none" w="med" len="med"/>
                      <a:tailEnd type="none" w="med" len="med"/>
                    </a:lnR>
                    <a:lnT>
                      <a:noFill/>
                    </a:lnT>
                    <a:lnB>
                      <a:noFill/>
                    </a:lnB>
                    <a:solidFill>
                      <a:srgbClr val="FFFFFF"/>
                    </a:solidFill>
                  </a:tcPr>
                </a:tc>
                <a:tc>
                  <a:txBody>
                    <a:bodyPr/>
                    <a:lstStyle/>
                    <a:p>
                      <a:pPr algn="l" fontAlgn="b"/>
                      <a:r>
                        <a:rPr lang="en-GB" sz="1170" b="0" i="0" u="none" strike="noStrike">
                          <a:solidFill>
                            <a:srgbClr val="000000"/>
                          </a:solidFill>
                          <a:effectLst/>
                          <a:latin typeface="Calibri"/>
                        </a:rPr>
                        <a:t>output_var</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tc>
                  <a:txBody>
                    <a:bodyPr/>
                    <a:lstStyle/>
                    <a:p>
                      <a:pPr algn="l" fontAlgn="b"/>
                      <a:r>
                        <a:rPr lang="en-GB" sz="1170" b="0" i="0" u="none" strike="noStrike">
                          <a:solidFill>
                            <a:srgbClr val="000000"/>
                          </a:solidFill>
                          <a:effectLst/>
                          <a:latin typeface="Calibri"/>
                        </a:rPr>
                        <a:t>bsa_s</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tc>
                  <a:txBody>
                    <a:bodyPr/>
                    <a:lstStyle/>
                    <a:p>
                      <a:pPr algn="l" fontAlgn="b"/>
                      <a:r>
                        <a:rPr lang="en-GB" sz="1170" b="0" i="0" u="none" strike="noStrike" dirty="0">
                          <a:solidFill>
                            <a:srgbClr val="000000"/>
                          </a:solidFill>
                          <a:effectLst/>
                          <a:latin typeface="Calibri"/>
                        </a:rPr>
                        <a:t>result saved in the variable </a:t>
                      </a:r>
                      <a:r>
                        <a:rPr lang="en-GB" sz="1170" b="0" i="0" u="none" strike="noStrike" dirty="0" err="1">
                          <a:solidFill>
                            <a:srgbClr val="000000"/>
                          </a:solidFill>
                          <a:effectLst/>
                          <a:latin typeface="Calibri"/>
                        </a:rPr>
                        <a:t>bsa_s</a:t>
                      </a:r>
                      <a:r>
                        <a:rPr lang="en-GB" sz="1170" b="0" i="0" u="none" strike="noStrike" dirty="0">
                          <a:solidFill>
                            <a:srgbClr val="000000"/>
                          </a:solidFill>
                          <a:effectLst/>
                          <a:latin typeface="Calibri"/>
                        </a:rPr>
                        <a:t> (b: benefit, </a:t>
                      </a:r>
                      <a:r>
                        <a:rPr lang="en-GB" sz="1170" b="0" i="0" u="none" strike="noStrike" dirty="0" err="1">
                          <a:solidFill>
                            <a:srgbClr val="000000"/>
                          </a:solidFill>
                          <a:effectLst/>
                          <a:latin typeface="Calibri"/>
                        </a:rPr>
                        <a:t>sa</a:t>
                      </a:r>
                      <a:r>
                        <a:rPr lang="en-GB" sz="1170" b="0" i="0" u="none" strike="noStrike" dirty="0">
                          <a:solidFill>
                            <a:srgbClr val="000000"/>
                          </a:solidFill>
                          <a:effectLst/>
                          <a:latin typeface="Calibri"/>
                        </a:rPr>
                        <a:t>: social assistance, _s: simulated)</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342900">
                <a:tc>
                  <a:txBody>
                    <a:bodyPr/>
                    <a:lstStyle/>
                    <a:p>
                      <a:pPr algn="l" fontAlgn="b"/>
                      <a:r>
                        <a:rPr lang="en-GB" sz="1170" b="0" i="0" u="none" strike="noStrike">
                          <a:solidFill>
                            <a:srgbClr val="000000"/>
                          </a:solidFill>
                          <a:effectLst/>
                          <a:latin typeface="Calibri"/>
                        </a:rPr>
                        <a:t> </a:t>
                      </a:r>
                    </a:p>
                  </a:txBody>
                  <a:tcPr marL="9525" marR="9525" marT="9525" marB="0" anchor="b">
                    <a:lnL>
                      <a:noFill/>
                    </a:lnL>
                    <a:lnR w="6350" cap="flat" cmpd="sng" algn="ctr">
                      <a:solidFill>
                        <a:srgbClr val="A6A6A6"/>
                      </a:solidFill>
                      <a:prstDash val="solid"/>
                      <a:round/>
                      <a:headEnd type="none" w="med" len="med"/>
                      <a:tailEnd type="none" w="med" len="med"/>
                    </a:lnR>
                    <a:lnT>
                      <a:noFill/>
                    </a:lnT>
                    <a:lnB>
                      <a:noFill/>
                    </a:lnB>
                    <a:solidFill>
                      <a:srgbClr val="FFFFFF"/>
                    </a:solidFill>
                  </a:tcPr>
                </a:tc>
                <a:tc>
                  <a:txBody>
                    <a:bodyPr/>
                    <a:lstStyle/>
                    <a:p>
                      <a:pPr algn="l" fontAlgn="b"/>
                      <a:r>
                        <a:rPr lang="en-GB" sz="1170" b="0" i="0" u="none" strike="noStrike">
                          <a:solidFill>
                            <a:srgbClr val="000000"/>
                          </a:solidFill>
                          <a:effectLst/>
                          <a:latin typeface="Calibri"/>
                        </a:rPr>
                        <a:t>TAX_UNIT</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tc>
                  <a:txBody>
                    <a:bodyPr/>
                    <a:lstStyle/>
                    <a:p>
                      <a:pPr algn="l" fontAlgn="b"/>
                      <a:r>
                        <a:rPr lang="en-GB" sz="1170" b="0" i="0" u="none" strike="noStrike">
                          <a:solidFill>
                            <a:srgbClr val="000000"/>
                          </a:solidFill>
                          <a:effectLst/>
                          <a:latin typeface="Calibri"/>
                        </a:rPr>
                        <a:t>tu_household_uk</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tc>
                  <a:txBody>
                    <a:bodyPr/>
                    <a:lstStyle/>
                    <a:p>
                      <a:pPr algn="l" fontAlgn="b"/>
                      <a:r>
                        <a:rPr lang="en-GB" sz="1170" b="0" i="0" u="none" strike="noStrike" dirty="0">
                          <a:solidFill>
                            <a:srgbClr val="000000"/>
                          </a:solidFill>
                          <a:effectLst/>
                          <a:latin typeface="Calibri"/>
                        </a:rPr>
                        <a:t>assessment unit is the HOUSEHOLD</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bl>
          </a:graphicData>
        </a:graphic>
      </p:graphicFrame>
      <p:sp>
        <p:nvSpPr>
          <p:cNvPr id="37" name="Title 1">
            <a:extLst>
              <a:ext uri="{FF2B5EF4-FFF2-40B4-BE49-F238E27FC236}">
                <a16:creationId xmlns:a16="http://schemas.microsoft.com/office/drawing/2014/main" id="{40A196D9-61C6-47A4-8898-C2B97CF2E339}"/>
              </a:ext>
            </a:extLst>
          </p:cNvPr>
          <p:cNvSpPr>
            <a:spLocks noGrp="1"/>
          </p:cNvSpPr>
          <p:nvPr>
            <p:ph type="title"/>
          </p:nvPr>
        </p:nvSpPr>
        <p:spPr>
          <a:xfrm>
            <a:off x="457200" y="274638"/>
            <a:ext cx="8229600" cy="1143000"/>
          </a:xfrm>
        </p:spPr>
        <p:txBody>
          <a:bodyPr>
            <a:noAutofit/>
          </a:bodyPr>
          <a:lstStyle/>
          <a:p>
            <a:r>
              <a:rPr lang="en-GB" dirty="0"/>
              <a:t>Functions: </a:t>
            </a:r>
            <a:r>
              <a:rPr lang="en-GB" i="1" dirty="0" err="1"/>
              <a:t>Elig</a:t>
            </a:r>
            <a:r>
              <a:rPr lang="en-GB" i="1" dirty="0"/>
              <a:t> </a:t>
            </a:r>
            <a:r>
              <a:rPr lang="en-GB" dirty="0"/>
              <a:t>and </a:t>
            </a:r>
            <a:r>
              <a:rPr lang="en-GB" i="1" dirty="0" err="1"/>
              <a:t>ArithOp</a:t>
            </a:r>
            <a:endParaRPr lang="en-US" sz="2800" dirty="0"/>
          </a:p>
        </p:txBody>
      </p:sp>
      <p:sp>
        <p:nvSpPr>
          <p:cNvPr id="11" name="TextBox 10">
            <a:extLst>
              <a:ext uri="{FF2B5EF4-FFF2-40B4-BE49-F238E27FC236}">
                <a16:creationId xmlns:a16="http://schemas.microsoft.com/office/drawing/2014/main" id="{C082F406-0E45-CF35-3837-391AC68CC947}"/>
              </a:ext>
            </a:extLst>
          </p:cNvPr>
          <p:cNvSpPr txBox="1"/>
          <p:nvPr/>
        </p:nvSpPr>
        <p:spPr>
          <a:xfrm>
            <a:off x="243325" y="2522220"/>
            <a:ext cx="4200856" cy="2831544"/>
          </a:xfrm>
          <a:prstGeom prst="rect">
            <a:avLst/>
          </a:prstGeom>
          <a:solidFill>
            <a:srgbClr val="002060"/>
          </a:solidFill>
          <a:ln>
            <a:solidFill>
              <a:srgbClr val="002060"/>
            </a:solidFill>
          </a:ln>
        </p:spPr>
        <p:txBody>
          <a:bodyPr wrap="square" rtlCol="0">
            <a:spAutoFit/>
          </a:bodyPr>
          <a:lstStyle/>
          <a:p>
            <a:pPr>
              <a:spcBef>
                <a:spcPts val="1200"/>
              </a:spcBef>
              <a:spcAft>
                <a:spcPts val="1200"/>
              </a:spcAft>
            </a:pPr>
            <a:r>
              <a:rPr lang="en-AU" sz="2400" dirty="0">
                <a:solidFill>
                  <a:schemeClr val="bg1">
                    <a:lumMod val="95000"/>
                  </a:schemeClr>
                </a:solidFill>
              </a:rPr>
              <a:t>Which units will be eligible when </a:t>
            </a:r>
            <a:r>
              <a:rPr lang="en-AU" sz="2400" dirty="0" err="1">
                <a:solidFill>
                  <a:schemeClr val="bg1">
                    <a:lumMod val="95000"/>
                  </a:schemeClr>
                </a:solidFill>
              </a:rPr>
              <a:t>who_must_be_elig</a:t>
            </a:r>
            <a:r>
              <a:rPr lang="en-AU" sz="2400" dirty="0">
                <a:solidFill>
                  <a:schemeClr val="bg1">
                    <a:lumMod val="95000"/>
                  </a:schemeClr>
                </a:solidFill>
              </a:rPr>
              <a:t> set to nobody?</a:t>
            </a:r>
          </a:p>
          <a:p>
            <a:pPr marL="342900" indent="-342900">
              <a:buAutoNum type="alphaLcParenR"/>
            </a:pPr>
            <a:r>
              <a:rPr lang="en-AU" sz="2400" dirty="0">
                <a:solidFill>
                  <a:schemeClr val="bg1">
                    <a:lumMod val="95000"/>
                  </a:schemeClr>
                </a:solidFill>
              </a:rPr>
              <a:t>Only 1 and 2</a:t>
            </a:r>
          </a:p>
          <a:p>
            <a:pPr marL="342900" indent="-342900">
              <a:buAutoNum type="alphaLcParenR"/>
            </a:pPr>
            <a:r>
              <a:rPr lang="en-AU" sz="2400" dirty="0">
                <a:solidFill>
                  <a:schemeClr val="bg1">
                    <a:lumMod val="95000"/>
                  </a:schemeClr>
                </a:solidFill>
              </a:rPr>
              <a:t>Only 4</a:t>
            </a:r>
          </a:p>
          <a:p>
            <a:pPr marL="342900" indent="-342900">
              <a:buAutoNum type="alphaLcParenR"/>
            </a:pPr>
            <a:r>
              <a:rPr lang="en-AU" sz="2400" dirty="0">
                <a:solidFill>
                  <a:schemeClr val="bg1">
                    <a:lumMod val="95000"/>
                  </a:schemeClr>
                </a:solidFill>
              </a:rPr>
              <a:t>Only 3</a:t>
            </a:r>
          </a:p>
          <a:p>
            <a:pPr marL="342900" indent="-342900">
              <a:buAutoNum type="alphaLcParenR"/>
            </a:pPr>
            <a:r>
              <a:rPr lang="en-AU" sz="2400" dirty="0">
                <a:solidFill>
                  <a:schemeClr val="bg1">
                    <a:lumMod val="95000"/>
                  </a:schemeClr>
                </a:solidFill>
              </a:rPr>
              <a:t>1, 2, 3 and 4</a:t>
            </a:r>
          </a:p>
        </p:txBody>
      </p:sp>
    </p:spTree>
    <p:extLst>
      <p:ext uri="{BB962C8B-B14F-4D97-AF65-F5344CB8AC3E}">
        <p14:creationId xmlns:p14="http://schemas.microsoft.com/office/powerpoint/2010/main" val="1692830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4"/>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9"/>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4"/>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8"/>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35"/>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20"/>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25"/>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29"/>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36"/>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21"/>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26"/>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30"/>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11"/>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33"/>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22"/>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27"/>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2114"/>
          </a:xfrm>
        </p:spPr>
        <p:txBody>
          <a:bodyPr/>
          <a:lstStyle/>
          <a:p>
            <a:r>
              <a:rPr lang="en-GB" dirty="0"/>
              <a:t>Functions: </a:t>
            </a:r>
            <a:r>
              <a:rPr lang="en-GB" i="1" dirty="0" err="1"/>
              <a:t>Elig</a:t>
            </a:r>
            <a:r>
              <a:rPr lang="en-GB" i="1" dirty="0"/>
              <a:t> </a:t>
            </a:r>
            <a:r>
              <a:rPr lang="en-GB" dirty="0"/>
              <a:t>and</a:t>
            </a:r>
            <a:r>
              <a:rPr lang="en-GB" i="1" dirty="0"/>
              <a:t> </a:t>
            </a:r>
            <a:r>
              <a:rPr lang="en-GB" i="1" dirty="0" err="1"/>
              <a:t>ArithOp</a:t>
            </a:r>
            <a:endParaRPr lang="en-GB" dirty="0"/>
          </a:p>
        </p:txBody>
      </p:sp>
      <p:sp>
        <p:nvSpPr>
          <p:cNvPr id="4" name="Slide Number Placeholder 3"/>
          <p:cNvSpPr>
            <a:spLocks noGrp="1"/>
          </p:cNvSpPr>
          <p:nvPr>
            <p:ph type="sldNum" sz="quarter" idx="12"/>
          </p:nvPr>
        </p:nvSpPr>
        <p:spPr/>
        <p:txBody>
          <a:bodyPr/>
          <a:lstStyle/>
          <a:p>
            <a:fld id="{C48A8FB8-C411-4B7B-B8DF-3C88CBE8C9E0}" type="slidenum">
              <a:rPr lang="en-GB" smtClean="0"/>
              <a:t>116</a:t>
            </a:fld>
            <a:endParaRPr lang="en-GB"/>
          </a:p>
        </p:txBody>
      </p:sp>
      <p:graphicFrame>
        <p:nvGraphicFramePr>
          <p:cNvPr id="9" name="Table 8">
            <a:extLst>
              <a:ext uri="{FF2B5EF4-FFF2-40B4-BE49-F238E27FC236}">
                <a16:creationId xmlns:a16="http://schemas.microsoft.com/office/drawing/2014/main" id="{A689DFC1-6745-4F00-864C-15510BFFD247}"/>
              </a:ext>
            </a:extLst>
          </p:cNvPr>
          <p:cNvGraphicFramePr>
            <a:graphicFrameLocks noGrp="1"/>
          </p:cNvGraphicFramePr>
          <p:nvPr/>
        </p:nvGraphicFramePr>
        <p:xfrm>
          <a:off x="783014" y="3286751"/>
          <a:ext cx="7244720" cy="2868414"/>
        </p:xfrm>
        <a:graphic>
          <a:graphicData uri="http://schemas.openxmlformats.org/drawingml/2006/table">
            <a:tbl>
              <a:tblPr/>
              <a:tblGrid>
                <a:gridCol w="221014">
                  <a:extLst>
                    <a:ext uri="{9D8B030D-6E8A-4147-A177-3AD203B41FA5}">
                      <a16:colId xmlns:a16="http://schemas.microsoft.com/office/drawing/2014/main" val="20000"/>
                    </a:ext>
                  </a:extLst>
                </a:gridCol>
                <a:gridCol w="1586103">
                  <a:extLst>
                    <a:ext uri="{9D8B030D-6E8A-4147-A177-3AD203B41FA5}">
                      <a16:colId xmlns:a16="http://schemas.microsoft.com/office/drawing/2014/main" val="20001"/>
                    </a:ext>
                  </a:extLst>
                </a:gridCol>
                <a:gridCol w="2174391">
                  <a:extLst>
                    <a:ext uri="{9D8B030D-6E8A-4147-A177-3AD203B41FA5}">
                      <a16:colId xmlns:a16="http://schemas.microsoft.com/office/drawing/2014/main" val="20002"/>
                    </a:ext>
                  </a:extLst>
                </a:gridCol>
                <a:gridCol w="3263212">
                  <a:extLst>
                    <a:ext uri="{9D8B030D-6E8A-4147-A177-3AD203B41FA5}">
                      <a16:colId xmlns:a16="http://schemas.microsoft.com/office/drawing/2014/main" val="20003"/>
                    </a:ext>
                  </a:extLst>
                </a:gridCol>
              </a:tblGrid>
              <a:tr h="264366">
                <a:tc gridSpan="2">
                  <a:txBody>
                    <a:bodyPr/>
                    <a:lstStyle/>
                    <a:p>
                      <a:pPr algn="l" fontAlgn="ctr"/>
                      <a:r>
                        <a:rPr lang="en-GB" sz="1400" b="1" i="0" u="none" strike="noStrike" dirty="0" err="1">
                          <a:solidFill>
                            <a:srgbClr val="000000"/>
                          </a:solidFill>
                          <a:effectLst/>
                          <a:latin typeface="Calibri"/>
                        </a:rPr>
                        <a:t>Elig</a:t>
                      </a:r>
                      <a:endParaRPr lang="en-GB" sz="1400" b="1" i="0" u="none" strike="noStrike" dirty="0">
                        <a:solidFill>
                          <a:srgbClr val="000000"/>
                        </a:solidFill>
                        <a:effectLst/>
                        <a:latin typeface="Calibri"/>
                      </a:endParaRP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CE6F1"/>
                    </a:solidFill>
                  </a:tcPr>
                </a:tc>
                <a:tc hMerge="1">
                  <a:txBody>
                    <a:bodyPr/>
                    <a:lstStyle/>
                    <a:p>
                      <a:endParaRPr lang="en-GB"/>
                    </a:p>
                  </a:txBody>
                  <a:tcPr/>
                </a:tc>
                <a:tc>
                  <a:txBody>
                    <a:bodyPr/>
                    <a:lstStyle/>
                    <a:p>
                      <a:pPr algn="l" fontAlgn="ctr"/>
                      <a:r>
                        <a:rPr lang="en-GB" sz="1400" b="1" i="0" u="none" strike="noStrike">
                          <a:solidFill>
                            <a:srgbClr val="00B050"/>
                          </a:solidFill>
                          <a:effectLst/>
                          <a:latin typeface="Calibri"/>
                        </a:rPr>
                        <a:t>on</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CE6F1"/>
                    </a:solidFill>
                  </a:tcPr>
                </a:tc>
                <a:tc>
                  <a:txBody>
                    <a:bodyPr/>
                    <a:lstStyle/>
                    <a:p>
                      <a:pPr algn="l" fontAlgn="ctr"/>
                      <a:r>
                        <a:rPr lang="en-GB" sz="1400" b="0" i="0" u="none" strike="noStrike" dirty="0">
                          <a:solidFill>
                            <a:srgbClr val="000000"/>
                          </a:solidFill>
                          <a:effectLst/>
                          <a:latin typeface="Calibri"/>
                        </a:rPr>
                        <a:t>Made-up example: eligibility condition</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CE6F1"/>
                    </a:solidFill>
                  </a:tcPr>
                </a:tc>
                <a:extLst>
                  <a:ext uri="{0D108BD9-81ED-4DB2-BD59-A6C34878D82A}">
                    <a16:rowId xmlns:a16="http://schemas.microsoft.com/office/drawing/2014/main" val="10000"/>
                  </a:ext>
                </a:extLst>
              </a:tr>
              <a:tr h="264366">
                <a:tc>
                  <a:txBody>
                    <a:bodyPr/>
                    <a:lstStyle/>
                    <a:p>
                      <a:pPr algn="l" fontAlgn="b"/>
                      <a:r>
                        <a:rPr lang="en-GB" sz="1100" b="0" i="0" u="none" strike="noStrike">
                          <a:solidFill>
                            <a:srgbClr val="000000"/>
                          </a:solidFill>
                          <a:effectLst/>
                          <a:latin typeface="Calibri"/>
                        </a:rPr>
                        <a:t> </a:t>
                      </a:r>
                    </a:p>
                  </a:txBody>
                  <a:tcPr marL="9525" marR="9525" marT="9525" marB="0" anchor="b">
                    <a:lnL>
                      <a:noFill/>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a:noFill/>
                    </a:lnB>
                    <a:solidFill>
                      <a:srgbClr val="FFFFFF"/>
                    </a:solidFill>
                  </a:tcPr>
                </a:tc>
                <a:tc>
                  <a:txBody>
                    <a:bodyPr/>
                    <a:lstStyle/>
                    <a:p>
                      <a:pPr algn="l" fontAlgn="b"/>
                      <a:r>
                        <a:rPr lang="en-GB" sz="1400" b="0" i="0" u="none" strike="noStrike">
                          <a:solidFill>
                            <a:srgbClr val="000000"/>
                          </a:solidFill>
                          <a:effectLst/>
                          <a:latin typeface="Calibri"/>
                        </a:rPr>
                        <a:t>elig_cond</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tc>
                  <a:txBody>
                    <a:bodyPr/>
                    <a:lstStyle/>
                    <a:p>
                      <a:pPr algn="l" fontAlgn="b"/>
                      <a:r>
                        <a:rPr lang="en-GB" sz="1400" b="0" i="0" u="none" strike="noStrike">
                          <a:solidFill>
                            <a:srgbClr val="000000"/>
                          </a:solidFill>
                          <a:effectLst/>
                          <a:latin typeface="Calibri"/>
                        </a:rPr>
                        <a:t>IsLoneParentOfDepChild</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tc>
                  <a:txBody>
                    <a:bodyPr/>
                    <a:lstStyle/>
                    <a:p>
                      <a:pPr algn="l" fontAlgn="b"/>
                      <a:r>
                        <a:rPr lang="en-GB" sz="1400" b="0" i="0" u="none" strike="noStrike" dirty="0">
                          <a:solidFill>
                            <a:srgbClr val="000000"/>
                          </a:solidFill>
                          <a:effectLst/>
                          <a:latin typeface="Calibri"/>
                        </a:rPr>
                        <a:t>if a lone parent of a dependent child</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264366">
                <a:tc>
                  <a:txBody>
                    <a:bodyPr/>
                    <a:lstStyle/>
                    <a:p>
                      <a:pPr algn="l" fontAlgn="b"/>
                      <a:r>
                        <a:rPr lang="en-GB" sz="1100" b="0" i="0" u="none" strike="noStrike">
                          <a:solidFill>
                            <a:srgbClr val="000000"/>
                          </a:solidFill>
                          <a:effectLst/>
                          <a:latin typeface="Calibri"/>
                        </a:rPr>
                        <a:t> </a:t>
                      </a:r>
                    </a:p>
                  </a:txBody>
                  <a:tcPr marL="9525" marR="9525" marT="9525" marB="0" anchor="b">
                    <a:lnL>
                      <a:noFill/>
                    </a:lnL>
                    <a:lnR w="6350" cap="flat" cmpd="sng" algn="ctr">
                      <a:solidFill>
                        <a:srgbClr val="A6A6A6"/>
                      </a:solidFill>
                      <a:prstDash val="solid"/>
                      <a:round/>
                      <a:headEnd type="none" w="med" len="med"/>
                      <a:tailEnd type="none" w="med" len="med"/>
                    </a:lnR>
                    <a:lnT>
                      <a:noFill/>
                    </a:lnT>
                    <a:lnB w="6350" cap="flat" cmpd="sng" algn="ctr">
                      <a:solidFill>
                        <a:srgbClr val="A6A6A6"/>
                      </a:solidFill>
                      <a:prstDash val="solid"/>
                      <a:round/>
                      <a:headEnd type="none" w="med" len="med"/>
                      <a:tailEnd type="none" w="med" len="med"/>
                    </a:lnB>
                    <a:solidFill>
                      <a:srgbClr val="FFFFFF"/>
                    </a:solidFill>
                  </a:tcPr>
                </a:tc>
                <a:tc>
                  <a:txBody>
                    <a:bodyPr/>
                    <a:lstStyle/>
                    <a:p>
                      <a:pPr algn="l" fontAlgn="b"/>
                      <a:r>
                        <a:rPr lang="en-GB" sz="1400" b="0" i="0" u="none" strike="noStrike">
                          <a:solidFill>
                            <a:srgbClr val="000000"/>
                          </a:solidFill>
                          <a:effectLst/>
                          <a:latin typeface="Calibri"/>
                        </a:rPr>
                        <a:t>TAX_UNIT</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tc>
                  <a:txBody>
                    <a:bodyPr/>
                    <a:lstStyle/>
                    <a:p>
                      <a:pPr algn="l" fontAlgn="b"/>
                      <a:r>
                        <a:rPr lang="en-GB" sz="1400" b="0" i="0" u="none" strike="noStrike">
                          <a:solidFill>
                            <a:srgbClr val="000000"/>
                          </a:solidFill>
                          <a:effectLst/>
                          <a:latin typeface="Calibri"/>
                        </a:rPr>
                        <a:t>tu_bu_uk</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tc>
                  <a:txBody>
                    <a:bodyPr/>
                    <a:lstStyle/>
                    <a:p>
                      <a:pPr algn="l" fontAlgn="b"/>
                      <a:r>
                        <a:rPr lang="en-GB" sz="1400" b="0" i="0" u="none" strike="noStrike" dirty="0">
                          <a:solidFill>
                            <a:srgbClr val="000000"/>
                          </a:solidFill>
                          <a:effectLst/>
                          <a:latin typeface="Calibri"/>
                        </a:rPr>
                        <a:t> </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581606">
                <a:tc gridSpan="2">
                  <a:txBody>
                    <a:bodyPr/>
                    <a:lstStyle/>
                    <a:p>
                      <a:pPr algn="l" fontAlgn="ctr"/>
                      <a:r>
                        <a:rPr lang="en-GB" sz="1400" b="1" i="0" u="none" strike="noStrike">
                          <a:solidFill>
                            <a:srgbClr val="000000"/>
                          </a:solidFill>
                          <a:effectLst/>
                          <a:latin typeface="Calibri"/>
                        </a:rPr>
                        <a:t>ArithOp</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CE6F1"/>
                    </a:solidFill>
                  </a:tcPr>
                </a:tc>
                <a:tc hMerge="1">
                  <a:txBody>
                    <a:bodyPr/>
                    <a:lstStyle/>
                    <a:p>
                      <a:endParaRPr lang="en-GB"/>
                    </a:p>
                  </a:txBody>
                  <a:tcPr/>
                </a:tc>
                <a:tc>
                  <a:txBody>
                    <a:bodyPr/>
                    <a:lstStyle/>
                    <a:p>
                      <a:pPr algn="l" fontAlgn="ctr"/>
                      <a:r>
                        <a:rPr lang="en-GB" sz="1400" b="1" i="0" u="none" strike="noStrike">
                          <a:solidFill>
                            <a:srgbClr val="00B050"/>
                          </a:solidFill>
                          <a:effectLst/>
                          <a:latin typeface="Calibri"/>
                        </a:rPr>
                        <a:t>on</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CE6F1"/>
                    </a:solidFill>
                  </a:tcPr>
                </a:tc>
                <a:tc>
                  <a:txBody>
                    <a:bodyPr/>
                    <a:lstStyle/>
                    <a:p>
                      <a:pPr algn="l" fontAlgn="ctr"/>
                      <a:r>
                        <a:rPr lang="en-GB" sz="1400" b="0" i="0" u="none" strike="noStrike" dirty="0">
                          <a:solidFill>
                            <a:srgbClr val="000000"/>
                          </a:solidFill>
                          <a:effectLst/>
                          <a:latin typeface="Calibri"/>
                        </a:rPr>
                        <a:t>Made-up example: child benefit supplement for lone parents</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CE6F1"/>
                    </a:solidFill>
                  </a:tcPr>
                </a:tc>
                <a:extLst>
                  <a:ext uri="{0D108BD9-81ED-4DB2-BD59-A6C34878D82A}">
                    <a16:rowId xmlns:a16="http://schemas.microsoft.com/office/drawing/2014/main" val="10003"/>
                  </a:ext>
                </a:extLst>
              </a:tr>
              <a:tr h="264366">
                <a:tc>
                  <a:txBody>
                    <a:bodyPr/>
                    <a:lstStyle/>
                    <a:p>
                      <a:pPr algn="l" fontAlgn="b"/>
                      <a:r>
                        <a:rPr lang="en-GB" sz="1100" b="0" i="0" u="none" strike="noStrike">
                          <a:solidFill>
                            <a:srgbClr val="000000"/>
                          </a:solidFill>
                          <a:effectLst/>
                          <a:latin typeface="Calibri"/>
                        </a:rPr>
                        <a:t> </a:t>
                      </a:r>
                    </a:p>
                  </a:txBody>
                  <a:tcPr marL="9525" marR="9525" marT="9525" marB="0" anchor="b">
                    <a:lnL>
                      <a:noFill/>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a:noFill/>
                    </a:lnB>
                    <a:solidFill>
                      <a:srgbClr val="FFFFFF"/>
                    </a:solidFill>
                  </a:tcPr>
                </a:tc>
                <a:tc>
                  <a:txBody>
                    <a:bodyPr/>
                    <a:lstStyle/>
                    <a:p>
                      <a:pPr algn="l" fontAlgn="b"/>
                      <a:r>
                        <a:rPr lang="en-GB" sz="1400" b="0" i="0" u="none" strike="noStrike">
                          <a:solidFill>
                            <a:srgbClr val="000000"/>
                          </a:solidFill>
                          <a:effectLst/>
                          <a:latin typeface="Calibri"/>
                        </a:rPr>
                        <a:t>Who_Must_Be_Elig</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tc>
                  <a:txBody>
                    <a:bodyPr/>
                    <a:lstStyle/>
                    <a:p>
                      <a:pPr algn="l" fontAlgn="b"/>
                      <a:r>
                        <a:rPr lang="en-GB" sz="1400" b="0" i="0" u="none" strike="noStrike">
                          <a:solidFill>
                            <a:srgbClr val="000000"/>
                          </a:solidFill>
                          <a:effectLst/>
                          <a:latin typeface="Calibri"/>
                        </a:rPr>
                        <a:t>one</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tc>
                  <a:txBody>
                    <a:bodyPr/>
                    <a:lstStyle/>
                    <a:p>
                      <a:pPr algn="l" fontAlgn="b"/>
                      <a:r>
                        <a:rPr lang="en-GB" sz="1400" b="0" i="0" u="none" strike="noStrike" dirty="0">
                          <a:solidFill>
                            <a:srgbClr val="000000"/>
                          </a:solidFill>
                          <a:effectLst/>
                          <a:latin typeface="Calibri"/>
                        </a:rPr>
                        <a:t> at least one person in the benefit unit should be a lone parent</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264366">
                <a:tc>
                  <a:txBody>
                    <a:bodyPr/>
                    <a:lstStyle/>
                    <a:p>
                      <a:pPr algn="l" fontAlgn="b"/>
                      <a:r>
                        <a:rPr lang="en-GB" sz="1100" b="0" i="0" u="none" strike="noStrike">
                          <a:solidFill>
                            <a:srgbClr val="000000"/>
                          </a:solidFill>
                          <a:effectLst/>
                          <a:latin typeface="Calibri"/>
                        </a:rPr>
                        <a:t> </a:t>
                      </a:r>
                    </a:p>
                  </a:txBody>
                  <a:tcPr marL="9525" marR="9525" marT="9525" marB="0" anchor="b">
                    <a:lnL>
                      <a:noFill/>
                    </a:lnL>
                    <a:lnR w="6350" cap="flat" cmpd="sng" algn="ctr">
                      <a:solidFill>
                        <a:srgbClr val="A6A6A6"/>
                      </a:solidFill>
                      <a:prstDash val="solid"/>
                      <a:round/>
                      <a:headEnd type="none" w="med" len="med"/>
                      <a:tailEnd type="none" w="med" len="med"/>
                    </a:lnR>
                    <a:lnT>
                      <a:noFill/>
                    </a:lnT>
                    <a:lnB>
                      <a:noFill/>
                    </a:lnB>
                    <a:solidFill>
                      <a:srgbClr val="FFFFFF"/>
                    </a:solidFill>
                  </a:tcPr>
                </a:tc>
                <a:tc>
                  <a:txBody>
                    <a:bodyPr/>
                    <a:lstStyle/>
                    <a:p>
                      <a:pPr algn="l" fontAlgn="b"/>
                      <a:r>
                        <a:rPr lang="en-GB" sz="1400" b="0" i="0" u="none" strike="noStrike" dirty="0">
                          <a:solidFill>
                            <a:srgbClr val="000000"/>
                          </a:solidFill>
                          <a:effectLst/>
                          <a:latin typeface="Calibri"/>
                        </a:rPr>
                        <a:t>formula</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tc>
                  <a:txBody>
                    <a:bodyPr/>
                    <a:lstStyle/>
                    <a:p>
                      <a:pPr algn="l" fontAlgn="b"/>
                      <a:r>
                        <a:rPr lang="en-GB" sz="1400" b="0" i="0" u="none" strike="noStrike">
                          <a:solidFill>
                            <a:srgbClr val="000000"/>
                          </a:solidFill>
                          <a:effectLst/>
                          <a:latin typeface="Calibri"/>
                        </a:rPr>
                        <a:t>15#w</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tc>
                  <a:txBody>
                    <a:bodyPr/>
                    <a:lstStyle/>
                    <a:p>
                      <a:pPr algn="l" fontAlgn="b"/>
                      <a:r>
                        <a:rPr lang="en-GB" sz="1400" b="0" i="0" u="none" strike="noStrike">
                          <a:solidFill>
                            <a:srgbClr val="000000"/>
                          </a:solidFill>
                          <a:effectLst/>
                          <a:latin typeface="Calibri"/>
                        </a:rPr>
                        <a:t>£15 per week for the assessment unit</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528733">
                <a:tc>
                  <a:txBody>
                    <a:bodyPr/>
                    <a:lstStyle/>
                    <a:p>
                      <a:pPr algn="l" fontAlgn="b"/>
                      <a:r>
                        <a:rPr lang="en-GB" sz="1100" b="0" i="0" u="none" strike="noStrike">
                          <a:solidFill>
                            <a:srgbClr val="000000"/>
                          </a:solidFill>
                          <a:effectLst/>
                          <a:latin typeface="Calibri"/>
                        </a:rPr>
                        <a:t> </a:t>
                      </a:r>
                    </a:p>
                  </a:txBody>
                  <a:tcPr marL="9525" marR="9525" marT="9525" marB="0" anchor="b">
                    <a:lnL>
                      <a:noFill/>
                    </a:lnL>
                    <a:lnR w="6350" cap="flat" cmpd="sng" algn="ctr">
                      <a:solidFill>
                        <a:srgbClr val="A6A6A6"/>
                      </a:solidFill>
                      <a:prstDash val="solid"/>
                      <a:round/>
                      <a:headEnd type="none" w="med" len="med"/>
                      <a:tailEnd type="none" w="med" len="med"/>
                    </a:lnR>
                    <a:lnT>
                      <a:noFill/>
                    </a:lnT>
                    <a:lnB>
                      <a:noFill/>
                    </a:lnB>
                    <a:solidFill>
                      <a:srgbClr val="FFFFFF"/>
                    </a:solidFill>
                  </a:tcPr>
                </a:tc>
                <a:tc>
                  <a:txBody>
                    <a:bodyPr/>
                    <a:lstStyle/>
                    <a:p>
                      <a:pPr algn="l" fontAlgn="b"/>
                      <a:r>
                        <a:rPr lang="en-GB" sz="1400" b="0" i="0" u="none" strike="noStrike" dirty="0" err="1">
                          <a:solidFill>
                            <a:srgbClr val="000000"/>
                          </a:solidFill>
                          <a:effectLst/>
                          <a:latin typeface="Calibri"/>
                        </a:rPr>
                        <a:t>output_add_var</a:t>
                      </a:r>
                      <a:endParaRPr lang="en-GB" sz="1400" b="0" i="0" u="none" strike="noStrike" dirty="0">
                        <a:solidFill>
                          <a:srgbClr val="000000"/>
                        </a:solidFill>
                        <a:effectLst/>
                        <a:latin typeface="Calibri"/>
                      </a:endParaRP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tc>
                  <a:txBody>
                    <a:bodyPr/>
                    <a:lstStyle/>
                    <a:p>
                      <a:pPr algn="l" fontAlgn="b"/>
                      <a:r>
                        <a:rPr lang="en-GB" sz="1400" b="0" i="0" u="none" strike="noStrike">
                          <a:solidFill>
                            <a:srgbClr val="000000"/>
                          </a:solidFill>
                          <a:effectLst/>
                          <a:latin typeface="Calibri"/>
                        </a:rPr>
                        <a:t>bch_s</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tc>
                  <a:txBody>
                    <a:bodyPr/>
                    <a:lstStyle/>
                    <a:p>
                      <a:pPr algn="l" fontAlgn="b"/>
                      <a:r>
                        <a:rPr lang="en-GB" sz="1400" b="0" i="0" u="none" strike="noStrike" dirty="0">
                          <a:solidFill>
                            <a:srgbClr val="000000"/>
                          </a:solidFill>
                          <a:effectLst/>
                          <a:latin typeface="Calibri"/>
                        </a:rPr>
                        <a:t>add answer to the result of the previous function, saved in the variable </a:t>
                      </a:r>
                      <a:r>
                        <a:rPr lang="en-GB" sz="1400" b="0" i="0" u="none" strike="noStrike" dirty="0" err="1">
                          <a:solidFill>
                            <a:srgbClr val="000000"/>
                          </a:solidFill>
                          <a:effectLst/>
                          <a:latin typeface="Calibri"/>
                        </a:rPr>
                        <a:t>bch_s</a:t>
                      </a:r>
                      <a:r>
                        <a:rPr lang="en-GB" sz="1400" b="0" i="0" u="none" strike="noStrike" dirty="0">
                          <a:solidFill>
                            <a:srgbClr val="000000"/>
                          </a:solidFill>
                          <a:effectLst/>
                          <a:latin typeface="Calibri"/>
                        </a:rPr>
                        <a:t> </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264366">
                <a:tc>
                  <a:txBody>
                    <a:bodyPr/>
                    <a:lstStyle/>
                    <a:p>
                      <a:pPr algn="l" fontAlgn="b"/>
                      <a:r>
                        <a:rPr lang="en-GB" sz="1100" b="0" i="0" u="none" strike="noStrike">
                          <a:solidFill>
                            <a:srgbClr val="000000"/>
                          </a:solidFill>
                          <a:effectLst/>
                          <a:latin typeface="Calibri"/>
                        </a:rPr>
                        <a:t> </a:t>
                      </a:r>
                    </a:p>
                  </a:txBody>
                  <a:tcPr marL="9525" marR="9525" marT="9525" marB="0" anchor="b">
                    <a:lnL>
                      <a:noFill/>
                    </a:lnL>
                    <a:lnR w="6350" cap="flat" cmpd="sng" algn="ctr">
                      <a:solidFill>
                        <a:srgbClr val="A6A6A6"/>
                      </a:solidFill>
                      <a:prstDash val="solid"/>
                      <a:round/>
                      <a:headEnd type="none" w="med" len="med"/>
                      <a:tailEnd type="none" w="med" len="med"/>
                    </a:lnR>
                    <a:lnT>
                      <a:noFill/>
                    </a:lnT>
                    <a:lnB>
                      <a:noFill/>
                    </a:lnB>
                    <a:solidFill>
                      <a:srgbClr val="FFFFFF"/>
                    </a:solidFill>
                  </a:tcPr>
                </a:tc>
                <a:tc>
                  <a:txBody>
                    <a:bodyPr/>
                    <a:lstStyle/>
                    <a:p>
                      <a:pPr algn="l" fontAlgn="b"/>
                      <a:r>
                        <a:rPr lang="en-GB" sz="1400" b="0" i="0" u="none" strike="noStrike">
                          <a:solidFill>
                            <a:srgbClr val="000000"/>
                          </a:solidFill>
                          <a:effectLst/>
                          <a:latin typeface="Calibri"/>
                        </a:rPr>
                        <a:t>TAX_UNIT</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tc>
                  <a:txBody>
                    <a:bodyPr/>
                    <a:lstStyle/>
                    <a:p>
                      <a:pPr algn="l" fontAlgn="b"/>
                      <a:r>
                        <a:rPr lang="en-GB" sz="1400" b="0" i="0" u="none" strike="noStrike">
                          <a:solidFill>
                            <a:srgbClr val="000000"/>
                          </a:solidFill>
                          <a:effectLst/>
                          <a:latin typeface="Calibri"/>
                        </a:rPr>
                        <a:t>tu_bu_uk</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tc>
                  <a:txBody>
                    <a:bodyPr/>
                    <a:lstStyle/>
                    <a:p>
                      <a:pPr algn="l" fontAlgn="b"/>
                      <a:r>
                        <a:rPr lang="en-GB" sz="1400" b="0" i="0" u="none" strike="noStrike" dirty="0">
                          <a:solidFill>
                            <a:srgbClr val="000000"/>
                          </a:solidFill>
                          <a:effectLst/>
                          <a:latin typeface="Calibri"/>
                        </a:rPr>
                        <a:t> </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bl>
          </a:graphicData>
        </a:graphic>
      </p:graphicFrame>
      <p:graphicFrame>
        <p:nvGraphicFramePr>
          <p:cNvPr id="10" name="Table 9">
            <a:extLst>
              <a:ext uri="{FF2B5EF4-FFF2-40B4-BE49-F238E27FC236}">
                <a16:creationId xmlns:a16="http://schemas.microsoft.com/office/drawing/2014/main" id="{9C54A003-D7D8-4BCB-878C-399986B3C010}"/>
              </a:ext>
            </a:extLst>
          </p:cNvPr>
          <p:cNvGraphicFramePr>
            <a:graphicFrameLocks noGrp="1"/>
          </p:cNvGraphicFramePr>
          <p:nvPr/>
        </p:nvGraphicFramePr>
        <p:xfrm>
          <a:off x="755576" y="1266992"/>
          <a:ext cx="7244720" cy="2019759"/>
        </p:xfrm>
        <a:graphic>
          <a:graphicData uri="http://schemas.openxmlformats.org/drawingml/2006/table">
            <a:tbl>
              <a:tblPr/>
              <a:tblGrid>
                <a:gridCol w="221014">
                  <a:extLst>
                    <a:ext uri="{9D8B030D-6E8A-4147-A177-3AD203B41FA5}">
                      <a16:colId xmlns:a16="http://schemas.microsoft.com/office/drawing/2014/main" val="20000"/>
                    </a:ext>
                  </a:extLst>
                </a:gridCol>
                <a:gridCol w="1586103">
                  <a:extLst>
                    <a:ext uri="{9D8B030D-6E8A-4147-A177-3AD203B41FA5}">
                      <a16:colId xmlns:a16="http://schemas.microsoft.com/office/drawing/2014/main" val="20001"/>
                    </a:ext>
                  </a:extLst>
                </a:gridCol>
                <a:gridCol w="2174391">
                  <a:extLst>
                    <a:ext uri="{9D8B030D-6E8A-4147-A177-3AD203B41FA5}">
                      <a16:colId xmlns:a16="http://schemas.microsoft.com/office/drawing/2014/main" val="20002"/>
                    </a:ext>
                  </a:extLst>
                </a:gridCol>
                <a:gridCol w="3263212">
                  <a:extLst>
                    <a:ext uri="{9D8B030D-6E8A-4147-A177-3AD203B41FA5}">
                      <a16:colId xmlns:a16="http://schemas.microsoft.com/office/drawing/2014/main" val="20003"/>
                    </a:ext>
                  </a:extLst>
                </a:gridCol>
              </a:tblGrid>
              <a:tr h="264366">
                <a:tc gridSpan="2">
                  <a:txBody>
                    <a:bodyPr/>
                    <a:lstStyle/>
                    <a:p>
                      <a:pPr algn="l" fontAlgn="ctr"/>
                      <a:r>
                        <a:rPr lang="en-GB" sz="1400" b="1" i="0" u="none" strike="noStrike" dirty="0">
                          <a:solidFill>
                            <a:srgbClr val="0070C0"/>
                          </a:solidFill>
                          <a:effectLst/>
                          <a:latin typeface="Calibri"/>
                        </a:rPr>
                        <a:t>Policy</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2F2F2"/>
                    </a:solidFill>
                  </a:tcPr>
                </a:tc>
                <a:tc hMerge="1">
                  <a:txBody>
                    <a:bodyPr/>
                    <a:lstStyle/>
                    <a:p>
                      <a:endParaRPr lang="en-GB"/>
                    </a:p>
                  </a:txBody>
                  <a:tcPr/>
                </a:tc>
                <a:tc>
                  <a:txBody>
                    <a:bodyPr/>
                    <a:lstStyle/>
                    <a:p>
                      <a:pPr algn="l" fontAlgn="ctr"/>
                      <a:r>
                        <a:rPr lang="en-GB" sz="1400" b="1" i="0" u="none" strike="noStrike">
                          <a:solidFill>
                            <a:srgbClr val="0070C0"/>
                          </a:solidFill>
                          <a:effectLst/>
                          <a:latin typeface="Calibri"/>
                        </a:rPr>
                        <a:t>System Name</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2F2F2"/>
                    </a:solidFill>
                  </a:tcPr>
                </a:tc>
                <a:tc>
                  <a:txBody>
                    <a:bodyPr/>
                    <a:lstStyle/>
                    <a:p>
                      <a:pPr algn="l" fontAlgn="ctr"/>
                      <a:r>
                        <a:rPr lang="en-GB" sz="1400" b="1" i="0" u="none" strike="noStrike" dirty="0">
                          <a:solidFill>
                            <a:srgbClr val="0070C0"/>
                          </a:solidFill>
                          <a:effectLst/>
                          <a:latin typeface="Calibri"/>
                        </a:rPr>
                        <a:t>Comment</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2F2F2"/>
                    </a:solidFill>
                  </a:tcPr>
                </a:tc>
                <a:extLst>
                  <a:ext uri="{0D108BD9-81ED-4DB2-BD59-A6C34878D82A}">
                    <a16:rowId xmlns:a16="http://schemas.microsoft.com/office/drawing/2014/main" val="10000"/>
                  </a:ext>
                </a:extLst>
              </a:tr>
              <a:tr h="348964">
                <a:tc gridSpan="2">
                  <a:txBody>
                    <a:bodyPr/>
                    <a:lstStyle/>
                    <a:p>
                      <a:pPr algn="l" fontAlgn="ctr"/>
                      <a:r>
                        <a:rPr lang="en-GB" sz="1400" b="1" i="0" u="none" strike="noStrike" dirty="0" err="1">
                          <a:solidFill>
                            <a:srgbClr val="000000"/>
                          </a:solidFill>
                          <a:effectLst/>
                          <a:latin typeface="Calibri"/>
                        </a:rPr>
                        <a:t>ArithOp</a:t>
                      </a:r>
                      <a:endParaRPr lang="en-GB" sz="1400" b="1" i="0" u="none" strike="noStrike" dirty="0">
                        <a:solidFill>
                          <a:srgbClr val="000000"/>
                        </a:solidFill>
                        <a:effectLst/>
                        <a:latin typeface="Calibri"/>
                      </a:endParaRP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CE6F1"/>
                    </a:solidFill>
                  </a:tcPr>
                </a:tc>
                <a:tc hMerge="1">
                  <a:txBody>
                    <a:bodyPr/>
                    <a:lstStyle/>
                    <a:p>
                      <a:endParaRPr lang="en-GB"/>
                    </a:p>
                  </a:txBody>
                  <a:tcPr/>
                </a:tc>
                <a:tc>
                  <a:txBody>
                    <a:bodyPr/>
                    <a:lstStyle/>
                    <a:p>
                      <a:pPr algn="l" fontAlgn="ctr"/>
                      <a:r>
                        <a:rPr lang="en-GB" sz="1400" b="1" i="0" u="none" strike="noStrike">
                          <a:solidFill>
                            <a:srgbClr val="00B050"/>
                          </a:solidFill>
                          <a:effectLst/>
                          <a:latin typeface="Calibri"/>
                        </a:rPr>
                        <a:t>on</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CE6F1"/>
                    </a:solidFill>
                  </a:tcPr>
                </a:tc>
                <a:tc>
                  <a:txBody>
                    <a:bodyPr/>
                    <a:lstStyle/>
                    <a:p>
                      <a:pPr algn="l" fontAlgn="ctr"/>
                      <a:r>
                        <a:rPr lang="en-GB" sz="1400" b="0" i="0" u="none" strike="noStrike">
                          <a:solidFill>
                            <a:srgbClr val="000000"/>
                          </a:solidFill>
                          <a:effectLst/>
                          <a:latin typeface="Calibri"/>
                        </a:rPr>
                        <a:t>Made-up example: child benefit</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CE6F1"/>
                    </a:solidFill>
                  </a:tcPr>
                </a:tc>
                <a:extLst>
                  <a:ext uri="{0D108BD9-81ED-4DB2-BD59-A6C34878D82A}">
                    <a16:rowId xmlns:a16="http://schemas.microsoft.com/office/drawing/2014/main" val="10001"/>
                  </a:ext>
                </a:extLst>
              </a:tr>
              <a:tr h="549882">
                <a:tc>
                  <a:txBody>
                    <a:bodyPr/>
                    <a:lstStyle/>
                    <a:p>
                      <a:pPr algn="l" fontAlgn="b"/>
                      <a:r>
                        <a:rPr lang="en-GB" sz="1100" b="0" i="0" u="none" strike="noStrike">
                          <a:solidFill>
                            <a:srgbClr val="000000"/>
                          </a:solidFill>
                          <a:effectLst/>
                          <a:latin typeface="Calibri"/>
                        </a:rPr>
                        <a:t> </a:t>
                      </a:r>
                    </a:p>
                  </a:txBody>
                  <a:tcPr marL="9525" marR="9525" marT="9525" marB="0" anchor="b">
                    <a:lnL>
                      <a:noFill/>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a:noFill/>
                    </a:lnB>
                    <a:solidFill>
                      <a:srgbClr val="FFFFFF"/>
                    </a:solidFill>
                  </a:tcPr>
                </a:tc>
                <a:tc>
                  <a:txBody>
                    <a:bodyPr/>
                    <a:lstStyle/>
                    <a:p>
                      <a:pPr algn="l" fontAlgn="b"/>
                      <a:r>
                        <a:rPr lang="en-GB" sz="1400" b="0" i="0" u="none" strike="noStrike" dirty="0">
                          <a:solidFill>
                            <a:srgbClr val="000000"/>
                          </a:solidFill>
                          <a:effectLst/>
                          <a:latin typeface="Calibri"/>
                        </a:rPr>
                        <a:t>formula</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tc>
                  <a:txBody>
                    <a:bodyPr/>
                    <a:lstStyle/>
                    <a:p>
                      <a:pPr algn="l" fontAlgn="b"/>
                      <a:r>
                        <a:rPr lang="en-GB" sz="1400" b="0" i="0" u="none" strike="noStrike" dirty="0">
                          <a:solidFill>
                            <a:srgbClr val="000000"/>
                          </a:solidFill>
                          <a:effectLst/>
                          <a:latin typeface="Calibri"/>
                        </a:rPr>
                        <a:t>25#w*</a:t>
                      </a:r>
                      <a:r>
                        <a:rPr lang="en-GB" sz="1400" b="0" i="0" u="none" strike="noStrike" dirty="0" err="1">
                          <a:solidFill>
                            <a:srgbClr val="000000"/>
                          </a:solidFill>
                          <a:effectLst/>
                          <a:latin typeface="Calibri"/>
                        </a:rPr>
                        <a:t>nDepChildrenInTu</a:t>
                      </a:r>
                      <a:endParaRPr lang="en-GB" sz="1400" b="0" i="0" u="none" strike="noStrike" dirty="0">
                        <a:solidFill>
                          <a:srgbClr val="000000"/>
                        </a:solidFill>
                        <a:effectLst/>
                        <a:latin typeface="Calibri"/>
                      </a:endParaRP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tc>
                  <a:txBody>
                    <a:bodyPr/>
                    <a:lstStyle/>
                    <a:p>
                      <a:pPr algn="l" fontAlgn="b"/>
                      <a:r>
                        <a:rPr lang="en-GB" sz="1400" b="0" i="0" u="none" strike="noStrike">
                          <a:solidFill>
                            <a:srgbClr val="000000"/>
                          </a:solidFill>
                          <a:effectLst/>
                          <a:latin typeface="Calibri"/>
                        </a:rPr>
                        <a:t>£25 per week for each dependent child in the assessment unit</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528733">
                <a:tc>
                  <a:txBody>
                    <a:bodyPr/>
                    <a:lstStyle/>
                    <a:p>
                      <a:pPr algn="l" fontAlgn="b"/>
                      <a:r>
                        <a:rPr lang="en-GB" sz="1100" b="0" i="0" u="none" strike="noStrike">
                          <a:solidFill>
                            <a:srgbClr val="000000"/>
                          </a:solidFill>
                          <a:effectLst/>
                          <a:latin typeface="Calibri"/>
                        </a:rPr>
                        <a:t> </a:t>
                      </a:r>
                    </a:p>
                  </a:txBody>
                  <a:tcPr marL="9525" marR="9525" marT="9525" marB="0" anchor="b">
                    <a:lnL>
                      <a:noFill/>
                    </a:lnL>
                    <a:lnR w="6350" cap="flat" cmpd="sng" algn="ctr">
                      <a:solidFill>
                        <a:srgbClr val="A6A6A6"/>
                      </a:solidFill>
                      <a:prstDash val="solid"/>
                      <a:round/>
                      <a:headEnd type="none" w="med" len="med"/>
                      <a:tailEnd type="none" w="med" len="med"/>
                    </a:lnR>
                    <a:lnT>
                      <a:noFill/>
                    </a:lnT>
                    <a:lnB>
                      <a:noFill/>
                    </a:lnB>
                    <a:solidFill>
                      <a:srgbClr val="FFFFFF"/>
                    </a:solidFill>
                  </a:tcPr>
                </a:tc>
                <a:tc>
                  <a:txBody>
                    <a:bodyPr/>
                    <a:lstStyle/>
                    <a:p>
                      <a:pPr algn="l" fontAlgn="b"/>
                      <a:r>
                        <a:rPr lang="en-GB" sz="1400" b="0" i="0" u="none" strike="noStrike">
                          <a:solidFill>
                            <a:srgbClr val="000000"/>
                          </a:solidFill>
                          <a:effectLst/>
                          <a:latin typeface="Calibri"/>
                        </a:rPr>
                        <a:t>output_var</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tc>
                  <a:txBody>
                    <a:bodyPr/>
                    <a:lstStyle/>
                    <a:p>
                      <a:pPr algn="l" fontAlgn="b"/>
                      <a:r>
                        <a:rPr lang="en-GB" sz="1400" b="0" i="0" u="none" strike="noStrike">
                          <a:solidFill>
                            <a:srgbClr val="000000"/>
                          </a:solidFill>
                          <a:effectLst/>
                          <a:latin typeface="Calibri"/>
                        </a:rPr>
                        <a:t>bch_s</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tc>
                  <a:txBody>
                    <a:bodyPr/>
                    <a:lstStyle/>
                    <a:p>
                      <a:pPr algn="l" fontAlgn="b"/>
                      <a:r>
                        <a:rPr lang="en-GB" sz="1400" b="0" i="0" u="none" strike="noStrike" dirty="0">
                          <a:solidFill>
                            <a:srgbClr val="000000"/>
                          </a:solidFill>
                          <a:effectLst/>
                          <a:latin typeface="Calibri"/>
                        </a:rPr>
                        <a:t>result saved in the variable </a:t>
                      </a:r>
                      <a:r>
                        <a:rPr lang="en-GB" sz="1400" b="0" i="0" u="none" strike="noStrike" dirty="0" err="1">
                          <a:solidFill>
                            <a:srgbClr val="000000"/>
                          </a:solidFill>
                          <a:effectLst/>
                          <a:latin typeface="Calibri"/>
                        </a:rPr>
                        <a:t>bch_s</a:t>
                      </a:r>
                      <a:r>
                        <a:rPr lang="en-GB" sz="1400" b="0" i="0" u="none" strike="noStrike" dirty="0">
                          <a:solidFill>
                            <a:srgbClr val="000000"/>
                          </a:solidFill>
                          <a:effectLst/>
                          <a:latin typeface="Calibri"/>
                        </a:rPr>
                        <a:t> </a:t>
                      </a:r>
                      <a:br>
                        <a:rPr lang="en-GB" sz="1400" b="0" i="0" u="none" strike="noStrike" dirty="0">
                          <a:solidFill>
                            <a:srgbClr val="000000"/>
                          </a:solidFill>
                          <a:effectLst/>
                          <a:latin typeface="Calibri"/>
                        </a:rPr>
                      </a:br>
                      <a:r>
                        <a:rPr lang="en-GB" sz="1400" b="0" i="0" u="none" strike="noStrike" dirty="0">
                          <a:solidFill>
                            <a:srgbClr val="000000"/>
                          </a:solidFill>
                          <a:effectLst/>
                          <a:latin typeface="Calibri"/>
                        </a:rPr>
                        <a:t>(b: benefit, </a:t>
                      </a:r>
                      <a:r>
                        <a:rPr lang="en-GB" sz="1400" b="0" i="0" u="none" strike="noStrike" dirty="0" err="1">
                          <a:solidFill>
                            <a:srgbClr val="000000"/>
                          </a:solidFill>
                          <a:effectLst/>
                          <a:latin typeface="Calibri"/>
                        </a:rPr>
                        <a:t>ch</a:t>
                      </a:r>
                      <a:r>
                        <a:rPr lang="en-GB" sz="1400" b="0" i="0" u="none" strike="noStrike" dirty="0">
                          <a:solidFill>
                            <a:srgbClr val="000000"/>
                          </a:solidFill>
                          <a:effectLst/>
                          <a:latin typeface="Calibri"/>
                        </a:rPr>
                        <a:t>: child, _s: simulated)</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327814">
                <a:tc>
                  <a:txBody>
                    <a:bodyPr/>
                    <a:lstStyle/>
                    <a:p>
                      <a:pPr algn="l" fontAlgn="b"/>
                      <a:r>
                        <a:rPr lang="en-GB" sz="1100" b="0" i="0" u="none" strike="noStrike">
                          <a:solidFill>
                            <a:srgbClr val="000000"/>
                          </a:solidFill>
                          <a:effectLst/>
                          <a:latin typeface="Calibri"/>
                        </a:rPr>
                        <a:t> </a:t>
                      </a:r>
                    </a:p>
                  </a:txBody>
                  <a:tcPr marL="9525" marR="9525" marT="9525" marB="0" anchor="b">
                    <a:lnL>
                      <a:noFill/>
                    </a:lnL>
                    <a:lnR w="6350" cap="flat" cmpd="sng" algn="ctr">
                      <a:solidFill>
                        <a:srgbClr val="A6A6A6"/>
                      </a:solidFill>
                      <a:prstDash val="solid"/>
                      <a:round/>
                      <a:headEnd type="none" w="med" len="med"/>
                      <a:tailEnd type="none" w="med" len="med"/>
                    </a:lnR>
                    <a:lnT>
                      <a:noFill/>
                    </a:lnT>
                    <a:lnB>
                      <a:noFill/>
                    </a:lnB>
                    <a:solidFill>
                      <a:srgbClr val="FFFFFF"/>
                    </a:solidFill>
                  </a:tcPr>
                </a:tc>
                <a:tc>
                  <a:txBody>
                    <a:bodyPr/>
                    <a:lstStyle/>
                    <a:p>
                      <a:pPr algn="l" fontAlgn="b"/>
                      <a:r>
                        <a:rPr lang="en-GB" sz="1400" b="0" i="0" u="none" strike="noStrike">
                          <a:solidFill>
                            <a:srgbClr val="000000"/>
                          </a:solidFill>
                          <a:effectLst/>
                          <a:latin typeface="Calibri"/>
                        </a:rPr>
                        <a:t>TAX_UNIT</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tc>
                  <a:txBody>
                    <a:bodyPr/>
                    <a:lstStyle/>
                    <a:p>
                      <a:pPr algn="l" fontAlgn="b"/>
                      <a:r>
                        <a:rPr lang="en-GB" sz="1400" b="0" i="0" u="none" strike="noStrike">
                          <a:solidFill>
                            <a:srgbClr val="000000"/>
                          </a:solidFill>
                          <a:effectLst/>
                          <a:latin typeface="Calibri"/>
                        </a:rPr>
                        <a:t>tu_bu_uk</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tc>
                  <a:txBody>
                    <a:bodyPr/>
                    <a:lstStyle/>
                    <a:p>
                      <a:pPr algn="l" fontAlgn="b"/>
                      <a:r>
                        <a:rPr lang="en-GB" sz="1400" b="0" i="0" u="none" strike="noStrike" dirty="0">
                          <a:solidFill>
                            <a:srgbClr val="000000"/>
                          </a:solidFill>
                          <a:effectLst/>
                          <a:latin typeface="Calibri"/>
                        </a:rPr>
                        <a:t> </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bl>
          </a:graphicData>
        </a:graphic>
      </p:graphicFrame>
      <p:sp>
        <p:nvSpPr>
          <p:cNvPr id="11" name="Oval 9">
            <a:extLst>
              <a:ext uri="{FF2B5EF4-FFF2-40B4-BE49-F238E27FC236}">
                <a16:creationId xmlns:a16="http://schemas.microsoft.com/office/drawing/2014/main" id="{DD615F0A-FF59-464E-809B-1C726A42A7A1}"/>
              </a:ext>
            </a:extLst>
          </p:cNvPr>
          <p:cNvSpPr/>
          <p:nvPr/>
        </p:nvSpPr>
        <p:spPr>
          <a:xfrm>
            <a:off x="677982" y="2681507"/>
            <a:ext cx="1373738" cy="35974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2" name="Oval 9">
            <a:extLst>
              <a:ext uri="{FF2B5EF4-FFF2-40B4-BE49-F238E27FC236}">
                <a16:creationId xmlns:a16="http://schemas.microsoft.com/office/drawing/2014/main" id="{F8D35D86-7108-4865-9AE5-FF14E9C12CC8}"/>
              </a:ext>
            </a:extLst>
          </p:cNvPr>
          <p:cNvSpPr/>
          <p:nvPr/>
        </p:nvSpPr>
        <p:spPr>
          <a:xfrm>
            <a:off x="635721" y="5616948"/>
            <a:ext cx="1890310" cy="35974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Tree>
    <p:extLst>
      <p:ext uri="{BB962C8B-B14F-4D97-AF65-F5344CB8AC3E}">
        <p14:creationId xmlns:p14="http://schemas.microsoft.com/office/powerpoint/2010/main" val="212682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down)">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8229600" cy="706090"/>
          </a:xfrm>
        </p:spPr>
        <p:txBody>
          <a:bodyPr>
            <a:normAutofit fontScale="90000"/>
          </a:bodyPr>
          <a:lstStyle/>
          <a:p>
            <a:pPr algn="l"/>
            <a:r>
              <a:rPr lang="en-GB" dirty="0"/>
              <a:t>User Interface: Adding a function</a:t>
            </a:r>
          </a:p>
        </p:txBody>
      </p:sp>
      <p:sp>
        <p:nvSpPr>
          <p:cNvPr id="4" name="Slide Number Placeholder 3"/>
          <p:cNvSpPr>
            <a:spLocks noGrp="1"/>
          </p:cNvSpPr>
          <p:nvPr>
            <p:ph type="sldNum" sz="quarter" idx="12"/>
          </p:nvPr>
        </p:nvSpPr>
        <p:spPr/>
        <p:txBody>
          <a:bodyPr/>
          <a:lstStyle/>
          <a:p>
            <a:fld id="{C48A8FB8-C411-4B7B-B8DF-3C88CBE8C9E0}" type="slidenum">
              <a:rPr lang="en-GB" smtClean="0"/>
              <a:t>117</a:t>
            </a:fld>
            <a:endParaRPr lang="en-GB"/>
          </a:p>
        </p:txBody>
      </p:sp>
      <p:graphicFrame>
        <p:nvGraphicFramePr>
          <p:cNvPr id="5" name="Content Placeholder 8"/>
          <p:cNvGraphicFramePr>
            <a:graphicFrameLocks/>
          </p:cNvGraphicFramePr>
          <p:nvPr/>
        </p:nvGraphicFramePr>
        <p:xfrm>
          <a:off x="851358" y="2492896"/>
          <a:ext cx="7073900" cy="952500"/>
        </p:xfrm>
        <a:graphic>
          <a:graphicData uri="http://schemas.openxmlformats.org/drawingml/2006/table">
            <a:tbl>
              <a:tblPr/>
              <a:tblGrid>
                <a:gridCol w="215803">
                  <a:extLst>
                    <a:ext uri="{9D8B030D-6E8A-4147-A177-3AD203B41FA5}">
                      <a16:colId xmlns:a16="http://schemas.microsoft.com/office/drawing/2014/main" val="20000"/>
                    </a:ext>
                  </a:extLst>
                </a:gridCol>
                <a:gridCol w="1548705">
                  <a:extLst>
                    <a:ext uri="{9D8B030D-6E8A-4147-A177-3AD203B41FA5}">
                      <a16:colId xmlns:a16="http://schemas.microsoft.com/office/drawing/2014/main" val="20001"/>
                    </a:ext>
                  </a:extLst>
                </a:gridCol>
                <a:gridCol w="2123122">
                  <a:extLst>
                    <a:ext uri="{9D8B030D-6E8A-4147-A177-3AD203B41FA5}">
                      <a16:colId xmlns:a16="http://schemas.microsoft.com/office/drawing/2014/main" val="20002"/>
                    </a:ext>
                  </a:extLst>
                </a:gridCol>
                <a:gridCol w="3186270">
                  <a:extLst>
                    <a:ext uri="{9D8B030D-6E8A-4147-A177-3AD203B41FA5}">
                      <a16:colId xmlns:a16="http://schemas.microsoft.com/office/drawing/2014/main" val="20003"/>
                    </a:ext>
                  </a:extLst>
                </a:gridCol>
              </a:tblGrid>
              <a:tr h="238125">
                <a:tc gridSpan="2">
                  <a:txBody>
                    <a:bodyPr/>
                    <a:lstStyle/>
                    <a:p>
                      <a:pPr algn="l" fontAlgn="ctr"/>
                      <a:r>
                        <a:rPr lang="en-GB" sz="1400" b="1" i="0" u="none" strike="noStrike" dirty="0">
                          <a:solidFill>
                            <a:srgbClr val="0070C0"/>
                          </a:solidFill>
                          <a:effectLst/>
                          <a:latin typeface="Calibri"/>
                        </a:rPr>
                        <a:t>Policy</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2F2F2"/>
                    </a:solidFill>
                  </a:tcPr>
                </a:tc>
                <a:tc hMerge="1">
                  <a:txBody>
                    <a:bodyPr/>
                    <a:lstStyle/>
                    <a:p>
                      <a:endParaRPr lang="en-GB"/>
                    </a:p>
                  </a:txBody>
                  <a:tcPr/>
                </a:tc>
                <a:tc>
                  <a:txBody>
                    <a:bodyPr/>
                    <a:lstStyle/>
                    <a:p>
                      <a:pPr algn="l" fontAlgn="ctr"/>
                      <a:r>
                        <a:rPr lang="en-GB" sz="1400" b="1" i="0" u="none" strike="noStrike">
                          <a:solidFill>
                            <a:srgbClr val="0070C0"/>
                          </a:solidFill>
                          <a:effectLst/>
                          <a:latin typeface="Calibri"/>
                        </a:rPr>
                        <a:t>System Name</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2F2F2"/>
                    </a:solidFill>
                  </a:tcPr>
                </a:tc>
                <a:tc>
                  <a:txBody>
                    <a:bodyPr/>
                    <a:lstStyle/>
                    <a:p>
                      <a:pPr algn="l" fontAlgn="ctr"/>
                      <a:r>
                        <a:rPr lang="en-GB" sz="1400" b="1" i="0" u="none" strike="noStrike">
                          <a:solidFill>
                            <a:srgbClr val="0070C0"/>
                          </a:solidFill>
                          <a:effectLst/>
                          <a:latin typeface="Calibri"/>
                        </a:rPr>
                        <a:t>Comment</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2F2F2"/>
                    </a:solidFill>
                  </a:tcPr>
                </a:tc>
                <a:extLst>
                  <a:ext uri="{0D108BD9-81ED-4DB2-BD59-A6C34878D82A}">
                    <a16:rowId xmlns:a16="http://schemas.microsoft.com/office/drawing/2014/main" val="10000"/>
                  </a:ext>
                </a:extLst>
              </a:tr>
              <a:tr h="238125">
                <a:tc gridSpan="2">
                  <a:txBody>
                    <a:bodyPr/>
                    <a:lstStyle/>
                    <a:p>
                      <a:pPr algn="l" fontAlgn="ctr"/>
                      <a:r>
                        <a:rPr lang="en-GB" sz="1400" b="1" i="0" u="none" strike="noStrike">
                          <a:solidFill>
                            <a:srgbClr val="000000"/>
                          </a:solidFill>
                          <a:effectLst/>
                          <a:latin typeface="Calibri"/>
                        </a:rPr>
                        <a:t>Elig</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CE6F1"/>
                    </a:solidFill>
                  </a:tcPr>
                </a:tc>
                <a:tc hMerge="1">
                  <a:txBody>
                    <a:bodyPr/>
                    <a:lstStyle/>
                    <a:p>
                      <a:endParaRPr lang="en-GB"/>
                    </a:p>
                  </a:txBody>
                  <a:tcPr/>
                </a:tc>
                <a:tc>
                  <a:txBody>
                    <a:bodyPr/>
                    <a:lstStyle/>
                    <a:p>
                      <a:pPr algn="l" fontAlgn="ctr"/>
                      <a:r>
                        <a:rPr lang="en-GB" sz="1400" b="1" i="0" u="none" strike="noStrike">
                          <a:solidFill>
                            <a:srgbClr val="00B050"/>
                          </a:solidFill>
                          <a:effectLst/>
                          <a:latin typeface="Calibri"/>
                        </a:rPr>
                        <a:t>on</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CE6F1"/>
                    </a:solidFill>
                  </a:tcPr>
                </a:tc>
                <a:tc>
                  <a:txBody>
                    <a:bodyPr/>
                    <a:lstStyle/>
                    <a:p>
                      <a:pPr algn="l" fontAlgn="ctr"/>
                      <a:r>
                        <a:rPr lang="en-GB" sz="1400" b="0" i="0" u="none" strike="noStrike">
                          <a:solidFill>
                            <a:srgbClr val="000000"/>
                          </a:solidFill>
                          <a:effectLst/>
                          <a:latin typeface="Calibri"/>
                        </a:rPr>
                        <a:t>Made-up example: eligibility condition</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CE6F1"/>
                    </a:solidFill>
                  </a:tcPr>
                </a:tc>
                <a:extLst>
                  <a:ext uri="{0D108BD9-81ED-4DB2-BD59-A6C34878D82A}">
                    <a16:rowId xmlns:a16="http://schemas.microsoft.com/office/drawing/2014/main" val="10001"/>
                  </a:ext>
                </a:extLst>
              </a:tr>
              <a:tr h="238125">
                <a:tc>
                  <a:txBody>
                    <a:bodyPr/>
                    <a:lstStyle/>
                    <a:p>
                      <a:pPr algn="l" fontAlgn="b"/>
                      <a:r>
                        <a:rPr lang="en-GB" sz="1100" b="0" i="0" u="none" strike="noStrike">
                          <a:solidFill>
                            <a:srgbClr val="000000"/>
                          </a:solidFill>
                          <a:effectLst/>
                          <a:latin typeface="Calibri"/>
                        </a:rPr>
                        <a:t> </a:t>
                      </a:r>
                    </a:p>
                  </a:txBody>
                  <a:tcPr marL="9525" marR="9525" marT="9525" marB="0" anchor="b">
                    <a:lnL>
                      <a:noFill/>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a:noFill/>
                    </a:lnB>
                    <a:solidFill>
                      <a:srgbClr val="FFFFFF"/>
                    </a:solidFill>
                  </a:tcPr>
                </a:tc>
                <a:tc>
                  <a:txBody>
                    <a:bodyPr/>
                    <a:lstStyle/>
                    <a:p>
                      <a:pPr algn="l" fontAlgn="b"/>
                      <a:r>
                        <a:rPr lang="en-GB" sz="1400" b="0" i="0" u="none" strike="noStrike">
                          <a:solidFill>
                            <a:srgbClr val="000000"/>
                          </a:solidFill>
                          <a:effectLst/>
                          <a:latin typeface="Calibri"/>
                        </a:rPr>
                        <a:t>elig_cond</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tc>
                  <a:txBody>
                    <a:bodyPr/>
                    <a:lstStyle/>
                    <a:p>
                      <a:pPr algn="l" fontAlgn="b"/>
                      <a:r>
                        <a:rPr lang="en-GB" sz="1400" b="0" i="0" u="none" strike="noStrike">
                          <a:solidFill>
                            <a:srgbClr val="000000"/>
                          </a:solidFill>
                          <a:effectLst/>
                          <a:latin typeface="Calibri"/>
                        </a:rPr>
                        <a:t>IsLoneParentOfDepChild</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tc>
                  <a:txBody>
                    <a:bodyPr/>
                    <a:lstStyle/>
                    <a:p>
                      <a:pPr algn="l" fontAlgn="b"/>
                      <a:r>
                        <a:rPr lang="en-GB" sz="1400" b="0" i="0" u="none" strike="noStrike">
                          <a:solidFill>
                            <a:srgbClr val="000000"/>
                          </a:solidFill>
                          <a:effectLst/>
                          <a:latin typeface="Calibri"/>
                        </a:rPr>
                        <a:t>if a lone parent of a dependent child</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238125">
                <a:tc>
                  <a:txBody>
                    <a:bodyPr/>
                    <a:lstStyle/>
                    <a:p>
                      <a:pPr algn="l" fontAlgn="b"/>
                      <a:r>
                        <a:rPr lang="en-GB" sz="1100" b="0" i="0" u="none" strike="noStrike">
                          <a:solidFill>
                            <a:srgbClr val="000000"/>
                          </a:solidFill>
                          <a:effectLst/>
                          <a:latin typeface="Calibri"/>
                        </a:rPr>
                        <a:t> </a:t>
                      </a:r>
                    </a:p>
                  </a:txBody>
                  <a:tcPr marL="9525" marR="9525" marT="9525" marB="0" anchor="b">
                    <a:lnL>
                      <a:noFill/>
                    </a:lnL>
                    <a:lnR w="6350" cap="flat" cmpd="sng" algn="ctr">
                      <a:solidFill>
                        <a:srgbClr val="A6A6A6"/>
                      </a:solidFill>
                      <a:prstDash val="solid"/>
                      <a:round/>
                      <a:headEnd type="none" w="med" len="med"/>
                      <a:tailEnd type="none" w="med" len="med"/>
                    </a:lnR>
                    <a:lnT>
                      <a:noFill/>
                    </a:lnT>
                    <a:lnB>
                      <a:noFill/>
                    </a:lnB>
                    <a:solidFill>
                      <a:srgbClr val="FFFFFF"/>
                    </a:solidFill>
                  </a:tcPr>
                </a:tc>
                <a:tc>
                  <a:txBody>
                    <a:bodyPr/>
                    <a:lstStyle/>
                    <a:p>
                      <a:pPr algn="l" fontAlgn="b"/>
                      <a:r>
                        <a:rPr lang="en-GB" sz="1400" b="0" i="0" u="none" strike="noStrike" dirty="0">
                          <a:solidFill>
                            <a:srgbClr val="000000"/>
                          </a:solidFill>
                          <a:effectLst/>
                          <a:latin typeface="Calibri"/>
                        </a:rPr>
                        <a:t>TAX_UNIT</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tc>
                  <a:txBody>
                    <a:bodyPr/>
                    <a:lstStyle/>
                    <a:p>
                      <a:pPr algn="l" fontAlgn="b"/>
                      <a:r>
                        <a:rPr lang="en-GB" sz="1400" b="0" i="0" u="none" strike="noStrike">
                          <a:solidFill>
                            <a:srgbClr val="000000"/>
                          </a:solidFill>
                          <a:effectLst/>
                          <a:latin typeface="Calibri"/>
                        </a:rPr>
                        <a:t>tu_bu_uk</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tc>
                  <a:txBody>
                    <a:bodyPr/>
                    <a:lstStyle/>
                    <a:p>
                      <a:pPr algn="l" fontAlgn="b"/>
                      <a:r>
                        <a:rPr lang="en-GB" sz="1400" b="0" i="0" u="none" strike="noStrike" dirty="0">
                          <a:solidFill>
                            <a:srgbClr val="000000"/>
                          </a:solidFill>
                          <a:effectLst/>
                          <a:latin typeface="Calibri"/>
                        </a:rPr>
                        <a:t> </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bl>
          </a:graphicData>
        </a:graphic>
      </p:graphicFrame>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27985" y="1229992"/>
            <a:ext cx="2658691" cy="5217264"/>
          </a:xfrm>
          <a:prstGeom prst="rect">
            <a:avLst/>
          </a:prstGeom>
          <a:ln w="28575">
            <a:solidFill>
              <a:srgbClr val="0070C0"/>
            </a:solidFill>
          </a:ln>
        </p:spPr>
      </p:pic>
      <p:sp>
        <p:nvSpPr>
          <p:cNvPr id="7" name="Rounded Rectangle 6"/>
          <p:cNvSpPr/>
          <p:nvPr/>
        </p:nvSpPr>
        <p:spPr>
          <a:xfrm>
            <a:off x="4427984" y="1225038"/>
            <a:ext cx="2658692" cy="50901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grpSp>
        <p:nvGrpSpPr>
          <p:cNvPr id="8" name="Group 7"/>
          <p:cNvGrpSpPr/>
          <p:nvPr/>
        </p:nvGrpSpPr>
        <p:grpSpPr>
          <a:xfrm>
            <a:off x="275294" y="3507395"/>
            <a:ext cx="3864658" cy="1848401"/>
            <a:chOff x="6386748" y="2798940"/>
            <a:chExt cx="3864658" cy="1848401"/>
          </a:xfrm>
        </p:grpSpPr>
        <p:sp>
          <p:nvSpPr>
            <p:cNvPr id="9" name="Down Arrow 8"/>
            <p:cNvSpPr/>
            <p:nvPr/>
          </p:nvSpPr>
          <p:spPr>
            <a:xfrm rot="10800000">
              <a:off x="7773578" y="2798940"/>
              <a:ext cx="325389" cy="864096"/>
            </a:xfrm>
            <a:prstGeom prst="downArrow">
              <a:avLst/>
            </a:prstGeom>
            <a:solidFill>
              <a:schemeClr val="accent1"/>
            </a:solidFill>
            <a:ln>
              <a:solidFill>
                <a:srgbClr val="1D34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rgbClr val="FFFFFF"/>
                </a:solidFill>
              </a:endParaRPr>
            </a:p>
          </p:txBody>
        </p:sp>
        <p:sp>
          <p:nvSpPr>
            <p:cNvPr id="10" name="TextBox 9"/>
            <p:cNvSpPr txBox="1"/>
            <p:nvPr/>
          </p:nvSpPr>
          <p:spPr>
            <a:xfrm>
              <a:off x="6386748" y="3447012"/>
              <a:ext cx="3864658" cy="1200329"/>
            </a:xfrm>
            <a:prstGeom prst="rect">
              <a:avLst/>
            </a:prstGeom>
            <a:solidFill>
              <a:schemeClr val="bg1"/>
            </a:solidFill>
            <a:ln>
              <a:solidFill>
                <a:schemeClr val="tx2"/>
              </a:solidFill>
            </a:ln>
          </p:spPr>
          <p:txBody>
            <a:bodyPr wrap="square" rtlCol="0">
              <a:spAutoFit/>
            </a:bodyPr>
            <a:lstStyle/>
            <a:p>
              <a:r>
                <a:rPr lang="en-GB" dirty="0"/>
                <a:t>find existing function, after/before which to place new function, and right-click on function or parameter name to open “menu”</a:t>
              </a:r>
            </a:p>
          </p:txBody>
        </p:sp>
      </p:grpSp>
      <p:sp>
        <p:nvSpPr>
          <p:cNvPr id="11" name="Rounded Rectangle 10"/>
          <p:cNvSpPr/>
          <p:nvPr/>
        </p:nvSpPr>
        <p:spPr>
          <a:xfrm>
            <a:off x="827584" y="2708921"/>
            <a:ext cx="1800200" cy="798474"/>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90851" y="1222287"/>
            <a:ext cx="1581150" cy="1866900"/>
          </a:xfrm>
          <a:prstGeom prst="rect">
            <a:avLst/>
          </a:prstGeom>
          <a:ln>
            <a:solidFill>
              <a:srgbClr val="0070C0"/>
            </a:solidFill>
          </a:ln>
        </p:spPr>
      </p:pic>
    </p:spTree>
    <p:extLst>
      <p:ext uri="{BB962C8B-B14F-4D97-AF65-F5344CB8AC3E}">
        <p14:creationId xmlns:p14="http://schemas.microsoft.com/office/powerpoint/2010/main" val="3750890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2" presetClass="entr" presetSubtype="4"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Table 14"/>
          <p:cNvGraphicFramePr>
            <a:graphicFrameLocks noGrp="1"/>
          </p:cNvGraphicFramePr>
          <p:nvPr/>
        </p:nvGraphicFramePr>
        <p:xfrm>
          <a:off x="899592" y="1733513"/>
          <a:ext cx="7073900" cy="2381250"/>
        </p:xfrm>
        <a:graphic>
          <a:graphicData uri="http://schemas.openxmlformats.org/drawingml/2006/table">
            <a:tbl>
              <a:tblPr/>
              <a:tblGrid>
                <a:gridCol w="215803">
                  <a:extLst>
                    <a:ext uri="{9D8B030D-6E8A-4147-A177-3AD203B41FA5}">
                      <a16:colId xmlns:a16="http://schemas.microsoft.com/office/drawing/2014/main" val="20000"/>
                    </a:ext>
                  </a:extLst>
                </a:gridCol>
                <a:gridCol w="1548705">
                  <a:extLst>
                    <a:ext uri="{9D8B030D-6E8A-4147-A177-3AD203B41FA5}">
                      <a16:colId xmlns:a16="http://schemas.microsoft.com/office/drawing/2014/main" val="20001"/>
                    </a:ext>
                  </a:extLst>
                </a:gridCol>
                <a:gridCol w="2123122">
                  <a:extLst>
                    <a:ext uri="{9D8B030D-6E8A-4147-A177-3AD203B41FA5}">
                      <a16:colId xmlns:a16="http://schemas.microsoft.com/office/drawing/2014/main" val="20002"/>
                    </a:ext>
                  </a:extLst>
                </a:gridCol>
                <a:gridCol w="3186270">
                  <a:extLst>
                    <a:ext uri="{9D8B030D-6E8A-4147-A177-3AD203B41FA5}">
                      <a16:colId xmlns:a16="http://schemas.microsoft.com/office/drawing/2014/main" val="20003"/>
                    </a:ext>
                  </a:extLst>
                </a:gridCol>
              </a:tblGrid>
              <a:tr h="238125">
                <a:tc gridSpan="2">
                  <a:txBody>
                    <a:bodyPr/>
                    <a:lstStyle/>
                    <a:p>
                      <a:pPr algn="l" fontAlgn="ctr"/>
                      <a:r>
                        <a:rPr lang="en-GB" sz="1400" b="1" i="0" u="none" strike="noStrike" dirty="0">
                          <a:solidFill>
                            <a:srgbClr val="0070C0"/>
                          </a:solidFill>
                          <a:effectLst/>
                          <a:latin typeface="Calibri"/>
                        </a:rPr>
                        <a:t>Policy</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2F2F2"/>
                    </a:solidFill>
                  </a:tcPr>
                </a:tc>
                <a:tc hMerge="1">
                  <a:txBody>
                    <a:bodyPr/>
                    <a:lstStyle/>
                    <a:p>
                      <a:endParaRPr lang="en-GB"/>
                    </a:p>
                  </a:txBody>
                  <a:tcPr/>
                </a:tc>
                <a:tc>
                  <a:txBody>
                    <a:bodyPr/>
                    <a:lstStyle/>
                    <a:p>
                      <a:pPr algn="l" fontAlgn="ctr"/>
                      <a:r>
                        <a:rPr lang="en-GB" sz="1400" b="1" i="0" u="none" strike="noStrike">
                          <a:solidFill>
                            <a:srgbClr val="0070C0"/>
                          </a:solidFill>
                          <a:effectLst/>
                          <a:latin typeface="Calibri"/>
                        </a:rPr>
                        <a:t>System Name</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2F2F2"/>
                    </a:solidFill>
                  </a:tcPr>
                </a:tc>
                <a:tc>
                  <a:txBody>
                    <a:bodyPr/>
                    <a:lstStyle/>
                    <a:p>
                      <a:pPr algn="l" fontAlgn="ctr"/>
                      <a:r>
                        <a:rPr lang="en-GB" sz="1400" b="1" i="0" u="none" strike="noStrike">
                          <a:solidFill>
                            <a:srgbClr val="0070C0"/>
                          </a:solidFill>
                          <a:effectLst/>
                          <a:latin typeface="Calibri"/>
                        </a:rPr>
                        <a:t>Comment</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2F2F2"/>
                    </a:solidFill>
                  </a:tcPr>
                </a:tc>
                <a:extLst>
                  <a:ext uri="{0D108BD9-81ED-4DB2-BD59-A6C34878D82A}">
                    <a16:rowId xmlns:a16="http://schemas.microsoft.com/office/drawing/2014/main" val="10000"/>
                  </a:ext>
                </a:extLst>
              </a:tr>
              <a:tr h="238125">
                <a:tc gridSpan="2">
                  <a:txBody>
                    <a:bodyPr/>
                    <a:lstStyle/>
                    <a:p>
                      <a:pPr algn="l" fontAlgn="ctr"/>
                      <a:r>
                        <a:rPr lang="en-GB" sz="1400" b="1" i="0" u="none" strike="noStrike">
                          <a:solidFill>
                            <a:srgbClr val="000000"/>
                          </a:solidFill>
                          <a:effectLst/>
                          <a:latin typeface="Calibri"/>
                        </a:rPr>
                        <a:t>Elig</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CE6F1"/>
                    </a:solidFill>
                  </a:tcPr>
                </a:tc>
                <a:tc hMerge="1">
                  <a:txBody>
                    <a:bodyPr/>
                    <a:lstStyle/>
                    <a:p>
                      <a:endParaRPr lang="en-GB"/>
                    </a:p>
                  </a:txBody>
                  <a:tcPr/>
                </a:tc>
                <a:tc>
                  <a:txBody>
                    <a:bodyPr/>
                    <a:lstStyle/>
                    <a:p>
                      <a:pPr algn="l" fontAlgn="ctr"/>
                      <a:r>
                        <a:rPr lang="en-GB" sz="1400" b="1" i="0" u="none" strike="noStrike">
                          <a:solidFill>
                            <a:srgbClr val="00B050"/>
                          </a:solidFill>
                          <a:effectLst/>
                          <a:latin typeface="Calibri"/>
                        </a:rPr>
                        <a:t>on</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CE6F1"/>
                    </a:solidFill>
                  </a:tcPr>
                </a:tc>
                <a:tc>
                  <a:txBody>
                    <a:bodyPr/>
                    <a:lstStyle/>
                    <a:p>
                      <a:pPr algn="l" fontAlgn="ctr"/>
                      <a:r>
                        <a:rPr lang="en-GB" sz="1400" b="0" i="0" u="none" strike="noStrike">
                          <a:solidFill>
                            <a:srgbClr val="000000"/>
                          </a:solidFill>
                          <a:effectLst/>
                          <a:latin typeface="Calibri"/>
                        </a:rPr>
                        <a:t>Made-up example: eligibility condition</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CE6F1"/>
                    </a:solidFill>
                  </a:tcPr>
                </a:tc>
                <a:extLst>
                  <a:ext uri="{0D108BD9-81ED-4DB2-BD59-A6C34878D82A}">
                    <a16:rowId xmlns:a16="http://schemas.microsoft.com/office/drawing/2014/main" val="10001"/>
                  </a:ext>
                </a:extLst>
              </a:tr>
              <a:tr h="238125">
                <a:tc>
                  <a:txBody>
                    <a:bodyPr/>
                    <a:lstStyle/>
                    <a:p>
                      <a:pPr algn="l" fontAlgn="b"/>
                      <a:r>
                        <a:rPr lang="en-GB" sz="1100" b="0" i="0" u="none" strike="noStrike">
                          <a:solidFill>
                            <a:srgbClr val="000000"/>
                          </a:solidFill>
                          <a:effectLst/>
                          <a:latin typeface="Calibri"/>
                        </a:rPr>
                        <a:t> </a:t>
                      </a:r>
                    </a:p>
                  </a:txBody>
                  <a:tcPr marL="9525" marR="9525" marT="9525" marB="0" anchor="b">
                    <a:lnL>
                      <a:noFill/>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a:noFill/>
                    </a:lnB>
                    <a:solidFill>
                      <a:srgbClr val="FFFFFF"/>
                    </a:solidFill>
                  </a:tcPr>
                </a:tc>
                <a:tc>
                  <a:txBody>
                    <a:bodyPr/>
                    <a:lstStyle/>
                    <a:p>
                      <a:pPr algn="l" fontAlgn="b"/>
                      <a:r>
                        <a:rPr lang="en-GB" sz="1400" b="0" i="0" u="none" strike="noStrike">
                          <a:solidFill>
                            <a:srgbClr val="000000"/>
                          </a:solidFill>
                          <a:effectLst/>
                          <a:latin typeface="Calibri"/>
                        </a:rPr>
                        <a:t>elig_cond</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tc>
                  <a:txBody>
                    <a:bodyPr/>
                    <a:lstStyle/>
                    <a:p>
                      <a:pPr algn="l" fontAlgn="b"/>
                      <a:r>
                        <a:rPr lang="en-GB" sz="1400" b="0" i="0" u="none" strike="noStrike">
                          <a:solidFill>
                            <a:srgbClr val="000000"/>
                          </a:solidFill>
                          <a:effectLst/>
                          <a:latin typeface="Calibri"/>
                        </a:rPr>
                        <a:t>IsLoneParentOfDepChild</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tc>
                  <a:txBody>
                    <a:bodyPr/>
                    <a:lstStyle/>
                    <a:p>
                      <a:pPr algn="l" fontAlgn="b"/>
                      <a:r>
                        <a:rPr lang="en-GB" sz="1400" b="0" i="0" u="none" strike="noStrike">
                          <a:solidFill>
                            <a:srgbClr val="000000"/>
                          </a:solidFill>
                          <a:effectLst/>
                          <a:latin typeface="Calibri"/>
                        </a:rPr>
                        <a:t>if a lone parent of a dependent child</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238125">
                <a:tc>
                  <a:txBody>
                    <a:bodyPr/>
                    <a:lstStyle/>
                    <a:p>
                      <a:pPr algn="l" fontAlgn="b"/>
                      <a:r>
                        <a:rPr lang="en-GB" sz="1100" b="0" i="0" u="none" strike="noStrike">
                          <a:solidFill>
                            <a:srgbClr val="000000"/>
                          </a:solidFill>
                          <a:effectLst/>
                          <a:latin typeface="Calibri"/>
                        </a:rPr>
                        <a:t> </a:t>
                      </a:r>
                    </a:p>
                  </a:txBody>
                  <a:tcPr marL="9525" marR="9525" marT="9525" marB="0" anchor="b">
                    <a:lnL>
                      <a:noFill/>
                    </a:lnL>
                    <a:lnR w="6350" cap="flat" cmpd="sng" algn="ctr">
                      <a:solidFill>
                        <a:srgbClr val="A6A6A6"/>
                      </a:solidFill>
                      <a:prstDash val="solid"/>
                      <a:round/>
                      <a:headEnd type="none" w="med" len="med"/>
                      <a:tailEnd type="none" w="med" len="med"/>
                    </a:lnR>
                    <a:lnT>
                      <a:noFill/>
                    </a:lnT>
                    <a:lnB w="6350" cap="flat" cmpd="sng" algn="ctr">
                      <a:solidFill>
                        <a:srgbClr val="A6A6A6"/>
                      </a:solidFill>
                      <a:prstDash val="solid"/>
                      <a:round/>
                      <a:headEnd type="none" w="med" len="med"/>
                      <a:tailEnd type="none" w="med" len="med"/>
                    </a:lnB>
                    <a:solidFill>
                      <a:srgbClr val="FFFFFF"/>
                    </a:solidFill>
                  </a:tcPr>
                </a:tc>
                <a:tc>
                  <a:txBody>
                    <a:bodyPr/>
                    <a:lstStyle/>
                    <a:p>
                      <a:pPr algn="l" fontAlgn="b"/>
                      <a:r>
                        <a:rPr lang="en-GB" sz="1400" b="0" i="0" u="none" strike="noStrike">
                          <a:solidFill>
                            <a:srgbClr val="000000"/>
                          </a:solidFill>
                          <a:effectLst/>
                          <a:latin typeface="Calibri"/>
                        </a:rPr>
                        <a:t>TAX_UNIT</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tc>
                  <a:txBody>
                    <a:bodyPr/>
                    <a:lstStyle/>
                    <a:p>
                      <a:pPr algn="l" fontAlgn="b"/>
                      <a:r>
                        <a:rPr lang="en-GB" sz="1400" b="0" i="0" u="none" strike="noStrike">
                          <a:solidFill>
                            <a:srgbClr val="000000"/>
                          </a:solidFill>
                          <a:effectLst/>
                          <a:latin typeface="Calibri"/>
                        </a:rPr>
                        <a:t>tu_bu_uk</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tc>
                  <a:txBody>
                    <a:bodyPr/>
                    <a:lstStyle/>
                    <a:p>
                      <a:pPr algn="l" fontAlgn="b"/>
                      <a:r>
                        <a:rPr lang="en-GB" sz="1400" b="0" i="0" u="none" strike="noStrike">
                          <a:solidFill>
                            <a:srgbClr val="000000"/>
                          </a:solidFill>
                          <a:effectLst/>
                          <a:latin typeface="Calibri"/>
                        </a:rPr>
                        <a:t> </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476250">
                <a:tc gridSpan="2">
                  <a:txBody>
                    <a:bodyPr/>
                    <a:lstStyle/>
                    <a:p>
                      <a:pPr algn="l" fontAlgn="ctr"/>
                      <a:r>
                        <a:rPr lang="en-GB" sz="1400" b="1" i="0" u="none" strike="noStrike">
                          <a:solidFill>
                            <a:srgbClr val="000000"/>
                          </a:solidFill>
                          <a:effectLst/>
                          <a:latin typeface="Calibri"/>
                        </a:rPr>
                        <a:t>ArithOp</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CE6F1"/>
                    </a:solidFill>
                  </a:tcPr>
                </a:tc>
                <a:tc hMerge="1">
                  <a:txBody>
                    <a:bodyPr/>
                    <a:lstStyle/>
                    <a:p>
                      <a:endParaRPr lang="en-GB"/>
                    </a:p>
                  </a:txBody>
                  <a:tcPr/>
                </a:tc>
                <a:tc>
                  <a:txBody>
                    <a:bodyPr/>
                    <a:lstStyle/>
                    <a:p>
                      <a:pPr algn="l" fontAlgn="ctr"/>
                      <a:r>
                        <a:rPr lang="en-GB" sz="1400" b="1" i="0" u="none" strike="noStrike">
                          <a:solidFill>
                            <a:srgbClr val="00B050"/>
                          </a:solidFill>
                          <a:effectLst/>
                          <a:latin typeface="Calibri"/>
                        </a:rPr>
                        <a:t>on</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CE6F1"/>
                    </a:solidFill>
                  </a:tcPr>
                </a:tc>
                <a:tc>
                  <a:txBody>
                    <a:bodyPr/>
                    <a:lstStyle/>
                    <a:p>
                      <a:pPr algn="l" fontAlgn="ctr"/>
                      <a:r>
                        <a:rPr lang="en-GB" sz="1400" b="0" i="0" u="none" strike="noStrike">
                          <a:solidFill>
                            <a:srgbClr val="000000"/>
                          </a:solidFill>
                          <a:effectLst/>
                          <a:latin typeface="Calibri"/>
                        </a:rPr>
                        <a:t>Made-up example: child benefit supplement for lone parents</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CE6F1"/>
                    </a:solidFill>
                  </a:tcPr>
                </a:tc>
                <a:extLst>
                  <a:ext uri="{0D108BD9-81ED-4DB2-BD59-A6C34878D82A}">
                    <a16:rowId xmlns:a16="http://schemas.microsoft.com/office/drawing/2014/main" val="10004"/>
                  </a:ext>
                </a:extLst>
              </a:tr>
              <a:tr h="238125">
                <a:tc>
                  <a:txBody>
                    <a:bodyPr/>
                    <a:lstStyle/>
                    <a:p>
                      <a:pPr algn="l" fontAlgn="b"/>
                      <a:r>
                        <a:rPr lang="en-GB" sz="1100" b="0" i="0" u="none" strike="noStrike" dirty="0">
                          <a:solidFill>
                            <a:srgbClr val="000000"/>
                          </a:solidFill>
                          <a:effectLst/>
                          <a:latin typeface="Calibri"/>
                        </a:rPr>
                        <a:t> </a:t>
                      </a:r>
                    </a:p>
                  </a:txBody>
                  <a:tcPr marL="9525" marR="9525" marT="9525" marB="0" anchor="b">
                    <a:lnL>
                      <a:noFill/>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a:noFill/>
                    </a:lnB>
                    <a:solidFill>
                      <a:srgbClr val="FFFFFF"/>
                    </a:solidFill>
                  </a:tcPr>
                </a:tc>
                <a:tc>
                  <a:txBody>
                    <a:bodyPr/>
                    <a:lstStyle/>
                    <a:p>
                      <a:pPr algn="l" fontAlgn="b"/>
                      <a:r>
                        <a:rPr lang="en-GB" sz="1400" b="0" i="0" u="none" strike="noStrike">
                          <a:solidFill>
                            <a:srgbClr val="000000"/>
                          </a:solidFill>
                          <a:effectLst/>
                          <a:latin typeface="Calibri"/>
                        </a:rPr>
                        <a:t>formula</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tc>
                  <a:txBody>
                    <a:bodyPr/>
                    <a:lstStyle/>
                    <a:p>
                      <a:pPr algn="l" fontAlgn="b"/>
                      <a:r>
                        <a:rPr lang="en-GB" sz="1400" b="0" i="0" u="none" strike="noStrike">
                          <a:solidFill>
                            <a:srgbClr val="000000"/>
                          </a:solidFill>
                          <a:effectLst/>
                          <a:latin typeface="Calibri"/>
                        </a:rPr>
                        <a:t>15#w</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tc>
                  <a:txBody>
                    <a:bodyPr/>
                    <a:lstStyle/>
                    <a:p>
                      <a:pPr algn="l" fontAlgn="b"/>
                      <a:r>
                        <a:rPr lang="en-GB" sz="1400" b="0" i="0" u="none" strike="noStrike">
                          <a:solidFill>
                            <a:srgbClr val="000000"/>
                          </a:solidFill>
                          <a:effectLst/>
                          <a:latin typeface="Calibri"/>
                        </a:rPr>
                        <a:t>£15 per week for the assessment unit</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476250">
                <a:tc>
                  <a:txBody>
                    <a:bodyPr/>
                    <a:lstStyle/>
                    <a:p>
                      <a:pPr algn="l" fontAlgn="b"/>
                      <a:r>
                        <a:rPr lang="en-GB" sz="1100" b="0" i="0" u="none" strike="noStrike">
                          <a:solidFill>
                            <a:srgbClr val="000000"/>
                          </a:solidFill>
                          <a:effectLst/>
                          <a:latin typeface="Calibri"/>
                        </a:rPr>
                        <a:t> </a:t>
                      </a:r>
                    </a:p>
                  </a:txBody>
                  <a:tcPr marL="9525" marR="9525" marT="9525" marB="0" anchor="b">
                    <a:lnL>
                      <a:noFill/>
                    </a:lnL>
                    <a:lnR w="6350" cap="flat" cmpd="sng" algn="ctr">
                      <a:solidFill>
                        <a:srgbClr val="A6A6A6"/>
                      </a:solidFill>
                      <a:prstDash val="solid"/>
                      <a:round/>
                      <a:headEnd type="none" w="med" len="med"/>
                      <a:tailEnd type="none" w="med" len="med"/>
                    </a:lnR>
                    <a:lnT>
                      <a:noFill/>
                    </a:lnT>
                    <a:lnB>
                      <a:noFill/>
                    </a:lnB>
                    <a:solidFill>
                      <a:srgbClr val="FFFFFF"/>
                    </a:solidFill>
                  </a:tcPr>
                </a:tc>
                <a:tc>
                  <a:txBody>
                    <a:bodyPr/>
                    <a:lstStyle/>
                    <a:p>
                      <a:pPr algn="l" fontAlgn="b"/>
                      <a:r>
                        <a:rPr lang="en-GB" sz="1400" b="0" i="0" u="none" strike="noStrike">
                          <a:solidFill>
                            <a:srgbClr val="000000"/>
                          </a:solidFill>
                          <a:effectLst/>
                          <a:latin typeface="Calibri"/>
                        </a:rPr>
                        <a:t>output_add_var</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tc>
                  <a:txBody>
                    <a:bodyPr/>
                    <a:lstStyle/>
                    <a:p>
                      <a:pPr algn="l" fontAlgn="b"/>
                      <a:r>
                        <a:rPr lang="en-GB" sz="1400" b="0" i="0" u="none" strike="noStrike">
                          <a:solidFill>
                            <a:srgbClr val="000000"/>
                          </a:solidFill>
                          <a:effectLst/>
                          <a:latin typeface="Calibri"/>
                        </a:rPr>
                        <a:t>bch_s</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tc>
                  <a:txBody>
                    <a:bodyPr/>
                    <a:lstStyle/>
                    <a:p>
                      <a:pPr algn="l" fontAlgn="b"/>
                      <a:r>
                        <a:rPr lang="en-GB" sz="1400" b="0" i="0" u="none" strike="noStrike">
                          <a:solidFill>
                            <a:srgbClr val="000000"/>
                          </a:solidFill>
                          <a:effectLst/>
                          <a:latin typeface="Calibri"/>
                        </a:rPr>
                        <a:t>add answer to the result of the previous function, saved in the variable bch_s </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238125">
                <a:tc>
                  <a:txBody>
                    <a:bodyPr/>
                    <a:lstStyle/>
                    <a:p>
                      <a:pPr algn="l" fontAlgn="b"/>
                      <a:r>
                        <a:rPr lang="en-GB" sz="1100" b="0" i="0" u="none" strike="noStrike">
                          <a:solidFill>
                            <a:srgbClr val="000000"/>
                          </a:solidFill>
                          <a:effectLst/>
                          <a:latin typeface="Calibri"/>
                        </a:rPr>
                        <a:t> </a:t>
                      </a:r>
                    </a:p>
                  </a:txBody>
                  <a:tcPr marL="9525" marR="9525" marT="9525" marB="0" anchor="b">
                    <a:lnL>
                      <a:noFill/>
                    </a:lnL>
                    <a:lnR w="6350" cap="flat" cmpd="sng" algn="ctr">
                      <a:solidFill>
                        <a:srgbClr val="A6A6A6"/>
                      </a:solidFill>
                      <a:prstDash val="solid"/>
                      <a:round/>
                      <a:headEnd type="none" w="med" len="med"/>
                      <a:tailEnd type="none" w="med" len="med"/>
                    </a:lnR>
                    <a:lnT>
                      <a:noFill/>
                    </a:lnT>
                    <a:lnB>
                      <a:noFill/>
                    </a:lnB>
                    <a:solidFill>
                      <a:srgbClr val="FFFFFF"/>
                    </a:solidFill>
                  </a:tcPr>
                </a:tc>
                <a:tc>
                  <a:txBody>
                    <a:bodyPr/>
                    <a:lstStyle/>
                    <a:p>
                      <a:pPr algn="l" fontAlgn="b"/>
                      <a:r>
                        <a:rPr lang="en-GB" sz="1400" b="0" i="0" u="none" strike="noStrike">
                          <a:solidFill>
                            <a:srgbClr val="000000"/>
                          </a:solidFill>
                          <a:effectLst/>
                          <a:latin typeface="Calibri"/>
                        </a:rPr>
                        <a:t>TAX_UNIT</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tc>
                  <a:txBody>
                    <a:bodyPr/>
                    <a:lstStyle/>
                    <a:p>
                      <a:pPr algn="l" fontAlgn="b"/>
                      <a:r>
                        <a:rPr lang="en-GB" sz="1400" b="0" i="0" u="none" strike="noStrike">
                          <a:solidFill>
                            <a:srgbClr val="000000"/>
                          </a:solidFill>
                          <a:effectLst/>
                          <a:latin typeface="Calibri"/>
                        </a:rPr>
                        <a:t>tu_bu_uk</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tc>
                  <a:txBody>
                    <a:bodyPr/>
                    <a:lstStyle/>
                    <a:p>
                      <a:pPr algn="l" fontAlgn="b"/>
                      <a:r>
                        <a:rPr lang="en-GB" sz="1400" b="0" i="0" u="none" strike="noStrike" dirty="0">
                          <a:solidFill>
                            <a:srgbClr val="000000"/>
                          </a:solidFill>
                          <a:effectLst/>
                          <a:latin typeface="Calibri"/>
                        </a:rPr>
                        <a:t> </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bl>
          </a:graphicData>
        </a:graphic>
      </p:graphicFrame>
      <p:sp>
        <p:nvSpPr>
          <p:cNvPr id="2" name="Title 1"/>
          <p:cNvSpPr>
            <a:spLocks noGrp="1"/>
          </p:cNvSpPr>
          <p:nvPr>
            <p:ph type="title"/>
          </p:nvPr>
        </p:nvSpPr>
        <p:spPr>
          <a:xfrm>
            <a:off x="467544" y="188640"/>
            <a:ext cx="8229600" cy="706090"/>
          </a:xfrm>
        </p:spPr>
        <p:txBody>
          <a:bodyPr>
            <a:normAutofit/>
          </a:bodyPr>
          <a:lstStyle/>
          <a:p>
            <a:pPr algn="l"/>
            <a:r>
              <a:rPr lang="en-GB" sz="3600" dirty="0"/>
              <a:t>User Interface: Adding a parameter</a:t>
            </a:r>
          </a:p>
        </p:txBody>
      </p:sp>
      <p:sp>
        <p:nvSpPr>
          <p:cNvPr id="4" name="Slide Number Placeholder 3"/>
          <p:cNvSpPr>
            <a:spLocks noGrp="1"/>
          </p:cNvSpPr>
          <p:nvPr>
            <p:ph type="sldNum" sz="quarter" idx="12"/>
          </p:nvPr>
        </p:nvSpPr>
        <p:spPr/>
        <p:txBody>
          <a:bodyPr/>
          <a:lstStyle/>
          <a:p>
            <a:fld id="{C48A8FB8-C411-4B7B-B8DF-3C88CBE8C9E0}" type="slidenum">
              <a:rPr lang="en-GB" smtClean="0"/>
              <a:t>118</a:t>
            </a:fld>
            <a:endParaRPr lang="en-GB"/>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90684" y="1052736"/>
            <a:ext cx="2658691" cy="5217264"/>
          </a:xfrm>
          <a:prstGeom prst="rect">
            <a:avLst/>
          </a:prstGeom>
          <a:ln w="28575">
            <a:solidFill>
              <a:srgbClr val="0070C0"/>
            </a:solidFill>
          </a:ln>
        </p:spPr>
      </p:pic>
      <p:sp>
        <p:nvSpPr>
          <p:cNvPr id="7" name="Rounded Rectangle 6"/>
          <p:cNvSpPr/>
          <p:nvPr/>
        </p:nvSpPr>
        <p:spPr>
          <a:xfrm>
            <a:off x="827584" y="2708921"/>
            <a:ext cx="1872208" cy="1379186"/>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grpSp>
        <p:nvGrpSpPr>
          <p:cNvPr id="8" name="Group 7"/>
          <p:cNvGrpSpPr/>
          <p:nvPr/>
        </p:nvGrpSpPr>
        <p:grpSpPr>
          <a:xfrm>
            <a:off x="265690" y="4088106"/>
            <a:ext cx="4464496" cy="1571402"/>
            <a:chOff x="6386748" y="2798940"/>
            <a:chExt cx="4464496" cy="1571402"/>
          </a:xfrm>
        </p:grpSpPr>
        <p:sp>
          <p:nvSpPr>
            <p:cNvPr id="9" name="Down Arrow 8"/>
            <p:cNvSpPr/>
            <p:nvPr/>
          </p:nvSpPr>
          <p:spPr>
            <a:xfrm rot="10800000">
              <a:off x="7773578" y="2798940"/>
              <a:ext cx="325389" cy="864096"/>
            </a:xfrm>
            <a:prstGeom prst="downArrow">
              <a:avLst/>
            </a:prstGeom>
            <a:solidFill>
              <a:schemeClr val="accent1"/>
            </a:solidFill>
            <a:ln>
              <a:solidFill>
                <a:srgbClr val="1D34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rgbClr val="FFFFFF"/>
                </a:solidFill>
              </a:endParaRPr>
            </a:p>
          </p:txBody>
        </p:sp>
        <p:sp>
          <p:nvSpPr>
            <p:cNvPr id="10" name="TextBox 9"/>
            <p:cNvSpPr txBox="1"/>
            <p:nvPr/>
          </p:nvSpPr>
          <p:spPr>
            <a:xfrm>
              <a:off x="6386748" y="3447012"/>
              <a:ext cx="4464496" cy="923330"/>
            </a:xfrm>
            <a:prstGeom prst="rect">
              <a:avLst/>
            </a:prstGeom>
            <a:solidFill>
              <a:schemeClr val="bg1"/>
            </a:solidFill>
            <a:ln>
              <a:solidFill>
                <a:schemeClr val="tx2"/>
              </a:solidFill>
            </a:ln>
          </p:spPr>
          <p:txBody>
            <a:bodyPr wrap="square" rtlCol="0">
              <a:spAutoFit/>
            </a:bodyPr>
            <a:lstStyle/>
            <a:p>
              <a:r>
                <a:rPr lang="en-GB" dirty="0"/>
                <a:t>find relevant function and right-click on function or parameter name to open “menu”</a:t>
              </a:r>
            </a:p>
          </p:txBody>
        </p:sp>
      </p:grpSp>
      <p:sp>
        <p:nvSpPr>
          <p:cNvPr id="16" name="Rounded Rectangle 15"/>
          <p:cNvSpPr/>
          <p:nvPr/>
        </p:nvSpPr>
        <p:spPr>
          <a:xfrm>
            <a:off x="5116639" y="6040641"/>
            <a:ext cx="2658692" cy="254505"/>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Tree>
    <p:extLst>
      <p:ext uri="{BB962C8B-B14F-4D97-AF65-F5344CB8AC3E}">
        <p14:creationId xmlns:p14="http://schemas.microsoft.com/office/powerpoint/2010/main" val="167638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down)">
                                      <p:cBhvr>
                                        <p:cTn id="2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6" grpId="0" animBg="1"/>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9EA84CF3-C825-44F7-883C-DEF09BFFD3F3}"/>
              </a:ext>
            </a:extLst>
          </p:cNvPr>
          <p:cNvPicPr/>
          <p:nvPr/>
        </p:nvPicPr>
        <p:blipFill>
          <a:blip r:embed="rId2"/>
          <a:stretch>
            <a:fillRect/>
          </a:stretch>
        </p:blipFill>
        <p:spPr>
          <a:xfrm>
            <a:off x="108287" y="944828"/>
            <a:ext cx="8856201" cy="4921411"/>
          </a:xfrm>
          <a:prstGeom prst="rect">
            <a:avLst/>
          </a:prstGeom>
          <a:ln>
            <a:solidFill>
              <a:srgbClr val="0070C0"/>
            </a:solidFill>
          </a:ln>
        </p:spPr>
      </p:pic>
      <p:sp>
        <p:nvSpPr>
          <p:cNvPr id="2" name="Title 1"/>
          <p:cNvSpPr>
            <a:spLocks noGrp="1"/>
          </p:cNvSpPr>
          <p:nvPr>
            <p:ph type="title"/>
          </p:nvPr>
        </p:nvSpPr>
        <p:spPr>
          <a:xfrm>
            <a:off x="467544" y="23142"/>
            <a:ext cx="8229600" cy="741562"/>
          </a:xfrm>
        </p:spPr>
        <p:txBody>
          <a:bodyPr>
            <a:normAutofit fontScale="90000"/>
          </a:bodyPr>
          <a:lstStyle/>
          <a:p>
            <a:pPr algn="l"/>
            <a:r>
              <a:rPr lang="en-GB" sz="3600" dirty="0"/>
              <a:t>User Interface: Adding a parameter</a:t>
            </a:r>
            <a:r>
              <a:rPr lang="en-GB" dirty="0"/>
              <a:t> </a:t>
            </a:r>
          </a:p>
        </p:txBody>
      </p:sp>
      <p:sp>
        <p:nvSpPr>
          <p:cNvPr id="4" name="Slide Number Placeholder 3"/>
          <p:cNvSpPr>
            <a:spLocks noGrp="1"/>
          </p:cNvSpPr>
          <p:nvPr>
            <p:ph type="sldNum" sz="quarter" idx="12"/>
          </p:nvPr>
        </p:nvSpPr>
        <p:spPr/>
        <p:txBody>
          <a:bodyPr/>
          <a:lstStyle/>
          <a:p>
            <a:fld id="{C48A8FB8-C411-4B7B-B8DF-3C88CBE8C9E0}" type="slidenum">
              <a:rPr lang="en-GB" smtClean="0"/>
              <a:t>119</a:t>
            </a:fld>
            <a:endParaRPr lang="en-GB"/>
          </a:p>
        </p:txBody>
      </p:sp>
      <p:sp>
        <p:nvSpPr>
          <p:cNvPr id="7" name="Oval 6"/>
          <p:cNvSpPr/>
          <p:nvPr/>
        </p:nvSpPr>
        <p:spPr>
          <a:xfrm>
            <a:off x="93404" y="1429277"/>
            <a:ext cx="864097" cy="326021"/>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j-lt"/>
            </a:endParaRPr>
          </a:p>
        </p:txBody>
      </p:sp>
      <p:sp>
        <p:nvSpPr>
          <p:cNvPr id="8" name="TextBox 7"/>
          <p:cNvSpPr txBox="1"/>
          <p:nvPr/>
        </p:nvSpPr>
        <p:spPr>
          <a:xfrm>
            <a:off x="1013148" y="1306162"/>
            <a:ext cx="3173127" cy="369332"/>
          </a:xfrm>
          <a:prstGeom prst="rect">
            <a:avLst/>
          </a:prstGeom>
          <a:solidFill>
            <a:schemeClr val="bg1"/>
          </a:solidFill>
          <a:ln w="19050">
            <a:solidFill>
              <a:srgbClr val="C00000"/>
            </a:solidFill>
          </a:ln>
        </p:spPr>
        <p:txBody>
          <a:bodyPr wrap="square" rtlCol="0">
            <a:spAutoFit/>
          </a:bodyPr>
          <a:lstStyle/>
          <a:p>
            <a:r>
              <a:rPr lang="en-GB" dirty="0">
                <a:latin typeface="Arial" panose="020B0604020202020204" pitchFamily="34" charset="0"/>
                <a:cs typeface="Arial" panose="020B0604020202020204" pitchFamily="34" charset="0"/>
              </a:rPr>
              <a:t>function parameters refer to</a:t>
            </a:r>
          </a:p>
        </p:txBody>
      </p:sp>
      <p:sp>
        <p:nvSpPr>
          <p:cNvPr id="10" name="Oval 9"/>
          <p:cNvSpPr/>
          <p:nvPr/>
        </p:nvSpPr>
        <p:spPr>
          <a:xfrm>
            <a:off x="3059832" y="5157192"/>
            <a:ext cx="2446913" cy="57606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pic>
        <p:nvPicPr>
          <p:cNvPr id="11" name="Graphic 10" descr="Arrow: Rotate left">
            <a:extLst>
              <a:ext uri="{FF2B5EF4-FFF2-40B4-BE49-F238E27FC236}">
                <a16:creationId xmlns:a16="http://schemas.microsoft.com/office/drawing/2014/main" id="{770F51E3-5866-BF4F-BA3F-0673CB1025E9}"/>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58548" y="1079106"/>
            <a:ext cx="457201" cy="457201"/>
          </a:xfrm>
          <a:prstGeom prst="rect">
            <a:avLst/>
          </a:prstGeom>
        </p:spPr>
      </p:pic>
      <p:sp>
        <p:nvSpPr>
          <p:cNvPr id="12" name="Rounded Rectangle 11"/>
          <p:cNvSpPr/>
          <p:nvPr/>
        </p:nvSpPr>
        <p:spPr>
          <a:xfrm>
            <a:off x="185745" y="2636912"/>
            <a:ext cx="1433927" cy="326021"/>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Tree>
    <p:extLst>
      <p:ext uri="{BB962C8B-B14F-4D97-AF65-F5344CB8AC3E}">
        <p14:creationId xmlns:p14="http://schemas.microsoft.com/office/powerpoint/2010/main" val="1330879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B0C280B3-C6F4-3F41-B3A4-BBDFDA3AE62E}"/>
              </a:ext>
            </a:extLst>
          </p:cNvPr>
          <p:cNvGrpSpPr/>
          <p:nvPr/>
        </p:nvGrpSpPr>
        <p:grpSpPr>
          <a:xfrm rot="1765493">
            <a:off x="4932040" y="1414463"/>
            <a:ext cx="1656184" cy="1947361"/>
            <a:chOff x="3923928" y="2586608"/>
            <a:chExt cx="1105272" cy="1299592"/>
          </a:xfrm>
          <a:solidFill>
            <a:srgbClr val="92D050">
              <a:alpha val="48000"/>
            </a:srgbClr>
          </a:solidFill>
        </p:grpSpPr>
        <p:pic>
          <p:nvPicPr>
            <p:cNvPr id="9" name="Graphic 8" descr="Gears">
              <a:extLst>
                <a:ext uri="{FF2B5EF4-FFF2-40B4-BE49-F238E27FC236}">
                  <a16:creationId xmlns:a16="http://schemas.microsoft.com/office/drawing/2014/main" id="{83F055B1-33D2-D74D-8D97-43C43E7B99DE}"/>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114800" y="2971800"/>
              <a:ext cx="914400" cy="914400"/>
            </a:xfrm>
            <a:prstGeom prst="rect">
              <a:avLst/>
            </a:prstGeom>
          </p:spPr>
        </p:pic>
        <p:pic>
          <p:nvPicPr>
            <p:cNvPr id="10" name="Graphic 9" descr="Gears">
              <a:extLst>
                <a:ext uri="{FF2B5EF4-FFF2-40B4-BE49-F238E27FC236}">
                  <a16:creationId xmlns:a16="http://schemas.microsoft.com/office/drawing/2014/main" id="{AC38AFFB-22E4-934B-9D8D-9AF50CDB235F}"/>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923928" y="2586608"/>
              <a:ext cx="914400" cy="914400"/>
            </a:xfrm>
            <a:prstGeom prst="rect">
              <a:avLst/>
            </a:prstGeom>
          </p:spPr>
        </p:pic>
      </p:grpSp>
      <p:sp>
        <p:nvSpPr>
          <p:cNvPr id="2" name="Title 1">
            <a:extLst>
              <a:ext uri="{FF2B5EF4-FFF2-40B4-BE49-F238E27FC236}">
                <a16:creationId xmlns:a16="http://schemas.microsoft.com/office/drawing/2014/main" id="{5190B443-7F1C-9B40-ABE3-08613731C4C9}"/>
              </a:ext>
            </a:extLst>
          </p:cNvPr>
          <p:cNvSpPr>
            <a:spLocks noGrp="1"/>
          </p:cNvSpPr>
          <p:nvPr>
            <p:ph type="title"/>
          </p:nvPr>
        </p:nvSpPr>
        <p:spPr/>
        <p:txBody>
          <a:bodyPr>
            <a:normAutofit/>
          </a:bodyPr>
          <a:lstStyle/>
          <a:p>
            <a:r>
              <a:rPr lang="en-US" dirty="0"/>
              <a:t>UKMOD</a:t>
            </a:r>
          </a:p>
        </p:txBody>
      </p:sp>
      <p:graphicFrame>
        <p:nvGraphicFramePr>
          <p:cNvPr id="5" name="Content Placeholder 4">
            <a:extLst>
              <a:ext uri="{FF2B5EF4-FFF2-40B4-BE49-F238E27FC236}">
                <a16:creationId xmlns:a16="http://schemas.microsoft.com/office/drawing/2014/main" id="{06CCF9A7-3E27-6E46-B733-FA6C07B35D34}"/>
              </a:ext>
            </a:extLst>
          </p:cNvPr>
          <p:cNvGraphicFramePr>
            <a:graphicFrameLocks noGrp="1"/>
          </p:cNvGraphicFramePr>
          <p:nvPr>
            <p:ph idx="1"/>
            <p:extLst>
              <p:ext uri="{D42A27DB-BD31-4B8C-83A1-F6EECF244321}">
                <p14:modId xmlns:p14="http://schemas.microsoft.com/office/powerpoint/2010/main" val="3652279401"/>
              </p:ext>
            </p:extLst>
          </p:nvPr>
        </p:nvGraphicFramePr>
        <p:xfrm>
          <a:off x="251520" y="692696"/>
          <a:ext cx="8640960" cy="370527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4" name="Slide Number Placeholder 3">
            <a:extLst>
              <a:ext uri="{FF2B5EF4-FFF2-40B4-BE49-F238E27FC236}">
                <a16:creationId xmlns:a16="http://schemas.microsoft.com/office/drawing/2014/main" id="{4B6DC5F4-25A1-6440-ACCA-9F510172E613}"/>
              </a:ext>
            </a:extLst>
          </p:cNvPr>
          <p:cNvSpPr>
            <a:spLocks noGrp="1"/>
          </p:cNvSpPr>
          <p:nvPr>
            <p:ph type="sldNum" sz="quarter" idx="12"/>
          </p:nvPr>
        </p:nvSpPr>
        <p:spPr/>
        <p:txBody>
          <a:bodyPr/>
          <a:lstStyle/>
          <a:p>
            <a:fld id="{C48A8FB8-C411-4B7B-B8DF-3C88CBE8C9E0}" type="slidenum">
              <a:rPr lang="en-GB" smtClean="0"/>
              <a:t>12</a:t>
            </a:fld>
            <a:endParaRPr lang="en-GB"/>
          </a:p>
        </p:txBody>
      </p:sp>
      <p:sp>
        <p:nvSpPr>
          <p:cNvPr id="6" name="TextBox 5">
            <a:extLst>
              <a:ext uri="{FF2B5EF4-FFF2-40B4-BE49-F238E27FC236}">
                <a16:creationId xmlns:a16="http://schemas.microsoft.com/office/drawing/2014/main" id="{1CEBCEF3-B5DE-8B40-A48C-066E927F2DD4}"/>
              </a:ext>
            </a:extLst>
          </p:cNvPr>
          <p:cNvSpPr txBox="1"/>
          <p:nvPr/>
        </p:nvSpPr>
        <p:spPr>
          <a:xfrm>
            <a:off x="2415840" y="4786293"/>
            <a:ext cx="6548648" cy="1015663"/>
          </a:xfrm>
          <a:prstGeom prst="rect">
            <a:avLst/>
          </a:prstGeom>
          <a:noFill/>
        </p:spPr>
        <p:txBody>
          <a:bodyPr wrap="square" rtlCol="0">
            <a:spAutoFit/>
          </a:bodyPr>
          <a:lstStyle/>
          <a:p>
            <a:r>
              <a:rPr lang="en-US" sz="1500" dirty="0"/>
              <a:t>Accounts for:</a:t>
            </a:r>
          </a:p>
          <a:p>
            <a:pPr marL="285750" indent="-285750">
              <a:buFont typeface="Arial" panose="020B0604020202020204" pitchFamily="34" charset="0"/>
              <a:buChar char="•"/>
            </a:pPr>
            <a:r>
              <a:rPr lang="en-US" sz="1500" b="1" dirty="0"/>
              <a:t>interactions between policies</a:t>
            </a:r>
          </a:p>
          <a:p>
            <a:pPr marL="285750" indent="-285750">
              <a:buFont typeface="Arial" panose="020B0604020202020204" pitchFamily="34" charset="0"/>
              <a:buChar char="•"/>
            </a:pPr>
            <a:r>
              <a:rPr lang="en-US" sz="1500" b="1" dirty="0"/>
              <a:t>interactions between policies and household characteristics</a:t>
            </a:r>
          </a:p>
          <a:p>
            <a:pPr marL="285750" indent="-285750">
              <a:buFont typeface="Arial" panose="020B0604020202020204" pitchFamily="34" charset="0"/>
              <a:buChar char="•"/>
            </a:pPr>
            <a:r>
              <a:rPr lang="en-US" sz="1500" b="1" dirty="0"/>
              <a:t>heterogeneity of household characteristics</a:t>
            </a:r>
          </a:p>
        </p:txBody>
      </p:sp>
      <p:sp>
        <p:nvSpPr>
          <p:cNvPr id="7" name="Chevron 6">
            <a:extLst>
              <a:ext uri="{FF2B5EF4-FFF2-40B4-BE49-F238E27FC236}">
                <a16:creationId xmlns:a16="http://schemas.microsoft.com/office/drawing/2014/main" id="{2B9F1991-3985-2747-A149-FB127EE33439}"/>
              </a:ext>
            </a:extLst>
          </p:cNvPr>
          <p:cNvSpPr/>
          <p:nvPr/>
        </p:nvSpPr>
        <p:spPr>
          <a:xfrm rot="5400000">
            <a:off x="5530403" y="3932430"/>
            <a:ext cx="578732" cy="1104862"/>
          </a:xfrm>
          <a:prstGeom prst="chevron">
            <a:avLst>
              <a:gd name="adj" fmla="val 62310"/>
            </a:avLst>
          </a:prstGeom>
          <a:solidFill>
            <a:srgbClr val="00B050"/>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en-GB"/>
          </a:p>
        </p:txBody>
      </p:sp>
    </p:spTree>
    <p:extLst>
      <p:ext uri="{BB962C8B-B14F-4D97-AF65-F5344CB8AC3E}">
        <p14:creationId xmlns:p14="http://schemas.microsoft.com/office/powerpoint/2010/main" val="3834327875"/>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Exercise 3</a:t>
            </a:r>
          </a:p>
        </p:txBody>
      </p:sp>
      <p:sp>
        <p:nvSpPr>
          <p:cNvPr id="3" name="Content Placeholder 2"/>
          <p:cNvSpPr>
            <a:spLocks noGrp="1"/>
          </p:cNvSpPr>
          <p:nvPr>
            <p:ph idx="1"/>
          </p:nvPr>
        </p:nvSpPr>
        <p:spPr>
          <a:xfrm>
            <a:off x="457200" y="1600201"/>
            <a:ext cx="8229600" cy="4421087"/>
          </a:xfrm>
        </p:spPr>
        <p:txBody>
          <a:bodyPr>
            <a:normAutofit/>
          </a:bodyPr>
          <a:lstStyle/>
          <a:p>
            <a:r>
              <a:rPr lang="en-GB" dirty="0"/>
              <a:t>Implement a reform to the Child Benefit (</a:t>
            </a:r>
            <a:r>
              <a:rPr lang="en-GB" i="1" dirty="0" err="1"/>
              <a:t>bch_uk</a:t>
            </a:r>
            <a:r>
              <a:rPr lang="en-GB" dirty="0"/>
              <a:t>), based on UK 2026 system</a:t>
            </a:r>
          </a:p>
          <a:p>
            <a:pPr lvl="1"/>
            <a:endParaRPr lang="en-GB" dirty="0"/>
          </a:p>
          <a:p>
            <a:r>
              <a:rPr lang="en-GB" dirty="0"/>
              <a:t>Use the functions </a:t>
            </a:r>
            <a:r>
              <a:rPr lang="en-GB" i="1" dirty="0" err="1"/>
              <a:t>Elig</a:t>
            </a:r>
            <a:r>
              <a:rPr lang="en-GB" i="1" dirty="0"/>
              <a:t> </a:t>
            </a:r>
            <a:r>
              <a:rPr lang="en-GB" dirty="0"/>
              <a:t>and </a:t>
            </a:r>
            <a:r>
              <a:rPr lang="en-GB" i="1" dirty="0" err="1"/>
              <a:t>ArithOp</a:t>
            </a:r>
            <a:r>
              <a:rPr lang="en-GB" i="1" dirty="0"/>
              <a:t> </a:t>
            </a:r>
            <a:r>
              <a:rPr lang="en-GB" dirty="0"/>
              <a:t>to introduce a £30 </a:t>
            </a:r>
            <a:r>
              <a:rPr lang="en-GB" dirty="0" err="1"/>
              <a:t>p.w.</a:t>
            </a:r>
            <a:r>
              <a:rPr lang="en-GB" dirty="0"/>
              <a:t> supplement for families with 2+ children</a:t>
            </a:r>
          </a:p>
          <a:p>
            <a:pPr lvl="3"/>
            <a:endParaRPr lang="en-GB" dirty="0"/>
          </a:p>
          <a:p>
            <a:r>
              <a:rPr lang="en-GB" dirty="0"/>
              <a:t>Run reform system and analyse impact on household incomes of the reform using the Statistics Presenter </a:t>
            </a:r>
          </a:p>
          <a:p>
            <a:pPr lvl="1"/>
            <a:endParaRPr lang="en-GB" dirty="0"/>
          </a:p>
          <a:p>
            <a:r>
              <a:rPr lang="en-GB" dirty="0"/>
              <a:t>This time you will do the exercise on your own! </a:t>
            </a:r>
          </a:p>
        </p:txBody>
      </p:sp>
      <p:sp>
        <p:nvSpPr>
          <p:cNvPr id="4" name="Slide Number Placeholder 3"/>
          <p:cNvSpPr>
            <a:spLocks noGrp="1"/>
          </p:cNvSpPr>
          <p:nvPr>
            <p:ph type="sldNum" sz="quarter" idx="12"/>
          </p:nvPr>
        </p:nvSpPr>
        <p:spPr/>
        <p:txBody>
          <a:bodyPr/>
          <a:lstStyle/>
          <a:p>
            <a:fld id="{C48A8FB8-C411-4B7B-B8DF-3C88CBE8C9E0}" type="slidenum">
              <a:rPr lang="en-GB" smtClean="0"/>
              <a:t>120</a:t>
            </a:fld>
            <a:endParaRPr lang="en-GB"/>
          </a:p>
        </p:txBody>
      </p:sp>
      <p:pic>
        <p:nvPicPr>
          <p:cNvPr id="5" name="Picture 2" descr="C:\Users\kg16893\AppData\Local\Microsoft\Windows\Temporary Internet Files\Content.IE5\XJYSR4RB\Abacus-symbol[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3608" y="265726"/>
            <a:ext cx="1422091" cy="10877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2877314"/>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Summary: Exercise 3 </a:t>
            </a:r>
          </a:p>
        </p:txBody>
      </p:sp>
      <p:sp>
        <p:nvSpPr>
          <p:cNvPr id="3" name="Content Placeholder 2"/>
          <p:cNvSpPr>
            <a:spLocks noGrp="1"/>
          </p:cNvSpPr>
          <p:nvPr>
            <p:ph idx="1"/>
          </p:nvPr>
        </p:nvSpPr>
        <p:spPr/>
        <p:txBody>
          <a:bodyPr>
            <a:normAutofit/>
          </a:bodyPr>
          <a:lstStyle/>
          <a:p>
            <a:r>
              <a:rPr lang="en-GB" dirty="0"/>
              <a:t>You learned how to use </a:t>
            </a:r>
            <a:r>
              <a:rPr lang="en-GB" i="1" dirty="0" err="1"/>
              <a:t>Elig</a:t>
            </a:r>
            <a:r>
              <a:rPr lang="en-GB" i="1" dirty="0"/>
              <a:t> </a:t>
            </a:r>
            <a:r>
              <a:rPr lang="en-GB" dirty="0"/>
              <a:t>and </a:t>
            </a:r>
            <a:r>
              <a:rPr lang="en-GB" i="1" dirty="0" err="1"/>
              <a:t>ArithOp</a:t>
            </a:r>
            <a:r>
              <a:rPr lang="en-GB" i="1" dirty="0"/>
              <a:t> </a:t>
            </a:r>
            <a:r>
              <a:rPr lang="en-GB" dirty="0"/>
              <a:t>to implement a benefit, using</a:t>
            </a:r>
          </a:p>
          <a:p>
            <a:pPr lvl="1"/>
            <a:r>
              <a:rPr lang="en-GB" i="1" dirty="0" err="1"/>
              <a:t>Who_Must_Be_Elig</a:t>
            </a:r>
            <a:r>
              <a:rPr lang="en-GB" i="1" dirty="0"/>
              <a:t> </a:t>
            </a:r>
            <a:r>
              <a:rPr lang="en-GB" dirty="0"/>
              <a:t>to link </a:t>
            </a:r>
            <a:r>
              <a:rPr lang="en-GB" i="1" dirty="0" err="1"/>
              <a:t>Elig</a:t>
            </a:r>
            <a:r>
              <a:rPr lang="en-GB" i="1" dirty="0"/>
              <a:t> </a:t>
            </a:r>
            <a:r>
              <a:rPr lang="en-GB" dirty="0"/>
              <a:t>and </a:t>
            </a:r>
            <a:r>
              <a:rPr lang="en-GB" i="1" dirty="0" err="1"/>
              <a:t>ArithOp</a:t>
            </a:r>
            <a:endParaRPr lang="en-GB" i="1" dirty="0"/>
          </a:p>
          <a:p>
            <a:pPr lvl="1"/>
            <a:r>
              <a:rPr lang="en-GB" dirty="0"/>
              <a:t>Queries &amp; amount parameters </a:t>
            </a:r>
          </a:p>
          <a:p>
            <a:pPr lvl="1"/>
            <a:r>
              <a:rPr lang="en-GB" dirty="0"/>
              <a:t>Parameter </a:t>
            </a:r>
            <a:r>
              <a:rPr lang="en-GB" i="1" dirty="0" err="1"/>
              <a:t>output_add_var</a:t>
            </a:r>
            <a:endParaRPr lang="en-GB" i="1" dirty="0"/>
          </a:p>
          <a:p>
            <a:pPr lvl="1"/>
            <a:endParaRPr lang="en-GB" dirty="0"/>
          </a:p>
          <a:p>
            <a:r>
              <a:rPr lang="en-GB" dirty="0"/>
              <a:t>You learned how to add a new function and a parameter</a:t>
            </a:r>
          </a:p>
        </p:txBody>
      </p:sp>
      <p:sp>
        <p:nvSpPr>
          <p:cNvPr id="4" name="Slide Number Placeholder 3"/>
          <p:cNvSpPr>
            <a:spLocks noGrp="1"/>
          </p:cNvSpPr>
          <p:nvPr>
            <p:ph type="sldNum" sz="quarter" idx="12"/>
          </p:nvPr>
        </p:nvSpPr>
        <p:spPr/>
        <p:txBody>
          <a:bodyPr/>
          <a:lstStyle/>
          <a:p>
            <a:fld id="{C48A8FB8-C411-4B7B-B8DF-3C88CBE8C9E0}" type="slidenum">
              <a:rPr lang="en-GB" smtClean="0"/>
              <a:t>121</a:t>
            </a:fld>
            <a:endParaRPr lang="en-GB"/>
          </a:p>
        </p:txBody>
      </p:sp>
      <p:pic>
        <p:nvPicPr>
          <p:cNvPr id="5" name="Graphic 13" descr="Person with idea">
            <a:extLst>
              <a:ext uri="{FF2B5EF4-FFF2-40B4-BE49-F238E27FC236}">
                <a16:creationId xmlns:a16="http://schemas.microsoft.com/office/drawing/2014/main" id="{1A37F10D-CC64-DB47-BA02-992E00EB3C85}"/>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5576" y="274637"/>
            <a:ext cx="914400" cy="914400"/>
          </a:xfrm>
          <a:prstGeom prst="rect">
            <a:avLst/>
          </a:prstGeom>
        </p:spPr>
      </p:pic>
    </p:spTree>
    <p:extLst>
      <p:ext uri="{BB962C8B-B14F-4D97-AF65-F5344CB8AC3E}">
        <p14:creationId xmlns:p14="http://schemas.microsoft.com/office/powerpoint/2010/main" val="2217208925"/>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1AE6D-7E89-D74D-9606-A1C8F5538CD9}"/>
              </a:ext>
            </a:extLst>
          </p:cNvPr>
          <p:cNvSpPr>
            <a:spLocks noGrp="1"/>
          </p:cNvSpPr>
          <p:nvPr>
            <p:ph type="title"/>
          </p:nvPr>
        </p:nvSpPr>
        <p:spPr/>
        <p:txBody>
          <a:bodyPr/>
          <a:lstStyle/>
          <a:p>
            <a:r>
              <a:rPr lang="en-US" dirty="0"/>
              <a:t>Questions</a:t>
            </a:r>
          </a:p>
        </p:txBody>
      </p:sp>
      <p:sp>
        <p:nvSpPr>
          <p:cNvPr id="4" name="Slide Number Placeholder 3">
            <a:extLst>
              <a:ext uri="{FF2B5EF4-FFF2-40B4-BE49-F238E27FC236}">
                <a16:creationId xmlns:a16="http://schemas.microsoft.com/office/drawing/2014/main" id="{5A0934ED-C06F-D44E-B912-ECF228D0414E}"/>
              </a:ext>
            </a:extLst>
          </p:cNvPr>
          <p:cNvSpPr>
            <a:spLocks noGrp="1"/>
          </p:cNvSpPr>
          <p:nvPr>
            <p:ph type="sldNum" sz="quarter" idx="12"/>
          </p:nvPr>
        </p:nvSpPr>
        <p:spPr/>
        <p:txBody>
          <a:bodyPr/>
          <a:lstStyle/>
          <a:p>
            <a:fld id="{C48A8FB8-C411-4B7B-B8DF-3C88CBE8C9E0}" type="slidenum">
              <a:rPr lang="en-GB" smtClean="0"/>
              <a:t>122</a:t>
            </a:fld>
            <a:endParaRPr lang="en-GB"/>
          </a:p>
        </p:txBody>
      </p:sp>
      <p:pic>
        <p:nvPicPr>
          <p:cNvPr id="7" name="Picture 6">
            <a:extLst>
              <a:ext uri="{FF2B5EF4-FFF2-40B4-BE49-F238E27FC236}">
                <a16:creationId xmlns:a16="http://schemas.microsoft.com/office/drawing/2014/main" id="{9C56B939-941F-1D41-899F-7DBFC475F8AF}"/>
              </a:ext>
            </a:extLst>
          </p:cNvPr>
          <p:cNvPicPr>
            <a:picLocks noChangeAspect="1"/>
          </p:cNvPicPr>
          <p:nvPr/>
        </p:nvPicPr>
        <p:blipFill>
          <a:blip r:embed="rId2"/>
          <a:stretch>
            <a:fillRect/>
          </a:stretch>
        </p:blipFill>
        <p:spPr>
          <a:xfrm>
            <a:off x="1403648" y="1692276"/>
            <a:ext cx="6128742" cy="4519173"/>
          </a:xfrm>
          <a:prstGeom prst="rect">
            <a:avLst/>
          </a:prstGeom>
        </p:spPr>
      </p:pic>
    </p:spTree>
    <p:extLst>
      <p:ext uri="{BB962C8B-B14F-4D97-AF65-F5344CB8AC3E}">
        <p14:creationId xmlns:p14="http://schemas.microsoft.com/office/powerpoint/2010/main" val="882317082"/>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4A2D04-1327-4B41-B921-DE306C6F4FF8}"/>
              </a:ext>
            </a:extLst>
          </p:cNvPr>
          <p:cNvSpPr>
            <a:spLocks noGrp="1"/>
          </p:cNvSpPr>
          <p:nvPr>
            <p:ph type="title"/>
          </p:nvPr>
        </p:nvSpPr>
        <p:spPr>
          <a:xfrm>
            <a:off x="722313" y="4820550"/>
            <a:ext cx="7772400" cy="1362075"/>
          </a:xfrm>
        </p:spPr>
        <p:txBody>
          <a:bodyPr>
            <a:noAutofit/>
          </a:bodyPr>
          <a:lstStyle/>
          <a:p>
            <a:r>
              <a:rPr lang="en-US" sz="3600" dirty="0"/>
              <a:t>Handling Errors</a:t>
            </a:r>
          </a:p>
        </p:txBody>
      </p:sp>
      <p:sp>
        <p:nvSpPr>
          <p:cNvPr id="4" name="Slide Number Placeholder 3">
            <a:extLst>
              <a:ext uri="{FF2B5EF4-FFF2-40B4-BE49-F238E27FC236}">
                <a16:creationId xmlns:a16="http://schemas.microsoft.com/office/drawing/2014/main" id="{469172C0-60D9-0B46-A53F-DBDB7542D5BC}"/>
              </a:ext>
            </a:extLst>
          </p:cNvPr>
          <p:cNvSpPr>
            <a:spLocks noGrp="1"/>
          </p:cNvSpPr>
          <p:nvPr>
            <p:ph type="sldNum" sz="quarter" idx="12"/>
          </p:nvPr>
        </p:nvSpPr>
        <p:spPr/>
        <p:txBody>
          <a:bodyPr/>
          <a:lstStyle/>
          <a:p>
            <a:fld id="{C48A8FB8-C411-4B7B-B8DF-3C88CBE8C9E0}" type="slidenum">
              <a:rPr lang="en-GB" smtClean="0"/>
              <a:t>123</a:t>
            </a:fld>
            <a:endParaRPr lang="en-GB"/>
          </a:p>
        </p:txBody>
      </p:sp>
      <p:pic>
        <p:nvPicPr>
          <p:cNvPr id="6" name="Picture 5">
            <a:extLst>
              <a:ext uri="{FF2B5EF4-FFF2-40B4-BE49-F238E27FC236}">
                <a16:creationId xmlns:a16="http://schemas.microsoft.com/office/drawing/2014/main" id="{DBAB12C6-0E6A-45EF-8A62-156ED64B9FEC}"/>
              </a:ext>
            </a:extLst>
          </p:cNvPr>
          <p:cNvPicPr>
            <a:picLocks noChangeAspect="1"/>
          </p:cNvPicPr>
          <p:nvPr/>
        </p:nvPicPr>
        <p:blipFill>
          <a:blip r:embed="rId2"/>
          <a:stretch>
            <a:fillRect/>
          </a:stretch>
        </p:blipFill>
        <p:spPr>
          <a:xfrm>
            <a:off x="642454" y="1844824"/>
            <a:ext cx="7827425" cy="2381830"/>
          </a:xfrm>
          <a:prstGeom prst="rect">
            <a:avLst/>
          </a:prstGeom>
          <a:ln w="19050">
            <a:solidFill>
              <a:srgbClr val="0070C0"/>
            </a:solidFill>
          </a:ln>
        </p:spPr>
      </p:pic>
    </p:spTree>
    <p:extLst>
      <p:ext uri="{BB962C8B-B14F-4D97-AF65-F5344CB8AC3E}">
        <p14:creationId xmlns:p14="http://schemas.microsoft.com/office/powerpoint/2010/main" val="2645797187"/>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In this section, you will learn:</a:t>
            </a:r>
          </a:p>
        </p:txBody>
      </p:sp>
      <p:sp>
        <p:nvSpPr>
          <p:cNvPr id="3" name="Content Placeholder 2"/>
          <p:cNvSpPr>
            <a:spLocks noGrp="1"/>
          </p:cNvSpPr>
          <p:nvPr>
            <p:ph idx="1"/>
          </p:nvPr>
        </p:nvSpPr>
        <p:spPr/>
        <p:txBody>
          <a:bodyPr>
            <a:normAutofit/>
          </a:bodyPr>
          <a:lstStyle/>
          <a:p>
            <a:endParaRPr lang="en-GB" dirty="0"/>
          </a:p>
          <a:p>
            <a:r>
              <a:rPr lang="en-GB" dirty="0"/>
              <a:t>How to handle errors in the model:</a:t>
            </a:r>
          </a:p>
          <a:p>
            <a:pPr lvl="1"/>
            <a:endParaRPr lang="en-GB" dirty="0"/>
          </a:p>
          <a:p>
            <a:pPr lvl="1"/>
            <a:r>
              <a:rPr lang="en-GB" dirty="0"/>
              <a:t>How to read/interpret the error message </a:t>
            </a:r>
          </a:p>
          <a:p>
            <a:pPr lvl="1"/>
            <a:endParaRPr lang="en-GB" dirty="0"/>
          </a:p>
          <a:p>
            <a:pPr lvl="1"/>
            <a:r>
              <a:rPr lang="en-GB" dirty="0"/>
              <a:t>How to find the location of the error in the model</a:t>
            </a:r>
          </a:p>
          <a:p>
            <a:endParaRPr lang="en-GB" b="1" dirty="0">
              <a:solidFill>
                <a:srgbClr val="0070C0"/>
              </a:solidFill>
            </a:endParaRPr>
          </a:p>
          <a:p>
            <a:endParaRPr lang="en-GB" dirty="0"/>
          </a:p>
        </p:txBody>
      </p:sp>
      <p:sp>
        <p:nvSpPr>
          <p:cNvPr id="4" name="Slide Number Placeholder 3"/>
          <p:cNvSpPr>
            <a:spLocks noGrp="1"/>
          </p:cNvSpPr>
          <p:nvPr>
            <p:ph type="sldNum" sz="quarter" idx="12"/>
          </p:nvPr>
        </p:nvSpPr>
        <p:spPr/>
        <p:txBody>
          <a:bodyPr/>
          <a:lstStyle/>
          <a:p>
            <a:fld id="{C48A8FB8-C411-4B7B-B8DF-3C88CBE8C9E0}" type="slidenum">
              <a:rPr lang="en-GB" smtClean="0"/>
              <a:t>124</a:t>
            </a:fld>
            <a:endParaRPr lang="en-GB"/>
          </a:p>
        </p:txBody>
      </p:sp>
    </p:spTree>
    <p:extLst>
      <p:ext uri="{BB962C8B-B14F-4D97-AF65-F5344CB8AC3E}">
        <p14:creationId xmlns:p14="http://schemas.microsoft.com/office/powerpoint/2010/main" val="1236961462"/>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87D1068-F174-DBE5-BE80-ECFFA024C26D}"/>
              </a:ext>
            </a:extLst>
          </p:cNvPr>
          <p:cNvPicPr>
            <a:picLocks noChangeAspect="1"/>
          </p:cNvPicPr>
          <p:nvPr/>
        </p:nvPicPr>
        <p:blipFill>
          <a:blip r:embed="rId3"/>
          <a:stretch>
            <a:fillRect/>
          </a:stretch>
        </p:blipFill>
        <p:spPr>
          <a:xfrm>
            <a:off x="14287" y="1052512"/>
            <a:ext cx="9115425" cy="4752975"/>
          </a:xfrm>
          <a:prstGeom prst="rect">
            <a:avLst/>
          </a:prstGeom>
        </p:spPr>
      </p:pic>
      <p:sp>
        <p:nvSpPr>
          <p:cNvPr id="50178" name="Rectangle 2"/>
          <p:cNvSpPr>
            <a:spLocks noGrp="1" noChangeArrowheads="1"/>
          </p:cNvSpPr>
          <p:nvPr>
            <p:ph type="title"/>
          </p:nvPr>
        </p:nvSpPr>
        <p:spPr>
          <a:xfrm>
            <a:off x="395536" y="260648"/>
            <a:ext cx="8229600" cy="432048"/>
          </a:xfrm>
        </p:spPr>
        <p:txBody>
          <a:bodyPr>
            <a:normAutofit fontScale="90000"/>
          </a:bodyPr>
          <a:lstStyle/>
          <a:p>
            <a:pPr eaLnBrk="1" hangingPunct="1"/>
            <a:r>
              <a:rPr lang="en-GB" dirty="0"/>
              <a:t>Handling errors</a:t>
            </a:r>
          </a:p>
        </p:txBody>
      </p:sp>
      <p:sp>
        <p:nvSpPr>
          <p:cNvPr id="5" name="Slide Number Placeholder 4"/>
          <p:cNvSpPr>
            <a:spLocks noGrp="1"/>
          </p:cNvSpPr>
          <p:nvPr>
            <p:ph type="sldNum" sz="quarter" idx="12"/>
          </p:nvPr>
        </p:nvSpPr>
        <p:spPr/>
        <p:txBody>
          <a:bodyPr/>
          <a:lstStyle/>
          <a:p>
            <a:pPr>
              <a:defRPr/>
            </a:pPr>
            <a:fld id="{C44DAECD-C81A-40C8-A1E5-192097F30AB0}" type="slidenum">
              <a:rPr lang="en-GB"/>
              <a:pPr>
                <a:defRPr/>
              </a:pPr>
              <a:t>125</a:t>
            </a:fld>
            <a:endParaRPr lang="en-GB" dirty="0"/>
          </a:p>
        </p:txBody>
      </p:sp>
      <p:sp>
        <p:nvSpPr>
          <p:cNvPr id="11" name="TextBox 10"/>
          <p:cNvSpPr txBox="1"/>
          <p:nvPr/>
        </p:nvSpPr>
        <p:spPr>
          <a:xfrm>
            <a:off x="3995936" y="4350459"/>
            <a:ext cx="3014464" cy="584775"/>
          </a:xfrm>
          <a:prstGeom prst="rect">
            <a:avLst/>
          </a:prstGeom>
          <a:solidFill>
            <a:schemeClr val="bg1"/>
          </a:solidFill>
          <a:ln>
            <a:solidFill>
              <a:srgbClr val="0070C0"/>
            </a:solidFill>
          </a:ln>
        </p:spPr>
        <p:txBody>
          <a:bodyPr wrap="square" rtlCol="0">
            <a:spAutoFit/>
          </a:bodyPr>
          <a:lstStyle/>
          <a:p>
            <a:r>
              <a:rPr lang="en-GB" sz="1600" dirty="0"/>
              <a:t>typo in the syntax: </a:t>
            </a:r>
          </a:p>
          <a:p>
            <a:r>
              <a:rPr lang="en-GB" sz="1600" dirty="0"/>
              <a:t>35.45# instead of 35.45#</a:t>
            </a:r>
            <a:r>
              <a:rPr lang="en-GB" sz="1600" dirty="0">
                <a:solidFill>
                  <a:srgbClr val="FF0000"/>
                </a:solidFill>
              </a:rPr>
              <a:t>w</a:t>
            </a:r>
            <a:r>
              <a:rPr lang="en-GB" sz="1600" dirty="0"/>
              <a:t> </a:t>
            </a:r>
          </a:p>
        </p:txBody>
      </p:sp>
      <p:sp>
        <p:nvSpPr>
          <p:cNvPr id="12" name="Down Arrow 11"/>
          <p:cNvSpPr/>
          <p:nvPr/>
        </p:nvSpPr>
        <p:spPr>
          <a:xfrm rot="10800000">
            <a:off x="4317413" y="3833312"/>
            <a:ext cx="180020" cy="504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p:cNvSpPr/>
          <p:nvPr/>
        </p:nvSpPr>
        <p:spPr>
          <a:xfrm>
            <a:off x="4124563" y="3429000"/>
            <a:ext cx="565720" cy="42130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11068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A6352E3-CDC9-DC7E-EAB6-000C9D09EA1D}"/>
              </a:ext>
            </a:extLst>
          </p:cNvPr>
          <p:cNvPicPr>
            <a:picLocks noChangeAspect="1"/>
          </p:cNvPicPr>
          <p:nvPr/>
        </p:nvPicPr>
        <p:blipFill>
          <a:blip r:embed="rId3"/>
          <a:stretch>
            <a:fillRect/>
          </a:stretch>
        </p:blipFill>
        <p:spPr>
          <a:xfrm>
            <a:off x="376237" y="833437"/>
            <a:ext cx="8391525" cy="5191125"/>
          </a:xfrm>
          <a:prstGeom prst="rect">
            <a:avLst/>
          </a:prstGeom>
        </p:spPr>
      </p:pic>
      <p:sp>
        <p:nvSpPr>
          <p:cNvPr id="50178" name="Rectangle 2"/>
          <p:cNvSpPr>
            <a:spLocks noGrp="1" noChangeArrowheads="1"/>
          </p:cNvSpPr>
          <p:nvPr>
            <p:ph type="title"/>
          </p:nvPr>
        </p:nvSpPr>
        <p:spPr>
          <a:xfrm>
            <a:off x="395536" y="260648"/>
            <a:ext cx="8229600" cy="432048"/>
          </a:xfrm>
        </p:spPr>
        <p:txBody>
          <a:bodyPr>
            <a:normAutofit fontScale="90000"/>
          </a:bodyPr>
          <a:lstStyle/>
          <a:p>
            <a:pPr eaLnBrk="1" hangingPunct="1"/>
            <a:r>
              <a:rPr lang="en-GB" dirty="0"/>
              <a:t>Handling errors</a:t>
            </a:r>
          </a:p>
        </p:txBody>
      </p:sp>
      <p:sp>
        <p:nvSpPr>
          <p:cNvPr id="5" name="Slide Number Placeholder 4"/>
          <p:cNvSpPr>
            <a:spLocks noGrp="1"/>
          </p:cNvSpPr>
          <p:nvPr>
            <p:ph type="sldNum" sz="quarter" idx="12"/>
          </p:nvPr>
        </p:nvSpPr>
        <p:spPr/>
        <p:txBody>
          <a:bodyPr/>
          <a:lstStyle/>
          <a:p>
            <a:pPr>
              <a:defRPr/>
            </a:pPr>
            <a:fld id="{C44DAECD-C81A-40C8-A1E5-192097F30AB0}" type="slidenum">
              <a:rPr lang="en-GB"/>
              <a:pPr>
                <a:defRPr/>
              </a:pPr>
              <a:t>126</a:t>
            </a:fld>
            <a:endParaRPr lang="en-GB" dirty="0"/>
          </a:p>
        </p:txBody>
      </p:sp>
      <p:sp>
        <p:nvSpPr>
          <p:cNvPr id="13" name="Oval 12"/>
          <p:cNvSpPr/>
          <p:nvPr/>
        </p:nvSpPr>
        <p:spPr>
          <a:xfrm>
            <a:off x="3851920" y="1340768"/>
            <a:ext cx="786916" cy="42130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p:cNvSpPr/>
          <p:nvPr/>
        </p:nvSpPr>
        <p:spPr>
          <a:xfrm>
            <a:off x="7164288" y="1340767"/>
            <a:ext cx="786916" cy="42130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2846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9" grpId="0" animBg="1"/>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9557845-61F2-860F-B82B-BC5ACCF52942}"/>
              </a:ext>
            </a:extLst>
          </p:cNvPr>
          <p:cNvPicPr>
            <a:picLocks noChangeAspect="1"/>
          </p:cNvPicPr>
          <p:nvPr/>
        </p:nvPicPr>
        <p:blipFill>
          <a:blip r:embed="rId3"/>
          <a:stretch>
            <a:fillRect/>
          </a:stretch>
        </p:blipFill>
        <p:spPr>
          <a:xfrm>
            <a:off x="376237" y="833437"/>
            <a:ext cx="8391525" cy="5191125"/>
          </a:xfrm>
          <a:prstGeom prst="rect">
            <a:avLst/>
          </a:prstGeom>
        </p:spPr>
      </p:pic>
      <p:sp>
        <p:nvSpPr>
          <p:cNvPr id="50178" name="Rectangle 2"/>
          <p:cNvSpPr>
            <a:spLocks noGrp="1" noChangeArrowheads="1"/>
          </p:cNvSpPr>
          <p:nvPr>
            <p:ph type="title"/>
          </p:nvPr>
        </p:nvSpPr>
        <p:spPr>
          <a:xfrm>
            <a:off x="395536" y="260648"/>
            <a:ext cx="8229600" cy="432048"/>
          </a:xfrm>
        </p:spPr>
        <p:txBody>
          <a:bodyPr>
            <a:normAutofit fontScale="90000"/>
          </a:bodyPr>
          <a:lstStyle/>
          <a:p>
            <a:pPr eaLnBrk="1" hangingPunct="1"/>
            <a:r>
              <a:rPr lang="en-GB" dirty="0"/>
              <a:t>Handling errors</a:t>
            </a:r>
          </a:p>
        </p:txBody>
      </p:sp>
      <p:sp>
        <p:nvSpPr>
          <p:cNvPr id="5" name="Slide Number Placeholder 4"/>
          <p:cNvSpPr>
            <a:spLocks noGrp="1"/>
          </p:cNvSpPr>
          <p:nvPr>
            <p:ph type="sldNum" sz="quarter" idx="12"/>
          </p:nvPr>
        </p:nvSpPr>
        <p:spPr/>
        <p:txBody>
          <a:bodyPr/>
          <a:lstStyle/>
          <a:p>
            <a:pPr>
              <a:defRPr/>
            </a:pPr>
            <a:fld id="{C44DAECD-C81A-40C8-A1E5-192097F30AB0}" type="slidenum">
              <a:rPr lang="en-GB"/>
              <a:pPr>
                <a:defRPr/>
              </a:pPr>
              <a:t>127</a:t>
            </a:fld>
            <a:endParaRPr lang="en-GB" dirty="0"/>
          </a:p>
        </p:txBody>
      </p:sp>
      <p:sp>
        <p:nvSpPr>
          <p:cNvPr id="10" name="Rounded Rectangle 9"/>
          <p:cNvSpPr/>
          <p:nvPr/>
        </p:nvSpPr>
        <p:spPr>
          <a:xfrm>
            <a:off x="2552421" y="3765783"/>
            <a:ext cx="1996814" cy="27638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p:cNvSpPr txBox="1"/>
          <p:nvPr/>
        </p:nvSpPr>
        <p:spPr>
          <a:xfrm>
            <a:off x="3207961" y="4356393"/>
            <a:ext cx="3956327" cy="584775"/>
          </a:xfrm>
          <a:prstGeom prst="rect">
            <a:avLst/>
          </a:prstGeom>
          <a:solidFill>
            <a:schemeClr val="bg1"/>
          </a:solidFill>
          <a:ln>
            <a:solidFill>
              <a:srgbClr val="0070C0"/>
            </a:solidFill>
          </a:ln>
        </p:spPr>
        <p:txBody>
          <a:bodyPr wrap="square" rtlCol="0">
            <a:spAutoFit/>
          </a:bodyPr>
          <a:lstStyle/>
          <a:p>
            <a:r>
              <a:rPr lang="en-GB" sz="1600" dirty="0"/>
              <a:t>unique identifier for the exact place of the error in the model </a:t>
            </a:r>
          </a:p>
        </p:txBody>
      </p:sp>
      <p:sp>
        <p:nvSpPr>
          <p:cNvPr id="14" name="TextBox 13"/>
          <p:cNvSpPr txBox="1"/>
          <p:nvPr/>
        </p:nvSpPr>
        <p:spPr>
          <a:xfrm>
            <a:off x="323528" y="4356393"/>
            <a:ext cx="2664297" cy="584775"/>
          </a:xfrm>
          <a:prstGeom prst="rect">
            <a:avLst/>
          </a:prstGeom>
          <a:solidFill>
            <a:schemeClr val="bg1"/>
          </a:solidFill>
          <a:ln>
            <a:solidFill>
              <a:srgbClr val="0070C0"/>
            </a:solidFill>
          </a:ln>
        </p:spPr>
        <p:txBody>
          <a:bodyPr wrap="square" rtlCol="0">
            <a:spAutoFit/>
          </a:bodyPr>
          <a:lstStyle/>
          <a:p>
            <a:r>
              <a:rPr lang="en-GB" sz="1600" dirty="0"/>
              <a:t>location of the error: policy, function, parameter</a:t>
            </a:r>
          </a:p>
        </p:txBody>
      </p:sp>
      <p:sp>
        <p:nvSpPr>
          <p:cNvPr id="15" name="Down Arrow 14"/>
          <p:cNvSpPr/>
          <p:nvPr/>
        </p:nvSpPr>
        <p:spPr>
          <a:xfrm rot="10800000">
            <a:off x="1583668" y="4077072"/>
            <a:ext cx="144016" cy="25593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ounded Rectangle 15"/>
          <p:cNvSpPr/>
          <p:nvPr/>
        </p:nvSpPr>
        <p:spPr>
          <a:xfrm>
            <a:off x="777693" y="3747868"/>
            <a:ext cx="1774728" cy="2943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Down Arrow 14">
            <a:extLst>
              <a:ext uri="{FF2B5EF4-FFF2-40B4-BE49-F238E27FC236}">
                <a16:creationId xmlns:a16="http://schemas.microsoft.com/office/drawing/2014/main" id="{51EF39E6-A8DE-4AB7-9713-6C4C286EF41D}"/>
              </a:ext>
            </a:extLst>
          </p:cNvPr>
          <p:cNvSpPr/>
          <p:nvPr/>
        </p:nvSpPr>
        <p:spPr>
          <a:xfrm rot="10800000">
            <a:off x="3419872" y="4077072"/>
            <a:ext cx="144016" cy="25593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60644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par>
                                <p:cTn id="13" presetID="22" presetClass="entr" presetSubtype="4"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down)">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down)">
                                      <p:cBhvr>
                                        <p:cTn id="20" dur="500"/>
                                        <p:tgtEl>
                                          <p:spTgt spid="10"/>
                                        </p:tgtEl>
                                      </p:cBhvr>
                                    </p:animEffect>
                                  </p:childTnLst>
                                </p:cTn>
                              </p:par>
                              <p:par>
                                <p:cTn id="21" presetID="2" presetClass="entr" presetSubtype="4"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ppt_x"/>
                                          </p:val>
                                        </p:tav>
                                        <p:tav tm="100000">
                                          <p:val>
                                            <p:strVal val="#ppt_x"/>
                                          </p:val>
                                        </p:tav>
                                      </p:tavLst>
                                    </p:anim>
                                    <p:anim calcmode="lin" valueType="num">
                                      <p:cBhvr additive="base">
                                        <p:cTn id="2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4" grpId="0" animBg="1"/>
      <p:bldP spid="15" grpId="0" animBg="1"/>
      <p:bldP spid="16" grpId="0" animBg="1"/>
      <p:bldP spid="17" grpId="0" animBg="1"/>
    </p:bld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A84DEFD-12AC-0C19-38F2-B420C190A0E3}"/>
              </a:ext>
            </a:extLst>
          </p:cNvPr>
          <p:cNvPicPr>
            <a:picLocks noChangeAspect="1"/>
          </p:cNvPicPr>
          <p:nvPr/>
        </p:nvPicPr>
        <p:blipFill>
          <a:blip r:embed="rId3"/>
          <a:stretch>
            <a:fillRect/>
          </a:stretch>
        </p:blipFill>
        <p:spPr>
          <a:xfrm>
            <a:off x="14287" y="1052512"/>
            <a:ext cx="9115425" cy="4752975"/>
          </a:xfrm>
          <a:prstGeom prst="rect">
            <a:avLst/>
          </a:prstGeom>
        </p:spPr>
      </p:pic>
      <p:sp>
        <p:nvSpPr>
          <p:cNvPr id="50178" name="Rectangle 2"/>
          <p:cNvSpPr>
            <a:spLocks noGrp="1" noChangeArrowheads="1"/>
          </p:cNvSpPr>
          <p:nvPr>
            <p:ph type="title"/>
          </p:nvPr>
        </p:nvSpPr>
        <p:spPr>
          <a:xfrm>
            <a:off x="395536" y="260648"/>
            <a:ext cx="8229600" cy="432048"/>
          </a:xfrm>
        </p:spPr>
        <p:txBody>
          <a:bodyPr>
            <a:normAutofit fontScale="90000"/>
          </a:bodyPr>
          <a:lstStyle/>
          <a:p>
            <a:pPr eaLnBrk="1" hangingPunct="1"/>
            <a:r>
              <a:rPr lang="en-GB" dirty="0"/>
              <a:t>Handling errors</a:t>
            </a:r>
          </a:p>
        </p:txBody>
      </p:sp>
      <p:sp>
        <p:nvSpPr>
          <p:cNvPr id="5" name="Slide Number Placeholder 4"/>
          <p:cNvSpPr>
            <a:spLocks noGrp="1"/>
          </p:cNvSpPr>
          <p:nvPr>
            <p:ph type="sldNum" sz="quarter" idx="12"/>
          </p:nvPr>
        </p:nvSpPr>
        <p:spPr/>
        <p:txBody>
          <a:bodyPr/>
          <a:lstStyle/>
          <a:p>
            <a:pPr>
              <a:defRPr/>
            </a:pPr>
            <a:fld id="{C44DAECD-C81A-40C8-A1E5-192097F30AB0}" type="slidenum">
              <a:rPr lang="en-GB"/>
              <a:pPr>
                <a:defRPr/>
              </a:pPr>
              <a:t>128</a:t>
            </a:fld>
            <a:endParaRPr lang="en-GB" dirty="0"/>
          </a:p>
        </p:txBody>
      </p:sp>
      <p:sp>
        <p:nvSpPr>
          <p:cNvPr id="9" name="Oval 8"/>
          <p:cNvSpPr/>
          <p:nvPr/>
        </p:nvSpPr>
        <p:spPr>
          <a:xfrm>
            <a:off x="1808953" y="1252344"/>
            <a:ext cx="936104" cy="42130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ounded Rectangle 12"/>
          <p:cNvSpPr/>
          <p:nvPr/>
        </p:nvSpPr>
        <p:spPr>
          <a:xfrm>
            <a:off x="7758250" y="1617952"/>
            <a:ext cx="468052" cy="30588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p:cNvSpPr txBox="1"/>
          <p:nvPr/>
        </p:nvSpPr>
        <p:spPr>
          <a:xfrm>
            <a:off x="4193853" y="1601617"/>
            <a:ext cx="2963297" cy="584775"/>
          </a:xfrm>
          <a:prstGeom prst="rect">
            <a:avLst/>
          </a:prstGeom>
          <a:solidFill>
            <a:schemeClr val="bg1"/>
          </a:solidFill>
          <a:ln w="19050">
            <a:solidFill>
              <a:srgbClr val="0070C0"/>
            </a:solidFill>
          </a:ln>
        </p:spPr>
        <p:txBody>
          <a:bodyPr wrap="square" rtlCol="0">
            <a:spAutoFit/>
          </a:bodyPr>
          <a:lstStyle/>
          <a:p>
            <a:r>
              <a:rPr lang="en-GB" sz="1600" dirty="0"/>
              <a:t>search policies, functions or parameters by their identifier </a:t>
            </a:r>
          </a:p>
        </p:txBody>
      </p:sp>
      <p:sp>
        <p:nvSpPr>
          <p:cNvPr id="18" name="Down Arrow 17"/>
          <p:cNvSpPr/>
          <p:nvPr/>
        </p:nvSpPr>
        <p:spPr>
          <a:xfrm rot="16200000">
            <a:off x="7410318" y="1468008"/>
            <a:ext cx="143030" cy="6057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53185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par>
                                <p:cTn id="13" presetID="2" presetClass="entr" presetSubtype="4"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500" fill="hold"/>
                                        <p:tgtEl>
                                          <p:spTgt spid="17"/>
                                        </p:tgtEl>
                                        <p:attrNameLst>
                                          <p:attrName>ppt_x</p:attrName>
                                        </p:attrNameLst>
                                      </p:cBhvr>
                                      <p:tavLst>
                                        <p:tav tm="0">
                                          <p:val>
                                            <p:strVal val="#ppt_x"/>
                                          </p:val>
                                        </p:tav>
                                        <p:tav tm="100000">
                                          <p:val>
                                            <p:strVal val="#ppt_x"/>
                                          </p:val>
                                        </p:tav>
                                      </p:tavLst>
                                    </p:anim>
                                    <p:anim calcmode="lin" valueType="num">
                                      <p:cBhvr additive="base">
                                        <p:cTn id="16" dur="5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ppt_x"/>
                                          </p:val>
                                        </p:tav>
                                        <p:tav tm="100000">
                                          <p:val>
                                            <p:strVal val="#ppt_x"/>
                                          </p:val>
                                        </p:tav>
                                      </p:tavLst>
                                    </p:anim>
                                    <p:anim calcmode="lin" valueType="num">
                                      <p:cBhvr additive="base">
                                        <p:cTn id="2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17" grpId="0" animBg="1"/>
      <p:bldP spid="18" grpId="0" animBg="1"/>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C581D917-4841-5907-40D7-EAB073EBE40F}"/>
              </a:ext>
            </a:extLst>
          </p:cNvPr>
          <p:cNvPicPr>
            <a:picLocks noChangeAspect="1"/>
          </p:cNvPicPr>
          <p:nvPr/>
        </p:nvPicPr>
        <p:blipFill>
          <a:blip r:embed="rId3"/>
          <a:stretch>
            <a:fillRect/>
          </a:stretch>
        </p:blipFill>
        <p:spPr>
          <a:xfrm>
            <a:off x="14287" y="1052512"/>
            <a:ext cx="9115425" cy="4752975"/>
          </a:xfrm>
          <a:prstGeom prst="rect">
            <a:avLst/>
          </a:prstGeom>
        </p:spPr>
      </p:pic>
      <p:sp>
        <p:nvSpPr>
          <p:cNvPr id="50178" name="Rectangle 2"/>
          <p:cNvSpPr>
            <a:spLocks noGrp="1" noChangeArrowheads="1"/>
          </p:cNvSpPr>
          <p:nvPr>
            <p:ph type="title"/>
          </p:nvPr>
        </p:nvSpPr>
        <p:spPr>
          <a:xfrm>
            <a:off x="395536" y="260648"/>
            <a:ext cx="8229600" cy="432048"/>
          </a:xfrm>
        </p:spPr>
        <p:txBody>
          <a:bodyPr>
            <a:normAutofit fontScale="90000"/>
          </a:bodyPr>
          <a:lstStyle/>
          <a:p>
            <a:pPr eaLnBrk="1" hangingPunct="1"/>
            <a:r>
              <a:rPr lang="en-GB" dirty="0"/>
              <a:t>Handling errors</a:t>
            </a:r>
          </a:p>
        </p:txBody>
      </p:sp>
      <p:sp>
        <p:nvSpPr>
          <p:cNvPr id="5" name="Slide Number Placeholder 4"/>
          <p:cNvSpPr>
            <a:spLocks noGrp="1"/>
          </p:cNvSpPr>
          <p:nvPr>
            <p:ph type="sldNum" sz="quarter" idx="12"/>
          </p:nvPr>
        </p:nvSpPr>
        <p:spPr/>
        <p:txBody>
          <a:bodyPr/>
          <a:lstStyle/>
          <a:p>
            <a:pPr>
              <a:defRPr/>
            </a:pPr>
            <a:fld id="{C44DAECD-C81A-40C8-A1E5-192097F30AB0}" type="slidenum">
              <a:rPr lang="en-GB"/>
              <a:pPr>
                <a:defRPr/>
              </a:pPr>
              <a:t>129</a:t>
            </a:fld>
            <a:endParaRPr lang="en-GB" dirty="0"/>
          </a:p>
        </p:txBody>
      </p:sp>
      <p:sp>
        <p:nvSpPr>
          <p:cNvPr id="11" name="TextBox 10"/>
          <p:cNvSpPr txBox="1"/>
          <p:nvPr/>
        </p:nvSpPr>
        <p:spPr>
          <a:xfrm>
            <a:off x="3347864" y="1830092"/>
            <a:ext cx="5184576" cy="338554"/>
          </a:xfrm>
          <a:prstGeom prst="rect">
            <a:avLst/>
          </a:prstGeom>
          <a:solidFill>
            <a:schemeClr val="bg1"/>
          </a:solidFill>
          <a:ln w="28575">
            <a:solidFill>
              <a:srgbClr val="0070C0"/>
            </a:solidFill>
          </a:ln>
        </p:spPr>
        <p:txBody>
          <a:bodyPr wrap="square" rtlCol="0">
            <a:spAutoFit/>
          </a:bodyPr>
          <a:lstStyle/>
          <a:p>
            <a:r>
              <a:rPr lang="en-GB" sz="1600" dirty="0"/>
              <a:t>copy unique identifier from error log and paste it here</a:t>
            </a:r>
          </a:p>
        </p:txBody>
      </p:sp>
      <p:sp>
        <p:nvSpPr>
          <p:cNvPr id="12" name="Down Arrow 11"/>
          <p:cNvSpPr/>
          <p:nvPr/>
        </p:nvSpPr>
        <p:spPr>
          <a:xfrm>
            <a:off x="5721325" y="2200661"/>
            <a:ext cx="216024" cy="66955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7C19C19C-BD73-11A5-F688-4543BE2B8C97}"/>
              </a:ext>
            </a:extLst>
          </p:cNvPr>
          <p:cNvPicPr>
            <a:picLocks noChangeAspect="1"/>
          </p:cNvPicPr>
          <p:nvPr/>
        </p:nvPicPr>
        <p:blipFill>
          <a:blip r:embed="rId4"/>
          <a:stretch>
            <a:fillRect/>
          </a:stretch>
        </p:blipFill>
        <p:spPr>
          <a:xfrm>
            <a:off x="3550573" y="2874395"/>
            <a:ext cx="4470286" cy="1206854"/>
          </a:xfrm>
          <a:prstGeom prst="rect">
            <a:avLst/>
          </a:prstGeom>
        </p:spPr>
      </p:pic>
      <p:sp>
        <p:nvSpPr>
          <p:cNvPr id="14" name="Rounded Rectangle 13"/>
          <p:cNvSpPr/>
          <p:nvPr/>
        </p:nvSpPr>
        <p:spPr>
          <a:xfrm>
            <a:off x="5591412" y="3643133"/>
            <a:ext cx="1080120" cy="30588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a:extLst>
              <a:ext uri="{FF2B5EF4-FFF2-40B4-BE49-F238E27FC236}">
                <a16:creationId xmlns:a16="http://schemas.microsoft.com/office/drawing/2014/main" id="{36A24F73-C805-C49E-8EC2-122B3EBA5A9A}"/>
              </a:ext>
            </a:extLst>
          </p:cNvPr>
          <p:cNvSpPr/>
          <p:nvPr/>
        </p:nvSpPr>
        <p:spPr>
          <a:xfrm>
            <a:off x="1125998" y="3427757"/>
            <a:ext cx="1645802" cy="42130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22531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down)">
                                      <p:cBhvr>
                                        <p:cTn id="22" dur="500"/>
                                        <p:tgtEl>
                                          <p:spTgt spid="16"/>
                                        </p:tgtEl>
                                      </p:cBhvr>
                                    </p:animEffect>
                                  </p:childTnLst>
                                </p:cTn>
                              </p:par>
                              <p:par>
                                <p:cTn id="23" presetID="10" presetClass="exit" presetSubtype="0" fill="hold" grpId="1" nodeType="withEffect">
                                  <p:stCondLst>
                                    <p:cond delay="0"/>
                                  </p:stCondLst>
                                  <p:childTnLst>
                                    <p:animEffect transition="out" filter="fade">
                                      <p:cBhvr>
                                        <p:cTn id="24" dur="500"/>
                                        <p:tgtEl>
                                          <p:spTgt spid="11"/>
                                        </p:tgtEl>
                                      </p:cBhvr>
                                    </p:animEffect>
                                    <p:set>
                                      <p:cBhvr>
                                        <p:cTn id="25" dur="1" fill="hold">
                                          <p:stCondLst>
                                            <p:cond delay="499"/>
                                          </p:stCondLst>
                                        </p:cTn>
                                        <p:tgtEl>
                                          <p:spTgt spid="11"/>
                                        </p:tgtEl>
                                        <p:attrNameLst>
                                          <p:attrName>style.visibility</p:attrName>
                                        </p:attrNameLst>
                                      </p:cBhvr>
                                      <p:to>
                                        <p:strVal val="hidden"/>
                                      </p:to>
                                    </p:set>
                                  </p:childTnLst>
                                </p:cTn>
                              </p:par>
                              <p:par>
                                <p:cTn id="26" presetID="10" presetClass="exit" presetSubtype="0" fill="hold" grpId="1" nodeType="withEffect">
                                  <p:stCondLst>
                                    <p:cond delay="0"/>
                                  </p:stCondLst>
                                  <p:childTnLst>
                                    <p:animEffect transition="out" filter="fade">
                                      <p:cBhvr>
                                        <p:cTn id="27" dur="500"/>
                                        <p:tgtEl>
                                          <p:spTgt spid="12"/>
                                        </p:tgtEl>
                                      </p:cBhvr>
                                    </p:animEffect>
                                    <p:set>
                                      <p:cBhvr>
                                        <p:cTn id="28" dur="1" fill="hold">
                                          <p:stCondLst>
                                            <p:cond delay="499"/>
                                          </p:stCondLst>
                                        </p:cTn>
                                        <p:tgtEl>
                                          <p:spTgt spid="12"/>
                                        </p:tgtEl>
                                        <p:attrNameLst>
                                          <p:attrName>style.visibility</p:attrName>
                                        </p:attrNameLst>
                                      </p:cBhvr>
                                      <p:to>
                                        <p:strVal val="hidden"/>
                                      </p:to>
                                    </p:set>
                                  </p:childTnLst>
                                </p:cTn>
                              </p:par>
                              <p:par>
                                <p:cTn id="29" presetID="10" presetClass="exit" presetSubtype="0" fill="hold" grpId="1" nodeType="withEffect">
                                  <p:stCondLst>
                                    <p:cond delay="0"/>
                                  </p:stCondLst>
                                  <p:childTnLst>
                                    <p:animEffect transition="out" filter="fade">
                                      <p:cBhvr>
                                        <p:cTn id="30" dur="500"/>
                                        <p:tgtEl>
                                          <p:spTgt spid="14"/>
                                        </p:tgtEl>
                                      </p:cBhvr>
                                    </p:animEffect>
                                    <p:set>
                                      <p:cBhvr>
                                        <p:cTn id="31" dur="1" fill="hold">
                                          <p:stCondLst>
                                            <p:cond delay="499"/>
                                          </p:stCondLst>
                                        </p:cTn>
                                        <p:tgtEl>
                                          <p:spTgt spid="14"/>
                                        </p:tgtEl>
                                        <p:attrNameLst>
                                          <p:attrName>style.visibility</p:attrName>
                                        </p:attrNameLst>
                                      </p:cBhvr>
                                      <p:to>
                                        <p:strVal val="hidden"/>
                                      </p:to>
                                    </p:set>
                                  </p:childTnLst>
                                </p:cTn>
                              </p:par>
                              <p:par>
                                <p:cTn id="32" presetID="10" presetClass="exit" presetSubtype="0" fill="hold" nodeType="withEffect">
                                  <p:stCondLst>
                                    <p:cond delay="0"/>
                                  </p:stCondLst>
                                  <p:childTnLst>
                                    <p:animEffect transition="out" filter="fade">
                                      <p:cBhvr>
                                        <p:cTn id="33" dur="500"/>
                                        <p:tgtEl>
                                          <p:spTgt spid="6"/>
                                        </p:tgtEl>
                                      </p:cBhvr>
                                    </p:animEffect>
                                    <p:set>
                                      <p:cBhvr>
                                        <p:cTn id="34"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2" grpId="0" animBg="1"/>
      <p:bldP spid="12" grpId="1" animBg="1"/>
      <p:bldP spid="14" grpId="0" animBg="1"/>
      <p:bldP spid="14" grpId="1" animBg="1"/>
      <p:bldP spid="1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0B443-7F1C-9B40-ABE3-08613731C4C9}"/>
              </a:ext>
            </a:extLst>
          </p:cNvPr>
          <p:cNvSpPr>
            <a:spLocks noGrp="1"/>
          </p:cNvSpPr>
          <p:nvPr>
            <p:ph type="title"/>
          </p:nvPr>
        </p:nvSpPr>
        <p:spPr/>
        <p:txBody>
          <a:bodyPr>
            <a:normAutofit fontScale="90000"/>
          </a:bodyPr>
          <a:lstStyle/>
          <a:p>
            <a:r>
              <a:rPr lang="en-US" dirty="0"/>
              <a:t>UKMOD w. </a:t>
            </a:r>
            <a:r>
              <a:rPr lang="en-US" dirty="0" err="1"/>
              <a:t>behavioural</a:t>
            </a:r>
            <a:r>
              <a:rPr lang="en-US" dirty="0"/>
              <a:t> responses</a:t>
            </a:r>
          </a:p>
        </p:txBody>
      </p:sp>
      <p:grpSp>
        <p:nvGrpSpPr>
          <p:cNvPr id="41" name="Group 40">
            <a:extLst>
              <a:ext uri="{FF2B5EF4-FFF2-40B4-BE49-F238E27FC236}">
                <a16:creationId xmlns:a16="http://schemas.microsoft.com/office/drawing/2014/main" id="{74C70111-5921-CF2F-4B90-EA81BEF8C1AF}"/>
              </a:ext>
            </a:extLst>
          </p:cNvPr>
          <p:cNvGrpSpPr/>
          <p:nvPr/>
        </p:nvGrpSpPr>
        <p:grpSpPr>
          <a:xfrm>
            <a:off x="1333374" y="2328132"/>
            <a:ext cx="6637058" cy="1896963"/>
            <a:chOff x="1777831" y="1961176"/>
            <a:chExt cx="8849411" cy="2529284"/>
          </a:xfrm>
        </p:grpSpPr>
        <p:grpSp>
          <p:nvGrpSpPr>
            <p:cNvPr id="11" name="Group 10">
              <a:extLst>
                <a:ext uri="{FF2B5EF4-FFF2-40B4-BE49-F238E27FC236}">
                  <a16:creationId xmlns:a16="http://schemas.microsoft.com/office/drawing/2014/main" id="{B0C280B3-C6F4-3F41-B3A4-BBDFDA3AE62E}"/>
                </a:ext>
              </a:extLst>
            </p:cNvPr>
            <p:cNvGrpSpPr/>
            <p:nvPr/>
          </p:nvGrpSpPr>
          <p:grpSpPr>
            <a:xfrm rot="1765493">
              <a:off x="6456041" y="2094950"/>
              <a:ext cx="1656183" cy="1947360"/>
              <a:chOff x="3923928" y="2586608"/>
              <a:chExt cx="1105271" cy="1299591"/>
            </a:xfrm>
            <a:solidFill>
              <a:srgbClr val="92D050">
                <a:alpha val="48000"/>
              </a:srgbClr>
            </a:solidFill>
          </p:grpSpPr>
          <p:pic>
            <p:nvPicPr>
              <p:cNvPr id="9" name="Graphic 8" descr="Gears">
                <a:extLst>
                  <a:ext uri="{FF2B5EF4-FFF2-40B4-BE49-F238E27FC236}">
                    <a16:creationId xmlns:a16="http://schemas.microsoft.com/office/drawing/2014/main" id="{83F055B1-33D2-D74D-8D97-43C43E7B99DE}"/>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114799" y="2971799"/>
                <a:ext cx="914400" cy="914400"/>
              </a:xfrm>
              <a:prstGeom prst="rect">
                <a:avLst/>
              </a:prstGeom>
            </p:spPr>
          </p:pic>
          <p:pic>
            <p:nvPicPr>
              <p:cNvPr id="10" name="Graphic 9" descr="Gears">
                <a:extLst>
                  <a:ext uri="{FF2B5EF4-FFF2-40B4-BE49-F238E27FC236}">
                    <a16:creationId xmlns:a16="http://schemas.microsoft.com/office/drawing/2014/main" id="{AC38AFFB-22E4-934B-9D8D-9AF50CDB235F}"/>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923928" y="2586608"/>
                <a:ext cx="914400" cy="914400"/>
              </a:xfrm>
              <a:prstGeom prst="rect">
                <a:avLst/>
              </a:prstGeom>
            </p:spPr>
          </p:pic>
        </p:grpSp>
        <p:sp>
          <p:nvSpPr>
            <p:cNvPr id="12" name="Freeform: Shape 11">
              <a:extLst>
                <a:ext uri="{FF2B5EF4-FFF2-40B4-BE49-F238E27FC236}">
                  <a16:creationId xmlns:a16="http://schemas.microsoft.com/office/drawing/2014/main" id="{BB8FC748-E35F-9CB2-78E0-DE0F4A295D34}"/>
                </a:ext>
              </a:extLst>
            </p:cNvPr>
            <p:cNvSpPr/>
            <p:nvPr/>
          </p:nvSpPr>
          <p:spPr>
            <a:xfrm>
              <a:off x="1950733" y="2501334"/>
              <a:ext cx="1515749" cy="499508"/>
            </a:xfrm>
            <a:custGeom>
              <a:avLst/>
              <a:gdLst>
                <a:gd name="connsiteX0" fmla="*/ 0 w 1515749"/>
                <a:gd name="connsiteY0" fmla="*/ 0 h 499508"/>
                <a:gd name="connsiteX1" fmla="*/ 1515749 w 1515749"/>
                <a:gd name="connsiteY1" fmla="*/ 0 h 499508"/>
                <a:gd name="connsiteX2" fmla="*/ 1515749 w 1515749"/>
                <a:gd name="connsiteY2" fmla="*/ 499508 h 499508"/>
                <a:gd name="connsiteX3" fmla="*/ 0 w 1515749"/>
                <a:gd name="connsiteY3" fmla="*/ 499508 h 499508"/>
                <a:gd name="connsiteX4" fmla="*/ 0 w 1515749"/>
                <a:gd name="connsiteY4" fmla="*/ 0 h 499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5749" h="499508">
                  <a:moveTo>
                    <a:pt x="0" y="0"/>
                  </a:moveTo>
                  <a:lnTo>
                    <a:pt x="1515749" y="0"/>
                  </a:lnTo>
                  <a:lnTo>
                    <a:pt x="1515749" y="499508"/>
                  </a:lnTo>
                  <a:lnTo>
                    <a:pt x="0" y="49950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7145" tIns="17145" rIns="17145" bIns="17145" numCol="1" spcCol="1270" anchor="ctr" anchorCtr="0">
              <a:noAutofit/>
            </a:bodyPr>
            <a:lstStyle/>
            <a:p>
              <a:pPr algn="ctr" defTabSz="600075">
                <a:lnSpc>
                  <a:spcPct val="90000"/>
                </a:lnSpc>
                <a:spcAft>
                  <a:spcPct val="35000"/>
                </a:spcAft>
              </a:pPr>
              <a:r>
                <a:rPr lang="en-GB" sz="1350">
                  <a:latin typeface="Arial" panose="020B0604020202020204" pitchFamily="34" charset="0"/>
                  <a:cs typeface="Arial" panose="020B0604020202020204" pitchFamily="34" charset="0"/>
                </a:rPr>
                <a:t>Microdata</a:t>
              </a:r>
            </a:p>
          </p:txBody>
        </p:sp>
        <p:sp>
          <p:nvSpPr>
            <p:cNvPr id="13" name="Freeform: Shape 12">
              <a:extLst>
                <a:ext uri="{FF2B5EF4-FFF2-40B4-BE49-F238E27FC236}">
                  <a16:creationId xmlns:a16="http://schemas.microsoft.com/office/drawing/2014/main" id="{C331AB9D-FF4C-E5BD-A4A1-CC19CB6E8E4B}"/>
                </a:ext>
              </a:extLst>
            </p:cNvPr>
            <p:cNvSpPr/>
            <p:nvPr/>
          </p:nvSpPr>
          <p:spPr>
            <a:xfrm>
              <a:off x="1777831" y="3554625"/>
              <a:ext cx="1861552" cy="935835"/>
            </a:xfrm>
            <a:custGeom>
              <a:avLst/>
              <a:gdLst>
                <a:gd name="connsiteX0" fmla="*/ 0 w 1861552"/>
                <a:gd name="connsiteY0" fmla="*/ 0 h 935835"/>
                <a:gd name="connsiteX1" fmla="*/ 1861552 w 1861552"/>
                <a:gd name="connsiteY1" fmla="*/ 0 h 935835"/>
                <a:gd name="connsiteX2" fmla="*/ 1861552 w 1861552"/>
                <a:gd name="connsiteY2" fmla="*/ 935835 h 935835"/>
                <a:gd name="connsiteX3" fmla="*/ 0 w 1861552"/>
                <a:gd name="connsiteY3" fmla="*/ 935835 h 935835"/>
                <a:gd name="connsiteX4" fmla="*/ 0 w 1861552"/>
                <a:gd name="connsiteY4" fmla="*/ 0 h 9358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1552" h="935835">
                  <a:moveTo>
                    <a:pt x="0" y="0"/>
                  </a:moveTo>
                  <a:lnTo>
                    <a:pt x="1861552" y="0"/>
                  </a:lnTo>
                  <a:lnTo>
                    <a:pt x="1861552" y="935835"/>
                  </a:lnTo>
                  <a:lnTo>
                    <a:pt x="0" y="93583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4288" tIns="14288" rIns="14288" bIns="14288" numCol="1" spcCol="1270" anchor="t" anchorCtr="0">
              <a:noAutofit/>
            </a:bodyPr>
            <a:lstStyle/>
            <a:p>
              <a:pPr marL="85725" lvl="1" indent="-85725" defTabSz="500063">
                <a:lnSpc>
                  <a:spcPct val="90000"/>
                </a:lnSpc>
                <a:spcAft>
                  <a:spcPct val="15000"/>
                </a:spcAft>
                <a:buChar char="•"/>
              </a:pPr>
              <a:r>
                <a:rPr lang="en-GB" sz="1125">
                  <a:latin typeface="Arial" panose="020B0604020202020204" pitchFamily="34" charset="0"/>
                  <a:cs typeface="Arial" panose="020B0604020202020204" pitchFamily="34" charset="0"/>
                </a:rPr>
                <a:t>on households (and individuals)</a:t>
              </a:r>
            </a:p>
            <a:p>
              <a:pPr marL="85725" lvl="1" indent="-85725" defTabSz="500063">
                <a:lnSpc>
                  <a:spcPct val="90000"/>
                </a:lnSpc>
                <a:spcAft>
                  <a:spcPct val="15000"/>
                </a:spcAft>
                <a:buChar char="•"/>
              </a:pPr>
              <a:r>
                <a:rPr lang="en-GB" sz="1125">
                  <a:latin typeface="Arial" panose="020B0604020202020204" pitchFamily="34" charset="0"/>
                  <a:cs typeface="Arial" panose="020B0604020202020204" pitchFamily="34" charset="0"/>
                </a:rPr>
                <a:t>representative of the population</a:t>
              </a:r>
            </a:p>
          </p:txBody>
        </p:sp>
        <p:sp>
          <p:nvSpPr>
            <p:cNvPr id="14" name="Oval 13">
              <a:extLst>
                <a:ext uri="{FF2B5EF4-FFF2-40B4-BE49-F238E27FC236}">
                  <a16:creationId xmlns:a16="http://schemas.microsoft.com/office/drawing/2014/main" id="{C9B4B11A-E1DA-22BF-443D-1E0FE9BFEA7A}"/>
                </a:ext>
              </a:extLst>
            </p:cNvPr>
            <p:cNvSpPr/>
            <p:nvPr/>
          </p:nvSpPr>
          <p:spPr>
            <a:xfrm>
              <a:off x="1949010" y="2349414"/>
              <a:ext cx="120570" cy="120570"/>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a:p>
          </p:txBody>
        </p:sp>
        <p:sp>
          <p:nvSpPr>
            <p:cNvPr id="15" name="Oval 14">
              <a:extLst>
                <a:ext uri="{FF2B5EF4-FFF2-40B4-BE49-F238E27FC236}">
                  <a16:creationId xmlns:a16="http://schemas.microsoft.com/office/drawing/2014/main" id="{CB3CD402-2D70-0AB6-23FD-7BC0650D1706}"/>
                </a:ext>
              </a:extLst>
            </p:cNvPr>
            <p:cNvSpPr/>
            <p:nvPr/>
          </p:nvSpPr>
          <p:spPr>
            <a:xfrm>
              <a:off x="2033410" y="2180615"/>
              <a:ext cx="120570" cy="120570"/>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a:p>
          </p:txBody>
        </p:sp>
        <p:sp>
          <p:nvSpPr>
            <p:cNvPr id="16" name="Oval 15">
              <a:extLst>
                <a:ext uri="{FF2B5EF4-FFF2-40B4-BE49-F238E27FC236}">
                  <a16:creationId xmlns:a16="http://schemas.microsoft.com/office/drawing/2014/main" id="{38FED7B0-21DF-ADC3-DE37-06D070670D2F}"/>
                </a:ext>
              </a:extLst>
            </p:cNvPr>
            <p:cNvSpPr/>
            <p:nvPr/>
          </p:nvSpPr>
          <p:spPr>
            <a:xfrm>
              <a:off x="2235969" y="2214375"/>
              <a:ext cx="189468" cy="189468"/>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a:p>
          </p:txBody>
        </p:sp>
        <p:sp>
          <p:nvSpPr>
            <p:cNvPr id="17" name="Oval 16">
              <a:extLst>
                <a:ext uri="{FF2B5EF4-FFF2-40B4-BE49-F238E27FC236}">
                  <a16:creationId xmlns:a16="http://schemas.microsoft.com/office/drawing/2014/main" id="{AB139323-0706-881D-B959-E2B273B09D82}"/>
                </a:ext>
              </a:extLst>
            </p:cNvPr>
            <p:cNvSpPr/>
            <p:nvPr/>
          </p:nvSpPr>
          <p:spPr>
            <a:xfrm>
              <a:off x="2404768" y="2028696"/>
              <a:ext cx="120570" cy="120570"/>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a:p>
          </p:txBody>
        </p:sp>
        <p:sp>
          <p:nvSpPr>
            <p:cNvPr id="18" name="Oval 17">
              <a:extLst>
                <a:ext uri="{FF2B5EF4-FFF2-40B4-BE49-F238E27FC236}">
                  <a16:creationId xmlns:a16="http://schemas.microsoft.com/office/drawing/2014/main" id="{E2D199C1-FB20-5BD6-15AC-622A25B747EC}"/>
                </a:ext>
              </a:extLst>
            </p:cNvPr>
            <p:cNvSpPr/>
            <p:nvPr/>
          </p:nvSpPr>
          <p:spPr>
            <a:xfrm>
              <a:off x="2624208" y="1961176"/>
              <a:ext cx="120570" cy="120570"/>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a:p>
          </p:txBody>
        </p:sp>
        <p:sp>
          <p:nvSpPr>
            <p:cNvPr id="19" name="Oval 18">
              <a:extLst>
                <a:ext uri="{FF2B5EF4-FFF2-40B4-BE49-F238E27FC236}">
                  <a16:creationId xmlns:a16="http://schemas.microsoft.com/office/drawing/2014/main" id="{C9AD1890-36BC-372C-3B34-3637CA4306CB}"/>
                </a:ext>
              </a:extLst>
            </p:cNvPr>
            <p:cNvSpPr/>
            <p:nvPr/>
          </p:nvSpPr>
          <p:spPr>
            <a:xfrm>
              <a:off x="2894287" y="2079335"/>
              <a:ext cx="120570" cy="120570"/>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a:p>
          </p:txBody>
        </p:sp>
        <p:sp>
          <p:nvSpPr>
            <p:cNvPr id="20" name="Oval 19">
              <a:extLst>
                <a:ext uri="{FF2B5EF4-FFF2-40B4-BE49-F238E27FC236}">
                  <a16:creationId xmlns:a16="http://schemas.microsoft.com/office/drawing/2014/main" id="{8C91CFC4-6AD6-98C6-464E-E66C9DB4CA7E}"/>
                </a:ext>
              </a:extLst>
            </p:cNvPr>
            <p:cNvSpPr/>
            <p:nvPr/>
          </p:nvSpPr>
          <p:spPr>
            <a:xfrm>
              <a:off x="3063086" y="2163735"/>
              <a:ext cx="189468" cy="189468"/>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a:p>
          </p:txBody>
        </p:sp>
        <p:sp>
          <p:nvSpPr>
            <p:cNvPr id="21" name="Oval 20">
              <a:extLst>
                <a:ext uri="{FF2B5EF4-FFF2-40B4-BE49-F238E27FC236}">
                  <a16:creationId xmlns:a16="http://schemas.microsoft.com/office/drawing/2014/main" id="{FA1CF0BC-8C56-1D28-C76E-C3F007C78320}"/>
                </a:ext>
              </a:extLst>
            </p:cNvPr>
            <p:cNvSpPr/>
            <p:nvPr/>
          </p:nvSpPr>
          <p:spPr>
            <a:xfrm>
              <a:off x="3299405" y="2349414"/>
              <a:ext cx="120570" cy="120570"/>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a:p>
          </p:txBody>
        </p:sp>
        <p:sp>
          <p:nvSpPr>
            <p:cNvPr id="22" name="Oval 21">
              <a:extLst>
                <a:ext uri="{FF2B5EF4-FFF2-40B4-BE49-F238E27FC236}">
                  <a16:creationId xmlns:a16="http://schemas.microsoft.com/office/drawing/2014/main" id="{89283EE8-F8C4-CDA7-AA8F-C92A623AB4D0}"/>
                </a:ext>
              </a:extLst>
            </p:cNvPr>
            <p:cNvSpPr/>
            <p:nvPr/>
          </p:nvSpPr>
          <p:spPr>
            <a:xfrm>
              <a:off x="3400685" y="2535094"/>
              <a:ext cx="120570" cy="120570"/>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a:p>
          </p:txBody>
        </p:sp>
        <p:sp>
          <p:nvSpPr>
            <p:cNvPr id="23" name="Oval 22">
              <a:extLst>
                <a:ext uri="{FF2B5EF4-FFF2-40B4-BE49-F238E27FC236}">
                  <a16:creationId xmlns:a16="http://schemas.microsoft.com/office/drawing/2014/main" id="{5C19C06E-26BE-03F1-5311-5372A8035C3A}"/>
                </a:ext>
              </a:extLst>
            </p:cNvPr>
            <p:cNvSpPr/>
            <p:nvPr/>
          </p:nvSpPr>
          <p:spPr>
            <a:xfrm>
              <a:off x="2522928" y="2180615"/>
              <a:ext cx="310039" cy="310039"/>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a:p>
          </p:txBody>
        </p:sp>
        <p:sp>
          <p:nvSpPr>
            <p:cNvPr id="24" name="Oval 23">
              <a:extLst>
                <a:ext uri="{FF2B5EF4-FFF2-40B4-BE49-F238E27FC236}">
                  <a16:creationId xmlns:a16="http://schemas.microsoft.com/office/drawing/2014/main" id="{A711F380-F20F-6757-AB4E-CD4594161A74}"/>
                </a:ext>
              </a:extLst>
            </p:cNvPr>
            <p:cNvSpPr/>
            <p:nvPr/>
          </p:nvSpPr>
          <p:spPr>
            <a:xfrm>
              <a:off x="1864610" y="2822053"/>
              <a:ext cx="120570" cy="120570"/>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a:p>
          </p:txBody>
        </p:sp>
        <p:sp>
          <p:nvSpPr>
            <p:cNvPr id="25" name="Oval 24">
              <a:extLst>
                <a:ext uri="{FF2B5EF4-FFF2-40B4-BE49-F238E27FC236}">
                  <a16:creationId xmlns:a16="http://schemas.microsoft.com/office/drawing/2014/main" id="{2E17A3DE-91F8-FA96-9C10-5DC1A93D5A51}"/>
                </a:ext>
              </a:extLst>
            </p:cNvPr>
            <p:cNvSpPr/>
            <p:nvPr/>
          </p:nvSpPr>
          <p:spPr>
            <a:xfrm>
              <a:off x="1965890" y="2973972"/>
              <a:ext cx="189468" cy="189468"/>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a:p>
          </p:txBody>
        </p:sp>
        <p:sp>
          <p:nvSpPr>
            <p:cNvPr id="26" name="Oval 25">
              <a:extLst>
                <a:ext uri="{FF2B5EF4-FFF2-40B4-BE49-F238E27FC236}">
                  <a16:creationId xmlns:a16="http://schemas.microsoft.com/office/drawing/2014/main" id="{8E3A92AC-7935-A0E8-AB4B-37D47CF9C2DA}"/>
                </a:ext>
              </a:extLst>
            </p:cNvPr>
            <p:cNvSpPr/>
            <p:nvPr/>
          </p:nvSpPr>
          <p:spPr>
            <a:xfrm>
              <a:off x="2219089" y="3109012"/>
              <a:ext cx="275590" cy="275590"/>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a:p>
          </p:txBody>
        </p:sp>
        <p:sp>
          <p:nvSpPr>
            <p:cNvPr id="27" name="Oval 26">
              <a:extLst>
                <a:ext uri="{FF2B5EF4-FFF2-40B4-BE49-F238E27FC236}">
                  <a16:creationId xmlns:a16="http://schemas.microsoft.com/office/drawing/2014/main" id="{300E9027-C539-69C3-2E67-8A9AA2959AEA}"/>
                </a:ext>
              </a:extLst>
            </p:cNvPr>
            <p:cNvSpPr/>
            <p:nvPr/>
          </p:nvSpPr>
          <p:spPr>
            <a:xfrm>
              <a:off x="2573568" y="3328451"/>
              <a:ext cx="120570" cy="120570"/>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a:p>
          </p:txBody>
        </p:sp>
        <p:sp>
          <p:nvSpPr>
            <p:cNvPr id="28" name="Oval 27">
              <a:extLst>
                <a:ext uri="{FF2B5EF4-FFF2-40B4-BE49-F238E27FC236}">
                  <a16:creationId xmlns:a16="http://schemas.microsoft.com/office/drawing/2014/main" id="{7672DD5D-DEE5-433A-A377-261352C07A24}"/>
                </a:ext>
              </a:extLst>
            </p:cNvPr>
            <p:cNvSpPr/>
            <p:nvPr/>
          </p:nvSpPr>
          <p:spPr>
            <a:xfrm>
              <a:off x="2641088" y="3109012"/>
              <a:ext cx="189468" cy="189468"/>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a:p>
          </p:txBody>
        </p:sp>
        <p:sp>
          <p:nvSpPr>
            <p:cNvPr id="29" name="Oval 28">
              <a:extLst>
                <a:ext uri="{FF2B5EF4-FFF2-40B4-BE49-F238E27FC236}">
                  <a16:creationId xmlns:a16="http://schemas.microsoft.com/office/drawing/2014/main" id="{E026F7F1-E494-BE9F-F304-D0C5E8213DDC}"/>
                </a:ext>
              </a:extLst>
            </p:cNvPr>
            <p:cNvSpPr/>
            <p:nvPr/>
          </p:nvSpPr>
          <p:spPr>
            <a:xfrm>
              <a:off x="2809887" y="3345331"/>
              <a:ext cx="120570" cy="120570"/>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a:p>
          </p:txBody>
        </p:sp>
        <p:sp>
          <p:nvSpPr>
            <p:cNvPr id="30" name="Oval 29">
              <a:extLst>
                <a:ext uri="{FF2B5EF4-FFF2-40B4-BE49-F238E27FC236}">
                  <a16:creationId xmlns:a16="http://schemas.microsoft.com/office/drawing/2014/main" id="{EFE40DEE-A57C-4270-F3EC-D5F8A4BC2AD9}"/>
                </a:ext>
              </a:extLst>
            </p:cNvPr>
            <p:cNvSpPr/>
            <p:nvPr/>
          </p:nvSpPr>
          <p:spPr>
            <a:xfrm>
              <a:off x="2961806" y="3075252"/>
              <a:ext cx="275590" cy="275590"/>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a:p>
          </p:txBody>
        </p:sp>
        <p:sp>
          <p:nvSpPr>
            <p:cNvPr id="31" name="Oval 30">
              <a:extLst>
                <a:ext uri="{FF2B5EF4-FFF2-40B4-BE49-F238E27FC236}">
                  <a16:creationId xmlns:a16="http://schemas.microsoft.com/office/drawing/2014/main" id="{C30FF823-965C-BFA4-9BBD-CFAE6452A000}"/>
                </a:ext>
              </a:extLst>
            </p:cNvPr>
            <p:cNvSpPr/>
            <p:nvPr/>
          </p:nvSpPr>
          <p:spPr>
            <a:xfrm>
              <a:off x="3333165" y="3007732"/>
              <a:ext cx="189468" cy="189468"/>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a:p>
          </p:txBody>
        </p:sp>
        <p:sp>
          <p:nvSpPr>
            <p:cNvPr id="32" name="Arrow: Chevron 31">
              <a:extLst>
                <a:ext uri="{FF2B5EF4-FFF2-40B4-BE49-F238E27FC236}">
                  <a16:creationId xmlns:a16="http://schemas.microsoft.com/office/drawing/2014/main" id="{32DAAB79-83BC-E844-7798-D15DBE3ACD46}"/>
                </a:ext>
              </a:extLst>
            </p:cNvPr>
            <p:cNvSpPr/>
            <p:nvPr/>
          </p:nvSpPr>
          <p:spPr>
            <a:xfrm>
              <a:off x="3639384" y="2214094"/>
              <a:ext cx="556442" cy="1062309"/>
            </a:xfrm>
            <a:prstGeom prst="chevron">
              <a:avLst>
                <a:gd name="adj" fmla="val 6231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en-GB"/>
            </a:p>
          </p:txBody>
        </p:sp>
        <p:sp>
          <p:nvSpPr>
            <p:cNvPr id="33" name="Freeform: Shape 32">
              <a:extLst>
                <a:ext uri="{FF2B5EF4-FFF2-40B4-BE49-F238E27FC236}">
                  <a16:creationId xmlns:a16="http://schemas.microsoft.com/office/drawing/2014/main" id="{5B06A5AB-B9C9-2B01-FFCB-F95D9B5977E5}"/>
                </a:ext>
              </a:extLst>
            </p:cNvPr>
            <p:cNvSpPr/>
            <p:nvPr/>
          </p:nvSpPr>
          <p:spPr>
            <a:xfrm>
              <a:off x="4405008" y="2214610"/>
              <a:ext cx="1517570" cy="1062299"/>
            </a:xfrm>
            <a:custGeom>
              <a:avLst/>
              <a:gdLst>
                <a:gd name="connsiteX0" fmla="*/ 0 w 1517570"/>
                <a:gd name="connsiteY0" fmla="*/ 0 h 1062299"/>
                <a:gd name="connsiteX1" fmla="*/ 1517570 w 1517570"/>
                <a:gd name="connsiteY1" fmla="*/ 0 h 1062299"/>
                <a:gd name="connsiteX2" fmla="*/ 1517570 w 1517570"/>
                <a:gd name="connsiteY2" fmla="*/ 1062299 h 1062299"/>
                <a:gd name="connsiteX3" fmla="*/ 0 w 1517570"/>
                <a:gd name="connsiteY3" fmla="*/ 1062299 h 1062299"/>
                <a:gd name="connsiteX4" fmla="*/ 0 w 1517570"/>
                <a:gd name="connsiteY4" fmla="*/ 0 h 1062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7570" h="1062299">
                  <a:moveTo>
                    <a:pt x="0" y="0"/>
                  </a:moveTo>
                  <a:lnTo>
                    <a:pt x="1517570" y="0"/>
                  </a:lnTo>
                  <a:lnTo>
                    <a:pt x="1517570" y="1062299"/>
                  </a:lnTo>
                  <a:lnTo>
                    <a:pt x="0" y="106229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7145" tIns="17145" rIns="17145" bIns="17145" numCol="1" spcCol="1270" anchor="ctr" anchorCtr="0">
              <a:noAutofit/>
            </a:bodyPr>
            <a:lstStyle/>
            <a:p>
              <a:pPr algn="ctr" defTabSz="600075">
                <a:lnSpc>
                  <a:spcPct val="90000"/>
                </a:lnSpc>
                <a:spcAft>
                  <a:spcPct val="35000"/>
                </a:spcAft>
              </a:pPr>
              <a:r>
                <a:rPr lang="en-GB" sz="1350">
                  <a:latin typeface="Arial" panose="020B0604020202020204" pitchFamily="34" charset="0"/>
                  <a:cs typeface="Arial" panose="020B0604020202020204" pitchFamily="34" charset="0"/>
                </a:rPr>
                <a:t>Tax-benefit policy rules</a:t>
              </a:r>
            </a:p>
          </p:txBody>
        </p:sp>
        <p:sp>
          <p:nvSpPr>
            <p:cNvPr id="34" name="Freeform: Shape 33">
              <a:extLst>
                <a:ext uri="{FF2B5EF4-FFF2-40B4-BE49-F238E27FC236}">
                  <a16:creationId xmlns:a16="http://schemas.microsoft.com/office/drawing/2014/main" id="{599FA375-F7BA-8399-7BF6-5277A5F21EDA}"/>
                </a:ext>
              </a:extLst>
            </p:cNvPr>
            <p:cNvSpPr/>
            <p:nvPr/>
          </p:nvSpPr>
          <p:spPr>
            <a:xfrm>
              <a:off x="4195826" y="3554625"/>
              <a:ext cx="1935934" cy="935835"/>
            </a:xfrm>
            <a:custGeom>
              <a:avLst/>
              <a:gdLst>
                <a:gd name="connsiteX0" fmla="*/ 0 w 1935934"/>
                <a:gd name="connsiteY0" fmla="*/ 0 h 935835"/>
                <a:gd name="connsiteX1" fmla="*/ 1935934 w 1935934"/>
                <a:gd name="connsiteY1" fmla="*/ 0 h 935835"/>
                <a:gd name="connsiteX2" fmla="*/ 1935934 w 1935934"/>
                <a:gd name="connsiteY2" fmla="*/ 935835 h 935835"/>
                <a:gd name="connsiteX3" fmla="*/ 0 w 1935934"/>
                <a:gd name="connsiteY3" fmla="*/ 935835 h 935835"/>
                <a:gd name="connsiteX4" fmla="*/ 0 w 1935934"/>
                <a:gd name="connsiteY4" fmla="*/ 0 h 9358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5934" h="935835">
                  <a:moveTo>
                    <a:pt x="0" y="0"/>
                  </a:moveTo>
                  <a:lnTo>
                    <a:pt x="1935934" y="0"/>
                  </a:lnTo>
                  <a:lnTo>
                    <a:pt x="1935934" y="935835"/>
                  </a:lnTo>
                  <a:lnTo>
                    <a:pt x="0" y="93583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4288" tIns="14288" rIns="14288" bIns="14288" numCol="1" spcCol="1270" anchor="t" anchorCtr="0">
              <a:noAutofit/>
            </a:bodyPr>
            <a:lstStyle/>
            <a:p>
              <a:pPr marL="85725" lvl="1" indent="-85725" defTabSz="500063">
                <a:lnSpc>
                  <a:spcPct val="90000"/>
                </a:lnSpc>
                <a:spcAft>
                  <a:spcPct val="15000"/>
                </a:spcAft>
                <a:buChar char="•"/>
              </a:pPr>
              <a:r>
                <a:rPr lang="en-GB" sz="1125">
                  <a:latin typeface="Arial" panose="020B0604020202020204" pitchFamily="34" charset="0"/>
                  <a:cs typeface="Arial" panose="020B0604020202020204" pitchFamily="34" charset="0"/>
                </a:rPr>
                <a:t>current or historical systems</a:t>
              </a:r>
            </a:p>
            <a:p>
              <a:pPr marL="85725" lvl="1" indent="-85725" defTabSz="500063">
                <a:lnSpc>
                  <a:spcPct val="90000"/>
                </a:lnSpc>
                <a:spcAft>
                  <a:spcPct val="15000"/>
                </a:spcAft>
                <a:buChar char="•"/>
              </a:pPr>
              <a:r>
                <a:rPr lang="en-GB" sz="1125">
                  <a:latin typeface="Arial" panose="020B0604020202020204" pitchFamily="34" charset="0"/>
                  <a:cs typeface="Arial" panose="020B0604020202020204" pitchFamily="34" charset="0"/>
                </a:rPr>
                <a:t>hypothetical systems</a:t>
              </a:r>
            </a:p>
          </p:txBody>
        </p:sp>
        <p:sp>
          <p:nvSpPr>
            <p:cNvPr id="35" name="Arrow: Chevron 34">
              <a:extLst>
                <a:ext uri="{FF2B5EF4-FFF2-40B4-BE49-F238E27FC236}">
                  <a16:creationId xmlns:a16="http://schemas.microsoft.com/office/drawing/2014/main" id="{265CF7B8-EEA1-F921-3CC0-404C2C040D6A}"/>
                </a:ext>
              </a:extLst>
            </p:cNvPr>
            <p:cNvSpPr/>
            <p:nvPr/>
          </p:nvSpPr>
          <p:spPr>
            <a:xfrm>
              <a:off x="6131761" y="2214094"/>
              <a:ext cx="556442" cy="1062309"/>
            </a:xfrm>
            <a:prstGeom prst="chevron">
              <a:avLst>
                <a:gd name="adj" fmla="val 6231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en-GB"/>
            </a:p>
          </p:txBody>
        </p:sp>
        <p:sp>
          <p:nvSpPr>
            <p:cNvPr id="36" name="Freeform: Shape 35">
              <a:extLst>
                <a:ext uri="{FF2B5EF4-FFF2-40B4-BE49-F238E27FC236}">
                  <a16:creationId xmlns:a16="http://schemas.microsoft.com/office/drawing/2014/main" id="{F4096E97-57BB-583C-2D92-6E050B203081}"/>
                </a:ext>
              </a:extLst>
            </p:cNvPr>
            <p:cNvSpPr/>
            <p:nvPr/>
          </p:nvSpPr>
          <p:spPr>
            <a:xfrm>
              <a:off x="6755394" y="2214610"/>
              <a:ext cx="1517570" cy="1062299"/>
            </a:xfrm>
            <a:custGeom>
              <a:avLst/>
              <a:gdLst>
                <a:gd name="connsiteX0" fmla="*/ 0 w 1517570"/>
                <a:gd name="connsiteY0" fmla="*/ 0 h 1062299"/>
                <a:gd name="connsiteX1" fmla="*/ 1517570 w 1517570"/>
                <a:gd name="connsiteY1" fmla="*/ 0 h 1062299"/>
                <a:gd name="connsiteX2" fmla="*/ 1517570 w 1517570"/>
                <a:gd name="connsiteY2" fmla="*/ 1062299 h 1062299"/>
                <a:gd name="connsiteX3" fmla="*/ 0 w 1517570"/>
                <a:gd name="connsiteY3" fmla="*/ 1062299 h 1062299"/>
                <a:gd name="connsiteX4" fmla="*/ 0 w 1517570"/>
                <a:gd name="connsiteY4" fmla="*/ 0 h 1062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7570" h="1062299">
                  <a:moveTo>
                    <a:pt x="0" y="0"/>
                  </a:moveTo>
                  <a:lnTo>
                    <a:pt x="1517570" y="0"/>
                  </a:lnTo>
                  <a:lnTo>
                    <a:pt x="1517570" y="1062299"/>
                  </a:lnTo>
                  <a:lnTo>
                    <a:pt x="0" y="106229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7145" tIns="17145" rIns="17145" bIns="17145" numCol="1" spcCol="1270" anchor="ctr" anchorCtr="0">
              <a:noAutofit/>
            </a:bodyPr>
            <a:lstStyle/>
            <a:p>
              <a:pPr algn="ctr" defTabSz="600075">
                <a:lnSpc>
                  <a:spcPct val="90000"/>
                </a:lnSpc>
                <a:spcAft>
                  <a:spcPct val="35000"/>
                </a:spcAft>
              </a:pPr>
              <a:r>
                <a:rPr lang="en-GB" sz="1350">
                  <a:latin typeface="Arial" panose="020B0604020202020204" pitchFamily="34" charset="0"/>
                  <a:cs typeface="Arial" panose="020B0604020202020204" pitchFamily="34" charset="0"/>
                </a:rPr>
                <a:t>Calculation of benefit entitlements &amp; tax liabilities</a:t>
              </a:r>
            </a:p>
          </p:txBody>
        </p:sp>
        <p:sp>
          <p:nvSpPr>
            <p:cNvPr id="37" name="Freeform: Shape 36">
              <a:extLst>
                <a:ext uri="{FF2B5EF4-FFF2-40B4-BE49-F238E27FC236}">
                  <a16:creationId xmlns:a16="http://schemas.microsoft.com/office/drawing/2014/main" id="{B35DEEEF-089C-EE59-2FE3-4D8CB97B59A8}"/>
                </a:ext>
              </a:extLst>
            </p:cNvPr>
            <p:cNvSpPr/>
            <p:nvPr/>
          </p:nvSpPr>
          <p:spPr>
            <a:xfrm>
              <a:off x="6688203" y="3554625"/>
              <a:ext cx="1651951" cy="935835"/>
            </a:xfrm>
            <a:custGeom>
              <a:avLst/>
              <a:gdLst>
                <a:gd name="connsiteX0" fmla="*/ 0 w 1651951"/>
                <a:gd name="connsiteY0" fmla="*/ 0 h 935835"/>
                <a:gd name="connsiteX1" fmla="*/ 1651951 w 1651951"/>
                <a:gd name="connsiteY1" fmla="*/ 0 h 935835"/>
                <a:gd name="connsiteX2" fmla="*/ 1651951 w 1651951"/>
                <a:gd name="connsiteY2" fmla="*/ 935835 h 935835"/>
                <a:gd name="connsiteX3" fmla="*/ 0 w 1651951"/>
                <a:gd name="connsiteY3" fmla="*/ 935835 h 935835"/>
                <a:gd name="connsiteX4" fmla="*/ 0 w 1651951"/>
                <a:gd name="connsiteY4" fmla="*/ 0 h 9358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1951" h="935835">
                  <a:moveTo>
                    <a:pt x="0" y="0"/>
                  </a:moveTo>
                  <a:lnTo>
                    <a:pt x="1651951" y="0"/>
                  </a:lnTo>
                  <a:lnTo>
                    <a:pt x="1651951" y="935835"/>
                  </a:lnTo>
                  <a:lnTo>
                    <a:pt x="0" y="93583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4288" tIns="14288" rIns="14288" bIns="14288" numCol="1" spcCol="1270" anchor="t" anchorCtr="0">
              <a:noAutofit/>
            </a:bodyPr>
            <a:lstStyle/>
            <a:p>
              <a:pPr marL="85725" lvl="1" indent="-85725" defTabSz="500063">
                <a:lnSpc>
                  <a:spcPct val="90000"/>
                </a:lnSpc>
                <a:spcAft>
                  <a:spcPct val="15000"/>
                </a:spcAft>
                <a:buChar char="•"/>
              </a:pPr>
              <a:r>
                <a:rPr lang="en-GB" sz="1125">
                  <a:latin typeface="Arial" panose="020B0604020202020204" pitchFamily="34" charset="0"/>
                  <a:cs typeface="Arial" panose="020B0604020202020204" pitchFamily="34" charset="0"/>
                </a:rPr>
                <a:t>for every household</a:t>
              </a:r>
            </a:p>
            <a:p>
              <a:pPr marL="85725" lvl="1" indent="-85725" defTabSz="500063">
                <a:lnSpc>
                  <a:spcPct val="90000"/>
                </a:lnSpc>
                <a:spcAft>
                  <a:spcPct val="15000"/>
                </a:spcAft>
                <a:buChar char="•"/>
              </a:pPr>
              <a:r>
                <a:rPr lang="en-GB" sz="1125">
                  <a:latin typeface="Arial" panose="020B0604020202020204" pitchFamily="34" charset="0"/>
                  <a:cs typeface="Arial" panose="020B0604020202020204" pitchFamily="34" charset="0"/>
                </a:rPr>
                <a:t>under multiple tax-benefit systems</a:t>
              </a:r>
            </a:p>
          </p:txBody>
        </p:sp>
        <p:sp>
          <p:nvSpPr>
            <p:cNvPr id="38" name="Arrow: Chevron 37">
              <a:extLst>
                <a:ext uri="{FF2B5EF4-FFF2-40B4-BE49-F238E27FC236}">
                  <a16:creationId xmlns:a16="http://schemas.microsoft.com/office/drawing/2014/main" id="{820C74AC-C262-4D44-7B17-BD56DF13A20B}"/>
                </a:ext>
              </a:extLst>
            </p:cNvPr>
            <p:cNvSpPr/>
            <p:nvPr/>
          </p:nvSpPr>
          <p:spPr>
            <a:xfrm>
              <a:off x="8340155" y="2214094"/>
              <a:ext cx="556442" cy="1062309"/>
            </a:xfrm>
            <a:prstGeom prst="chevron">
              <a:avLst>
                <a:gd name="adj" fmla="val 6231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en-GB"/>
            </a:p>
          </p:txBody>
        </p:sp>
        <p:sp>
          <p:nvSpPr>
            <p:cNvPr id="39" name="Freeform: Shape 38">
              <a:extLst>
                <a:ext uri="{FF2B5EF4-FFF2-40B4-BE49-F238E27FC236}">
                  <a16:creationId xmlns:a16="http://schemas.microsoft.com/office/drawing/2014/main" id="{7BE2EAA9-C5C7-F913-7E8D-A6062A0F1E82}"/>
                </a:ext>
              </a:extLst>
            </p:cNvPr>
            <p:cNvSpPr/>
            <p:nvPr/>
          </p:nvSpPr>
          <p:spPr>
            <a:xfrm>
              <a:off x="9010415" y="2138732"/>
              <a:ext cx="1289935" cy="1289935"/>
            </a:xfrm>
            <a:custGeom>
              <a:avLst/>
              <a:gdLst>
                <a:gd name="connsiteX0" fmla="*/ 0 w 1289935"/>
                <a:gd name="connsiteY0" fmla="*/ 644968 h 1289935"/>
                <a:gd name="connsiteX1" fmla="*/ 644968 w 1289935"/>
                <a:gd name="connsiteY1" fmla="*/ 0 h 1289935"/>
                <a:gd name="connsiteX2" fmla="*/ 1289936 w 1289935"/>
                <a:gd name="connsiteY2" fmla="*/ 644968 h 1289935"/>
                <a:gd name="connsiteX3" fmla="*/ 644968 w 1289935"/>
                <a:gd name="connsiteY3" fmla="*/ 1289936 h 1289935"/>
                <a:gd name="connsiteX4" fmla="*/ 0 w 1289935"/>
                <a:gd name="connsiteY4" fmla="*/ 644968 h 12899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9935" h="1289935">
                  <a:moveTo>
                    <a:pt x="0" y="644968"/>
                  </a:moveTo>
                  <a:cubicBezTo>
                    <a:pt x="0" y="288762"/>
                    <a:pt x="288762" y="0"/>
                    <a:pt x="644968" y="0"/>
                  </a:cubicBezTo>
                  <a:cubicBezTo>
                    <a:pt x="1001174" y="0"/>
                    <a:pt x="1289936" y="288762"/>
                    <a:pt x="1289936" y="644968"/>
                  </a:cubicBezTo>
                  <a:cubicBezTo>
                    <a:pt x="1289936" y="1001174"/>
                    <a:pt x="1001174" y="1289936"/>
                    <a:pt x="644968" y="1289936"/>
                  </a:cubicBezTo>
                  <a:cubicBezTo>
                    <a:pt x="288762" y="1289936"/>
                    <a:pt x="0" y="1001174"/>
                    <a:pt x="0" y="644968"/>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1680" tIns="141680" rIns="141680" bIns="141680" numCol="1" spcCol="1270" anchor="ctr" anchorCtr="0">
              <a:noAutofit/>
            </a:bodyPr>
            <a:lstStyle/>
            <a:p>
              <a:pPr algn="ctr" defTabSz="600075">
                <a:lnSpc>
                  <a:spcPct val="90000"/>
                </a:lnSpc>
                <a:spcAft>
                  <a:spcPct val="35000"/>
                </a:spcAft>
              </a:pPr>
              <a:r>
                <a:rPr lang="en-GB" sz="1350">
                  <a:latin typeface="Arial" panose="020B0604020202020204" pitchFamily="34" charset="0"/>
                  <a:cs typeface="Arial" panose="020B0604020202020204" pitchFamily="34" charset="0"/>
                </a:rPr>
                <a:t>Analysis</a:t>
              </a:r>
            </a:p>
          </p:txBody>
        </p:sp>
        <p:sp>
          <p:nvSpPr>
            <p:cNvPr id="40" name="Freeform: Shape 39">
              <a:extLst>
                <a:ext uri="{FF2B5EF4-FFF2-40B4-BE49-F238E27FC236}">
                  <a16:creationId xmlns:a16="http://schemas.microsoft.com/office/drawing/2014/main" id="{72D06625-D15A-7D3B-7A93-7377001547D8}"/>
                </a:ext>
              </a:extLst>
            </p:cNvPr>
            <p:cNvSpPr/>
            <p:nvPr/>
          </p:nvSpPr>
          <p:spPr>
            <a:xfrm>
              <a:off x="8896597" y="3554625"/>
              <a:ext cx="1730645" cy="935835"/>
            </a:xfrm>
            <a:custGeom>
              <a:avLst/>
              <a:gdLst>
                <a:gd name="connsiteX0" fmla="*/ 0 w 1517570"/>
                <a:gd name="connsiteY0" fmla="*/ 0 h 935835"/>
                <a:gd name="connsiteX1" fmla="*/ 1517570 w 1517570"/>
                <a:gd name="connsiteY1" fmla="*/ 0 h 935835"/>
                <a:gd name="connsiteX2" fmla="*/ 1517570 w 1517570"/>
                <a:gd name="connsiteY2" fmla="*/ 935835 h 935835"/>
                <a:gd name="connsiteX3" fmla="*/ 0 w 1517570"/>
                <a:gd name="connsiteY3" fmla="*/ 935835 h 935835"/>
                <a:gd name="connsiteX4" fmla="*/ 0 w 1517570"/>
                <a:gd name="connsiteY4" fmla="*/ 0 h 9358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7570" h="935835">
                  <a:moveTo>
                    <a:pt x="0" y="0"/>
                  </a:moveTo>
                  <a:lnTo>
                    <a:pt x="1517570" y="0"/>
                  </a:lnTo>
                  <a:lnTo>
                    <a:pt x="1517570" y="935835"/>
                  </a:lnTo>
                  <a:lnTo>
                    <a:pt x="0" y="93583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4288" tIns="14288" rIns="14288" bIns="14288" numCol="1" spcCol="1270" anchor="t" anchorCtr="0">
              <a:noAutofit/>
            </a:bodyPr>
            <a:lstStyle/>
            <a:p>
              <a:pPr marL="85725" lvl="1" indent="-85725" defTabSz="500063">
                <a:lnSpc>
                  <a:spcPct val="90000"/>
                </a:lnSpc>
                <a:spcAft>
                  <a:spcPct val="15000"/>
                </a:spcAft>
                <a:buChar char="•"/>
              </a:pPr>
              <a:r>
                <a:rPr lang="en-GB" sz="1125">
                  <a:latin typeface="Arial" panose="020B0604020202020204" pitchFamily="34" charset="0"/>
                  <a:cs typeface="Arial" panose="020B0604020202020204" pitchFamily="34" charset="0"/>
                </a:rPr>
                <a:t>household incomes</a:t>
              </a:r>
            </a:p>
            <a:p>
              <a:pPr marL="85725" lvl="1" indent="-85725" defTabSz="500063">
                <a:lnSpc>
                  <a:spcPct val="90000"/>
                </a:lnSpc>
                <a:spcAft>
                  <a:spcPct val="15000"/>
                </a:spcAft>
                <a:buChar char="•"/>
              </a:pPr>
              <a:r>
                <a:rPr lang="en-GB" sz="1125">
                  <a:latin typeface="Arial" panose="020B0604020202020204" pitchFamily="34" charset="0"/>
                  <a:cs typeface="Arial" panose="020B0604020202020204" pitchFamily="34" charset="0"/>
                </a:rPr>
                <a:t>fiscal impact</a:t>
              </a:r>
            </a:p>
            <a:p>
              <a:pPr marL="85725" lvl="1" indent="-85725" defTabSz="500063">
                <a:lnSpc>
                  <a:spcPct val="90000"/>
                </a:lnSpc>
                <a:spcAft>
                  <a:spcPct val="15000"/>
                </a:spcAft>
                <a:buChar char="•"/>
              </a:pPr>
              <a:r>
                <a:rPr lang="en-GB" sz="1125">
                  <a:solidFill>
                    <a:srgbClr val="C00000"/>
                  </a:solidFill>
                  <a:latin typeface="Arial" panose="020B0604020202020204" pitchFamily="34" charset="0"/>
                  <a:cs typeface="Arial" panose="020B0604020202020204" pitchFamily="34" charset="0"/>
                </a:rPr>
                <a:t>work </a:t>
              </a:r>
              <a:r>
                <a:rPr lang="en-GB" sz="1125" strike="sngStrike">
                  <a:solidFill>
                    <a:srgbClr val="C00000"/>
                  </a:solidFill>
                  <a:latin typeface="Arial" panose="020B0604020202020204" pitchFamily="34" charset="0"/>
                  <a:cs typeface="Arial" panose="020B0604020202020204" pitchFamily="34" charset="0"/>
                </a:rPr>
                <a:t>incentives</a:t>
              </a:r>
              <a:r>
                <a:rPr lang="en-GB" sz="1125">
                  <a:solidFill>
                    <a:srgbClr val="C00000"/>
                  </a:solidFill>
                  <a:latin typeface="Arial" panose="020B0604020202020204" pitchFamily="34" charset="0"/>
                  <a:cs typeface="Arial" panose="020B0604020202020204" pitchFamily="34" charset="0"/>
                </a:rPr>
                <a:t> decisions</a:t>
              </a:r>
            </a:p>
          </p:txBody>
        </p:sp>
      </p:grpSp>
      <p:sp>
        <p:nvSpPr>
          <p:cNvPr id="4" name="Slide Number Placeholder 3">
            <a:extLst>
              <a:ext uri="{FF2B5EF4-FFF2-40B4-BE49-F238E27FC236}">
                <a16:creationId xmlns:a16="http://schemas.microsoft.com/office/drawing/2014/main" id="{4B6DC5F4-25A1-6440-ACCA-9F510172E613}"/>
              </a:ext>
            </a:extLst>
          </p:cNvPr>
          <p:cNvSpPr>
            <a:spLocks noGrp="1"/>
          </p:cNvSpPr>
          <p:nvPr>
            <p:ph type="sldNum" sz="quarter" idx="12"/>
          </p:nvPr>
        </p:nvSpPr>
        <p:spPr/>
        <p:txBody>
          <a:bodyPr/>
          <a:lstStyle/>
          <a:p>
            <a:fld id="{C48A8FB8-C411-4B7B-B8DF-3C88CBE8C9E0}" type="slidenum">
              <a:rPr lang="en-GB" smtClean="0"/>
              <a:t>13</a:t>
            </a:fld>
            <a:endParaRPr lang="en-GB"/>
          </a:p>
        </p:txBody>
      </p:sp>
      <p:sp>
        <p:nvSpPr>
          <p:cNvPr id="6" name="TextBox 5">
            <a:extLst>
              <a:ext uri="{FF2B5EF4-FFF2-40B4-BE49-F238E27FC236}">
                <a16:creationId xmlns:a16="http://schemas.microsoft.com/office/drawing/2014/main" id="{1CEBCEF3-B5DE-8B40-A48C-066E927F2DD4}"/>
              </a:ext>
            </a:extLst>
          </p:cNvPr>
          <p:cNvSpPr txBox="1"/>
          <p:nvPr/>
        </p:nvSpPr>
        <p:spPr>
          <a:xfrm>
            <a:off x="2966842" y="4963486"/>
            <a:ext cx="4911486" cy="957955"/>
          </a:xfrm>
          <a:prstGeom prst="rect">
            <a:avLst/>
          </a:prstGeom>
          <a:noFill/>
        </p:spPr>
        <p:txBody>
          <a:bodyPr wrap="square" rtlCol="0">
            <a:spAutoFit/>
          </a:bodyPr>
          <a:lstStyle/>
          <a:p>
            <a:r>
              <a:rPr lang="en-US" sz="1125"/>
              <a:t>Accounts for:</a:t>
            </a:r>
          </a:p>
          <a:p>
            <a:pPr marL="214313" indent="-214313">
              <a:buFont typeface="Arial" panose="020B0604020202020204" pitchFamily="34" charset="0"/>
              <a:buChar char="•"/>
            </a:pPr>
            <a:r>
              <a:rPr lang="en-US" sz="1125" b="1"/>
              <a:t>interactions between policies</a:t>
            </a:r>
          </a:p>
          <a:p>
            <a:pPr marL="214313" indent="-214313">
              <a:buFont typeface="Arial" panose="020B0604020202020204" pitchFamily="34" charset="0"/>
              <a:buChar char="•"/>
            </a:pPr>
            <a:r>
              <a:rPr lang="en-US" sz="1125" b="1"/>
              <a:t>interactions between policies and household characteristics</a:t>
            </a:r>
          </a:p>
          <a:p>
            <a:pPr marL="214313" indent="-214313">
              <a:buFont typeface="Arial" panose="020B0604020202020204" pitchFamily="34" charset="0"/>
              <a:buChar char="•"/>
            </a:pPr>
            <a:r>
              <a:rPr lang="en-US" sz="1125" b="1"/>
              <a:t>heterogeneity of household characteristics</a:t>
            </a:r>
          </a:p>
          <a:p>
            <a:pPr marL="214313" indent="-214313">
              <a:buFont typeface="Arial" panose="020B0604020202020204" pitchFamily="34" charset="0"/>
              <a:buChar char="•"/>
            </a:pPr>
            <a:r>
              <a:rPr lang="en-US" sz="1125" b="1"/>
              <a:t>heterogeneity in </a:t>
            </a:r>
            <a:r>
              <a:rPr lang="en-US" sz="1125" b="1" err="1"/>
              <a:t>behavioural</a:t>
            </a:r>
            <a:r>
              <a:rPr lang="en-US" sz="1125" b="1"/>
              <a:t> responses</a:t>
            </a:r>
          </a:p>
        </p:txBody>
      </p:sp>
      <p:sp>
        <p:nvSpPr>
          <p:cNvPr id="7" name="Chevron 6">
            <a:extLst>
              <a:ext uri="{FF2B5EF4-FFF2-40B4-BE49-F238E27FC236}">
                <a16:creationId xmlns:a16="http://schemas.microsoft.com/office/drawing/2014/main" id="{2B9F1991-3985-2747-A149-FB127EE33439}"/>
              </a:ext>
            </a:extLst>
          </p:cNvPr>
          <p:cNvSpPr/>
          <p:nvPr/>
        </p:nvSpPr>
        <p:spPr>
          <a:xfrm rot="5400000">
            <a:off x="5290802" y="4316935"/>
            <a:ext cx="434049" cy="828647"/>
          </a:xfrm>
          <a:prstGeom prst="chevron">
            <a:avLst>
              <a:gd name="adj" fmla="val 62310"/>
            </a:avLst>
          </a:prstGeom>
          <a:solidFill>
            <a:srgbClr val="00B050"/>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en-GB"/>
          </a:p>
        </p:txBody>
      </p:sp>
    </p:spTree>
    <p:extLst>
      <p:ext uri="{BB962C8B-B14F-4D97-AF65-F5344CB8AC3E}">
        <p14:creationId xmlns:p14="http://schemas.microsoft.com/office/powerpoint/2010/main" val="1240869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1076"/>
            <a:ext cx="8229600" cy="360040"/>
          </a:xfrm>
        </p:spPr>
        <p:txBody>
          <a:bodyPr>
            <a:normAutofit fontScale="90000"/>
          </a:bodyPr>
          <a:lstStyle/>
          <a:p>
            <a:r>
              <a:rPr lang="en-GB" dirty="0"/>
              <a:t>Handling errors</a:t>
            </a:r>
          </a:p>
        </p:txBody>
      </p:sp>
      <p:sp>
        <p:nvSpPr>
          <p:cNvPr id="3" name="Content Placeholder 2"/>
          <p:cNvSpPr>
            <a:spLocks noGrp="1"/>
          </p:cNvSpPr>
          <p:nvPr>
            <p:ph idx="1"/>
          </p:nvPr>
        </p:nvSpPr>
        <p:spPr>
          <a:xfrm>
            <a:off x="457200" y="851784"/>
            <a:ext cx="8229600" cy="1825594"/>
          </a:xfrm>
        </p:spPr>
        <p:txBody>
          <a:bodyPr>
            <a:normAutofit fontScale="92500" lnSpcReduction="10000"/>
          </a:bodyPr>
          <a:lstStyle/>
          <a:p>
            <a:r>
              <a:rPr lang="en-GB" dirty="0"/>
              <a:t>Output folder: log file (text format)</a:t>
            </a:r>
          </a:p>
          <a:p>
            <a:r>
              <a:rPr lang="en-GB" dirty="0"/>
              <a:t>Same info as in the running dialogue box</a:t>
            </a:r>
          </a:p>
          <a:p>
            <a:r>
              <a:rPr lang="en-GB" dirty="0"/>
              <a:t>Logs contain time stamp of their creation</a:t>
            </a:r>
          </a:p>
          <a:p>
            <a:r>
              <a:rPr lang="en-GB" dirty="0"/>
              <a:t>Info about EUROMOD version, policy system where error occurred and dataset used</a:t>
            </a:r>
          </a:p>
          <a:p>
            <a:endParaRPr lang="en-GB" dirty="0"/>
          </a:p>
        </p:txBody>
      </p:sp>
      <p:sp>
        <p:nvSpPr>
          <p:cNvPr id="4" name="Slide Number Placeholder 3"/>
          <p:cNvSpPr>
            <a:spLocks noGrp="1"/>
          </p:cNvSpPr>
          <p:nvPr>
            <p:ph type="sldNum" sz="quarter" idx="12"/>
          </p:nvPr>
        </p:nvSpPr>
        <p:spPr/>
        <p:txBody>
          <a:bodyPr/>
          <a:lstStyle/>
          <a:p>
            <a:pPr>
              <a:defRPr/>
            </a:pPr>
            <a:fld id="{C6F7B4B3-AE8E-4042-A23C-7141963C0C11}" type="slidenum">
              <a:rPr lang="en-GB" smtClean="0"/>
              <a:pPr>
                <a:defRPr/>
              </a:pPr>
              <a:t>130</a:t>
            </a:fld>
            <a:endParaRPr lang="en-GB" dirty="0"/>
          </a:p>
        </p:txBody>
      </p:sp>
      <p:pic>
        <p:nvPicPr>
          <p:cNvPr id="10" name="Picture 9">
            <a:extLst>
              <a:ext uri="{FF2B5EF4-FFF2-40B4-BE49-F238E27FC236}">
                <a16:creationId xmlns:a16="http://schemas.microsoft.com/office/drawing/2014/main" id="{28C09C5E-466A-C491-4B0C-0B5536936131}"/>
              </a:ext>
            </a:extLst>
          </p:cNvPr>
          <p:cNvPicPr>
            <a:picLocks noChangeAspect="1"/>
          </p:cNvPicPr>
          <p:nvPr/>
        </p:nvPicPr>
        <p:blipFill>
          <a:blip r:embed="rId2"/>
          <a:stretch>
            <a:fillRect/>
          </a:stretch>
        </p:blipFill>
        <p:spPr>
          <a:xfrm>
            <a:off x="0" y="2677377"/>
            <a:ext cx="9144000" cy="4180623"/>
          </a:xfrm>
          <a:prstGeom prst="rect">
            <a:avLst/>
          </a:prstGeom>
        </p:spPr>
      </p:pic>
    </p:spTree>
    <p:extLst>
      <p:ext uri="{BB962C8B-B14F-4D97-AF65-F5344CB8AC3E}">
        <p14:creationId xmlns:p14="http://schemas.microsoft.com/office/powerpoint/2010/main" val="3250930320"/>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780ABE2-BC89-6540-BC8A-3D15AC8ED53E}"/>
              </a:ext>
            </a:extLst>
          </p:cNvPr>
          <p:cNvSpPr>
            <a:spLocks noGrp="1"/>
          </p:cNvSpPr>
          <p:nvPr>
            <p:ph type="title"/>
          </p:nvPr>
        </p:nvSpPr>
        <p:spPr>
          <a:xfrm>
            <a:off x="539552" y="4406900"/>
            <a:ext cx="8280920" cy="1362075"/>
          </a:xfrm>
        </p:spPr>
        <p:txBody>
          <a:bodyPr/>
          <a:lstStyle/>
          <a:p>
            <a:r>
              <a:rPr lang="en-US" dirty="0">
                <a:solidFill>
                  <a:srgbClr val="0070C0"/>
                </a:solidFill>
              </a:rPr>
              <a:t>UKMOD: THE POLICY FUNCTION </a:t>
            </a:r>
            <a:r>
              <a:rPr lang="en-US" i="1" dirty="0" err="1">
                <a:solidFill>
                  <a:srgbClr val="0070C0"/>
                </a:solidFill>
              </a:rPr>
              <a:t>b</a:t>
            </a:r>
            <a:r>
              <a:rPr lang="en-US" i="1" cap="none" dirty="0" err="1">
                <a:solidFill>
                  <a:srgbClr val="0070C0"/>
                </a:solidFill>
              </a:rPr>
              <a:t>en</a:t>
            </a:r>
            <a:r>
              <a:rPr lang="en-US" i="1" dirty="0" err="1">
                <a:solidFill>
                  <a:srgbClr val="0070C0"/>
                </a:solidFill>
              </a:rPr>
              <a:t>c</a:t>
            </a:r>
            <a:r>
              <a:rPr lang="en-US" i="1" cap="none" dirty="0" err="1">
                <a:solidFill>
                  <a:srgbClr val="0070C0"/>
                </a:solidFill>
              </a:rPr>
              <a:t>alc</a:t>
            </a:r>
            <a:endParaRPr lang="en-US" i="1" dirty="0">
              <a:solidFill>
                <a:srgbClr val="0070C0"/>
              </a:solidFill>
            </a:endParaRPr>
          </a:p>
        </p:txBody>
      </p:sp>
      <p:sp>
        <p:nvSpPr>
          <p:cNvPr id="4" name="Slide Number Placeholder 3">
            <a:extLst>
              <a:ext uri="{FF2B5EF4-FFF2-40B4-BE49-F238E27FC236}">
                <a16:creationId xmlns:a16="http://schemas.microsoft.com/office/drawing/2014/main" id="{CA0C1D97-8202-F540-9F73-32DC56157212}"/>
              </a:ext>
            </a:extLst>
          </p:cNvPr>
          <p:cNvSpPr>
            <a:spLocks noGrp="1"/>
          </p:cNvSpPr>
          <p:nvPr>
            <p:ph type="sldNum" sz="quarter" idx="12"/>
          </p:nvPr>
        </p:nvSpPr>
        <p:spPr/>
        <p:txBody>
          <a:bodyPr/>
          <a:lstStyle/>
          <a:p>
            <a:fld id="{C48A8FB8-C411-4B7B-B8DF-3C88CBE8C9E0}" type="slidenum">
              <a:rPr lang="en-GB" smtClean="0"/>
              <a:t>131</a:t>
            </a:fld>
            <a:endParaRPr lang="en-GB"/>
          </a:p>
        </p:txBody>
      </p:sp>
      <p:graphicFrame>
        <p:nvGraphicFramePr>
          <p:cNvPr id="7" name="Content Placeholder 5"/>
          <p:cNvGraphicFramePr>
            <a:graphicFrameLocks/>
          </p:cNvGraphicFramePr>
          <p:nvPr>
            <p:extLst>
              <p:ext uri="{D42A27DB-BD31-4B8C-83A1-F6EECF244321}">
                <p14:modId xmlns:p14="http://schemas.microsoft.com/office/powerpoint/2010/main" val="253422937"/>
              </p:ext>
            </p:extLst>
          </p:nvPr>
        </p:nvGraphicFramePr>
        <p:xfrm>
          <a:off x="827584" y="744627"/>
          <a:ext cx="7488832" cy="3412946"/>
        </p:xfrm>
        <a:graphic>
          <a:graphicData uri="http://schemas.openxmlformats.org/drawingml/2006/table">
            <a:tbl>
              <a:tblPr/>
              <a:tblGrid>
                <a:gridCol w="201759">
                  <a:extLst>
                    <a:ext uri="{9D8B030D-6E8A-4147-A177-3AD203B41FA5}">
                      <a16:colId xmlns:a16="http://schemas.microsoft.com/office/drawing/2014/main" val="20000"/>
                    </a:ext>
                  </a:extLst>
                </a:gridCol>
                <a:gridCol w="1127479">
                  <a:extLst>
                    <a:ext uri="{9D8B030D-6E8A-4147-A177-3AD203B41FA5}">
                      <a16:colId xmlns:a16="http://schemas.microsoft.com/office/drawing/2014/main" val="20001"/>
                    </a:ext>
                  </a:extLst>
                </a:gridCol>
                <a:gridCol w="617145">
                  <a:extLst>
                    <a:ext uri="{9D8B030D-6E8A-4147-A177-3AD203B41FA5}">
                      <a16:colId xmlns:a16="http://schemas.microsoft.com/office/drawing/2014/main" val="20002"/>
                    </a:ext>
                  </a:extLst>
                </a:gridCol>
                <a:gridCol w="2563531">
                  <a:extLst>
                    <a:ext uri="{9D8B030D-6E8A-4147-A177-3AD203B41FA5}">
                      <a16:colId xmlns:a16="http://schemas.microsoft.com/office/drawing/2014/main" val="20003"/>
                    </a:ext>
                  </a:extLst>
                </a:gridCol>
                <a:gridCol w="2978918">
                  <a:extLst>
                    <a:ext uri="{9D8B030D-6E8A-4147-A177-3AD203B41FA5}">
                      <a16:colId xmlns:a16="http://schemas.microsoft.com/office/drawing/2014/main" val="20004"/>
                    </a:ext>
                  </a:extLst>
                </a:gridCol>
              </a:tblGrid>
              <a:tr h="173805">
                <a:tc gridSpan="2">
                  <a:txBody>
                    <a:bodyPr/>
                    <a:lstStyle/>
                    <a:p>
                      <a:pPr algn="l" fontAlgn="ctr"/>
                      <a:r>
                        <a:rPr lang="en-GB" sz="1400" b="1" i="0" u="none" strike="noStrike" dirty="0">
                          <a:solidFill>
                            <a:srgbClr val="0070C0"/>
                          </a:solidFill>
                          <a:effectLst/>
                          <a:latin typeface="Calibri"/>
                        </a:rPr>
                        <a:t>Policy</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2F2F2"/>
                    </a:solidFill>
                  </a:tcPr>
                </a:tc>
                <a:tc hMerge="1">
                  <a:txBody>
                    <a:bodyPr/>
                    <a:lstStyle/>
                    <a:p>
                      <a:endParaRPr lang="en-GB"/>
                    </a:p>
                  </a:txBody>
                  <a:tcPr/>
                </a:tc>
                <a:tc>
                  <a:txBody>
                    <a:bodyPr/>
                    <a:lstStyle/>
                    <a:p>
                      <a:pPr algn="l" fontAlgn="ctr"/>
                      <a:r>
                        <a:rPr lang="en-GB" sz="1400" b="1" i="0" u="none" strike="noStrike">
                          <a:solidFill>
                            <a:srgbClr val="0070C0"/>
                          </a:solidFill>
                          <a:effectLst/>
                          <a:latin typeface="Calibri"/>
                        </a:rPr>
                        <a:t>Grp/No</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2F2F2"/>
                    </a:solidFill>
                  </a:tcPr>
                </a:tc>
                <a:tc>
                  <a:txBody>
                    <a:bodyPr/>
                    <a:lstStyle/>
                    <a:p>
                      <a:pPr algn="l" fontAlgn="ctr"/>
                      <a:r>
                        <a:rPr lang="en-GB" sz="1400" b="1" i="0" u="none" strike="noStrike">
                          <a:solidFill>
                            <a:srgbClr val="0070C0"/>
                          </a:solidFill>
                          <a:effectLst/>
                          <a:latin typeface="Calibri"/>
                        </a:rPr>
                        <a:t>System Name</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2F2F2"/>
                    </a:solidFill>
                  </a:tcPr>
                </a:tc>
                <a:tc>
                  <a:txBody>
                    <a:bodyPr/>
                    <a:lstStyle/>
                    <a:p>
                      <a:pPr algn="l" fontAlgn="ctr"/>
                      <a:r>
                        <a:rPr lang="en-GB" sz="1400" b="1" i="0" u="none" strike="noStrike">
                          <a:solidFill>
                            <a:srgbClr val="0070C0"/>
                          </a:solidFill>
                          <a:effectLst/>
                          <a:latin typeface="Calibri"/>
                        </a:rPr>
                        <a:t>Comment</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2F2F2"/>
                    </a:solidFill>
                  </a:tcPr>
                </a:tc>
                <a:extLst>
                  <a:ext uri="{0D108BD9-81ED-4DB2-BD59-A6C34878D82A}">
                    <a16:rowId xmlns:a16="http://schemas.microsoft.com/office/drawing/2014/main" val="10000"/>
                  </a:ext>
                </a:extLst>
              </a:tr>
              <a:tr h="173805">
                <a:tc gridSpan="2">
                  <a:txBody>
                    <a:bodyPr/>
                    <a:lstStyle/>
                    <a:p>
                      <a:pPr algn="l" fontAlgn="ctr"/>
                      <a:r>
                        <a:rPr lang="en-GB" sz="1400" b="1" i="0" u="none" strike="noStrike" dirty="0" err="1">
                          <a:solidFill>
                            <a:srgbClr val="000000"/>
                          </a:solidFill>
                          <a:effectLst/>
                          <a:latin typeface="Calibri"/>
                        </a:rPr>
                        <a:t>BenCalc</a:t>
                      </a:r>
                      <a:endParaRPr lang="en-GB" sz="1400" b="1" i="0" u="none" strike="noStrike" dirty="0">
                        <a:solidFill>
                          <a:srgbClr val="000000"/>
                        </a:solidFill>
                        <a:effectLst/>
                        <a:latin typeface="Calibri"/>
                      </a:endParaRP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CE6F1"/>
                    </a:solidFill>
                  </a:tcPr>
                </a:tc>
                <a:tc hMerge="1">
                  <a:txBody>
                    <a:bodyPr/>
                    <a:lstStyle/>
                    <a:p>
                      <a:endParaRPr lang="en-GB"/>
                    </a:p>
                  </a:txBody>
                  <a:tcPr/>
                </a:tc>
                <a:tc>
                  <a:txBody>
                    <a:bodyPr/>
                    <a:lstStyle/>
                    <a:p>
                      <a:pPr algn="l" fontAlgn="ctr"/>
                      <a:r>
                        <a:rPr lang="en-GB" sz="1400" b="1" i="0" u="none" strike="noStrike">
                          <a:solidFill>
                            <a:srgbClr val="000000"/>
                          </a:solidFill>
                          <a:effectLst/>
                          <a:latin typeface="Calibri"/>
                        </a:rPr>
                        <a:t> </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CE6F1"/>
                    </a:solidFill>
                  </a:tcPr>
                </a:tc>
                <a:tc>
                  <a:txBody>
                    <a:bodyPr/>
                    <a:lstStyle/>
                    <a:p>
                      <a:pPr algn="l" fontAlgn="ctr"/>
                      <a:r>
                        <a:rPr lang="en-GB" sz="1400" b="1" i="0" u="none" strike="noStrike">
                          <a:solidFill>
                            <a:srgbClr val="00B050"/>
                          </a:solidFill>
                          <a:effectLst/>
                          <a:latin typeface="Calibri"/>
                        </a:rPr>
                        <a:t>on</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CE6F1"/>
                    </a:solidFill>
                  </a:tcPr>
                </a:tc>
                <a:tc>
                  <a:txBody>
                    <a:bodyPr/>
                    <a:lstStyle/>
                    <a:p>
                      <a:pPr algn="l" fontAlgn="ctr"/>
                      <a:r>
                        <a:rPr lang="en-GB" sz="1400" b="0" i="0" u="none" strike="noStrike">
                          <a:solidFill>
                            <a:srgbClr val="000000"/>
                          </a:solidFill>
                          <a:effectLst/>
                          <a:latin typeface="Calibri"/>
                        </a:rPr>
                        <a:t>Made-up example: child benefit</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CE6F1"/>
                    </a:solidFill>
                  </a:tcPr>
                </a:tc>
                <a:extLst>
                  <a:ext uri="{0D108BD9-81ED-4DB2-BD59-A6C34878D82A}">
                    <a16:rowId xmlns:a16="http://schemas.microsoft.com/office/drawing/2014/main" val="10001"/>
                  </a:ext>
                </a:extLst>
              </a:tr>
              <a:tr h="340181">
                <a:tc>
                  <a:txBody>
                    <a:bodyPr/>
                    <a:lstStyle/>
                    <a:p>
                      <a:pPr algn="l" fontAlgn="b"/>
                      <a:r>
                        <a:rPr lang="en-GB" sz="1400" b="0" i="0" u="none" strike="noStrike" dirty="0">
                          <a:solidFill>
                            <a:srgbClr val="000000"/>
                          </a:solidFill>
                          <a:effectLst/>
                          <a:latin typeface="Calibri"/>
                        </a:rPr>
                        <a:t> </a:t>
                      </a:r>
                    </a:p>
                  </a:txBody>
                  <a:tcPr marL="9525" marR="9525" marT="9525" marB="0" anchor="b">
                    <a:lnL>
                      <a:noFill/>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a:noFill/>
                    </a:lnB>
                    <a:solidFill>
                      <a:srgbClr val="FFFFFF"/>
                    </a:solidFill>
                  </a:tcPr>
                </a:tc>
                <a:tc>
                  <a:txBody>
                    <a:bodyPr/>
                    <a:lstStyle/>
                    <a:p>
                      <a:pPr algn="l" fontAlgn="b"/>
                      <a:r>
                        <a:rPr lang="en-GB" sz="1400" b="0" i="0" u="none" strike="noStrike" dirty="0" err="1">
                          <a:solidFill>
                            <a:srgbClr val="000000"/>
                          </a:solidFill>
                          <a:effectLst/>
                          <a:latin typeface="Calibri"/>
                        </a:rPr>
                        <a:t>Comp_Cond</a:t>
                      </a:r>
                      <a:endParaRPr lang="en-GB" sz="1400" b="0" i="0" u="none" strike="noStrike" dirty="0">
                        <a:solidFill>
                          <a:srgbClr val="000000"/>
                        </a:solidFill>
                        <a:effectLst/>
                        <a:latin typeface="Calibri"/>
                      </a:endParaRP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b"/>
                      <a:r>
                        <a:rPr lang="en-GB" sz="1400" b="0" i="0" u="none" strike="noStrike" dirty="0">
                          <a:solidFill>
                            <a:srgbClr val="000000"/>
                          </a:solidFill>
                          <a:effectLst/>
                          <a:latin typeface="Calibri"/>
                        </a:rPr>
                        <a:t>1</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en-GB" sz="1400" b="0" i="0" u="none" strike="noStrike" dirty="0" err="1">
                          <a:solidFill>
                            <a:srgbClr val="000000"/>
                          </a:solidFill>
                          <a:effectLst/>
                          <a:latin typeface="Calibri"/>
                        </a:rPr>
                        <a:t>nDepChildrenInTu</a:t>
                      </a:r>
                      <a:r>
                        <a:rPr lang="en-GB" sz="1400" b="0" i="0" u="none" strike="noStrike" dirty="0">
                          <a:solidFill>
                            <a:srgbClr val="000000"/>
                          </a:solidFill>
                          <a:effectLst/>
                          <a:latin typeface="Calibri"/>
                        </a:rPr>
                        <a:t>&gt;=1 &amp; </a:t>
                      </a:r>
                      <a:r>
                        <a:rPr lang="en-GB" sz="1400" b="0" i="0" u="none" strike="noStrike" dirty="0" err="1">
                          <a:solidFill>
                            <a:srgbClr val="000000"/>
                          </a:solidFill>
                          <a:effectLst/>
                          <a:latin typeface="Calibri"/>
                        </a:rPr>
                        <a:t>IsDepChild</a:t>
                      </a:r>
                      <a:endParaRPr lang="en-GB" sz="1400" b="0" i="0" u="none" strike="noStrike" dirty="0">
                        <a:solidFill>
                          <a:srgbClr val="000000"/>
                        </a:solidFill>
                        <a:effectLst/>
                        <a:latin typeface="Calibri"/>
                      </a:endParaRP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en-GB" sz="1400" b="0" i="0" u="none" strike="noStrike" dirty="0">
                          <a:solidFill>
                            <a:srgbClr val="000000"/>
                          </a:solidFill>
                          <a:effectLst/>
                          <a:latin typeface="Calibri"/>
                        </a:rPr>
                        <a:t>if at least one dependent child in the assessment unit…</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10002"/>
                  </a:ext>
                </a:extLst>
              </a:tr>
              <a:tr h="340181">
                <a:tc>
                  <a:txBody>
                    <a:bodyPr/>
                    <a:lstStyle/>
                    <a:p>
                      <a:pPr algn="l" fontAlgn="b"/>
                      <a:r>
                        <a:rPr lang="en-GB" sz="1400" b="0" i="0" u="none" strike="noStrike">
                          <a:solidFill>
                            <a:srgbClr val="000000"/>
                          </a:solidFill>
                          <a:effectLst/>
                          <a:latin typeface="Calibri"/>
                        </a:rPr>
                        <a:t> </a:t>
                      </a:r>
                    </a:p>
                  </a:txBody>
                  <a:tcPr marL="9525" marR="9525" marT="9525" marB="0" anchor="b">
                    <a:lnL>
                      <a:noFill/>
                    </a:lnL>
                    <a:lnR w="6350" cap="flat" cmpd="sng" algn="ctr">
                      <a:solidFill>
                        <a:srgbClr val="A6A6A6"/>
                      </a:solidFill>
                      <a:prstDash val="solid"/>
                      <a:round/>
                      <a:headEnd type="none" w="med" len="med"/>
                      <a:tailEnd type="none" w="med" len="med"/>
                    </a:lnR>
                    <a:lnT>
                      <a:noFill/>
                    </a:lnT>
                    <a:lnB>
                      <a:noFill/>
                    </a:lnB>
                    <a:solidFill>
                      <a:srgbClr val="FFFFFF"/>
                    </a:solidFill>
                  </a:tcPr>
                </a:tc>
                <a:tc>
                  <a:txBody>
                    <a:bodyPr/>
                    <a:lstStyle/>
                    <a:p>
                      <a:pPr algn="l" fontAlgn="b"/>
                      <a:r>
                        <a:rPr lang="en-GB" sz="1400" b="0" i="0" u="none" strike="noStrike">
                          <a:solidFill>
                            <a:srgbClr val="000000"/>
                          </a:solidFill>
                          <a:effectLst/>
                          <a:latin typeface="Calibri"/>
                        </a:rPr>
                        <a:t>Comp_perElig</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Calibri"/>
                        </a:rPr>
                        <a:t>1</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a:rPr>
                        <a:t>20#w</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en-GB" sz="1400" b="0" i="0" u="none" strike="noStrike" dirty="0">
                          <a:solidFill>
                            <a:srgbClr val="000000"/>
                          </a:solidFill>
                          <a:effectLst/>
                          <a:latin typeface="Calibri"/>
                        </a:rPr>
                        <a:t>…benefit amount is £20 per week per child</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10003"/>
                  </a:ext>
                </a:extLst>
              </a:tr>
              <a:tr h="340181">
                <a:tc>
                  <a:txBody>
                    <a:bodyPr/>
                    <a:lstStyle/>
                    <a:p>
                      <a:pPr algn="l" fontAlgn="b"/>
                      <a:r>
                        <a:rPr lang="en-GB" sz="1400" b="0" i="0" u="none" strike="noStrike">
                          <a:solidFill>
                            <a:srgbClr val="000000"/>
                          </a:solidFill>
                          <a:effectLst/>
                          <a:latin typeface="Calibri"/>
                        </a:rPr>
                        <a:t> </a:t>
                      </a:r>
                    </a:p>
                  </a:txBody>
                  <a:tcPr marL="9525" marR="9525" marT="9525" marB="0" anchor="b">
                    <a:lnL>
                      <a:noFill/>
                    </a:lnL>
                    <a:lnR w="6350" cap="flat" cmpd="sng" algn="ctr">
                      <a:solidFill>
                        <a:srgbClr val="A6A6A6"/>
                      </a:solidFill>
                      <a:prstDash val="solid"/>
                      <a:round/>
                      <a:headEnd type="none" w="med" len="med"/>
                      <a:tailEnd type="none" w="med" len="med"/>
                    </a:lnR>
                    <a:lnT>
                      <a:noFill/>
                    </a:lnT>
                    <a:lnB>
                      <a:noFill/>
                    </a:lnB>
                    <a:solidFill>
                      <a:srgbClr val="FFFFFF"/>
                    </a:solidFill>
                  </a:tcPr>
                </a:tc>
                <a:tc>
                  <a:txBody>
                    <a:bodyPr/>
                    <a:lstStyle/>
                    <a:p>
                      <a:pPr algn="l" fontAlgn="b"/>
                      <a:r>
                        <a:rPr lang="en-GB" sz="1400" b="0" i="0" u="none" strike="noStrike" dirty="0" err="1">
                          <a:solidFill>
                            <a:srgbClr val="000000"/>
                          </a:solidFill>
                          <a:effectLst/>
                          <a:latin typeface="Calibri"/>
                        </a:rPr>
                        <a:t>Comp_Cond</a:t>
                      </a:r>
                      <a:endParaRPr lang="en-GB" sz="1400" b="0" i="0" u="none" strike="noStrike" dirty="0">
                        <a:solidFill>
                          <a:srgbClr val="000000"/>
                        </a:solidFill>
                        <a:effectLst/>
                        <a:latin typeface="Calibri"/>
                      </a:endParaRP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b"/>
                      <a:r>
                        <a:rPr lang="en-GB" sz="1400" b="0" i="0" u="none" strike="noStrike" dirty="0">
                          <a:solidFill>
                            <a:srgbClr val="000000"/>
                          </a:solidFill>
                          <a:effectLst/>
                          <a:latin typeface="Calibri"/>
                        </a:rPr>
                        <a:t>2</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a:rPr>
                        <a:t>IsDepChild &amp; IsDisabled</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en-GB" sz="1400" b="0" i="0" u="none" strike="noStrike" dirty="0">
                          <a:solidFill>
                            <a:srgbClr val="000000"/>
                          </a:solidFill>
                          <a:effectLst/>
                          <a:latin typeface="Calibri"/>
                        </a:rPr>
                        <a:t>if a child with a disability in the assessment unit…</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10004"/>
                  </a:ext>
                </a:extLst>
              </a:tr>
              <a:tr h="340181">
                <a:tc>
                  <a:txBody>
                    <a:bodyPr/>
                    <a:lstStyle/>
                    <a:p>
                      <a:pPr algn="l" fontAlgn="b"/>
                      <a:r>
                        <a:rPr lang="en-GB" sz="1400" b="0" i="0" u="none" strike="noStrike">
                          <a:solidFill>
                            <a:srgbClr val="000000"/>
                          </a:solidFill>
                          <a:effectLst/>
                          <a:latin typeface="Calibri"/>
                        </a:rPr>
                        <a:t> </a:t>
                      </a:r>
                    </a:p>
                  </a:txBody>
                  <a:tcPr marL="9525" marR="9525" marT="9525" marB="0" anchor="b">
                    <a:lnL>
                      <a:noFill/>
                    </a:lnL>
                    <a:lnR w="6350" cap="flat" cmpd="sng" algn="ctr">
                      <a:solidFill>
                        <a:srgbClr val="A6A6A6"/>
                      </a:solidFill>
                      <a:prstDash val="solid"/>
                      <a:round/>
                      <a:headEnd type="none" w="med" len="med"/>
                      <a:tailEnd type="none" w="med" len="med"/>
                    </a:lnR>
                    <a:lnT>
                      <a:noFill/>
                    </a:lnT>
                    <a:lnB>
                      <a:noFill/>
                    </a:lnB>
                    <a:solidFill>
                      <a:srgbClr val="FFFFFF"/>
                    </a:solidFill>
                  </a:tcPr>
                </a:tc>
                <a:tc>
                  <a:txBody>
                    <a:bodyPr/>
                    <a:lstStyle/>
                    <a:p>
                      <a:pPr algn="l" fontAlgn="b"/>
                      <a:r>
                        <a:rPr lang="en-GB" sz="1400" b="0" i="0" u="none" strike="noStrike">
                          <a:solidFill>
                            <a:srgbClr val="000000"/>
                          </a:solidFill>
                          <a:effectLst/>
                          <a:latin typeface="Calibri"/>
                        </a:rPr>
                        <a:t>Comp_perElig</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Calibri"/>
                        </a:rPr>
                        <a:t>2</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en-GB" sz="1400" b="0" i="0" u="none" strike="noStrike" dirty="0">
                          <a:solidFill>
                            <a:srgbClr val="000000"/>
                          </a:solidFill>
                          <a:effectLst/>
                          <a:latin typeface="Calibri"/>
                        </a:rPr>
                        <a:t>10#w</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en-GB" sz="1400" b="0" i="0" u="none" strike="noStrike" dirty="0">
                          <a:solidFill>
                            <a:srgbClr val="000000"/>
                          </a:solidFill>
                          <a:effectLst/>
                          <a:latin typeface="Calibri"/>
                        </a:rPr>
                        <a:t>…£10 per week for each child with a disability</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10005"/>
                  </a:ext>
                </a:extLst>
              </a:tr>
              <a:tr h="340181">
                <a:tc>
                  <a:txBody>
                    <a:bodyPr/>
                    <a:lstStyle/>
                    <a:p>
                      <a:pPr algn="l" fontAlgn="b"/>
                      <a:r>
                        <a:rPr lang="en-GB" sz="1400" b="0" i="0" u="none" strike="noStrike">
                          <a:solidFill>
                            <a:srgbClr val="000000"/>
                          </a:solidFill>
                          <a:effectLst/>
                          <a:latin typeface="Calibri"/>
                        </a:rPr>
                        <a:t> </a:t>
                      </a:r>
                    </a:p>
                  </a:txBody>
                  <a:tcPr marL="9525" marR="9525" marT="9525" marB="0" anchor="b">
                    <a:lnL>
                      <a:noFill/>
                    </a:lnL>
                    <a:lnR w="6350" cap="flat" cmpd="sng" algn="ctr">
                      <a:solidFill>
                        <a:srgbClr val="A6A6A6"/>
                      </a:solidFill>
                      <a:prstDash val="solid"/>
                      <a:round/>
                      <a:headEnd type="none" w="med" len="med"/>
                      <a:tailEnd type="none" w="med" len="med"/>
                    </a:lnR>
                    <a:lnT>
                      <a:noFill/>
                    </a:lnT>
                    <a:lnB>
                      <a:noFill/>
                    </a:lnB>
                    <a:solidFill>
                      <a:srgbClr val="FFFFFF"/>
                    </a:solidFill>
                  </a:tcPr>
                </a:tc>
                <a:tc>
                  <a:txBody>
                    <a:bodyPr/>
                    <a:lstStyle/>
                    <a:p>
                      <a:pPr algn="l" fontAlgn="b"/>
                      <a:r>
                        <a:rPr lang="en-GB" sz="1400" b="0" i="0" u="none" strike="noStrike">
                          <a:solidFill>
                            <a:srgbClr val="000000"/>
                          </a:solidFill>
                          <a:effectLst/>
                          <a:latin typeface="Calibri"/>
                        </a:rPr>
                        <a:t>Comp_Cond</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Calibri"/>
                        </a:rPr>
                        <a:t>3</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a:rPr>
                        <a:t>IsLoneParentOfDepChild</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en-GB" sz="1400" b="0" i="0" u="none" strike="noStrike" dirty="0">
                          <a:solidFill>
                            <a:srgbClr val="000000"/>
                          </a:solidFill>
                          <a:effectLst/>
                          <a:latin typeface="Calibri"/>
                        </a:rPr>
                        <a:t>if a lone parent in the assessment unit…</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10006"/>
                  </a:ext>
                </a:extLst>
              </a:tr>
              <a:tr h="173805">
                <a:tc>
                  <a:txBody>
                    <a:bodyPr/>
                    <a:lstStyle/>
                    <a:p>
                      <a:pPr algn="l" fontAlgn="b"/>
                      <a:r>
                        <a:rPr lang="en-GB" sz="1400" b="0" i="0" u="none" strike="noStrike">
                          <a:solidFill>
                            <a:srgbClr val="000000"/>
                          </a:solidFill>
                          <a:effectLst/>
                          <a:latin typeface="Calibri"/>
                        </a:rPr>
                        <a:t> </a:t>
                      </a:r>
                    </a:p>
                  </a:txBody>
                  <a:tcPr marL="9525" marR="9525" marT="9525" marB="0" anchor="b">
                    <a:lnL>
                      <a:noFill/>
                    </a:lnL>
                    <a:lnR w="6350" cap="flat" cmpd="sng" algn="ctr">
                      <a:solidFill>
                        <a:srgbClr val="A6A6A6"/>
                      </a:solidFill>
                      <a:prstDash val="solid"/>
                      <a:round/>
                      <a:headEnd type="none" w="med" len="med"/>
                      <a:tailEnd type="none" w="med" len="med"/>
                    </a:lnR>
                    <a:lnT>
                      <a:noFill/>
                    </a:lnT>
                    <a:lnB>
                      <a:noFill/>
                    </a:lnB>
                    <a:solidFill>
                      <a:srgbClr val="FFFFFF"/>
                    </a:solidFill>
                  </a:tcPr>
                </a:tc>
                <a:tc>
                  <a:txBody>
                    <a:bodyPr/>
                    <a:lstStyle/>
                    <a:p>
                      <a:pPr algn="l" fontAlgn="b"/>
                      <a:r>
                        <a:rPr lang="en-GB" sz="1400" b="0" i="0" u="none" strike="noStrike">
                          <a:solidFill>
                            <a:srgbClr val="000000"/>
                          </a:solidFill>
                          <a:effectLst/>
                          <a:latin typeface="Calibri"/>
                        </a:rPr>
                        <a:t>Comp_perTU</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Calibri"/>
                        </a:rPr>
                        <a:t>3</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a:rPr>
                        <a:t>5#w</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en-GB" sz="1400" b="0" i="0" u="none" strike="noStrike" dirty="0">
                          <a:solidFill>
                            <a:srgbClr val="000000"/>
                          </a:solidFill>
                          <a:effectLst/>
                          <a:latin typeface="Calibri"/>
                        </a:rPr>
                        <a:t>…£5 per week for the assessment unit</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10007"/>
                  </a:ext>
                </a:extLst>
              </a:tr>
              <a:tr h="173805">
                <a:tc>
                  <a:txBody>
                    <a:bodyPr/>
                    <a:lstStyle/>
                    <a:p>
                      <a:pPr algn="l" fontAlgn="b"/>
                      <a:r>
                        <a:rPr lang="en-GB" sz="1400" b="0" i="0" u="none" strike="noStrike">
                          <a:solidFill>
                            <a:srgbClr val="000000"/>
                          </a:solidFill>
                          <a:effectLst/>
                          <a:latin typeface="Calibri"/>
                        </a:rPr>
                        <a:t> </a:t>
                      </a:r>
                    </a:p>
                  </a:txBody>
                  <a:tcPr marL="9525" marR="9525" marT="9525" marB="0" anchor="b">
                    <a:lnL>
                      <a:noFill/>
                    </a:lnL>
                    <a:lnR w="6350" cap="flat" cmpd="sng" algn="ctr">
                      <a:solidFill>
                        <a:srgbClr val="A6A6A6"/>
                      </a:solidFill>
                      <a:prstDash val="solid"/>
                      <a:round/>
                      <a:headEnd type="none" w="med" len="med"/>
                      <a:tailEnd type="none" w="med" len="med"/>
                    </a:lnR>
                    <a:lnT>
                      <a:noFill/>
                    </a:lnT>
                    <a:lnB>
                      <a:noFill/>
                    </a:lnB>
                    <a:solidFill>
                      <a:srgbClr val="FFFFFF"/>
                    </a:solidFill>
                  </a:tcPr>
                </a:tc>
                <a:tc>
                  <a:txBody>
                    <a:bodyPr/>
                    <a:lstStyle/>
                    <a:p>
                      <a:pPr algn="l" fontAlgn="b"/>
                      <a:r>
                        <a:rPr lang="en-GB" sz="1400" b="0" i="0" u="none" strike="noStrike">
                          <a:solidFill>
                            <a:srgbClr val="000000"/>
                          </a:solidFill>
                          <a:effectLst/>
                          <a:latin typeface="Calibri"/>
                        </a:rPr>
                        <a:t>output_var</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Calibri"/>
                        </a:rPr>
                        <a:t> </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a:rPr>
                        <a:t>bch_s</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en-GB" sz="1400" b="0" i="0" u="none" strike="noStrike" dirty="0">
                          <a:solidFill>
                            <a:srgbClr val="000000"/>
                          </a:solidFill>
                          <a:effectLst/>
                          <a:latin typeface="Calibri"/>
                        </a:rPr>
                        <a:t> </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10008"/>
                  </a:ext>
                </a:extLst>
              </a:tr>
              <a:tr h="340181">
                <a:tc>
                  <a:txBody>
                    <a:bodyPr/>
                    <a:lstStyle/>
                    <a:p>
                      <a:pPr algn="l" fontAlgn="b"/>
                      <a:r>
                        <a:rPr lang="en-GB" sz="1400" b="0" i="0" u="none" strike="noStrike">
                          <a:solidFill>
                            <a:srgbClr val="000000"/>
                          </a:solidFill>
                          <a:effectLst/>
                          <a:latin typeface="Calibri"/>
                        </a:rPr>
                        <a:t> </a:t>
                      </a:r>
                    </a:p>
                  </a:txBody>
                  <a:tcPr marL="9525" marR="9525" marT="9525" marB="0" anchor="b">
                    <a:lnL>
                      <a:noFill/>
                    </a:lnL>
                    <a:lnR w="6350" cap="flat" cmpd="sng" algn="ctr">
                      <a:solidFill>
                        <a:srgbClr val="A6A6A6"/>
                      </a:solidFill>
                      <a:prstDash val="solid"/>
                      <a:round/>
                      <a:headEnd type="none" w="med" len="med"/>
                      <a:tailEnd type="none" w="med" len="med"/>
                    </a:lnR>
                    <a:lnT>
                      <a:noFill/>
                    </a:lnT>
                    <a:lnB>
                      <a:noFill/>
                    </a:lnB>
                    <a:solidFill>
                      <a:srgbClr val="FFFFFF"/>
                    </a:solidFill>
                  </a:tcPr>
                </a:tc>
                <a:tc>
                  <a:txBody>
                    <a:bodyPr/>
                    <a:lstStyle/>
                    <a:p>
                      <a:pPr algn="l" fontAlgn="b"/>
                      <a:r>
                        <a:rPr lang="en-GB" sz="1400" b="0" i="0" u="none" strike="noStrike" dirty="0">
                          <a:solidFill>
                            <a:srgbClr val="000000"/>
                          </a:solidFill>
                          <a:effectLst/>
                          <a:latin typeface="Calibri"/>
                        </a:rPr>
                        <a:t>TAX_UNIT</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Calibri"/>
                        </a:rPr>
                        <a:t> </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en-GB" sz="1400" b="0" i="0" u="none" strike="noStrike" dirty="0" err="1">
                          <a:solidFill>
                            <a:srgbClr val="000000"/>
                          </a:solidFill>
                          <a:effectLst/>
                          <a:latin typeface="Calibri"/>
                        </a:rPr>
                        <a:t>tu_bu_uk</a:t>
                      </a:r>
                      <a:endParaRPr lang="en-GB" sz="1400" b="0" i="0" u="none" strike="noStrike" dirty="0">
                        <a:solidFill>
                          <a:srgbClr val="000000"/>
                        </a:solidFill>
                        <a:effectLst/>
                        <a:latin typeface="Calibri"/>
                      </a:endParaRP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en-GB" sz="1400" b="0" i="0" u="none" strike="noStrike" dirty="0">
                          <a:solidFill>
                            <a:srgbClr val="000000"/>
                          </a:solidFill>
                          <a:effectLst/>
                          <a:latin typeface="Calibri"/>
                        </a:rPr>
                        <a:t>assessment unit used for the calculations</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2993657784"/>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143000"/>
          </a:xfrm>
        </p:spPr>
        <p:txBody>
          <a:bodyPr>
            <a:normAutofit fontScale="90000"/>
          </a:bodyPr>
          <a:lstStyle/>
          <a:p>
            <a:r>
              <a:rPr lang="en-GB" dirty="0"/>
              <a:t>In this section, you will learn about:</a:t>
            </a:r>
          </a:p>
        </p:txBody>
      </p:sp>
      <p:sp>
        <p:nvSpPr>
          <p:cNvPr id="3" name="Content Placeholder 2"/>
          <p:cNvSpPr>
            <a:spLocks noGrp="1"/>
          </p:cNvSpPr>
          <p:nvPr>
            <p:ph idx="1"/>
          </p:nvPr>
        </p:nvSpPr>
        <p:spPr>
          <a:xfrm>
            <a:off x="447668" y="1124744"/>
            <a:ext cx="8229600" cy="4525963"/>
          </a:xfrm>
        </p:spPr>
        <p:txBody>
          <a:bodyPr>
            <a:normAutofit/>
          </a:bodyPr>
          <a:lstStyle/>
          <a:p>
            <a:r>
              <a:rPr lang="en-GB" dirty="0"/>
              <a:t>The function</a:t>
            </a:r>
            <a:r>
              <a:rPr lang="en-GB" b="1" dirty="0">
                <a:solidFill>
                  <a:srgbClr val="0070C0"/>
                </a:solidFill>
              </a:rPr>
              <a:t> </a:t>
            </a:r>
            <a:r>
              <a:rPr lang="en-GB" b="1" i="1" dirty="0" err="1">
                <a:solidFill>
                  <a:srgbClr val="0070C0"/>
                </a:solidFill>
              </a:rPr>
              <a:t>BenCalc</a:t>
            </a:r>
            <a:endParaRPr lang="en-GB" b="1" i="1" dirty="0">
              <a:solidFill>
                <a:srgbClr val="0070C0"/>
              </a:solidFill>
            </a:endParaRPr>
          </a:p>
          <a:p>
            <a:pPr lvl="1"/>
            <a:r>
              <a:rPr lang="en-GB" dirty="0"/>
              <a:t>Combines </a:t>
            </a:r>
            <a:r>
              <a:rPr lang="en-GB" i="1" dirty="0" err="1"/>
              <a:t>Elig</a:t>
            </a:r>
            <a:r>
              <a:rPr lang="en-GB" i="1" dirty="0"/>
              <a:t> </a:t>
            </a:r>
            <a:r>
              <a:rPr lang="en-GB" dirty="0"/>
              <a:t>and </a:t>
            </a:r>
            <a:r>
              <a:rPr lang="en-GB" i="1" dirty="0" err="1"/>
              <a:t>ArithOp</a:t>
            </a:r>
            <a:r>
              <a:rPr lang="en-GB" i="1" dirty="0"/>
              <a:t> </a:t>
            </a:r>
            <a:r>
              <a:rPr lang="en-GB" dirty="0"/>
              <a:t>functions</a:t>
            </a:r>
          </a:p>
          <a:p>
            <a:pPr lvl="1"/>
            <a:r>
              <a:rPr lang="en-GB" dirty="0"/>
              <a:t>Used to implement benefits</a:t>
            </a:r>
          </a:p>
          <a:p>
            <a:pPr lvl="1"/>
            <a:r>
              <a:rPr lang="en-GB" sz="2400" dirty="0">
                <a:solidFill>
                  <a:schemeClr val="tx1"/>
                </a:solidFill>
              </a:rPr>
              <a:t>Compulsory parameters:</a:t>
            </a:r>
            <a:r>
              <a:rPr lang="en-GB" sz="2400" dirty="0">
                <a:solidFill>
                  <a:srgbClr val="C00000"/>
                </a:solidFill>
              </a:rPr>
              <a:t> </a:t>
            </a:r>
            <a:r>
              <a:rPr lang="en-GB" sz="2400" dirty="0" err="1">
                <a:solidFill>
                  <a:srgbClr val="C00000"/>
                </a:solidFill>
              </a:rPr>
              <a:t>Comp_Cond</a:t>
            </a:r>
            <a:r>
              <a:rPr lang="en-GB" sz="2400" dirty="0">
                <a:solidFill>
                  <a:srgbClr val="C00000"/>
                </a:solidFill>
              </a:rPr>
              <a:t>, </a:t>
            </a:r>
            <a:r>
              <a:rPr lang="en-GB" sz="2400" dirty="0" err="1">
                <a:solidFill>
                  <a:srgbClr val="C00000"/>
                </a:solidFill>
              </a:rPr>
              <a:t>Comp_PerTU</a:t>
            </a:r>
            <a:r>
              <a:rPr lang="en-GB" sz="2400" dirty="0">
                <a:solidFill>
                  <a:srgbClr val="C00000"/>
                </a:solidFill>
              </a:rPr>
              <a:t>/</a:t>
            </a:r>
            <a:r>
              <a:rPr lang="en-GB" sz="2400" dirty="0" err="1">
                <a:solidFill>
                  <a:srgbClr val="C00000"/>
                </a:solidFill>
              </a:rPr>
              <a:t>Comp_PerElig</a:t>
            </a:r>
            <a:r>
              <a:rPr lang="en-GB" sz="2400" dirty="0">
                <a:solidFill>
                  <a:srgbClr val="C00000"/>
                </a:solidFill>
              </a:rPr>
              <a:t>, </a:t>
            </a:r>
            <a:r>
              <a:rPr lang="en-GB" sz="2400" dirty="0" err="1">
                <a:solidFill>
                  <a:srgbClr val="C00000"/>
                </a:solidFill>
              </a:rPr>
              <a:t>output_var</a:t>
            </a:r>
            <a:r>
              <a:rPr lang="en-GB" sz="2400" dirty="0">
                <a:solidFill>
                  <a:srgbClr val="C00000"/>
                </a:solidFill>
              </a:rPr>
              <a:t>, TAX_UNIT</a:t>
            </a:r>
            <a:endParaRPr lang="en-GB" dirty="0"/>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48A8FB8-C411-4B7B-B8DF-3C88CBE8C9E0}" type="slidenum">
              <a:rPr kumimoji="0" lang="en-GB"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132</a:t>
            </a:fld>
            <a:endParaRPr kumimoji="0" lang="en-GB"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graphicFrame>
        <p:nvGraphicFramePr>
          <p:cNvPr id="5" name="Content Placeholder 5"/>
          <p:cNvGraphicFramePr>
            <a:graphicFrameLocks/>
          </p:cNvGraphicFramePr>
          <p:nvPr>
            <p:extLst>
              <p:ext uri="{D42A27DB-BD31-4B8C-83A1-F6EECF244321}">
                <p14:modId xmlns:p14="http://schemas.microsoft.com/office/powerpoint/2010/main" val="445892689"/>
              </p:ext>
            </p:extLst>
          </p:nvPr>
        </p:nvGraphicFramePr>
        <p:xfrm>
          <a:off x="457200" y="3363610"/>
          <a:ext cx="8363273" cy="2945710"/>
        </p:xfrm>
        <a:graphic>
          <a:graphicData uri="http://schemas.openxmlformats.org/drawingml/2006/table">
            <a:tbl>
              <a:tblPr/>
              <a:tblGrid>
                <a:gridCol w="225317">
                  <a:extLst>
                    <a:ext uri="{9D8B030D-6E8A-4147-A177-3AD203B41FA5}">
                      <a16:colId xmlns:a16="http://schemas.microsoft.com/office/drawing/2014/main" val="20000"/>
                    </a:ext>
                  </a:extLst>
                </a:gridCol>
                <a:gridCol w="1259130">
                  <a:extLst>
                    <a:ext uri="{9D8B030D-6E8A-4147-A177-3AD203B41FA5}">
                      <a16:colId xmlns:a16="http://schemas.microsoft.com/office/drawing/2014/main" val="20001"/>
                    </a:ext>
                  </a:extLst>
                </a:gridCol>
                <a:gridCol w="689208">
                  <a:extLst>
                    <a:ext uri="{9D8B030D-6E8A-4147-A177-3AD203B41FA5}">
                      <a16:colId xmlns:a16="http://schemas.microsoft.com/office/drawing/2014/main" val="20002"/>
                    </a:ext>
                  </a:extLst>
                </a:gridCol>
                <a:gridCol w="2862864">
                  <a:extLst>
                    <a:ext uri="{9D8B030D-6E8A-4147-A177-3AD203B41FA5}">
                      <a16:colId xmlns:a16="http://schemas.microsoft.com/office/drawing/2014/main" val="20003"/>
                    </a:ext>
                  </a:extLst>
                </a:gridCol>
                <a:gridCol w="3326754">
                  <a:extLst>
                    <a:ext uri="{9D8B030D-6E8A-4147-A177-3AD203B41FA5}">
                      <a16:colId xmlns:a16="http://schemas.microsoft.com/office/drawing/2014/main" val="20004"/>
                    </a:ext>
                  </a:extLst>
                </a:gridCol>
              </a:tblGrid>
              <a:tr h="150935">
                <a:tc gridSpan="2">
                  <a:txBody>
                    <a:bodyPr/>
                    <a:lstStyle/>
                    <a:p>
                      <a:pPr algn="l" fontAlgn="ctr"/>
                      <a:r>
                        <a:rPr lang="en-GB" sz="1400" b="1" i="0" u="none" strike="noStrike" dirty="0">
                          <a:solidFill>
                            <a:srgbClr val="0070C0"/>
                          </a:solidFill>
                          <a:effectLst/>
                          <a:latin typeface="Calibri"/>
                        </a:rPr>
                        <a:t>Policy</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2F2F2"/>
                    </a:solidFill>
                  </a:tcPr>
                </a:tc>
                <a:tc hMerge="1">
                  <a:txBody>
                    <a:bodyPr/>
                    <a:lstStyle/>
                    <a:p>
                      <a:endParaRPr lang="en-GB"/>
                    </a:p>
                  </a:txBody>
                  <a:tcPr/>
                </a:tc>
                <a:tc>
                  <a:txBody>
                    <a:bodyPr/>
                    <a:lstStyle/>
                    <a:p>
                      <a:pPr algn="l" fontAlgn="ctr"/>
                      <a:r>
                        <a:rPr lang="en-GB" sz="1400" b="1" i="0" u="none" strike="noStrike" dirty="0">
                          <a:solidFill>
                            <a:srgbClr val="0070C0"/>
                          </a:solidFill>
                          <a:effectLst/>
                          <a:latin typeface="Calibri"/>
                        </a:rPr>
                        <a:t>Grp/No</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2F2F2"/>
                    </a:solidFill>
                  </a:tcPr>
                </a:tc>
                <a:tc>
                  <a:txBody>
                    <a:bodyPr/>
                    <a:lstStyle/>
                    <a:p>
                      <a:pPr algn="l" fontAlgn="ctr"/>
                      <a:r>
                        <a:rPr lang="en-GB" sz="1400" b="1" i="0" u="none" strike="noStrike" dirty="0">
                          <a:solidFill>
                            <a:srgbClr val="0070C0"/>
                          </a:solidFill>
                          <a:effectLst/>
                          <a:latin typeface="Calibri"/>
                        </a:rPr>
                        <a:t>System Name</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2F2F2"/>
                    </a:solidFill>
                  </a:tcPr>
                </a:tc>
                <a:tc>
                  <a:txBody>
                    <a:bodyPr/>
                    <a:lstStyle/>
                    <a:p>
                      <a:pPr algn="l" fontAlgn="ctr"/>
                      <a:r>
                        <a:rPr lang="en-GB" sz="1400" b="1" i="0" u="none" strike="noStrike">
                          <a:solidFill>
                            <a:srgbClr val="0070C0"/>
                          </a:solidFill>
                          <a:effectLst/>
                          <a:latin typeface="Calibri"/>
                        </a:rPr>
                        <a:t>Comment</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2F2F2"/>
                    </a:solidFill>
                  </a:tcPr>
                </a:tc>
                <a:extLst>
                  <a:ext uri="{0D108BD9-81ED-4DB2-BD59-A6C34878D82A}">
                    <a16:rowId xmlns:a16="http://schemas.microsoft.com/office/drawing/2014/main" val="10000"/>
                  </a:ext>
                </a:extLst>
              </a:tr>
              <a:tr h="150935">
                <a:tc gridSpan="2">
                  <a:txBody>
                    <a:bodyPr/>
                    <a:lstStyle/>
                    <a:p>
                      <a:pPr algn="l" fontAlgn="ctr"/>
                      <a:r>
                        <a:rPr lang="en-GB" sz="1400" b="1" i="0" u="none" strike="noStrike" dirty="0" err="1">
                          <a:solidFill>
                            <a:srgbClr val="000000"/>
                          </a:solidFill>
                          <a:effectLst/>
                          <a:latin typeface="Calibri"/>
                        </a:rPr>
                        <a:t>BenCalc</a:t>
                      </a:r>
                      <a:endParaRPr lang="en-GB" sz="1400" b="1" i="0" u="none" strike="noStrike" dirty="0">
                        <a:solidFill>
                          <a:srgbClr val="000000"/>
                        </a:solidFill>
                        <a:effectLst/>
                        <a:latin typeface="Calibri"/>
                      </a:endParaRP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CE6F1"/>
                    </a:solidFill>
                  </a:tcPr>
                </a:tc>
                <a:tc hMerge="1">
                  <a:txBody>
                    <a:bodyPr/>
                    <a:lstStyle/>
                    <a:p>
                      <a:endParaRPr lang="en-GB"/>
                    </a:p>
                  </a:txBody>
                  <a:tcPr/>
                </a:tc>
                <a:tc>
                  <a:txBody>
                    <a:bodyPr/>
                    <a:lstStyle/>
                    <a:p>
                      <a:pPr algn="l" fontAlgn="ctr"/>
                      <a:r>
                        <a:rPr lang="en-GB" sz="1400" b="1" i="0" u="none" strike="noStrike">
                          <a:solidFill>
                            <a:srgbClr val="000000"/>
                          </a:solidFill>
                          <a:effectLst/>
                          <a:latin typeface="Calibri"/>
                        </a:rPr>
                        <a:t> </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CE6F1"/>
                    </a:solidFill>
                  </a:tcPr>
                </a:tc>
                <a:tc>
                  <a:txBody>
                    <a:bodyPr/>
                    <a:lstStyle/>
                    <a:p>
                      <a:pPr algn="l" fontAlgn="ctr"/>
                      <a:r>
                        <a:rPr lang="en-GB" sz="1400" b="1" i="0" u="none" strike="noStrike">
                          <a:solidFill>
                            <a:srgbClr val="00B050"/>
                          </a:solidFill>
                          <a:effectLst/>
                          <a:latin typeface="Calibri"/>
                        </a:rPr>
                        <a:t>on</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CE6F1"/>
                    </a:solidFill>
                  </a:tcPr>
                </a:tc>
                <a:tc>
                  <a:txBody>
                    <a:bodyPr/>
                    <a:lstStyle/>
                    <a:p>
                      <a:pPr algn="l" fontAlgn="ctr"/>
                      <a:r>
                        <a:rPr lang="en-GB" sz="1400" b="0" i="0" u="none" strike="noStrike">
                          <a:solidFill>
                            <a:srgbClr val="000000"/>
                          </a:solidFill>
                          <a:effectLst/>
                          <a:latin typeface="Calibri"/>
                        </a:rPr>
                        <a:t>Made-up example: child benefit</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CE6F1"/>
                    </a:solidFill>
                  </a:tcPr>
                </a:tc>
                <a:extLst>
                  <a:ext uri="{0D108BD9-81ED-4DB2-BD59-A6C34878D82A}">
                    <a16:rowId xmlns:a16="http://schemas.microsoft.com/office/drawing/2014/main" val="10001"/>
                  </a:ext>
                </a:extLst>
              </a:tr>
              <a:tr h="295420">
                <a:tc>
                  <a:txBody>
                    <a:bodyPr/>
                    <a:lstStyle/>
                    <a:p>
                      <a:pPr algn="l" fontAlgn="b"/>
                      <a:r>
                        <a:rPr lang="en-GB" sz="1400" b="0" i="0" u="none" strike="noStrike" dirty="0">
                          <a:solidFill>
                            <a:srgbClr val="000000"/>
                          </a:solidFill>
                          <a:effectLst/>
                          <a:latin typeface="Calibri"/>
                        </a:rPr>
                        <a:t> </a:t>
                      </a:r>
                    </a:p>
                  </a:txBody>
                  <a:tcPr marL="9525" marR="9525" marT="9525" marB="0" anchor="b">
                    <a:lnL>
                      <a:noFill/>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a:noFill/>
                    </a:lnB>
                    <a:solidFill>
                      <a:srgbClr val="FFFFFF"/>
                    </a:solidFill>
                  </a:tcPr>
                </a:tc>
                <a:tc>
                  <a:txBody>
                    <a:bodyPr/>
                    <a:lstStyle/>
                    <a:p>
                      <a:pPr algn="l" fontAlgn="b"/>
                      <a:r>
                        <a:rPr lang="en-GB" sz="1400" b="0" i="0" u="none" strike="noStrike" dirty="0" err="1">
                          <a:solidFill>
                            <a:srgbClr val="000000"/>
                          </a:solidFill>
                          <a:effectLst/>
                          <a:latin typeface="Calibri"/>
                        </a:rPr>
                        <a:t>Comp_Cond</a:t>
                      </a:r>
                      <a:endParaRPr lang="en-GB" sz="1400" b="0" i="0" u="none" strike="noStrike" dirty="0">
                        <a:solidFill>
                          <a:srgbClr val="000000"/>
                        </a:solidFill>
                        <a:effectLst/>
                        <a:latin typeface="Calibri"/>
                      </a:endParaRP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b"/>
                      <a:r>
                        <a:rPr lang="en-GB" sz="1400" b="0" i="0" u="none" strike="noStrike" dirty="0">
                          <a:solidFill>
                            <a:srgbClr val="000000"/>
                          </a:solidFill>
                          <a:effectLst/>
                          <a:latin typeface="Calibri"/>
                        </a:rPr>
                        <a:t>1</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en-GB" sz="1400" b="0" i="0" u="none" strike="noStrike" dirty="0" err="1">
                          <a:solidFill>
                            <a:srgbClr val="000000"/>
                          </a:solidFill>
                          <a:effectLst/>
                          <a:latin typeface="Calibri"/>
                        </a:rPr>
                        <a:t>nDepChildrenInTu</a:t>
                      </a:r>
                      <a:r>
                        <a:rPr lang="en-GB" sz="1400" b="0" i="0" u="none" strike="noStrike" dirty="0">
                          <a:solidFill>
                            <a:srgbClr val="000000"/>
                          </a:solidFill>
                          <a:effectLst/>
                          <a:latin typeface="Calibri"/>
                        </a:rPr>
                        <a:t>&gt;=1 &amp; </a:t>
                      </a:r>
                      <a:r>
                        <a:rPr lang="en-GB" sz="1400" b="0" i="0" u="none" strike="noStrike" dirty="0" err="1">
                          <a:solidFill>
                            <a:srgbClr val="000000"/>
                          </a:solidFill>
                          <a:effectLst/>
                          <a:latin typeface="Calibri"/>
                        </a:rPr>
                        <a:t>IsDepChild</a:t>
                      </a:r>
                      <a:endParaRPr lang="en-GB" sz="1400" b="0" i="0" u="none" strike="noStrike" dirty="0">
                        <a:solidFill>
                          <a:srgbClr val="000000"/>
                        </a:solidFill>
                        <a:effectLst/>
                        <a:latin typeface="Calibri"/>
                      </a:endParaRP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en-GB" sz="1400" b="0" i="0" u="none" strike="noStrike" dirty="0">
                          <a:solidFill>
                            <a:srgbClr val="000000"/>
                          </a:solidFill>
                          <a:effectLst/>
                          <a:latin typeface="Calibri"/>
                        </a:rPr>
                        <a:t>if at least one dependent child in the assessment unit…</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10002"/>
                  </a:ext>
                </a:extLst>
              </a:tr>
              <a:tr h="295420">
                <a:tc>
                  <a:txBody>
                    <a:bodyPr/>
                    <a:lstStyle/>
                    <a:p>
                      <a:pPr algn="l" fontAlgn="b"/>
                      <a:r>
                        <a:rPr lang="en-GB" sz="1400" b="0" i="0" u="none" strike="noStrike">
                          <a:solidFill>
                            <a:srgbClr val="000000"/>
                          </a:solidFill>
                          <a:effectLst/>
                          <a:latin typeface="Calibri"/>
                        </a:rPr>
                        <a:t> </a:t>
                      </a:r>
                    </a:p>
                  </a:txBody>
                  <a:tcPr marL="9525" marR="9525" marT="9525" marB="0" anchor="b">
                    <a:lnL>
                      <a:noFill/>
                    </a:lnL>
                    <a:lnR w="6350" cap="flat" cmpd="sng" algn="ctr">
                      <a:solidFill>
                        <a:srgbClr val="A6A6A6"/>
                      </a:solidFill>
                      <a:prstDash val="solid"/>
                      <a:round/>
                      <a:headEnd type="none" w="med" len="med"/>
                      <a:tailEnd type="none" w="med" len="med"/>
                    </a:lnR>
                    <a:lnT>
                      <a:noFill/>
                    </a:lnT>
                    <a:lnB>
                      <a:noFill/>
                    </a:lnB>
                    <a:solidFill>
                      <a:srgbClr val="FFFFFF"/>
                    </a:solidFill>
                  </a:tcPr>
                </a:tc>
                <a:tc>
                  <a:txBody>
                    <a:bodyPr/>
                    <a:lstStyle/>
                    <a:p>
                      <a:pPr algn="l" fontAlgn="b"/>
                      <a:r>
                        <a:rPr lang="en-GB" sz="1400" b="0" i="0" u="none" strike="noStrike">
                          <a:solidFill>
                            <a:srgbClr val="000000"/>
                          </a:solidFill>
                          <a:effectLst/>
                          <a:latin typeface="Calibri"/>
                        </a:rPr>
                        <a:t>Comp_perElig</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Calibri"/>
                        </a:rPr>
                        <a:t>1</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en-GB" sz="1400" b="0" i="0" u="none" strike="noStrike" dirty="0">
                          <a:solidFill>
                            <a:srgbClr val="000000"/>
                          </a:solidFill>
                          <a:effectLst/>
                          <a:latin typeface="Calibri"/>
                        </a:rPr>
                        <a:t>20#w</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en-GB" sz="1400" b="0" i="0" u="none" strike="noStrike" dirty="0">
                          <a:solidFill>
                            <a:srgbClr val="000000"/>
                          </a:solidFill>
                          <a:effectLst/>
                          <a:latin typeface="Calibri"/>
                        </a:rPr>
                        <a:t>…benefit amount is £20 per week per child</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10003"/>
                  </a:ext>
                </a:extLst>
              </a:tr>
              <a:tr h="295420">
                <a:tc>
                  <a:txBody>
                    <a:bodyPr/>
                    <a:lstStyle/>
                    <a:p>
                      <a:pPr algn="l" fontAlgn="b"/>
                      <a:r>
                        <a:rPr lang="en-GB" sz="1400" b="0" i="0" u="none" strike="noStrike">
                          <a:solidFill>
                            <a:srgbClr val="000000"/>
                          </a:solidFill>
                          <a:effectLst/>
                          <a:latin typeface="Calibri"/>
                        </a:rPr>
                        <a:t> </a:t>
                      </a:r>
                    </a:p>
                  </a:txBody>
                  <a:tcPr marL="9525" marR="9525" marT="9525" marB="0" anchor="b">
                    <a:lnL>
                      <a:noFill/>
                    </a:lnL>
                    <a:lnR w="6350" cap="flat" cmpd="sng" algn="ctr">
                      <a:solidFill>
                        <a:srgbClr val="A6A6A6"/>
                      </a:solidFill>
                      <a:prstDash val="solid"/>
                      <a:round/>
                      <a:headEnd type="none" w="med" len="med"/>
                      <a:tailEnd type="none" w="med" len="med"/>
                    </a:lnR>
                    <a:lnT>
                      <a:noFill/>
                    </a:lnT>
                    <a:lnB>
                      <a:noFill/>
                    </a:lnB>
                    <a:solidFill>
                      <a:srgbClr val="FFFFFF"/>
                    </a:solidFill>
                  </a:tcPr>
                </a:tc>
                <a:tc>
                  <a:txBody>
                    <a:bodyPr/>
                    <a:lstStyle/>
                    <a:p>
                      <a:pPr algn="l" fontAlgn="b"/>
                      <a:r>
                        <a:rPr lang="en-GB" sz="1400" b="0" i="0" u="none" strike="noStrike">
                          <a:solidFill>
                            <a:srgbClr val="000000"/>
                          </a:solidFill>
                          <a:effectLst/>
                          <a:latin typeface="Calibri"/>
                        </a:rPr>
                        <a:t>Comp_Cond</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b"/>
                      <a:r>
                        <a:rPr lang="en-GB" sz="1400" b="0" i="0" u="none" strike="noStrike" dirty="0">
                          <a:solidFill>
                            <a:srgbClr val="000000"/>
                          </a:solidFill>
                          <a:effectLst/>
                          <a:latin typeface="Calibri"/>
                        </a:rPr>
                        <a:t>2</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en-GB" sz="1400" b="0" i="0" u="none" strike="noStrike" dirty="0" err="1">
                          <a:solidFill>
                            <a:srgbClr val="000000"/>
                          </a:solidFill>
                          <a:effectLst/>
                          <a:latin typeface="Calibri"/>
                        </a:rPr>
                        <a:t>IsDepChild</a:t>
                      </a:r>
                      <a:r>
                        <a:rPr lang="en-GB" sz="1400" b="0" i="0" u="none" strike="noStrike" dirty="0">
                          <a:solidFill>
                            <a:srgbClr val="000000"/>
                          </a:solidFill>
                          <a:effectLst/>
                          <a:latin typeface="Calibri"/>
                        </a:rPr>
                        <a:t> &amp; </a:t>
                      </a:r>
                      <a:r>
                        <a:rPr lang="en-GB" sz="1400" b="0" i="0" u="none" strike="noStrike" dirty="0" err="1">
                          <a:solidFill>
                            <a:srgbClr val="000000"/>
                          </a:solidFill>
                          <a:effectLst/>
                          <a:latin typeface="Calibri"/>
                        </a:rPr>
                        <a:t>IsDisabled</a:t>
                      </a:r>
                      <a:endParaRPr lang="en-GB" sz="1400" b="0" i="0" u="none" strike="noStrike" dirty="0">
                        <a:solidFill>
                          <a:srgbClr val="000000"/>
                        </a:solidFill>
                        <a:effectLst/>
                        <a:latin typeface="Calibri"/>
                      </a:endParaRP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en-GB" sz="1400" b="0" i="0" u="none" strike="noStrike" dirty="0">
                          <a:solidFill>
                            <a:srgbClr val="000000"/>
                          </a:solidFill>
                          <a:effectLst/>
                          <a:latin typeface="Calibri"/>
                        </a:rPr>
                        <a:t>if a child with a disability in the assessment unit…</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10004"/>
                  </a:ext>
                </a:extLst>
              </a:tr>
              <a:tr h="295420">
                <a:tc>
                  <a:txBody>
                    <a:bodyPr/>
                    <a:lstStyle/>
                    <a:p>
                      <a:pPr algn="l" fontAlgn="b"/>
                      <a:r>
                        <a:rPr lang="en-GB" sz="1400" b="0" i="0" u="none" strike="noStrike">
                          <a:solidFill>
                            <a:srgbClr val="000000"/>
                          </a:solidFill>
                          <a:effectLst/>
                          <a:latin typeface="Calibri"/>
                        </a:rPr>
                        <a:t> </a:t>
                      </a:r>
                    </a:p>
                  </a:txBody>
                  <a:tcPr marL="9525" marR="9525" marT="9525" marB="0" anchor="b">
                    <a:lnL>
                      <a:noFill/>
                    </a:lnL>
                    <a:lnR w="6350" cap="flat" cmpd="sng" algn="ctr">
                      <a:solidFill>
                        <a:srgbClr val="A6A6A6"/>
                      </a:solidFill>
                      <a:prstDash val="solid"/>
                      <a:round/>
                      <a:headEnd type="none" w="med" len="med"/>
                      <a:tailEnd type="none" w="med" len="med"/>
                    </a:lnR>
                    <a:lnT>
                      <a:noFill/>
                    </a:lnT>
                    <a:lnB>
                      <a:noFill/>
                    </a:lnB>
                    <a:solidFill>
                      <a:srgbClr val="FFFFFF"/>
                    </a:solidFill>
                  </a:tcPr>
                </a:tc>
                <a:tc>
                  <a:txBody>
                    <a:bodyPr/>
                    <a:lstStyle/>
                    <a:p>
                      <a:pPr algn="l" fontAlgn="b"/>
                      <a:r>
                        <a:rPr lang="en-GB" sz="1400" b="0" i="0" u="none" strike="noStrike">
                          <a:solidFill>
                            <a:srgbClr val="000000"/>
                          </a:solidFill>
                          <a:effectLst/>
                          <a:latin typeface="Calibri"/>
                        </a:rPr>
                        <a:t>Comp_perElig</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Calibri"/>
                        </a:rPr>
                        <a:t>2</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en-GB" sz="1400" b="0" i="0" u="none" strike="noStrike" dirty="0">
                          <a:solidFill>
                            <a:srgbClr val="000000"/>
                          </a:solidFill>
                          <a:effectLst/>
                          <a:latin typeface="Calibri"/>
                        </a:rPr>
                        <a:t>10#w</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en-GB" sz="1400" b="0" i="0" u="none" strike="noStrike" dirty="0">
                          <a:solidFill>
                            <a:srgbClr val="000000"/>
                          </a:solidFill>
                          <a:effectLst/>
                          <a:latin typeface="Calibri"/>
                        </a:rPr>
                        <a:t>…£10 per week for each child with a disability</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10005"/>
                  </a:ext>
                </a:extLst>
              </a:tr>
              <a:tr h="295420">
                <a:tc>
                  <a:txBody>
                    <a:bodyPr/>
                    <a:lstStyle/>
                    <a:p>
                      <a:pPr algn="l" fontAlgn="b"/>
                      <a:r>
                        <a:rPr lang="en-GB" sz="1400" b="0" i="0" u="none" strike="noStrike">
                          <a:solidFill>
                            <a:srgbClr val="000000"/>
                          </a:solidFill>
                          <a:effectLst/>
                          <a:latin typeface="Calibri"/>
                        </a:rPr>
                        <a:t> </a:t>
                      </a:r>
                    </a:p>
                  </a:txBody>
                  <a:tcPr marL="9525" marR="9525" marT="9525" marB="0" anchor="b">
                    <a:lnL>
                      <a:noFill/>
                    </a:lnL>
                    <a:lnR w="6350" cap="flat" cmpd="sng" algn="ctr">
                      <a:solidFill>
                        <a:srgbClr val="A6A6A6"/>
                      </a:solidFill>
                      <a:prstDash val="solid"/>
                      <a:round/>
                      <a:headEnd type="none" w="med" len="med"/>
                      <a:tailEnd type="none" w="med" len="med"/>
                    </a:lnR>
                    <a:lnT>
                      <a:noFill/>
                    </a:lnT>
                    <a:lnB>
                      <a:noFill/>
                    </a:lnB>
                    <a:solidFill>
                      <a:srgbClr val="FFFFFF"/>
                    </a:solidFill>
                  </a:tcPr>
                </a:tc>
                <a:tc>
                  <a:txBody>
                    <a:bodyPr/>
                    <a:lstStyle/>
                    <a:p>
                      <a:pPr algn="l" fontAlgn="b"/>
                      <a:r>
                        <a:rPr lang="en-GB" sz="1400" b="0" i="0" u="none" strike="noStrike">
                          <a:solidFill>
                            <a:srgbClr val="000000"/>
                          </a:solidFill>
                          <a:effectLst/>
                          <a:latin typeface="Calibri"/>
                        </a:rPr>
                        <a:t>Comp_Cond</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Calibri"/>
                        </a:rPr>
                        <a:t>3</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a:rPr>
                        <a:t>IsLoneParentOfDepChild</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en-GB" sz="1400" b="0" i="0" u="none" strike="noStrike" dirty="0">
                          <a:solidFill>
                            <a:srgbClr val="000000"/>
                          </a:solidFill>
                          <a:effectLst/>
                          <a:latin typeface="Calibri"/>
                        </a:rPr>
                        <a:t>if a lone parent in the assessment unit…</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10006"/>
                  </a:ext>
                </a:extLst>
              </a:tr>
              <a:tr h="150935">
                <a:tc>
                  <a:txBody>
                    <a:bodyPr/>
                    <a:lstStyle/>
                    <a:p>
                      <a:pPr algn="l" fontAlgn="b"/>
                      <a:r>
                        <a:rPr lang="en-GB" sz="1400" b="0" i="0" u="none" strike="noStrike">
                          <a:solidFill>
                            <a:srgbClr val="000000"/>
                          </a:solidFill>
                          <a:effectLst/>
                          <a:latin typeface="Calibri"/>
                        </a:rPr>
                        <a:t> </a:t>
                      </a:r>
                    </a:p>
                  </a:txBody>
                  <a:tcPr marL="9525" marR="9525" marT="9525" marB="0" anchor="b">
                    <a:lnL>
                      <a:noFill/>
                    </a:lnL>
                    <a:lnR w="6350" cap="flat" cmpd="sng" algn="ctr">
                      <a:solidFill>
                        <a:srgbClr val="A6A6A6"/>
                      </a:solidFill>
                      <a:prstDash val="solid"/>
                      <a:round/>
                      <a:headEnd type="none" w="med" len="med"/>
                      <a:tailEnd type="none" w="med" len="med"/>
                    </a:lnR>
                    <a:lnT>
                      <a:noFill/>
                    </a:lnT>
                    <a:lnB>
                      <a:noFill/>
                    </a:lnB>
                    <a:solidFill>
                      <a:srgbClr val="FFFFFF"/>
                    </a:solidFill>
                  </a:tcPr>
                </a:tc>
                <a:tc>
                  <a:txBody>
                    <a:bodyPr/>
                    <a:lstStyle/>
                    <a:p>
                      <a:pPr algn="l" fontAlgn="b"/>
                      <a:r>
                        <a:rPr lang="en-GB" sz="1400" b="0" i="0" u="none" strike="noStrike">
                          <a:solidFill>
                            <a:srgbClr val="000000"/>
                          </a:solidFill>
                          <a:effectLst/>
                          <a:latin typeface="Calibri"/>
                        </a:rPr>
                        <a:t>Comp_perTU</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Calibri"/>
                        </a:rPr>
                        <a:t>3</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a:rPr>
                        <a:t>5#w</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en-GB" sz="1400" b="0" i="0" u="none" strike="noStrike" dirty="0">
                          <a:solidFill>
                            <a:srgbClr val="000000"/>
                          </a:solidFill>
                          <a:effectLst/>
                          <a:latin typeface="Calibri"/>
                        </a:rPr>
                        <a:t>…£5 per week for the assessment unit</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10007"/>
                  </a:ext>
                </a:extLst>
              </a:tr>
              <a:tr h="150935">
                <a:tc>
                  <a:txBody>
                    <a:bodyPr/>
                    <a:lstStyle/>
                    <a:p>
                      <a:pPr algn="l" fontAlgn="b"/>
                      <a:r>
                        <a:rPr lang="en-GB" sz="1400" b="0" i="0" u="none" strike="noStrike">
                          <a:solidFill>
                            <a:srgbClr val="000000"/>
                          </a:solidFill>
                          <a:effectLst/>
                          <a:latin typeface="Calibri"/>
                        </a:rPr>
                        <a:t> </a:t>
                      </a:r>
                    </a:p>
                  </a:txBody>
                  <a:tcPr marL="9525" marR="9525" marT="9525" marB="0" anchor="b">
                    <a:lnL>
                      <a:noFill/>
                    </a:lnL>
                    <a:lnR w="6350" cap="flat" cmpd="sng" algn="ctr">
                      <a:solidFill>
                        <a:srgbClr val="A6A6A6"/>
                      </a:solidFill>
                      <a:prstDash val="solid"/>
                      <a:round/>
                      <a:headEnd type="none" w="med" len="med"/>
                      <a:tailEnd type="none" w="med" len="med"/>
                    </a:lnR>
                    <a:lnT>
                      <a:noFill/>
                    </a:lnT>
                    <a:lnB>
                      <a:noFill/>
                    </a:lnB>
                    <a:solidFill>
                      <a:srgbClr val="FFFFFF"/>
                    </a:solidFill>
                  </a:tcPr>
                </a:tc>
                <a:tc>
                  <a:txBody>
                    <a:bodyPr/>
                    <a:lstStyle/>
                    <a:p>
                      <a:pPr algn="l" fontAlgn="b"/>
                      <a:r>
                        <a:rPr lang="en-GB" sz="1400" b="0" i="0" u="none" strike="noStrike">
                          <a:solidFill>
                            <a:srgbClr val="000000"/>
                          </a:solidFill>
                          <a:effectLst/>
                          <a:latin typeface="Calibri"/>
                        </a:rPr>
                        <a:t>output_var</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Calibri"/>
                        </a:rPr>
                        <a:t> </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a:rPr>
                        <a:t>bch_s</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en-GB" sz="1400" b="0" i="0" u="none" strike="noStrike" dirty="0">
                          <a:solidFill>
                            <a:srgbClr val="000000"/>
                          </a:solidFill>
                          <a:effectLst/>
                          <a:latin typeface="Calibri"/>
                        </a:rPr>
                        <a:t> </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10008"/>
                  </a:ext>
                </a:extLst>
              </a:tr>
              <a:tr h="295420">
                <a:tc>
                  <a:txBody>
                    <a:bodyPr/>
                    <a:lstStyle/>
                    <a:p>
                      <a:pPr algn="l" fontAlgn="b"/>
                      <a:r>
                        <a:rPr lang="en-GB" sz="1400" b="0" i="0" u="none" strike="noStrike">
                          <a:solidFill>
                            <a:srgbClr val="000000"/>
                          </a:solidFill>
                          <a:effectLst/>
                          <a:latin typeface="Calibri"/>
                        </a:rPr>
                        <a:t> </a:t>
                      </a:r>
                    </a:p>
                  </a:txBody>
                  <a:tcPr marL="9525" marR="9525" marT="9525" marB="0" anchor="b">
                    <a:lnL>
                      <a:noFill/>
                    </a:lnL>
                    <a:lnR w="6350" cap="flat" cmpd="sng" algn="ctr">
                      <a:solidFill>
                        <a:srgbClr val="A6A6A6"/>
                      </a:solidFill>
                      <a:prstDash val="solid"/>
                      <a:round/>
                      <a:headEnd type="none" w="med" len="med"/>
                      <a:tailEnd type="none" w="med" len="med"/>
                    </a:lnR>
                    <a:lnT>
                      <a:noFill/>
                    </a:lnT>
                    <a:lnB>
                      <a:noFill/>
                    </a:lnB>
                    <a:solidFill>
                      <a:srgbClr val="FFFFFF"/>
                    </a:solidFill>
                  </a:tcPr>
                </a:tc>
                <a:tc>
                  <a:txBody>
                    <a:bodyPr/>
                    <a:lstStyle/>
                    <a:p>
                      <a:pPr algn="l" fontAlgn="b"/>
                      <a:r>
                        <a:rPr lang="en-GB" sz="1400" b="0" i="0" u="none" strike="noStrike" dirty="0">
                          <a:solidFill>
                            <a:srgbClr val="000000"/>
                          </a:solidFill>
                          <a:effectLst/>
                          <a:latin typeface="Calibri"/>
                        </a:rPr>
                        <a:t>TAX_UNIT</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Calibri"/>
                        </a:rPr>
                        <a:t> </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a:rPr>
                        <a:t>tu_bu_uk</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en-GB" sz="1400" b="0" i="0" u="none" strike="noStrike" dirty="0">
                          <a:solidFill>
                            <a:srgbClr val="000000"/>
                          </a:solidFill>
                          <a:effectLst/>
                          <a:latin typeface="Calibri"/>
                        </a:rPr>
                        <a:t>assessment unit used for the calculations</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505712453"/>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457200" y="274638"/>
            <a:ext cx="8229600" cy="778098"/>
          </a:xfrm>
        </p:spPr>
        <p:txBody>
          <a:bodyPr/>
          <a:lstStyle/>
          <a:p>
            <a:r>
              <a:rPr lang="en-GB" dirty="0">
                <a:solidFill>
                  <a:srgbClr val="0070C0"/>
                </a:solidFill>
              </a:rPr>
              <a:t>Function </a:t>
            </a:r>
            <a:r>
              <a:rPr lang="en-GB" i="1" dirty="0" err="1">
                <a:solidFill>
                  <a:srgbClr val="0070C0"/>
                </a:solidFill>
              </a:rPr>
              <a:t>BenCalc</a:t>
            </a:r>
            <a:endParaRPr lang="en-GB" dirty="0">
              <a:solidFill>
                <a:srgbClr val="0070C0"/>
              </a:solidFill>
            </a:endParaRPr>
          </a:p>
        </p:txBody>
      </p:sp>
      <p:sp>
        <p:nvSpPr>
          <p:cNvPr id="94211" name="Rectangle 3"/>
          <p:cNvSpPr>
            <a:spLocks noGrp="1" noChangeArrowheads="1"/>
          </p:cNvSpPr>
          <p:nvPr>
            <p:ph type="body" sz="half" idx="1"/>
          </p:nvPr>
        </p:nvSpPr>
        <p:spPr>
          <a:xfrm>
            <a:off x="457200" y="1327374"/>
            <a:ext cx="8507288" cy="4765922"/>
          </a:xfrm>
        </p:spPr>
        <p:txBody>
          <a:bodyPr>
            <a:normAutofit fontScale="92500"/>
          </a:bodyPr>
          <a:lstStyle/>
          <a:p>
            <a:r>
              <a:rPr lang="en-GB" sz="2400" dirty="0" err="1">
                <a:solidFill>
                  <a:srgbClr val="C00000"/>
                </a:solidFill>
              </a:rPr>
              <a:t>Comp_Cond</a:t>
            </a:r>
            <a:r>
              <a:rPr lang="en-GB" sz="2400" dirty="0">
                <a:solidFill>
                  <a:srgbClr val="C00000"/>
                </a:solidFill>
              </a:rPr>
              <a:t> </a:t>
            </a:r>
            <a:r>
              <a:rPr lang="en-GB" sz="2400" dirty="0">
                <a:solidFill>
                  <a:schemeClr val="tx1"/>
                </a:solidFill>
              </a:rPr>
              <a:t>used to define a condition</a:t>
            </a:r>
          </a:p>
          <a:p>
            <a:pPr lvl="1">
              <a:spcAft>
                <a:spcPts val="600"/>
              </a:spcAft>
            </a:pPr>
            <a:r>
              <a:rPr lang="en-GB" sz="2000" dirty="0"/>
              <a:t>Reflects </a:t>
            </a:r>
            <a:r>
              <a:rPr lang="en-GB" sz="2000" i="1" dirty="0" err="1"/>
              <a:t>elig_cond</a:t>
            </a:r>
            <a:r>
              <a:rPr lang="en-GB" sz="2000" dirty="0"/>
              <a:t> in </a:t>
            </a:r>
            <a:r>
              <a:rPr lang="en-GB" sz="2000" i="1" dirty="0" err="1"/>
              <a:t>Elig</a:t>
            </a:r>
            <a:endParaRPr lang="en-GB" sz="2000" i="1" dirty="0"/>
          </a:p>
          <a:p>
            <a:pPr>
              <a:spcBef>
                <a:spcPts val="600"/>
              </a:spcBef>
            </a:pPr>
            <a:r>
              <a:rPr lang="en-GB" sz="2400" dirty="0" err="1">
                <a:solidFill>
                  <a:srgbClr val="C00000"/>
                </a:solidFill>
              </a:rPr>
              <a:t>Comp_perTU</a:t>
            </a:r>
            <a:r>
              <a:rPr lang="en-GB" sz="2400" dirty="0">
                <a:solidFill>
                  <a:srgbClr val="C00000"/>
                </a:solidFill>
              </a:rPr>
              <a:t> </a:t>
            </a:r>
            <a:r>
              <a:rPr lang="en-GB" sz="2400" dirty="0"/>
              <a:t>or </a:t>
            </a:r>
            <a:r>
              <a:rPr lang="en-GB" sz="2400" dirty="0" err="1">
                <a:solidFill>
                  <a:srgbClr val="C00000"/>
                </a:solidFill>
              </a:rPr>
              <a:t>Comp_perElig</a:t>
            </a:r>
            <a:r>
              <a:rPr lang="en-GB" sz="2400" dirty="0">
                <a:solidFill>
                  <a:srgbClr val="C00000"/>
                </a:solidFill>
              </a:rPr>
              <a:t> </a:t>
            </a:r>
            <a:r>
              <a:rPr lang="en-GB" sz="2400" dirty="0"/>
              <a:t>used to calculate a formula </a:t>
            </a:r>
          </a:p>
          <a:p>
            <a:pPr lvl="1"/>
            <a:r>
              <a:rPr lang="en-GB" sz="2000" dirty="0"/>
              <a:t>Reflects </a:t>
            </a:r>
            <a:r>
              <a:rPr lang="en-GB" sz="2000" i="1" dirty="0"/>
              <a:t>formula</a:t>
            </a:r>
            <a:r>
              <a:rPr lang="en-GB" sz="2000" dirty="0"/>
              <a:t> in </a:t>
            </a:r>
            <a:r>
              <a:rPr lang="en-GB" sz="2000" i="1" dirty="0" err="1"/>
              <a:t>ArithOp</a:t>
            </a:r>
            <a:r>
              <a:rPr lang="en-GB" sz="2000" i="1" dirty="0"/>
              <a:t> </a:t>
            </a:r>
          </a:p>
          <a:p>
            <a:pPr lvl="1"/>
            <a:r>
              <a:rPr lang="en-GB" sz="2000" dirty="0" err="1">
                <a:solidFill>
                  <a:srgbClr val="C00000"/>
                </a:solidFill>
              </a:rPr>
              <a:t>Comp_perTU</a:t>
            </a:r>
            <a:r>
              <a:rPr lang="en-GB" sz="2000" dirty="0">
                <a:solidFill>
                  <a:srgbClr val="C00000"/>
                </a:solidFill>
              </a:rPr>
              <a:t>: </a:t>
            </a:r>
            <a:r>
              <a:rPr lang="en-GB" sz="2000" dirty="0"/>
              <a:t>amount is added once to the assessment unit</a:t>
            </a:r>
            <a:endParaRPr lang="en-GB" sz="1800" dirty="0"/>
          </a:p>
          <a:p>
            <a:pPr lvl="1">
              <a:spcAft>
                <a:spcPts val="600"/>
              </a:spcAft>
            </a:pPr>
            <a:r>
              <a:rPr lang="en-GB" sz="2000" dirty="0" err="1">
                <a:solidFill>
                  <a:srgbClr val="C00000"/>
                </a:solidFill>
              </a:rPr>
              <a:t>Comp_perElig</a:t>
            </a:r>
            <a:r>
              <a:rPr lang="en-GB" sz="2000" dirty="0">
                <a:solidFill>
                  <a:srgbClr val="C00000"/>
                </a:solidFill>
              </a:rPr>
              <a:t>: </a:t>
            </a:r>
            <a:r>
              <a:rPr lang="en-GB" sz="2000" dirty="0"/>
              <a:t>amount is added once for each individual, fulfilling the condition, in the assessment unit</a:t>
            </a:r>
          </a:p>
          <a:p>
            <a:r>
              <a:rPr lang="en-GB" sz="2400" dirty="0"/>
              <a:t>Groups used to combine </a:t>
            </a:r>
            <a:r>
              <a:rPr lang="en-GB" sz="2400" dirty="0" err="1"/>
              <a:t>Comp_Cond</a:t>
            </a:r>
            <a:r>
              <a:rPr lang="en-GB" sz="2400" dirty="0"/>
              <a:t> and either </a:t>
            </a:r>
            <a:r>
              <a:rPr lang="en-GB" sz="2400" dirty="0" err="1"/>
              <a:t>Comp_perTU</a:t>
            </a:r>
            <a:r>
              <a:rPr lang="en-GB" sz="2400" dirty="0"/>
              <a:t> or </a:t>
            </a:r>
            <a:r>
              <a:rPr lang="en-GB" sz="2400" dirty="0" err="1"/>
              <a:t>Comp_perElig</a:t>
            </a:r>
            <a:r>
              <a:rPr lang="en-GB" sz="2400" dirty="0"/>
              <a:t> into one component (</a:t>
            </a:r>
            <a:r>
              <a:rPr lang="en-GB" sz="2400" i="1" dirty="0"/>
              <a:t>not both</a:t>
            </a:r>
            <a:r>
              <a:rPr lang="en-GB" sz="2400" dirty="0"/>
              <a:t>)</a:t>
            </a:r>
          </a:p>
          <a:p>
            <a:r>
              <a:rPr lang="en-GB" sz="2400" dirty="0"/>
              <a:t>Can set upper and lower limits for each component</a:t>
            </a:r>
          </a:p>
          <a:p>
            <a:pPr lvl="1"/>
            <a:r>
              <a:rPr lang="en-GB" sz="2400" dirty="0" err="1">
                <a:solidFill>
                  <a:srgbClr val="C00000"/>
                </a:solidFill>
              </a:rPr>
              <a:t>Comp_Lowlim</a:t>
            </a:r>
            <a:endParaRPr lang="en-GB" sz="2400" dirty="0">
              <a:solidFill>
                <a:srgbClr val="C00000"/>
              </a:solidFill>
            </a:endParaRPr>
          </a:p>
          <a:p>
            <a:pPr lvl="1"/>
            <a:r>
              <a:rPr lang="en-GB" sz="2400" dirty="0" err="1">
                <a:solidFill>
                  <a:srgbClr val="C00000"/>
                </a:solidFill>
              </a:rPr>
              <a:t>Comp_Uplim</a:t>
            </a:r>
            <a:endParaRPr lang="en-GB" sz="2400" dirty="0">
              <a:solidFill>
                <a:srgbClr val="C00000"/>
              </a:solidFill>
            </a:endParaRPr>
          </a:p>
          <a:p>
            <a:endParaRPr lang="en-GB" sz="2400" dirty="0"/>
          </a:p>
        </p:txBody>
      </p:sp>
      <p:sp>
        <p:nvSpPr>
          <p:cNvPr id="5" name="Slide Number Placeholder 4"/>
          <p:cNvSpPr>
            <a:spLocks noGrp="1"/>
          </p:cNvSpPr>
          <p:nvPr>
            <p:ph type="sldNum" sz="quarter" idx="12"/>
          </p:nvPr>
        </p:nvSpPr>
        <p:spPr/>
        <p:txBody>
          <a:bodyPr/>
          <a:lstStyle/>
          <a:p>
            <a:pPr>
              <a:defRPr/>
            </a:pPr>
            <a:fld id="{8C9A3AE1-14AA-4FBE-B4E2-DFB7A4142C48}" type="slidenum">
              <a:rPr lang="en-GB" smtClean="0"/>
              <a:pPr>
                <a:defRPr/>
              </a:pPr>
              <a:t>133</a:t>
            </a:fld>
            <a:endParaRPr lang="en-GB"/>
          </a:p>
        </p:txBody>
      </p:sp>
    </p:spTree>
    <p:extLst>
      <p:ext uri="{BB962C8B-B14F-4D97-AF65-F5344CB8AC3E}">
        <p14:creationId xmlns:p14="http://schemas.microsoft.com/office/powerpoint/2010/main" val="102075448"/>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err="1"/>
              <a:t>Comp_perTU</a:t>
            </a:r>
            <a:r>
              <a:rPr lang="en-GB" dirty="0"/>
              <a:t> vs </a:t>
            </a:r>
            <a:r>
              <a:rPr lang="en-GB" dirty="0" err="1"/>
              <a:t>Comp_perElig</a:t>
            </a:r>
            <a:endParaRPr lang="en-GB" dirty="0"/>
          </a:p>
        </p:txBody>
      </p:sp>
      <p:sp>
        <p:nvSpPr>
          <p:cNvPr id="5" name="Slide Number Placeholder 4"/>
          <p:cNvSpPr>
            <a:spLocks noGrp="1"/>
          </p:cNvSpPr>
          <p:nvPr>
            <p:ph type="sldNum" sz="quarter" idx="12"/>
          </p:nvPr>
        </p:nvSpPr>
        <p:spPr/>
        <p:txBody>
          <a:bodyPr/>
          <a:lstStyle/>
          <a:p>
            <a:pPr>
              <a:defRPr/>
            </a:pPr>
            <a:fld id="{65E8B585-CC83-464B-BAF9-91D1AE7F7663}" type="slidenum">
              <a:rPr lang="en-GB" smtClean="0"/>
              <a:pPr>
                <a:defRPr/>
              </a:pPr>
              <a:t>134</a:t>
            </a:fld>
            <a:endParaRPr lang="en-GB"/>
          </a:p>
        </p:txBody>
      </p:sp>
      <p:graphicFrame>
        <p:nvGraphicFramePr>
          <p:cNvPr id="9" name="Table 8"/>
          <p:cNvGraphicFramePr>
            <a:graphicFrameLocks noGrp="1"/>
          </p:cNvGraphicFramePr>
          <p:nvPr>
            <p:extLst>
              <p:ext uri="{D42A27DB-BD31-4B8C-83A1-F6EECF244321}">
                <p14:modId xmlns:p14="http://schemas.microsoft.com/office/powerpoint/2010/main" val="373299965"/>
              </p:ext>
            </p:extLst>
          </p:nvPr>
        </p:nvGraphicFramePr>
        <p:xfrm>
          <a:off x="467544" y="1412776"/>
          <a:ext cx="8204200" cy="1922145"/>
        </p:xfrm>
        <a:graphic>
          <a:graphicData uri="http://schemas.openxmlformats.org/drawingml/2006/table">
            <a:tbl>
              <a:tblPr/>
              <a:tblGrid>
                <a:gridCol w="215900">
                  <a:extLst>
                    <a:ext uri="{9D8B030D-6E8A-4147-A177-3AD203B41FA5}">
                      <a16:colId xmlns:a16="http://schemas.microsoft.com/office/drawing/2014/main" val="20000"/>
                    </a:ext>
                  </a:extLst>
                </a:gridCol>
                <a:gridCol w="1206500">
                  <a:extLst>
                    <a:ext uri="{9D8B030D-6E8A-4147-A177-3AD203B41FA5}">
                      <a16:colId xmlns:a16="http://schemas.microsoft.com/office/drawing/2014/main" val="20001"/>
                    </a:ext>
                  </a:extLst>
                </a:gridCol>
                <a:gridCol w="660400">
                  <a:extLst>
                    <a:ext uri="{9D8B030D-6E8A-4147-A177-3AD203B41FA5}">
                      <a16:colId xmlns:a16="http://schemas.microsoft.com/office/drawing/2014/main" val="20002"/>
                    </a:ext>
                  </a:extLst>
                </a:gridCol>
                <a:gridCol w="2933700">
                  <a:extLst>
                    <a:ext uri="{9D8B030D-6E8A-4147-A177-3AD203B41FA5}">
                      <a16:colId xmlns:a16="http://schemas.microsoft.com/office/drawing/2014/main" val="20003"/>
                    </a:ext>
                  </a:extLst>
                </a:gridCol>
                <a:gridCol w="3187700">
                  <a:extLst>
                    <a:ext uri="{9D8B030D-6E8A-4147-A177-3AD203B41FA5}">
                      <a16:colId xmlns:a16="http://schemas.microsoft.com/office/drawing/2014/main" val="20004"/>
                    </a:ext>
                  </a:extLst>
                </a:gridCol>
              </a:tblGrid>
              <a:tr h="238125">
                <a:tc gridSpan="2">
                  <a:txBody>
                    <a:bodyPr/>
                    <a:lstStyle/>
                    <a:p>
                      <a:pPr algn="l" fontAlgn="ctr"/>
                      <a:r>
                        <a:rPr lang="en-GB" sz="1400" b="1" i="0" u="none" strike="noStrike" dirty="0">
                          <a:solidFill>
                            <a:srgbClr val="0070C0"/>
                          </a:solidFill>
                          <a:effectLst/>
                          <a:latin typeface="Calibri"/>
                        </a:rPr>
                        <a:t>Policy</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2F2F2"/>
                    </a:solidFill>
                  </a:tcPr>
                </a:tc>
                <a:tc hMerge="1">
                  <a:txBody>
                    <a:bodyPr/>
                    <a:lstStyle/>
                    <a:p>
                      <a:endParaRPr lang="en-GB"/>
                    </a:p>
                  </a:txBody>
                  <a:tcPr/>
                </a:tc>
                <a:tc>
                  <a:txBody>
                    <a:bodyPr/>
                    <a:lstStyle/>
                    <a:p>
                      <a:pPr algn="l" fontAlgn="ctr"/>
                      <a:r>
                        <a:rPr lang="en-GB" sz="1400" b="1" i="0" u="none" strike="noStrike">
                          <a:solidFill>
                            <a:srgbClr val="0070C0"/>
                          </a:solidFill>
                          <a:effectLst/>
                          <a:latin typeface="Calibri"/>
                        </a:rPr>
                        <a:t>Grp/No</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2F2F2"/>
                    </a:solidFill>
                  </a:tcPr>
                </a:tc>
                <a:tc>
                  <a:txBody>
                    <a:bodyPr/>
                    <a:lstStyle/>
                    <a:p>
                      <a:pPr algn="l" fontAlgn="ctr"/>
                      <a:r>
                        <a:rPr lang="en-GB" sz="1400" b="1" i="0" u="none" strike="noStrike" dirty="0">
                          <a:solidFill>
                            <a:srgbClr val="0070C0"/>
                          </a:solidFill>
                          <a:effectLst/>
                          <a:latin typeface="Calibri"/>
                        </a:rPr>
                        <a:t>System Name</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2F2F2"/>
                    </a:solidFill>
                  </a:tcPr>
                </a:tc>
                <a:tc>
                  <a:txBody>
                    <a:bodyPr/>
                    <a:lstStyle/>
                    <a:p>
                      <a:pPr algn="l" fontAlgn="ctr"/>
                      <a:r>
                        <a:rPr lang="en-GB" sz="1400" b="1" i="0" u="none" strike="noStrike">
                          <a:solidFill>
                            <a:srgbClr val="0070C0"/>
                          </a:solidFill>
                          <a:effectLst/>
                          <a:latin typeface="Calibri"/>
                        </a:rPr>
                        <a:t>Comment</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2F2F2"/>
                    </a:solidFill>
                  </a:tcPr>
                </a:tc>
                <a:extLst>
                  <a:ext uri="{0D108BD9-81ED-4DB2-BD59-A6C34878D82A}">
                    <a16:rowId xmlns:a16="http://schemas.microsoft.com/office/drawing/2014/main" val="10000"/>
                  </a:ext>
                </a:extLst>
              </a:tr>
              <a:tr h="238125">
                <a:tc gridSpan="2">
                  <a:txBody>
                    <a:bodyPr/>
                    <a:lstStyle/>
                    <a:p>
                      <a:pPr algn="l" fontAlgn="ctr"/>
                      <a:r>
                        <a:rPr lang="en-GB" sz="1400" b="1" i="0" u="none" strike="noStrike">
                          <a:solidFill>
                            <a:srgbClr val="000000"/>
                          </a:solidFill>
                          <a:effectLst/>
                          <a:latin typeface="Calibri"/>
                        </a:rPr>
                        <a:t>BenCalc</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CE6F1"/>
                    </a:solidFill>
                  </a:tcPr>
                </a:tc>
                <a:tc hMerge="1">
                  <a:txBody>
                    <a:bodyPr/>
                    <a:lstStyle/>
                    <a:p>
                      <a:endParaRPr lang="en-GB"/>
                    </a:p>
                  </a:txBody>
                  <a:tcPr/>
                </a:tc>
                <a:tc>
                  <a:txBody>
                    <a:bodyPr/>
                    <a:lstStyle/>
                    <a:p>
                      <a:pPr algn="l" fontAlgn="ctr"/>
                      <a:r>
                        <a:rPr lang="en-GB" sz="1400" b="1" i="0" u="none" strike="noStrike" dirty="0">
                          <a:solidFill>
                            <a:srgbClr val="000000"/>
                          </a:solidFill>
                          <a:effectLst/>
                          <a:latin typeface="Calibri"/>
                        </a:rPr>
                        <a:t> </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CE6F1"/>
                    </a:solidFill>
                  </a:tcPr>
                </a:tc>
                <a:tc>
                  <a:txBody>
                    <a:bodyPr/>
                    <a:lstStyle/>
                    <a:p>
                      <a:pPr algn="l" fontAlgn="ctr"/>
                      <a:r>
                        <a:rPr lang="en-GB" sz="1400" b="1" i="0" u="none" strike="noStrike">
                          <a:solidFill>
                            <a:srgbClr val="00B050"/>
                          </a:solidFill>
                          <a:effectLst/>
                          <a:latin typeface="Calibri"/>
                        </a:rPr>
                        <a:t>on</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CE6F1"/>
                    </a:solidFill>
                  </a:tcPr>
                </a:tc>
                <a:tc>
                  <a:txBody>
                    <a:bodyPr/>
                    <a:lstStyle/>
                    <a:p>
                      <a:pPr algn="l" fontAlgn="ctr"/>
                      <a:r>
                        <a:rPr lang="en-GB" sz="1400" b="0" i="0" u="none" strike="noStrike">
                          <a:solidFill>
                            <a:srgbClr val="000000"/>
                          </a:solidFill>
                          <a:effectLst/>
                          <a:latin typeface="Calibri"/>
                        </a:rPr>
                        <a:t>Made-up example: child benefit</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CE6F1"/>
                    </a:solidFill>
                  </a:tcPr>
                </a:tc>
                <a:extLst>
                  <a:ext uri="{0D108BD9-81ED-4DB2-BD59-A6C34878D82A}">
                    <a16:rowId xmlns:a16="http://schemas.microsoft.com/office/drawing/2014/main" val="10001"/>
                  </a:ext>
                </a:extLst>
              </a:tr>
              <a:tr h="476250">
                <a:tc>
                  <a:txBody>
                    <a:bodyPr/>
                    <a:lstStyle/>
                    <a:p>
                      <a:pPr algn="l" fontAlgn="b"/>
                      <a:r>
                        <a:rPr lang="en-GB" sz="1100" b="0" i="0" u="none" strike="noStrike">
                          <a:solidFill>
                            <a:srgbClr val="000000"/>
                          </a:solidFill>
                          <a:effectLst/>
                          <a:latin typeface="Calibri"/>
                        </a:rPr>
                        <a:t> </a:t>
                      </a:r>
                    </a:p>
                  </a:txBody>
                  <a:tcPr marL="9525" marR="9525" marT="9525" marB="0" anchor="b">
                    <a:lnL>
                      <a:noFill/>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a:noFill/>
                    </a:lnB>
                    <a:solidFill>
                      <a:srgbClr val="FFFFFF"/>
                    </a:solidFill>
                  </a:tcPr>
                </a:tc>
                <a:tc>
                  <a:txBody>
                    <a:bodyPr/>
                    <a:lstStyle/>
                    <a:p>
                      <a:pPr algn="l" fontAlgn="b"/>
                      <a:r>
                        <a:rPr lang="en-GB" sz="1400" b="0" i="0" u="none" strike="noStrike">
                          <a:solidFill>
                            <a:srgbClr val="000000"/>
                          </a:solidFill>
                          <a:effectLst/>
                          <a:latin typeface="Calibri"/>
                        </a:rPr>
                        <a:t>Comp_Cond</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b"/>
                      <a:r>
                        <a:rPr lang="en-GB" sz="1400" b="0" i="0" u="none" strike="noStrike" dirty="0">
                          <a:solidFill>
                            <a:srgbClr val="000000"/>
                          </a:solidFill>
                          <a:effectLst/>
                          <a:latin typeface="Calibri"/>
                        </a:rPr>
                        <a:t>1</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a:rPr>
                        <a:t>nDepChildrenInTu&gt;=1 &amp; IsDepChild</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en-GB" sz="1400" b="0" i="0" u="none" strike="noStrike" dirty="0">
                          <a:solidFill>
                            <a:srgbClr val="000000"/>
                          </a:solidFill>
                          <a:effectLst/>
                          <a:latin typeface="Calibri"/>
                        </a:rPr>
                        <a:t>if at least one dependent child in the assessment unit…</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10002"/>
                  </a:ext>
                </a:extLst>
              </a:tr>
              <a:tr h="238125">
                <a:tc>
                  <a:txBody>
                    <a:bodyPr/>
                    <a:lstStyle/>
                    <a:p>
                      <a:pPr algn="l" fontAlgn="b"/>
                      <a:r>
                        <a:rPr lang="en-GB" sz="1100" b="0" i="0" u="none" strike="noStrike">
                          <a:solidFill>
                            <a:srgbClr val="000000"/>
                          </a:solidFill>
                          <a:effectLst/>
                          <a:latin typeface="Calibri"/>
                        </a:rPr>
                        <a:t> </a:t>
                      </a:r>
                    </a:p>
                  </a:txBody>
                  <a:tcPr marL="9525" marR="9525" marT="9525" marB="0" anchor="b">
                    <a:lnL>
                      <a:noFill/>
                    </a:lnL>
                    <a:lnR w="6350" cap="flat" cmpd="sng" algn="ctr">
                      <a:solidFill>
                        <a:srgbClr val="A6A6A6"/>
                      </a:solidFill>
                      <a:prstDash val="solid"/>
                      <a:round/>
                      <a:headEnd type="none" w="med" len="med"/>
                      <a:tailEnd type="none" w="med" len="med"/>
                    </a:lnR>
                    <a:lnT>
                      <a:noFill/>
                    </a:lnT>
                    <a:lnB>
                      <a:noFill/>
                    </a:lnB>
                    <a:solidFill>
                      <a:srgbClr val="FFFFFF"/>
                    </a:solidFill>
                  </a:tcPr>
                </a:tc>
                <a:tc>
                  <a:txBody>
                    <a:bodyPr/>
                    <a:lstStyle/>
                    <a:p>
                      <a:pPr algn="l" fontAlgn="b"/>
                      <a:r>
                        <a:rPr lang="en-GB" sz="1400" b="0" i="0" u="none" strike="noStrike">
                          <a:solidFill>
                            <a:srgbClr val="000000"/>
                          </a:solidFill>
                          <a:effectLst/>
                          <a:latin typeface="Calibri"/>
                        </a:rPr>
                        <a:t>Comp_perTU</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b"/>
                      <a:r>
                        <a:rPr lang="en-GB" sz="1400" b="0" i="0" u="none" strike="noStrike" dirty="0">
                          <a:solidFill>
                            <a:srgbClr val="000000"/>
                          </a:solidFill>
                          <a:effectLst/>
                          <a:latin typeface="Calibri"/>
                        </a:rPr>
                        <a:t>1</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a:rPr>
                        <a:t>20#w</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en-GB" sz="1400" b="0" i="0" u="none" strike="noStrike" dirty="0">
                          <a:solidFill>
                            <a:srgbClr val="000000"/>
                          </a:solidFill>
                          <a:effectLst/>
                          <a:latin typeface="Calibri"/>
                        </a:rPr>
                        <a:t>…benefit amount is £20 per week </a:t>
                      </a:r>
                      <a:r>
                        <a:rPr lang="en-GB" sz="1400" b="0" i="0" u="none" strike="noStrike" dirty="0">
                          <a:solidFill>
                            <a:srgbClr val="C00000"/>
                          </a:solidFill>
                          <a:effectLst/>
                          <a:latin typeface="Calibri"/>
                        </a:rPr>
                        <a:t>PER BENEFIT UNIT</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10003"/>
                  </a:ext>
                </a:extLst>
              </a:tr>
              <a:tr h="238125">
                <a:tc>
                  <a:txBody>
                    <a:bodyPr/>
                    <a:lstStyle/>
                    <a:p>
                      <a:pPr algn="l" fontAlgn="b"/>
                      <a:r>
                        <a:rPr lang="en-GB" sz="1100" b="0" i="0" u="none" strike="noStrike">
                          <a:solidFill>
                            <a:srgbClr val="000000"/>
                          </a:solidFill>
                          <a:effectLst/>
                          <a:latin typeface="Calibri"/>
                        </a:rPr>
                        <a:t> </a:t>
                      </a:r>
                    </a:p>
                  </a:txBody>
                  <a:tcPr marL="9525" marR="9525" marT="9525" marB="0" anchor="b">
                    <a:lnL>
                      <a:noFill/>
                    </a:lnL>
                    <a:lnR w="6350" cap="flat" cmpd="sng" algn="ctr">
                      <a:solidFill>
                        <a:srgbClr val="A6A6A6"/>
                      </a:solidFill>
                      <a:prstDash val="solid"/>
                      <a:round/>
                      <a:headEnd type="none" w="med" len="med"/>
                      <a:tailEnd type="none" w="med" len="med"/>
                    </a:lnR>
                    <a:lnT>
                      <a:noFill/>
                    </a:lnT>
                    <a:lnB>
                      <a:noFill/>
                    </a:lnB>
                    <a:solidFill>
                      <a:srgbClr val="FFFFFF"/>
                    </a:solidFill>
                  </a:tcPr>
                </a:tc>
                <a:tc>
                  <a:txBody>
                    <a:bodyPr/>
                    <a:lstStyle/>
                    <a:p>
                      <a:pPr algn="l" fontAlgn="b"/>
                      <a:r>
                        <a:rPr lang="en-GB" sz="1400" b="0" i="0" u="none" strike="noStrike">
                          <a:solidFill>
                            <a:srgbClr val="000000"/>
                          </a:solidFill>
                          <a:effectLst/>
                          <a:latin typeface="Calibri"/>
                        </a:rPr>
                        <a:t>output_var</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a:rPr>
                        <a:t> </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a:rPr>
                        <a:t>bch_s</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a:rPr>
                        <a:t> </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10004"/>
                  </a:ext>
                </a:extLst>
              </a:tr>
              <a:tr h="295275">
                <a:tc>
                  <a:txBody>
                    <a:bodyPr/>
                    <a:lstStyle/>
                    <a:p>
                      <a:pPr algn="l" fontAlgn="b"/>
                      <a:r>
                        <a:rPr lang="en-GB" sz="1100" b="0" i="0" u="none" strike="noStrike">
                          <a:solidFill>
                            <a:srgbClr val="000000"/>
                          </a:solidFill>
                          <a:effectLst/>
                          <a:latin typeface="Calibri"/>
                        </a:rPr>
                        <a:t> </a:t>
                      </a:r>
                    </a:p>
                  </a:txBody>
                  <a:tcPr marL="9525" marR="9525" marT="9525" marB="0" anchor="b">
                    <a:lnL>
                      <a:noFill/>
                    </a:lnL>
                    <a:lnR w="6350" cap="flat" cmpd="sng" algn="ctr">
                      <a:solidFill>
                        <a:srgbClr val="A6A6A6"/>
                      </a:solidFill>
                      <a:prstDash val="solid"/>
                      <a:round/>
                      <a:headEnd type="none" w="med" len="med"/>
                      <a:tailEnd type="none" w="med" len="med"/>
                    </a:lnR>
                    <a:lnT>
                      <a:noFill/>
                    </a:lnT>
                    <a:lnB>
                      <a:noFill/>
                    </a:lnB>
                    <a:solidFill>
                      <a:srgbClr val="FFFFFF"/>
                    </a:solidFill>
                  </a:tcPr>
                </a:tc>
                <a:tc>
                  <a:txBody>
                    <a:bodyPr/>
                    <a:lstStyle/>
                    <a:p>
                      <a:pPr algn="l" fontAlgn="b"/>
                      <a:r>
                        <a:rPr lang="en-GB" sz="1400" b="0" i="0" u="none" strike="noStrike">
                          <a:solidFill>
                            <a:srgbClr val="000000"/>
                          </a:solidFill>
                          <a:effectLst/>
                          <a:latin typeface="Calibri"/>
                        </a:rPr>
                        <a:t>TAX_UNIT</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a:rPr>
                        <a:t> </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a:rPr>
                        <a:t>tu_bu_uk</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en-GB" sz="1400" b="0" i="0" u="none" strike="noStrike" dirty="0">
                          <a:solidFill>
                            <a:srgbClr val="000000"/>
                          </a:solidFill>
                          <a:effectLst/>
                          <a:latin typeface="Calibri"/>
                        </a:rPr>
                        <a:t>assessment unit used for the calculations</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2628686754"/>
              </p:ext>
            </p:extLst>
          </p:nvPr>
        </p:nvGraphicFramePr>
        <p:xfrm>
          <a:off x="395536" y="4005064"/>
          <a:ext cx="8204200" cy="1962150"/>
        </p:xfrm>
        <a:graphic>
          <a:graphicData uri="http://schemas.openxmlformats.org/drawingml/2006/table">
            <a:tbl>
              <a:tblPr/>
              <a:tblGrid>
                <a:gridCol w="215900">
                  <a:extLst>
                    <a:ext uri="{9D8B030D-6E8A-4147-A177-3AD203B41FA5}">
                      <a16:colId xmlns:a16="http://schemas.microsoft.com/office/drawing/2014/main" val="20000"/>
                    </a:ext>
                  </a:extLst>
                </a:gridCol>
                <a:gridCol w="1206500">
                  <a:extLst>
                    <a:ext uri="{9D8B030D-6E8A-4147-A177-3AD203B41FA5}">
                      <a16:colId xmlns:a16="http://schemas.microsoft.com/office/drawing/2014/main" val="20001"/>
                    </a:ext>
                  </a:extLst>
                </a:gridCol>
                <a:gridCol w="660400">
                  <a:extLst>
                    <a:ext uri="{9D8B030D-6E8A-4147-A177-3AD203B41FA5}">
                      <a16:colId xmlns:a16="http://schemas.microsoft.com/office/drawing/2014/main" val="20002"/>
                    </a:ext>
                  </a:extLst>
                </a:gridCol>
                <a:gridCol w="2933700">
                  <a:extLst>
                    <a:ext uri="{9D8B030D-6E8A-4147-A177-3AD203B41FA5}">
                      <a16:colId xmlns:a16="http://schemas.microsoft.com/office/drawing/2014/main" val="20003"/>
                    </a:ext>
                  </a:extLst>
                </a:gridCol>
                <a:gridCol w="3187700">
                  <a:extLst>
                    <a:ext uri="{9D8B030D-6E8A-4147-A177-3AD203B41FA5}">
                      <a16:colId xmlns:a16="http://schemas.microsoft.com/office/drawing/2014/main" val="20004"/>
                    </a:ext>
                  </a:extLst>
                </a:gridCol>
              </a:tblGrid>
              <a:tr h="238125">
                <a:tc gridSpan="2">
                  <a:txBody>
                    <a:bodyPr/>
                    <a:lstStyle/>
                    <a:p>
                      <a:pPr algn="l" fontAlgn="ctr"/>
                      <a:r>
                        <a:rPr lang="en-GB" sz="1400" b="1" i="0" u="none" strike="noStrike" dirty="0">
                          <a:solidFill>
                            <a:srgbClr val="0070C0"/>
                          </a:solidFill>
                          <a:effectLst/>
                          <a:latin typeface="Calibri"/>
                        </a:rPr>
                        <a:t>Policy</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2F2F2"/>
                    </a:solidFill>
                  </a:tcPr>
                </a:tc>
                <a:tc hMerge="1">
                  <a:txBody>
                    <a:bodyPr/>
                    <a:lstStyle/>
                    <a:p>
                      <a:endParaRPr lang="en-GB"/>
                    </a:p>
                  </a:txBody>
                  <a:tcPr/>
                </a:tc>
                <a:tc>
                  <a:txBody>
                    <a:bodyPr/>
                    <a:lstStyle/>
                    <a:p>
                      <a:pPr algn="l" fontAlgn="ctr"/>
                      <a:r>
                        <a:rPr lang="en-GB" sz="1400" b="1" i="0" u="none" strike="noStrike">
                          <a:solidFill>
                            <a:srgbClr val="0070C0"/>
                          </a:solidFill>
                          <a:effectLst/>
                          <a:latin typeface="Calibri"/>
                        </a:rPr>
                        <a:t>Grp/No</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2F2F2"/>
                    </a:solidFill>
                  </a:tcPr>
                </a:tc>
                <a:tc>
                  <a:txBody>
                    <a:bodyPr/>
                    <a:lstStyle/>
                    <a:p>
                      <a:pPr algn="l" fontAlgn="ctr"/>
                      <a:r>
                        <a:rPr lang="en-GB" sz="1400" b="1" i="0" u="none" strike="noStrike" dirty="0">
                          <a:solidFill>
                            <a:srgbClr val="0070C0"/>
                          </a:solidFill>
                          <a:effectLst/>
                          <a:latin typeface="Calibri"/>
                        </a:rPr>
                        <a:t>System Name</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2F2F2"/>
                    </a:solidFill>
                  </a:tcPr>
                </a:tc>
                <a:tc>
                  <a:txBody>
                    <a:bodyPr/>
                    <a:lstStyle/>
                    <a:p>
                      <a:pPr algn="l" fontAlgn="ctr"/>
                      <a:r>
                        <a:rPr lang="en-GB" sz="1400" b="1" i="0" u="none" strike="noStrike">
                          <a:solidFill>
                            <a:srgbClr val="0070C0"/>
                          </a:solidFill>
                          <a:effectLst/>
                          <a:latin typeface="Calibri"/>
                        </a:rPr>
                        <a:t>Comment</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2F2F2"/>
                    </a:solidFill>
                  </a:tcPr>
                </a:tc>
                <a:extLst>
                  <a:ext uri="{0D108BD9-81ED-4DB2-BD59-A6C34878D82A}">
                    <a16:rowId xmlns:a16="http://schemas.microsoft.com/office/drawing/2014/main" val="10000"/>
                  </a:ext>
                </a:extLst>
              </a:tr>
              <a:tr h="238125">
                <a:tc gridSpan="2">
                  <a:txBody>
                    <a:bodyPr/>
                    <a:lstStyle/>
                    <a:p>
                      <a:pPr algn="l" fontAlgn="ctr"/>
                      <a:r>
                        <a:rPr lang="en-GB" sz="1400" b="1" i="0" u="none" strike="noStrike">
                          <a:solidFill>
                            <a:srgbClr val="000000"/>
                          </a:solidFill>
                          <a:effectLst/>
                          <a:latin typeface="Calibri"/>
                        </a:rPr>
                        <a:t>BenCalc</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CE6F1"/>
                    </a:solidFill>
                  </a:tcPr>
                </a:tc>
                <a:tc hMerge="1">
                  <a:txBody>
                    <a:bodyPr/>
                    <a:lstStyle/>
                    <a:p>
                      <a:endParaRPr lang="en-GB"/>
                    </a:p>
                  </a:txBody>
                  <a:tcPr/>
                </a:tc>
                <a:tc>
                  <a:txBody>
                    <a:bodyPr/>
                    <a:lstStyle/>
                    <a:p>
                      <a:pPr algn="l" fontAlgn="ctr"/>
                      <a:r>
                        <a:rPr lang="en-GB" sz="1400" b="1" i="0" u="none" strike="noStrike">
                          <a:solidFill>
                            <a:srgbClr val="000000"/>
                          </a:solidFill>
                          <a:effectLst/>
                          <a:latin typeface="Calibri"/>
                        </a:rPr>
                        <a:t> </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CE6F1"/>
                    </a:solidFill>
                  </a:tcPr>
                </a:tc>
                <a:tc>
                  <a:txBody>
                    <a:bodyPr/>
                    <a:lstStyle/>
                    <a:p>
                      <a:pPr algn="l" fontAlgn="ctr"/>
                      <a:r>
                        <a:rPr lang="en-GB" sz="1400" b="1" i="0" u="none" strike="noStrike">
                          <a:solidFill>
                            <a:srgbClr val="00B050"/>
                          </a:solidFill>
                          <a:effectLst/>
                          <a:latin typeface="Calibri"/>
                        </a:rPr>
                        <a:t>on</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CE6F1"/>
                    </a:solidFill>
                  </a:tcPr>
                </a:tc>
                <a:tc>
                  <a:txBody>
                    <a:bodyPr/>
                    <a:lstStyle/>
                    <a:p>
                      <a:pPr algn="l" fontAlgn="ctr"/>
                      <a:r>
                        <a:rPr lang="en-GB" sz="1400" b="0" i="0" u="none" strike="noStrike">
                          <a:solidFill>
                            <a:srgbClr val="000000"/>
                          </a:solidFill>
                          <a:effectLst/>
                          <a:latin typeface="Calibri"/>
                        </a:rPr>
                        <a:t>Made-up example: child benefit</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CE6F1"/>
                    </a:solidFill>
                  </a:tcPr>
                </a:tc>
                <a:extLst>
                  <a:ext uri="{0D108BD9-81ED-4DB2-BD59-A6C34878D82A}">
                    <a16:rowId xmlns:a16="http://schemas.microsoft.com/office/drawing/2014/main" val="10001"/>
                  </a:ext>
                </a:extLst>
              </a:tr>
              <a:tr h="476250">
                <a:tc>
                  <a:txBody>
                    <a:bodyPr/>
                    <a:lstStyle/>
                    <a:p>
                      <a:pPr algn="l" fontAlgn="b"/>
                      <a:r>
                        <a:rPr lang="en-GB" sz="1100" b="0" i="0" u="none" strike="noStrike">
                          <a:solidFill>
                            <a:srgbClr val="000000"/>
                          </a:solidFill>
                          <a:effectLst/>
                          <a:latin typeface="Calibri"/>
                        </a:rPr>
                        <a:t> </a:t>
                      </a:r>
                    </a:p>
                  </a:txBody>
                  <a:tcPr marL="9525" marR="9525" marT="9525" marB="0" anchor="b">
                    <a:lnL>
                      <a:noFill/>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a:noFill/>
                    </a:lnB>
                    <a:solidFill>
                      <a:srgbClr val="FFFFFF"/>
                    </a:solidFill>
                  </a:tcPr>
                </a:tc>
                <a:tc>
                  <a:txBody>
                    <a:bodyPr/>
                    <a:lstStyle/>
                    <a:p>
                      <a:pPr algn="l" fontAlgn="b"/>
                      <a:r>
                        <a:rPr lang="en-GB" sz="1400" b="0" i="0" u="none" strike="noStrike">
                          <a:solidFill>
                            <a:srgbClr val="000000"/>
                          </a:solidFill>
                          <a:effectLst/>
                          <a:latin typeface="Calibri"/>
                        </a:rPr>
                        <a:t>Comp_Cond</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b"/>
                      <a:r>
                        <a:rPr lang="en-GB" sz="1400" b="0" i="0" u="none" strike="noStrike" dirty="0">
                          <a:solidFill>
                            <a:srgbClr val="000000"/>
                          </a:solidFill>
                          <a:effectLst/>
                          <a:latin typeface="Calibri"/>
                        </a:rPr>
                        <a:t>1</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a:rPr>
                        <a:t>nDepChildrenInTu&gt;=1 &amp; IsDepChild</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a:rPr>
                        <a:t>if at least one dependent child in the assessment unit…</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10002"/>
                  </a:ext>
                </a:extLst>
              </a:tr>
              <a:tr h="476250">
                <a:tc>
                  <a:txBody>
                    <a:bodyPr/>
                    <a:lstStyle/>
                    <a:p>
                      <a:pPr algn="l" fontAlgn="b"/>
                      <a:r>
                        <a:rPr lang="en-GB" sz="1100" b="0" i="0" u="none" strike="noStrike" dirty="0">
                          <a:solidFill>
                            <a:srgbClr val="000000"/>
                          </a:solidFill>
                          <a:effectLst/>
                          <a:latin typeface="Calibri"/>
                        </a:rPr>
                        <a:t> </a:t>
                      </a:r>
                    </a:p>
                  </a:txBody>
                  <a:tcPr marL="9525" marR="9525" marT="9525" marB="0" anchor="b">
                    <a:lnL>
                      <a:noFill/>
                    </a:lnL>
                    <a:lnR w="6350" cap="flat" cmpd="sng" algn="ctr">
                      <a:solidFill>
                        <a:srgbClr val="A6A6A6"/>
                      </a:solidFill>
                      <a:prstDash val="solid"/>
                      <a:round/>
                      <a:headEnd type="none" w="med" len="med"/>
                      <a:tailEnd type="none" w="med" len="med"/>
                    </a:lnR>
                    <a:lnT>
                      <a:noFill/>
                    </a:lnT>
                    <a:lnB>
                      <a:noFill/>
                    </a:lnB>
                    <a:solidFill>
                      <a:srgbClr val="FFFFFF"/>
                    </a:solidFill>
                  </a:tcPr>
                </a:tc>
                <a:tc>
                  <a:txBody>
                    <a:bodyPr/>
                    <a:lstStyle/>
                    <a:p>
                      <a:pPr algn="l" fontAlgn="b"/>
                      <a:r>
                        <a:rPr lang="en-GB" sz="1400" b="0" i="0" u="none" strike="noStrike" dirty="0" err="1">
                          <a:solidFill>
                            <a:srgbClr val="000000"/>
                          </a:solidFill>
                          <a:effectLst/>
                          <a:latin typeface="Calibri"/>
                        </a:rPr>
                        <a:t>Comp_perElig</a:t>
                      </a:r>
                      <a:endParaRPr lang="en-GB" sz="1400" b="0" i="0" u="none" strike="noStrike" dirty="0">
                        <a:solidFill>
                          <a:srgbClr val="000000"/>
                        </a:solidFill>
                        <a:effectLst/>
                        <a:latin typeface="Calibri"/>
                      </a:endParaRP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b"/>
                      <a:r>
                        <a:rPr lang="en-GB" sz="1400" b="0" i="0" u="none" strike="noStrike" dirty="0">
                          <a:solidFill>
                            <a:srgbClr val="000000"/>
                          </a:solidFill>
                          <a:effectLst/>
                          <a:latin typeface="Calibri"/>
                        </a:rPr>
                        <a:t>1</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en-GB" sz="1400" b="0" i="0" u="none" strike="noStrike" dirty="0">
                          <a:solidFill>
                            <a:srgbClr val="000000"/>
                          </a:solidFill>
                          <a:effectLst/>
                          <a:latin typeface="Calibri"/>
                        </a:rPr>
                        <a:t>20#w</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en-GB" sz="1400" b="0" i="0" u="none" strike="noStrike" dirty="0">
                          <a:solidFill>
                            <a:srgbClr val="000000"/>
                          </a:solidFill>
                          <a:effectLst/>
                          <a:latin typeface="Calibri"/>
                        </a:rPr>
                        <a:t>…benefit amount is £20 per week </a:t>
                      </a:r>
                      <a:r>
                        <a:rPr lang="en-GB" sz="1400" b="0" i="0" u="none" strike="noStrike" dirty="0">
                          <a:solidFill>
                            <a:srgbClr val="C00000"/>
                          </a:solidFill>
                          <a:effectLst/>
                          <a:latin typeface="Calibri"/>
                        </a:rPr>
                        <a:t>PER CHILD</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10003"/>
                  </a:ext>
                </a:extLst>
              </a:tr>
              <a:tr h="238125">
                <a:tc>
                  <a:txBody>
                    <a:bodyPr/>
                    <a:lstStyle/>
                    <a:p>
                      <a:pPr algn="l" fontAlgn="b"/>
                      <a:r>
                        <a:rPr lang="en-GB" sz="1100" b="0" i="0" u="none" strike="noStrike">
                          <a:solidFill>
                            <a:srgbClr val="000000"/>
                          </a:solidFill>
                          <a:effectLst/>
                          <a:latin typeface="Calibri"/>
                        </a:rPr>
                        <a:t> </a:t>
                      </a:r>
                    </a:p>
                  </a:txBody>
                  <a:tcPr marL="9525" marR="9525" marT="9525" marB="0" anchor="b">
                    <a:lnL>
                      <a:noFill/>
                    </a:lnL>
                    <a:lnR w="6350" cap="flat" cmpd="sng" algn="ctr">
                      <a:solidFill>
                        <a:srgbClr val="A6A6A6"/>
                      </a:solidFill>
                      <a:prstDash val="solid"/>
                      <a:round/>
                      <a:headEnd type="none" w="med" len="med"/>
                      <a:tailEnd type="none" w="med" len="med"/>
                    </a:lnR>
                    <a:lnT>
                      <a:noFill/>
                    </a:lnT>
                    <a:lnB>
                      <a:noFill/>
                    </a:lnB>
                    <a:solidFill>
                      <a:srgbClr val="FFFFFF"/>
                    </a:solidFill>
                  </a:tcPr>
                </a:tc>
                <a:tc>
                  <a:txBody>
                    <a:bodyPr/>
                    <a:lstStyle/>
                    <a:p>
                      <a:pPr algn="l" fontAlgn="b"/>
                      <a:r>
                        <a:rPr lang="en-GB" sz="1400" b="0" i="0" u="none" strike="noStrike">
                          <a:solidFill>
                            <a:srgbClr val="000000"/>
                          </a:solidFill>
                          <a:effectLst/>
                          <a:latin typeface="Calibri"/>
                        </a:rPr>
                        <a:t>output_var</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a:rPr>
                        <a:t> </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a:rPr>
                        <a:t>bch_s</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en-GB" sz="1400" b="0" i="0" u="none" strike="noStrike" dirty="0">
                          <a:solidFill>
                            <a:srgbClr val="000000"/>
                          </a:solidFill>
                          <a:effectLst/>
                          <a:latin typeface="Calibri"/>
                        </a:rPr>
                        <a:t> </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10004"/>
                  </a:ext>
                </a:extLst>
              </a:tr>
              <a:tr h="295275">
                <a:tc>
                  <a:txBody>
                    <a:bodyPr/>
                    <a:lstStyle/>
                    <a:p>
                      <a:pPr algn="l" fontAlgn="b"/>
                      <a:r>
                        <a:rPr lang="en-GB" sz="1100" b="0" i="0" u="none" strike="noStrike">
                          <a:solidFill>
                            <a:srgbClr val="000000"/>
                          </a:solidFill>
                          <a:effectLst/>
                          <a:latin typeface="Calibri"/>
                        </a:rPr>
                        <a:t> </a:t>
                      </a:r>
                    </a:p>
                  </a:txBody>
                  <a:tcPr marL="9525" marR="9525" marT="9525" marB="0" anchor="b">
                    <a:lnL>
                      <a:noFill/>
                    </a:lnL>
                    <a:lnR w="6350" cap="flat" cmpd="sng" algn="ctr">
                      <a:solidFill>
                        <a:srgbClr val="A6A6A6"/>
                      </a:solidFill>
                      <a:prstDash val="solid"/>
                      <a:round/>
                      <a:headEnd type="none" w="med" len="med"/>
                      <a:tailEnd type="none" w="med" len="med"/>
                    </a:lnR>
                    <a:lnT>
                      <a:noFill/>
                    </a:lnT>
                    <a:lnB>
                      <a:noFill/>
                    </a:lnB>
                    <a:solidFill>
                      <a:srgbClr val="FFFFFF"/>
                    </a:solidFill>
                  </a:tcPr>
                </a:tc>
                <a:tc>
                  <a:txBody>
                    <a:bodyPr/>
                    <a:lstStyle/>
                    <a:p>
                      <a:pPr algn="l" fontAlgn="b"/>
                      <a:r>
                        <a:rPr lang="en-GB" sz="1400" b="0" i="0" u="none" strike="noStrike">
                          <a:solidFill>
                            <a:srgbClr val="000000"/>
                          </a:solidFill>
                          <a:effectLst/>
                          <a:latin typeface="Calibri"/>
                        </a:rPr>
                        <a:t>TAX_UNIT</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a:rPr>
                        <a:t> </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a:rPr>
                        <a:t>tu_bu_uk</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en-GB" sz="1400" b="0" i="0" u="none" strike="noStrike" dirty="0">
                          <a:solidFill>
                            <a:srgbClr val="000000"/>
                          </a:solidFill>
                          <a:effectLst/>
                          <a:latin typeface="Calibri"/>
                        </a:rPr>
                        <a:t>assessment unit used for the calculations</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12" name="Left-Right Arrow 11"/>
          <p:cNvSpPr/>
          <p:nvPr/>
        </p:nvSpPr>
        <p:spPr>
          <a:xfrm rot="5400000">
            <a:off x="3934885" y="3539988"/>
            <a:ext cx="626158" cy="216024"/>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ounded Rectangle 12"/>
          <p:cNvSpPr/>
          <p:nvPr/>
        </p:nvSpPr>
        <p:spPr>
          <a:xfrm>
            <a:off x="1907704" y="1412776"/>
            <a:ext cx="648072" cy="136815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ounded Rectangle 13"/>
          <p:cNvSpPr/>
          <p:nvPr/>
        </p:nvSpPr>
        <p:spPr>
          <a:xfrm>
            <a:off x="683568" y="2492896"/>
            <a:ext cx="1224136" cy="28803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ounded Rectangle 14"/>
          <p:cNvSpPr/>
          <p:nvPr/>
        </p:nvSpPr>
        <p:spPr>
          <a:xfrm>
            <a:off x="611560" y="5157192"/>
            <a:ext cx="1224136" cy="28803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15877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down)">
                                      <p:cBhvr>
                                        <p:cTn id="2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67544" y="116632"/>
            <a:ext cx="8229600" cy="706090"/>
          </a:xfrm>
        </p:spPr>
        <p:txBody>
          <a:bodyPr>
            <a:normAutofit fontScale="90000"/>
          </a:bodyPr>
          <a:lstStyle/>
          <a:p>
            <a:r>
              <a:rPr lang="en-GB" dirty="0"/>
              <a:t>Function </a:t>
            </a:r>
            <a:r>
              <a:rPr lang="en-GB" i="1" dirty="0" err="1"/>
              <a:t>BenCalc</a:t>
            </a:r>
            <a:endParaRPr lang="en-GB" dirty="0"/>
          </a:p>
        </p:txBody>
      </p:sp>
      <p:sp>
        <p:nvSpPr>
          <p:cNvPr id="7" name="Content Placeholder 6"/>
          <p:cNvSpPr>
            <a:spLocks noGrp="1"/>
          </p:cNvSpPr>
          <p:nvPr>
            <p:ph idx="1"/>
          </p:nvPr>
        </p:nvSpPr>
        <p:spPr>
          <a:xfrm>
            <a:off x="467544" y="980728"/>
            <a:ext cx="8229600" cy="4525963"/>
          </a:xfrm>
        </p:spPr>
        <p:txBody>
          <a:bodyPr/>
          <a:lstStyle/>
          <a:p>
            <a:r>
              <a:rPr lang="en-GB" dirty="0"/>
              <a:t>Example: A lone parent family with two children, one with a disability, will receive ?</a:t>
            </a:r>
          </a:p>
        </p:txBody>
      </p:sp>
      <p:sp>
        <p:nvSpPr>
          <p:cNvPr id="5" name="Slide Number Placeholder 4"/>
          <p:cNvSpPr>
            <a:spLocks noGrp="1"/>
          </p:cNvSpPr>
          <p:nvPr>
            <p:ph type="sldNum" sz="quarter" idx="12"/>
          </p:nvPr>
        </p:nvSpPr>
        <p:spPr/>
        <p:txBody>
          <a:bodyPr/>
          <a:lstStyle/>
          <a:p>
            <a:pPr>
              <a:defRPr/>
            </a:pPr>
            <a:fld id="{65E8B585-CC83-464B-BAF9-91D1AE7F7663}" type="slidenum">
              <a:rPr lang="en-GB" smtClean="0"/>
              <a:pPr>
                <a:defRPr/>
              </a:pPr>
              <a:t>135</a:t>
            </a:fld>
            <a:endParaRPr lang="en-GB"/>
          </a:p>
        </p:txBody>
      </p:sp>
      <p:graphicFrame>
        <p:nvGraphicFramePr>
          <p:cNvPr id="8" name="Content Placeholder 5"/>
          <p:cNvGraphicFramePr>
            <a:graphicFrameLocks/>
          </p:cNvGraphicFramePr>
          <p:nvPr/>
        </p:nvGraphicFramePr>
        <p:xfrm>
          <a:off x="611560" y="2492896"/>
          <a:ext cx="8013700" cy="3581400"/>
        </p:xfrm>
        <a:graphic>
          <a:graphicData uri="http://schemas.openxmlformats.org/drawingml/2006/table">
            <a:tbl>
              <a:tblPr/>
              <a:tblGrid>
                <a:gridCol w="215900">
                  <a:extLst>
                    <a:ext uri="{9D8B030D-6E8A-4147-A177-3AD203B41FA5}">
                      <a16:colId xmlns:a16="http://schemas.microsoft.com/office/drawing/2014/main" val="20000"/>
                    </a:ext>
                  </a:extLst>
                </a:gridCol>
                <a:gridCol w="1206500">
                  <a:extLst>
                    <a:ext uri="{9D8B030D-6E8A-4147-A177-3AD203B41FA5}">
                      <a16:colId xmlns:a16="http://schemas.microsoft.com/office/drawing/2014/main" val="20001"/>
                    </a:ext>
                  </a:extLst>
                </a:gridCol>
                <a:gridCol w="660400">
                  <a:extLst>
                    <a:ext uri="{9D8B030D-6E8A-4147-A177-3AD203B41FA5}">
                      <a16:colId xmlns:a16="http://schemas.microsoft.com/office/drawing/2014/main" val="20002"/>
                    </a:ext>
                  </a:extLst>
                </a:gridCol>
                <a:gridCol w="2743200">
                  <a:extLst>
                    <a:ext uri="{9D8B030D-6E8A-4147-A177-3AD203B41FA5}">
                      <a16:colId xmlns:a16="http://schemas.microsoft.com/office/drawing/2014/main" val="20003"/>
                    </a:ext>
                  </a:extLst>
                </a:gridCol>
                <a:gridCol w="3187700">
                  <a:extLst>
                    <a:ext uri="{9D8B030D-6E8A-4147-A177-3AD203B41FA5}">
                      <a16:colId xmlns:a16="http://schemas.microsoft.com/office/drawing/2014/main" val="20004"/>
                    </a:ext>
                  </a:extLst>
                </a:gridCol>
              </a:tblGrid>
              <a:tr h="238125">
                <a:tc gridSpan="2">
                  <a:txBody>
                    <a:bodyPr/>
                    <a:lstStyle/>
                    <a:p>
                      <a:pPr algn="l" fontAlgn="ctr"/>
                      <a:r>
                        <a:rPr lang="en-GB" sz="1400" b="1" i="0" u="none" strike="noStrike" dirty="0">
                          <a:solidFill>
                            <a:srgbClr val="0070C0"/>
                          </a:solidFill>
                          <a:effectLst/>
                          <a:latin typeface="Calibri"/>
                        </a:rPr>
                        <a:t>Policy</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2F2F2"/>
                    </a:solidFill>
                  </a:tcPr>
                </a:tc>
                <a:tc hMerge="1">
                  <a:txBody>
                    <a:bodyPr/>
                    <a:lstStyle/>
                    <a:p>
                      <a:endParaRPr lang="en-GB"/>
                    </a:p>
                  </a:txBody>
                  <a:tcPr/>
                </a:tc>
                <a:tc>
                  <a:txBody>
                    <a:bodyPr/>
                    <a:lstStyle/>
                    <a:p>
                      <a:pPr algn="l" fontAlgn="ctr"/>
                      <a:r>
                        <a:rPr lang="en-GB" sz="1400" b="1" i="0" u="none" strike="noStrike">
                          <a:solidFill>
                            <a:srgbClr val="0070C0"/>
                          </a:solidFill>
                          <a:effectLst/>
                          <a:latin typeface="Calibri"/>
                        </a:rPr>
                        <a:t>Grp/No</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2F2F2"/>
                    </a:solidFill>
                  </a:tcPr>
                </a:tc>
                <a:tc>
                  <a:txBody>
                    <a:bodyPr/>
                    <a:lstStyle/>
                    <a:p>
                      <a:pPr algn="l" fontAlgn="ctr"/>
                      <a:r>
                        <a:rPr lang="en-GB" sz="1400" b="1" i="0" u="none" strike="noStrike">
                          <a:solidFill>
                            <a:srgbClr val="0070C0"/>
                          </a:solidFill>
                          <a:effectLst/>
                          <a:latin typeface="Calibri"/>
                        </a:rPr>
                        <a:t>System Name</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2F2F2"/>
                    </a:solidFill>
                  </a:tcPr>
                </a:tc>
                <a:tc>
                  <a:txBody>
                    <a:bodyPr/>
                    <a:lstStyle/>
                    <a:p>
                      <a:pPr algn="l" fontAlgn="ctr"/>
                      <a:r>
                        <a:rPr lang="en-GB" sz="1400" b="1" i="0" u="none" strike="noStrike">
                          <a:solidFill>
                            <a:srgbClr val="0070C0"/>
                          </a:solidFill>
                          <a:effectLst/>
                          <a:latin typeface="Calibri"/>
                        </a:rPr>
                        <a:t>Comment</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2F2F2"/>
                    </a:solidFill>
                  </a:tcPr>
                </a:tc>
                <a:extLst>
                  <a:ext uri="{0D108BD9-81ED-4DB2-BD59-A6C34878D82A}">
                    <a16:rowId xmlns:a16="http://schemas.microsoft.com/office/drawing/2014/main" val="10000"/>
                  </a:ext>
                </a:extLst>
              </a:tr>
              <a:tr h="314325">
                <a:tc gridSpan="2">
                  <a:txBody>
                    <a:bodyPr/>
                    <a:lstStyle/>
                    <a:p>
                      <a:pPr algn="l" fontAlgn="ctr"/>
                      <a:r>
                        <a:rPr lang="en-GB" sz="1400" b="1" i="0" u="none" strike="noStrike">
                          <a:solidFill>
                            <a:srgbClr val="000000"/>
                          </a:solidFill>
                          <a:effectLst/>
                          <a:latin typeface="Calibri"/>
                        </a:rPr>
                        <a:t>BenCalc</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CE6F1"/>
                    </a:solidFill>
                  </a:tcPr>
                </a:tc>
                <a:tc hMerge="1">
                  <a:txBody>
                    <a:bodyPr/>
                    <a:lstStyle/>
                    <a:p>
                      <a:endParaRPr lang="en-GB"/>
                    </a:p>
                  </a:txBody>
                  <a:tcPr/>
                </a:tc>
                <a:tc>
                  <a:txBody>
                    <a:bodyPr/>
                    <a:lstStyle/>
                    <a:p>
                      <a:pPr algn="l" fontAlgn="ctr"/>
                      <a:r>
                        <a:rPr lang="en-GB" sz="1400" b="1" i="0" u="none" strike="noStrike">
                          <a:solidFill>
                            <a:srgbClr val="000000"/>
                          </a:solidFill>
                          <a:effectLst/>
                          <a:latin typeface="Calibri"/>
                        </a:rPr>
                        <a:t> </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CE6F1"/>
                    </a:solidFill>
                  </a:tcPr>
                </a:tc>
                <a:tc>
                  <a:txBody>
                    <a:bodyPr/>
                    <a:lstStyle/>
                    <a:p>
                      <a:pPr algn="l" fontAlgn="ctr"/>
                      <a:r>
                        <a:rPr lang="en-GB" sz="1400" b="1" i="0" u="none" strike="noStrike">
                          <a:solidFill>
                            <a:srgbClr val="00B050"/>
                          </a:solidFill>
                          <a:effectLst/>
                          <a:latin typeface="Calibri"/>
                        </a:rPr>
                        <a:t>on</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CE6F1"/>
                    </a:solidFill>
                  </a:tcPr>
                </a:tc>
                <a:tc>
                  <a:txBody>
                    <a:bodyPr/>
                    <a:lstStyle/>
                    <a:p>
                      <a:pPr algn="l" fontAlgn="ctr"/>
                      <a:r>
                        <a:rPr lang="en-GB" sz="1400" b="0" i="0" u="none" strike="noStrike">
                          <a:solidFill>
                            <a:srgbClr val="000000"/>
                          </a:solidFill>
                          <a:effectLst/>
                          <a:latin typeface="Calibri"/>
                        </a:rPr>
                        <a:t>Made-up example: child benefit</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CE6F1"/>
                    </a:solidFill>
                  </a:tcPr>
                </a:tc>
                <a:extLst>
                  <a:ext uri="{0D108BD9-81ED-4DB2-BD59-A6C34878D82A}">
                    <a16:rowId xmlns:a16="http://schemas.microsoft.com/office/drawing/2014/main" val="10001"/>
                  </a:ext>
                </a:extLst>
              </a:tr>
              <a:tr h="495300">
                <a:tc>
                  <a:txBody>
                    <a:bodyPr/>
                    <a:lstStyle/>
                    <a:p>
                      <a:pPr algn="l" fontAlgn="b"/>
                      <a:r>
                        <a:rPr lang="en-GB" sz="1100" b="0" i="0" u="none" strike="noStrike">
                          <a:solidFill>
                            <a:srgbClr val="000000"/>
                          </a:solidFill>
                          <a:effectLst/>
                          <a:latin typeface="Calibri"/>
                        </a:rPr>
                        <a:t> </a:t>
                      </a:r>
                    </a:p>
                  </a:txBody>
                  <a:tcPr marL="9525" marR="9525" marT="9525" marB="0" anchor="b">
                    <a:lnL>
                      <a:noFill/>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a:noFill/>
                    </a:lnB>
                    <a:solidFill>
                      <a:srgbClr val="FFFFFF"/>
                    </a:solidFill>
                  </a:tcPr>
                </a:tc>
                <a:tc>
                  <a:txBody>
                    <a:bodyPr/>
                    <a:lstStyle/>
                    <a:p>
                      <a:pPr algn="l" fontAlgn="b"/>
                      <a:r>
                        <a:rPr lang="en-GB" sz="1400" b="0" i="0" u="none" strike="noStrike">
                          <a:solidFill>
                            <a:srgbClr val="000000"/>
                          </a:solidFill>
                          <a:effectLst/>
                          <a:latin typeface="Calibri"/>
                        </a:rPr>
                        <a:t>Comp_Cond</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Calibri"/>
                        </a:rPr>
                        <a:t>1</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a:rPr>
                        <a:t>nDepChildrenInTu&gt;=1 &amp; IsDepChild</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a:rPr>
                        <a:t>if at least one dependent child in the assessment unit…</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10002"/>
                  </a:ext>
                </a:extLst>
              </a:tr>
              <a:tr h="295275">
                <a:tc>
                  <a:txBody>
                    <a:bodyPr/>
                    <a:lstStyle/>
                    <a:p>
                      <a:pPr algn="l" fontAlgn="b"/>
                      <a:r>
                        <a:rPr lang="en-GB" sz="1100" b="0" i="0" u="none" strike="noStrike">
                          <a:solidFill>
                            <a:srgbClr val="000000"/>
                          </a:solidFill>
                          <a:effectLst/>
                          <a:latin typeface="Calibri"/>
                        </a:rPr>
                        <a:t> </a:t>
                      </a:r>
                    </a:p>
                  </a:txBody>
                  <a:tcPr marL="9525" marR="9525" marT="9525" marB="0" anchor="b">
                    <a:lnL>
                      <a:noFill/>
                    </a:lnL>
                    <a:lnR w="6350" cap="flat" cmpd="sng" algn="ctr">
                      <a:solidFill>
                        <a:srgbClr val="A6A6A6"/>
                      </a:solidFill>
                      <a:prstDash val="solid"/>
                      <a:round/>
                      <a:headEnd type="none" w="med" len="med"/>
                      <a:tailEnd type="none" w="med" len="med"/>
                    </a:lnR>
                    <a:lnT>
                      <a:noFill/>
                    </a:lnT>
                    <a:lnB>
                      <a:noFill/>
                    </a:lnB>
                    <a:solidFill>
                      <a:srgbClr val="FFFFFF"/>
                    </a:solidFill>
                  </a:tcPr>
                </a:tc>
                <a:tc>
                  <a:txBody>
                    <a:bodyPr/>
                    <a:lstStyle/>
                    <a:p>
                      <a:pPr algn="l" fontAlgn="b"/>
                      <a:r>
                        <a:rPr lang="en-GB" sz="1400" b="0" i="0" u="none" strike="noStrike">
                          <a:solidFill>
                            <a:srgbClr val="000000"/>
                          </a:solidFill>
                          <a:effectLst/>
                          <a:latin typeface="Calibri"/>
                        </a:rPr>
                        <a:t>Comp_perElig</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Calibri"/>
                        </a:rPr>
                        <a:t>1</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a:rPr>
                        <a:t>20#w</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a:rPr>
                        <a:t>…benefit amount is £20 per week per child</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10003"/>
                  </a:ext>
                </a:extLst>
              </a:tr>
              <a:tr h="495300">
                <a:tc>
                  <a:txBody>
                    <a:bodyPr/>
                    <a:lstStyle/>
                    <a:p>
                      <a:pPr algn="l" fontAlgn="b"/>
                      <a:r>
                        <a:rPr lang="en-GB" sz="1100" b="0" i="0" u="none" strike="noStrike">
                          <a:solidFill>
                            <a:srgbClr val="000000"/>
                          </a:solidFill>
                          <a:effectLst/>
                          <a:latin typeface="Calibri"/>
                        </a:rPr>
                        <a:t> </a:t>
                      </a:r>
                    </a:p>
                  </a:txBody>
                  <a:tcPr marL="9525" marR="9525" marT="9525" marB="0" anchor="b">
                    <a:lnL>
                      <a:noFill/>
                    </a:lnL>
                    <a:lnR w="6350" cap="flat" cmpd="sng" algn="ctr">
                      <a:solidFill>
                        <a:srgbClr val="A6A6A6"/>
                      </a:solidFill>
                      <a:prstDash val="solid"/>
                      <a:round/>
                      <a:headEnd type="none" w="med" len="med"/>
                      <a:tailEnd type="none" w="med" len="med"/>
                    </a:lnR>
                    <a:lnT>
                      <a:noFill/>
                    </a:lnT>
                    <a:lnB>
                      <a:noFill/>
                    </a:lnB>
                    <a:solidFill>
                      <a:srgbClr val="FFFFFF"/>
                    </a:solidFill>
                  </a:tcPr>
                </a:tc>
                <a:tc>
                  <a:txBody>
                    <a:bodyPr/>
                    <a:lstStyle/>
                    <a:p>
                      <a:pPr algn="l" fontAlgn="b"/>
                      <a:r>
                        <a:rPr lang="en-GB" sz="1400" b="0" i="0" u="none" strike="noStrike">
                          <a:solidFill>
                            <a:srgbClr val="000000"/>
                          </a:solidFill>
                          <a:effectLst/>
                          <a:latin typeface="Calibri"/>
                        </a:rPr>
                        <a:t>Comp_Cond</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b"/>
                      <a:r>
                        <a:rPr lang="en-GB" sz="1400" b="0" i="0" u="none" strike="noStrike" dirty="0">
                          <a:solidFill>
                            <a:srgbClr val="000000"/>
                          </a:solidFill>
                          <a:effectLst/>
                          <a:latin typeface="Calibri"/>
                        </a:rPr>
                        <a:t>2</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a:rPr>
                        <a:t>IsDepChild &amp; IsDisabled</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a:rPr>
                        <a:t>if a child with a disability in the assessment unit…</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10004"/>
                  </a:ext>
                </a:extLst>
              </a:tr>
              <a:tr h="476250">
                <a:tc>
                  <a:txBody>
                    <a:bodyPr/>
                    <a:lstStyle/>
                    <a:p>
                      <a:pPr algn="l" fontAlgn="b"/>
                      <a:r>
                        <a:rPr lang="en-GB" sz="1100" b="0" i="0" u="none" strike="noStrike">
                          <a:solidFill>
                            <a:srgbClr val="000000"/>
                          </a:solidFill>
                          <a:effectLst/>
                          <a:latin typeface="Calibri"/>
                        </a:rPr>
                        <a:t> </a:t>
                      </a:r>
                    </a:p>
                  </a:txBody>
                  <a:tcPr marL="9525" marR="9525" marT="9525" marB="0" anchor="b">
                    <a:lnL>
                      <a:noFill/>
                    </a:lnL>
                    <a:lnR w="6350" cap="flat" cmpd="sng" algn="ctr">
                      <a:solidFill>
                        <a:srgbClr val="A6A6A6"/>
                      </a:solidFill>
                      <a:prstDash val="solid"/>
                      <a:round/>
                      <a:headEnd type="none" w="med" len="med"/>
                      <a:tailEnd type="none" w="med" len="med"/>
                    </a:lnR>
                    <a:lnT>
                      <a:noFill/>
                    </a:lnT>
                    <a:lnB>
                      <a:noFill/>
                    </a:lnB>
                    <a:solidFill>
                      <a:srgbClr val="FFFFFF"/>
                    </a:solidFill>
                  </a:tcPr>
                </a:tc>
                <a:tc>
                  <a:txBody>
                    <a:bodyPr/>
                    <a:lstStyle/>
                    <a:p>
                      <a:pPr algn="l" fontAlgn="b"/>
                      <a:r>
                        <a:rPr lang="en-GB" sz="1400" b="0" i="0" u="none" strike="noStrike">
                          <a:solidFill>
                            <a:srgbClr val="000000"/>
                          </a:solidFill>
                          <a:effectLst/>
                          <a:latin typeface="Calibri"/>
                        </a:rPr>
                        <a:t>Comp_perElig</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Calibri"/>
                        </a:rPr>
                        <a:t>2</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en-GB" sz="1400" b="0" i="0" u="none" strike="noStrike" dirty="0">
                          <a:solidFill>
                            <a:srgbClr val="000000"/>
                          </a:solidFill>
                          <a:effectLst/>
                          <a:latin typeface="Calibri"/>
                        </a:rPr>
                        <a:t>10#w</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a:rPr>
                        <a:t>…£10 per week for each child with a disability</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10005"/>
                  </a:ext>
                </a:extLst>
              </a:tr>
              <a:tr h="495300">
                <a:tc>
                  <a:txBody>
                    <a:bodyPr/>
                    <a:lstStyle/>
                    <a:p>
                      <a:pPr algn="l" fontAlgn="b"/>
                      <a:r>
                        <a:rPr lang="en-GB" sz="1100" b="0" i="0" u="none" strike="noStrike">
                          <a:solidFill>
                            <a:srgbClr val="000000"/>
                          </a:solidFill>
                          <a:effectLst/>
                          <a:latin typeface="Calibri"/>
                        </a:rPr>
                        <a:t> </a:t>
                      </a:r>
                    </a:p>
                  </a:txBody>
                  <a:tcPr marL="9525" marR="9525" marT="9525" marB="0" anchor="b">
                    <a:lnL>
                      <a:noFill/>
                    </a:lnL>
                    <a:lnR w="6350" cap="flat" cmpd="sng" algn="ctr">
                      <a:solidFill>
                        <a:srgbClr val="A6A6A6"/>
                      </a:solidFill>
                      <a:prstDash val="solid"/>
                      <a:round/>
                      <a:headEnd type="none" w="med" len="med"/>
                      <a:tailEnd type="none" w="med" len="med"/>
                    </a:lnR>
                    <a:lnT>
                      <a:noFill/>
                    </a:lnT>
                    <a:lnB>
                      <a:noFill/>
                    </a:lnB>
                    <a:solidFill>
                      <a:srgbClr val="FFFFFF"/>
                    </a:solidFill>
                  </a:tcPr>
                </a:tc>
                <a:tc>
                  <a:txBody>
                    <a:bodyPr/>
                    <a:lstStyle/>
                    <a:p>
                      <a:pPr algn="l" fontAlgn="b"/>
                      <a:r>
                        <a:rPr lang="en-GB" sz="1400" b="0" i="0" u="none" strike="noStrike">
                          <a:solidFill>
                            <a:srgbClr val="000000"/>
                          </a:solidFill>
                          <a:effectLst/>
                          <a:latin typeface="Calibri"/>
                        </a:rPr>
                        <a:t>Comp_Cond</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Calibri"/>
                        </a:rPr>
                        <a:t>3</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a:rPr>
                        <a:t>IsLoneParentOfDepChild</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a:rPr>
                        <a:t>if a lone parent in the assessment unit…</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10006"/>
                  </a:ext>
                </a:extLst>
              </a:tr>
              <a:tr h="238125">
                <a:tc>
                  <a:txBody>
                    <a:bodyPr/>
                    <a:lstStyle/>
                    <a:p>
                      <a:pPr algn="l" fontAlgn="b"/>
                      <a:r>
                        <a:rPr lang="en-GB" sz="1100" b="0" i="0" u="none" strike="noStrike">
                          <a:solidFill>
                            <a:srgbClr val="000000"/>
                          </a:solidFill>
                          <a:effectLst/>
                          <a:latin typeface="Calibri"/>
                        </a:rPr>
                        <a:t> </a:t>
                      </a:r>
                    </a:p>
                  </a:txBody>
                  <a:tcPr marL="9525" marR="9525" marT="9525" marB="0" anchor="b">
                    <a:lnL>
                      <a:noFill/>
                    </a:lnL>
                    <a:lnR w="6350" cap="flat" cmpd="sng" algn="ctr">
                      <a:solidFill>
                        <a:srgbClr val="A6A6A6"/>
                      </a:solidFill>
                      <a:prstDash val="solid"/>
                      <a:round/>
                      <a:headEnd type="none" w="med" len="med"/>
                      <a:tailEnd type="none" w="med" len="med"/>
                    </a:lnR>
                    <a:lnT>
                      <a:noFill/>
                    </a:lnT>
                    <a:lnB>
                      <a:noFill/>
                    </a:lnB>
                    <a:solidFill>
                      <a:srgbClr val="FFFFFF"/>
                    </a:solidFill>
                  </a:tcPr>
                </a:tc>
                <a:tc>
                  <a:txBody>
                    <a:bodyPr/>
                    <a:lstStyle/>
                    <a:p>
                      <a:pPr algn="l" fontAlgn="b"/>
                      <a:r>
                        <a:rPr lang="en-GB" sz="1400" b="0" i="0" u="none" strike="noStrike">
                          <a:solidFill>
                            <a:srgbClr val="000000"/>
                          </a:solidFill>
                          <a:effectLst/>
                          <a:latin typeface="Calibri"/>
                        </a:rPr>
                        <a:t>Comp_perTU</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Calibri"/>
                        </a:rPr>
                        <a:t>3</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a:rPr>
                        <a:t>5#w</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a:rPr>
                        <a:t>…£5 per week for the assessment unit</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10007"/>
                  </a:ext>
                </a:extLst>
              </a:tr>
              <a:tr h="238125">
                <a:tc>
                  <a:txBody>
                    <a:bodyPr/>
                    <a:lstStyle/>
                    <a:p>
                      <a:pPr algn="l" fontAlgn="b"/>
                      <a:r>
                        <a:rPr lang="en-GB" sz="1100" b="0" i="0" u="none" strike="noStrike">
                          <a:solidFill>
                            <a:srgbClr val="000000"/>
                          </a:solidFill>
                          <a:effectLst/>
                          <a:latin typeface="Calibri"/>
                        </a:rPr>
                        <a:t> </a:t>
                      </a:r>
                    </a:p>
                  </a:txBody>
                  <a:tcPr marL="9525" marR="9525" marT="9525" marB="0" anchor="b">
                    <a:lnL>
                      <a:noFill/>
                    </a:lnL>
                    <a:lnR w="6350" cap="flat" cmpd="sng" algn="ctr">
                      <a:solidFill>
                        <a:srgbClr val="A6A6A6"/>
                      </a:solidFill>
                      <a:prstDash val="solid"/>
                      <a:round/>
                      <a:headEnd type="none" w="med" len="med"/>
                      <a:tailEnd type="none" w="med" len="med"/>
                    </a:lnR>
                    <a:lnT>
                      <a:noFill/>
                    </a:lnT>
                    <a:lnB>
                      <a:noFill/>
                    </a:lnB>
                    <a:solidFill>
                      <a:srgbClr val="FFFFFF"/>
                    </a:solidFill>
                  </a:tcPr>
                </a:tc>
                <a:tc>
                  <a:txBody>
                    <a:bodyPr/>
                    <a:lstStyle/>
                    <a:p>
                      <a:pPr algn="l" fontAlgn="b"/>
                      <a:r>
                        <a:rPr lang="en-GB" sz="1400" b="0" i="0" u="none" strike="noStrike">
                          <a:solidFill>
                            <a:srgbClr val="000000"/>
                          </a:solidFill>
                          <a:effectLst/>
                          <a:latin typeface="Calibri"/>
                        </a:rPr>
                        <a:t>output_var</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Calibri"/>
                        </a:rPr>
                        <a:t> </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a:rPr>
                        <a:t>bch_s</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a:rPr>
                        <a:t> </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10008"/>
                  </a:ext>
                </a:extLst>
              </a:tr>
              <a:tr h="295275">
                <a:tc>
                  <a:txBody>
                    <a:bodyPr/>
                    <a:lstStyle/>
                    <a:p>
                      <a:pPr algn="l" fontAlgn="b"/>
                      <a:r>
                        <a:rPr lang="en-GB" sz="1100" b="0" i="0" u="none" strike="noStrike">
                          <a:solidFill>
                            <a:srgbClr val="000000"/>
                          </a:solidFill>
                          <a:effectLst/>
                          <a:latin typeface="Calibri"/>
                        </a:rPr>
                        <a:t> </a:t>
                      </a:r>
                    </a:p>
                  </a:txBody>
                  <a:tcPr marL="9525" marR="9525" marT="9525" marB="0" anchor="b">
                    <a:lnL>
                      <a:noFill/>
                    </a:lnL>
                    <a:lnR w="6350" cap="flat" cmpd="sng" algn="ctr">
                      <a:solidFill>
                        <a:srgbClr val="A6A6A6"/>
                      </a:solidFill>
                      <a:prstDash val="solid"/>
                      <a:round/>
                      <a:headEnd type="none" w="med" len="med"/>
                      <a:tailEnd type="none" w="med" len="med"/>
                    </a:lnR>
                    <a:lnT>
                      <a:noFill/>
                    </a:lnT>
                    <a:lnB>
                      <a:noFill/>
                    </a:lnB>
                    <a:solidFill>
                      <a:srgbClr val="FFFFFF"/>
                    </a:solidFill>
                  </a:tcPr>
                </a:tc>
                <a:tc>
                  <a:txBody>
                    <a:bodyPr/>
                    <a:lstStyle/>
                    <a:p>
                      <a:pPr algn="l" fontAlgn="b"/>
                      <a:r>
                        <a:rPr lang="en-GB" sz="1400" b="0" i="0" u="none" strike="noStrike" dirty="0">
                          <a:solidFill>
                            <a:srgbClr val="000000"/>
                          </a:solidFill>
                          <a:effectLst/>
                          <a:latin typeface="Calibri"/>
                        </a:rPr>
                        <a:t>TAX_UNIT</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Calibri"/>
                        </a:rPr>
                        <a:t> </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a:rPr>
                        <a:t>tu_bu_uk</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en-GB" sz="1400" b="0" i="0" u="none" strike="noStrike" dirty="0">
                          <a:solidFill>
                            <a:srgbClr val="000000"/>
                          </a:solidFill>
                          <a:effectLst/>
                          <a:latin typeface="Calibri"/>
                        </a:rPr>
                        <a:t>assessment unit used for the calculations</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sp>
        <p:nvSpPr>
          <p:cNvPr id="9" name="TextBox 8"/>
          <p:cNvSpPr txBox="1"/>
          <p:nvPr/>
        </p:nvSpPr>
        <p:spPr>
          <a:xfrm>
            <a:off x="6732240" y="1465114"/>
            <a:ext cx="1440160" cy="584775"/>
          </a:xfrm>
          <a:prstGeom prst="rect">
            <a:avLst/>
          </a:prstGeom>
          <a:solidFill>
            <a:schemeClr val="bg1"/>
          </a:solidFill>
          <a:ln w="19050">
            <a:solidFill>
              <a:srgbClr val="0070C0"/>
            </a:solidFill>
          </a:ln>
        </p:spPr>
        <p:txBody>
          <a:bodyPr wrap="square" rtlCol="0">
            <a:spAutoFit/>
          </a:bodyPr>
          <a:lstStyle/>
          <a:p>
            <a:r>
              <a:rPr lang="en-GB" sz="3200" dirty="0"/>
              <a:t>£55#w</a:t>
            </a:r>
          </a:p>
        </p:txBody>
      </p:sp>
      <p:sp>
        <p:nvSpPr>
          <p:cNvPr id="10" name="Rounded Rectangle 9"/>
          <p:cNvSpPr/>
          <p:nvPr/>
        </p:nvSpPr>
        <p:spPr>
          <a:xfrm>
            <a:off x="2087580" y="3068960"/>
            <a:ext cx="504056" cy="252028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75339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634082"/>
          </a:xfrm>
        </p:spPr>
        <p:txBody>
          <a:bodyPr>
            <a:normAutofit fontScale="90000"/>
          </a:bodyPr>
          <a:lstStyle/>
          <a:p>
            <a:r>
              <a:rPr lang="en-GB" dirty="0"/>
              <a:t>The query </a:t>
            </a:r>
            <a:r>
              <a:rPr lang="en-GB" i="1" dirty="0" err="1"/>
              <a:t>IsNtoMchild#x</a:t>
            </a:r>
            <a:endParaRPr lang="en-GB" i="1" dirty="0"/>
          </a:p>
        </p:txBody>
      </p:sp>
      <p:sp>
        <p:nvSpPr>
          <p:cNvPr id="3" name="Content Placeholder 2"/>
          <p:cNvSpPr>
            <a:spLocks noGrp="1"/>
          </p:cNvSpPr>
          <p:nvPr>
            <p:ph idx="1"/>
          </p:nvPr>
        </p:nvSpPr>
        <p:spPr>
          <a:xfrm>
            <a:off x="467544" y="908720"/>
            <a:ext cx="8229600" cy="1540767"/>
          </a:xfrm>
        </p:spPr>
        <p:txBody>
          <a:bodyPr>
            <a:normAutofit fontScale="77500" lnSpcReduction="20000"/>
          </a:bodyPr>
          <a:lstStyle/>
          <a:p>
            <a:r>
              <a:rPr lang="en-GB" dirty="0" err="1"/>
              <a:t>IsNtoMchild#x</a:t>
            </a:r>
            <a:r>
              <a:rPr lang="en-GB" dirty="0"/>
              <a:t> is useful for implementing payments that vary by the number of children</a:t>
            </a:r>
          </a:p>
          <a:p>
            <a:pPr lvl="1"/>
            <a:r>
              <a:rPr lang="en-GB" dirty="0"/>
              <a:t>Returns 1 if a person belongs to the n to m eldest dependent children of the assessment unit, 0 otherwise.</a:t>
            </a:r>
            <a:br>
              <a:rPr lang="en-GB" dirty="0"/>
            </a:br>
            <a:br>
              <a:rPr lang="en-GB" dirty="0"/>
            </a:br>
            <a:r>
              <a:rPr lang="en-GB" dirty="0"/>
              <a:t>n and m are defined by </a:t>
            </a:r>
            <a:r>
              <a:rPr lang="en-GB" i="1" dirty="0"/>
              <a:t>footnote</a:t>
            </a:r>
            <a:r>
              <a:rPr lang="en-GB" dirty="0"/>
              <a:t> parameters #_N and #_M.</a:t>
            </a:r>
          </a:p>
        </p:txBody>
      </p:sp>
      <p:sp>
        <p:nvSpPr>
          <p:cNvPr id="4" name="Slide Number Placeholder 3"/>
          <p:cNvSpPr>
            <a:spLocks noGrp="1"/>
          </p:cNvSpPr>
          <p:nvPr>
            <p:ph type="sldNum" sz="quarter" idx="12"/>
          </p:nvPr>
        </p:nvSpPr>
        <p:spPr/>
        <p:txBody>
          <a:bodyPr/>
          <a:lstStyle/>
          <a:p>
            <a:fld id="{C48A8FB8-C411-4B7B-B8DF-3C88CBE8C9E0}" type="slidenum">
              <a:rPr lang="en-GB" smtClean="0"/>
              <a:t>136</a:t>
            </a:fld>
            <a:endParaRPr lang="en-GB"/>
          </a:p>
        </p:txBody>
      </p:sp>
      <p:graphicFrame>
        <p:nvGraphicFramePr>
          <p:cNvPr id="6" name="Table 5"/>
          <p:cNvGraphicFramePr>
            <a:graphicFrameLocks noGrp="1"/>
          </p:cNvGraphicFramePr>
          <p:nvPr>
            <p:extLst>
              <p:ext uri="{D42A27DB-BD31-4B8C-83A1-F6EECF244321}">
                <p14:modId xmlns:p14="http://schemas.microsoft.com/office/powerpoint/2010/main" val="2035787780"/>
              </p:ext>
            </p:extLst>
          </p:nvPr>
        </p:nvGraphicFramePr>
        <p:xfrm>
          <a:off x="2627784" y="2595334"/>
          <a:ext cx="6350000" cy="3253740"/>
        </p:xfrm>
        <a:graphic>
          <a:graphicData uri="http://schemas.openxmlformats.org/drawingml/2006/table">
            <a:tbl>
              <a:tblPr/>
              <a:tblGrid>
                <a:gridCol w="215900">
                  <a:extLst>
                    <a:ext uri="{9D8B030D-6E8A-4147-A177-3AD203B41FA5}">
                      <a16:colId xmlns:a16="http://schemas.microsoft.com/office/drawing/2014/main" val="20000"/>
                    </a:ext>
                  </a:extLst>
                </a:gridCol>
                <a:gridCol w="1104900">
                  <a:extLst>
                    <a:ext uri="{9D8B030D-6E8A-4147-A177-3AD203B41FA5}">
                      <a16:colId xmlns:a16="http://schemas.microsoft.com/office/drawing/2014/main" val="20001"/>
                    </a:ext>
                  </a:extLst>
                </a:gridCol>
                <a:gridCol w="660400">
                  <a:extLst>
                    <a:ext uri="{9D8B030D-6E8A-4147-A177-3AD203B41FA5}">
                      <a16:colId xmlns:a16="http://schemas.microsoft.com/office/drawing/2014/main" val="20002"/>
                    </a:ext>
                  </a:extLst>
                </a:gridCol>
                <a:gridCol w="1181100">
                  <a:extLst>
                    <a:ext uri="{9D8B030D-6E8A-4147-A177-3AD203B41FA5}">
                      <a16:colId xmlns:a16="http://schemas.microsoft.com/office/drawing/2014/main" val="20003"/>
                    </a:ext>
                  </a:extLst>
                </a:gridCol>
                <a:gridCol w="3187700">
                  <a:extLst>
                    <a:ext uri="{9D8B030D-6E8A-4147-A177-3AD203B41FA5}">
                      <a16:colId xmlns:a16="http://schemas.microsoft.com/office/drawing/2014/main" val="20004"/>
                    </a:ext>
                  </a:extLst>
                </a:gridCol>
              </a:tblGrid>
              <a:tr h="238125">
                <a:tc gridSpan="2">
                  <a:txBody>
                    <a:bodyPr/>
                    <a:lstStyle/>
                    <a:p>
                      <a:pPr algn="l" fontAlgn="ctr"/>
                      <a:r>
                        <a:rPr lang="en-GB" sz="1400" b="1" i="0" u="none" strike="noStrike" dirty="0">
                          <a:solidFill>
                            <a:srgbClr val="0070C0"/>
                          </a:solidFill>
                          <a:effectLst/>
                          <a:latin typeface="Calibri"/>
                        </a:rPr>
                        <a:t>Policy</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2F2F2"/>
                    </a:solidFill>
                  </a:tcPr>
                </a:tc>
                <a:tc hMerge="1">
                  <a:txBody>
                    <a:bodyPr/>
                    <a:lstStyle/>
                    <a:p>
                      <a:endParaRPr lang="en-GB"/>
                    </a:p>
                  </a:txBody>
                  <a:tcPr/>
                </a:tc>
                <a:tc>
                  <a:txBody>
                    <a:bodyPr/>
                    <a:lstStyle/>
                    <a:p>
                      <a:pPr algn="l" fontAlgn="ctr"/>
                      <a:r>
                        <a:rPr lang="en-GB" sz="1400" b="1" i="0" u="none" strike="noStrike">
                          <a:solidFill>
                            <a:srgbClr val="0070C0"/>
                          </a:solidFill>
                          <a:effectLst/>
                          <a:latin typeface="Calibri"/>
                        </a:rPr>
                        <a:t>Grp/No</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2F2F2"/>
                    </a:solidFill>
                  </a:tcPr>
                </a:tc>
                <a:tc>
                  <a:txBody>
                    <a:bodyPr/>
                    <a:lstStyle/>
                    <a:p>
                      <a:pPr algn="l" fontAlgn="ctr"/>
                      <a:r>
                        <a:rPr lang="en-GB" sz="1400" b="1" i="0" u="none" strike="noStrike">
                          <a:solidFill>
                            <a:srgbClr val="0070C0"/>
                          </a:solidFill>
                          <a:effectLst/>
                          <a:latin typeface="Calibri"/>
                        </a:rPr>
                        <a:t>System Name</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2F2F2"/>
                    </a:solidFill>
                  </a:tcPr>
                </a:tc>
                <a:tc>
                  <a:txBody>
                    <a:bodyPr/>
                    <a:lstStyle/>
                    <a:p>
                      <a:pPr algn="l" fontAlgn="ctr"/>
                      <a:r>
                        <a:rPr lang="en-GB" sz="1400" b="1" i="0" u="none" strike="noStrike" dirty="0">
                          <a:solidFill>
                            <a:srgbClr val="0070C0"/>
                          </a:solidFill>
                          <a:effectLst/>
                          <a:latin typeface="Calibri"/>
                        </a:rPr>
                        <a:t>Comment</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2F2F2"/>
                    </a:solidFill>
                  </a:tcPr>
                </a:tc>
                <a:extLst>
                  <a:ext uri="{0D108BD9-81ED-4DB2-BD59-A6C34878D82A}">
                    <a16:rowId xmlns:a16="http://schemas.microsoft.com/office/drawing/2014/main" val="10000"/>
                  </a:ext>
                </a:extLst>
              </a:tr>
              <a:tr h="238125">
                <a:tc gridSpan="2">
                  <a:txBody>
                    <a:bodyPr/>
                    <a:lstStyle/>
                    <a:p>
                      <a:pPr algn="l" fontAlgn="ctr"/>
                      <a:r>
                        <a:rPr lang="en-GB" sz="1400" b="1" i="0" u="none" strike="noStrike">
                          <a:solidFill>
                            <a:srgbClr val="000000"/>
                          </a:solidFill>
                          <a:effectLst/>
                          <a:latin typeface="Calibri"/>
                        </a:rPr>
                        <a:t>BenCalc</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CE6F1"/>
                    </a:solidFill>
                  </a:tcPr>
                </a:tc>
                <a:tc hMerge="1">
                  <a:txBody>
                    <a:bodyPr/>
                    <a:lstStyle/>
                    <a:p>
                      <a:endParaRPr lang="en-GB"/>
                    </a:p>
                  </a:txBody>
                  <a:tcPr/>
                </a:tc>
                <a:tc>
                  <a:txBody>
                    <a:bodyPr/>
                    <a:lstStyle/>
                    <a:p>
                      <a:pPr algn="l" fontAlgn="ctr"/>
                      <a:r>
                        <a:rPr lang="en-GB" sz="1400" b="1" i="0" u="none" strike="noStrike">
                          <a:solidFill>
                            <a:srgbClr val="000000"/>
                          </a:solidFill>
                          <a:effectLst/>
                          <a:latin typeface="Calibri"/>
                        </a:rPr>
                        <a:t> </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CE6F1"/>
                    </a:solidFill>
                  </a:tcPr>
                </a:tc>
                <a:tc>
                  <a:txBody>
                    <a:bodyPr/>
                    <a:lstStyle/>
                    <a:p>
                      <a:pPr algn="l" fontAlgn="ctr"/>
                      <a:r>
                        <a:rPr lang="en-GB" sz="1400" b="1" i="0" u="none" strike="noStrike">
                          <a:solidFill>
                            <a:srgbClr val="00B050"/>
                          </a:solidFill>
                          <a:effectLst/>
                          <a:latin typeface="Calibri"/>
                        </a:rPr>
                        <a:t>on</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CE6F1"/>
                    </a:solidFill>
                  </a:tcPr>
                </a:tc>
                <a:tc>
                  <a:txBody>
                    <a:bodyPr/>
                    <a:lstStyle/>
                    <a:p>
                      <a:pPr algn="l" fontAlgn="ctr"/>
                      <a:r>
                        <a:rPr lang="en-GB" sz="1400" b="0" i="0" u="none" strike="noStrike">
                          <a:solidFill>
                            <a:srgbClr val="000000"/>
                          </a:solidFill>
                          <a:effectLst/>
                          <a:latin typeface="Calibri"/>
                        </a:rPr>
                        <a:t>Made-up example: child benefit</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CE6F1"/>
                    </a:solidFill>
                  </a:tcPr>
                </a:tc>
                <a:extLst>
                  <a:ext uri="{0D108BD9-81ED-4DB2-BD59-A6C34878D82A}">
                    <a16:rowId xmlns:a16="http://schemas.microsoft.com/office/drawing/2014/main" val="10001"/>
                  </a:ext>
                </a:extLst>
              </a:tr>
              <a:tr h="238125">
                <a:tc>
                  <a:txBody>
                    <a:bodyPr/>
                    <a:lstStyle/>
                    <a:p>
                      <a:pPr algn="l" fontAlgn="b"/>
                      <a:r>
                        <a:rPr lang="en-GB" sz="1100" b="0" i="0" u="none" strike="noStrike">
                          <a:solidFill>
                            <a:srgbClr val="000000"/>
                          </a:solidFill>
                          <a:effectLst/>
                          <a:latin typeface="Calibri"/>
                        </a:rPr>
                        <a:t> </a:t>
                      </a:r>
                    </a:p>
                  </a:txBody>
                  <a:tcPr marL="9525" marR="9525" marT="9525" marB="0" anchor="b">
                    <a:lnL>
                      <a:noFill/>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a:noFill/>
                    </a:lnB>
                    <a:solidFill>
                      <a:srgbClr val="FFFFFF"/>
                    </a:solidFill>
                  </a:tcPr>
                </a:tc>
                <a:tc>
                  <a:txBody>
                    <a:bodyPr/>
                    <a:lstStyle/>
                    <a:p>
                      <a:pPr algn="l" fontAlgn="b"/>
                      <a:r>
                        <a:rPr lang="en-GB" sz="1400" b="0" i="0" u="none" strike="noStrike">
                          <a:solidFill>
                            <a:srgbClr val="000000"/>
                          </a:solidFill>
                          <a:effectLst/>
                          <a:latin typeface="Calibri"/>
                        </a:rPr>
                        <a:t>Comp_Cond</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Calibri"/>
                        </a:rPr>
                        <a:t>1</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a:rPr>
                        <a:t>IsNtoMchild#1</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a:rPr>
                        <a:t>if the dependent child is…</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10002"/>
                  </a:ext>
                </a:extLst>
              </a:tr>
              <a:tr h="238125">
                <a:tc>
                  <a:txBody>
                    <a:bodyPr/>
                    <a:lstStyle/>
                    <a:p>
                      <a:pPr algn="l" fontAlgn="b"/>
                      <a:r>
                        <a:rPr lang="en-GB" sz="1100" b="0" i="0" u="none" strike="noStrike">
                          <a:solidFill>
                            <a:srgbClr val="000000"/>
                          </a:solidFill>
                          <a:effectLst/>
                          <a:latin typeface="Calibri"/>
                        </a:rPr>
                        <a:t> </a:t>
                      </a:r>
                    </a:p>
                  </a:txBody>
                  <a:tcPr marL="9525" marR="9525" marT="9525" marB="0" anchor="b">
                    <a:lnL>
                      <a:noFill/>
                    </a:lnL>
                    <a:lnR w="6350" cap="flat" cmpd="sng" algn="ctr">
                      <a:solidFill>
                        <a:srgbClr val="A6A6A6"/>
                      </a:solidFill>
                      <a:prstDash val="solid"/>
                      <a:round/>
                      <a:headEnd type="none" w="med" len="med"/>
                      <a:tailEnd type="none" w="med" len="med"/>
                    </a:lnR>
                    <a:lnT>
                      <a:noFill/>
                    </a:lnT>
                    <a:lnB>
                      <a:noFill/>
                    </a:lnB>
                    <a:solidFill>
                      <a:srgbClr val="FFFFFF"/>
                    </a:solidFill>
                  </a:tcPr>
                </a:tc>
                <a:tc>
                  <a:txBody>
                    <a:bodyPr/>
                    <a:lstStyle/>
                    <a:p>
                      <a:pPr algn="l" fontAlgn="b"/>
                      <a:r>
                        <a:rPr lang="en-GB" sz="1400" b="0" i="0" u="none" strike="noStrike" dirty="0">
                          <a:solidFill>
                            <a:srgbClr val="000000"/>
                          </a:solidFill>
                          <a:effectLst/>
                          <a:latin typeface="Calibri"/>
                        </a:rPr>
                        <a:t>#_N</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Calibri"/>
                        </a:rPr>
                        <a:t>1</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a:rPr>
                        <a:t>1</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en-GB" sz="1400" b="0" i="0" u="none" strike="noStrike" dirty="0">
                          <a:solidFill>
                            <a:srgbClr val="000000"/>
                          </a:solidFill>
                          <a:effectLst/>
                          <a:latin typeface="Calibri"/>
                        </a:rPr>
                        <a:t>...the first (eldest) child</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10003"/>
                  </a:ext>
                </a:extLst>
              </a:tr>
              <a:tr h="238125">
                <a:tc>
                  <a:txBody>
                    <a:bodyPr/>
                    <a:lstStyle/>
                    <a:p>
                      <a:pPr algn="l" fontAlgn="b"/>
                      <a:r>
                        <a:rPr lang="en-GB" sz="1100" b="0" i="0" u="none" strike="noStrike">
                          <a:solidFill>
                            <a:srgbClr val="000000"/>
                          </a:solidFill>
                          <a:effectLst/>
                          <a:latin typeface="Calibri"/>
                        </a:rPr>
                        <a:t> </a:t>
                      </a:r>
                    </a:p>
                  </a:txBody>
                  <a:tcPr marL="9525" marR="9525" marT="9525" marB="0" anchor="b">
                    <a:lnL>
                      <a:noFill/>
                    </a:lnL>
                    <a:lnR w="6350" cap="flat" cmpd="sng" algn="ctr">
                      <a:solidFill>
                        <a:srgbClr val="A6A6A6"/>
                      </a:solidFill>
                      <a:prstDash val="solid"/>
                      <a:round/>
                      <a:headEnd type="none" w="med" len="med"/>
                      <a:tailEnd type="none" w="med" len="med"/>
                    </a:lnR>
                    <a:lnT>
                      <a:noFill/>
                    </a:lnT>
                    <a:lnB>
                      <a:noFill/>
                    </a:lnB>
                    <a:solidFill>
                      <a:srgbClr val="FFFFFF"/>
                    </a:solidFill>
                  </a:tcPr>
                </a:tc>
                <a:tc>
                  <a:txBody>
                    <a:bodyPr/>
                    <a:lstStyle/>
                    <a:p>
                      <a:pPr algn="l" fontAlgn="b"/>
                      <a:r>
                        <a:rPr lang="en-GB" sz="1400" b="0" i="0" u="none" strike="noStrike" dirty="0">
                          <a:solidFill>
                            <a:srgbClr val="000000"/>
                          </a:solidFill>
                          <a:effectLst/>
                          <a:latin typeface="Calibri"/>
                        </a:rPr>
                        <a:t>#_M</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Calibri"/>
                        </a:rPr>
                        <a:t>1</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a:rPr>
                        <a:t>1</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a:rPr>
                        <a:t> </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10004"/>
                  </a:ext>
                </a:extLst>
              </a:tr>
              <a:tr h="363121">
                <a:tc>
                  <a:txBody>
                    <a:bodyPr/>
                    <a:lstStyle/>
                    <a:p>
                      <a:pPr algn="l" fontAlgn="b"/>
                      <a:r>
                        <a:rPr lang="en-GB" sz="1100" b="0" i="0" u="none" strike="noStrike">
                          <a:solidFill>
                            <a:srgbClr val="000000"/>
                          </a:solidFill>
                          <a:effectLst/>
                          <a:latin typeface="Calibri"/>
                        </a:rPr>
                        <a:t> </a:t>
                      </a:r>
                    </a:p>
                  </a:txBody>
                  <a:tcPr marL="9525" marR="9525" marT="9525" marB="0" anchor="b">
                    <a:lnL>
                      <a:noFill/>
                    </a:lnL>
                    <a:lnR w="6350" cap="flat" cmpd="sng" algn="ctr">
                      <a:solidFill>
                        <a:srgbClr val="A6A6A6"/>
                      </a:solidFill>
                      <a:prstDash val="solid"/>
                      <a:round/>
                      <a:headEnd type="none" w="med" len="med"/>
                      <a:tailEnd type="none" w="med" len="med"/>
                    </a:lnR>
                    <a:lnT>
                      <a:noFill/>
                    </a:lnT>
                    <a:lnB>
                      <a:noFill/>
                    </a:lnB>
                    <a:solidFill>
                      <a:srgbClr val="FFFFFF"/>
                    </a:solidFill>
                  </a:tcPr>
                </a:tc>
                <a:tc>
                  <a:txBody>
                    <a:bodyPr/>
                    <a:lstStyle/>
                    <a:p>
                      <a:pPr algn="l" fontAlgn="b"/>
                      <a:r>
                        <a:rPr lang="en-GB" sz="1400" b="0" i="0" u="none" strike="noStrike">
                          <a:solidFill>
                            <a:srgbClr val="000000"/>
                          </a:solidFill>
                          <a:effectLst/>
                          <a:latin typeface="Calibri"/>
                        </a:rPr>
                        <a:t>Comp_perElig</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Calibri"/>
                        </a:rPr>
                        <a:t>1</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a:rPr>
                        <a:t>20#w</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a:rPr>
                        <a:t>benefit amount is £20 per week for the first (oldest) child</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10005"/>
                  </a:ext>
                </a:extLst>
              </a:tr>
              <a:tr h="238125">
                <a:tc>
                  <a:txBody>
                    <a:bodyPr/>
                    <a:lstStyle/>
                    <a:p>
                      <a:pPr algn="l" fontAlgn="b"/>
                      <a:r>
                        <a:rPr lang="en-GB" sz="1100" b="0" i="0" u="none" strike="noStrike">
                          <a:solidFill>
                            <a:srgbClr val="000000"/>
                          </a:solidFill>
                          <a:effectLst/>
                          <a:latin typeface="Calibri"/>
                        </a:rPr>
                        <a:t> </a:t>
                      </a:r>
                    </a:p>
                  </a:txBody>
                  <a:tcPr marL="9525" marR="9525" marT="9525" marB="0" anchor="b">
                    <a:lnL>
                      <a:noFill/>
                    </a:lnL>
                    <a:lnR w="6350" cap="flat" cmpd="sng" algn="ctr">
                      <a:solidFill>
                        <a:srgbClr val="A6A6A6"/>
                      </a:solidFill>
                      <a:prstDash val="solid"/>
                      <a:round/>
                      <a:headEnd type="none" w="med" len="med"/>
                      <a:tailEnd type="none" w="med" len="med"/>
                    </a:lnR>
                    <a:lnT>
                      <a:noFill/>
                    </a:lnT>
                    <a:lnB>
                      <a:noFill/>
                    </a:lnB>
                    <a:solidFill>
                      <a:srgbClr val="FFFFFF"/>
                    </a:solidFill>
                  </a:tcPr>
                </a:tc>
                <a:tc>
                  <a:txBody>
                    <a:bodyPr/>
                    <a:lstStyle/>
                    <a:p>
                      <a:pPr algn="l" fontAlgn="b"/>
                      <a:r>
                        <a:rPr lang="en-GB" sz="1400" b="0" i="0" u="none" strike="noStrike">
                          <a:solidFill>
                            <a:srgbClr val="000000"/>
                          </a:solidFill>
                          <a:effectLst/>
                          <a:latin typeface="Calibri"/>
                        </a:rPr>
                        <a:t>Comp_Cond</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b"/>
                      <a:r>
                        <a:rPr lang="en-GB" sz="1400" b="0" i="0" u="none" strike="noStrike" dirty="0">
                          <a:solidFill>
                            <a:srgbClr val="000000"/>
                          </a:solidFill>
                          <a:effectLst/>
                          <a:latin typeface="Calibri"/>
                        </a:rPr>
                        <a:t>2</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a:rPr>
                        <a:t>IsNtoMchild#2</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a:rPr>
                        <a:t>if the dependent child is…</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10006"/>
                  </a:ext>
                </a:extLst>
              </a:tr>
              <a:tr h="238125">
                <a:tc>
                  <a:txBody>
                    <a:bodyPr/>
                    <a:lstStyle/>
                    <a:p>
                      <a:pPr algn="l" fontAlgn="b"/>
                      <a:r>
                        <a:rPr lang="en-GB" sz="1100" b="0" i="0" u="none" strike="noStrike">
                          <a:solidFill>
                            <a:srgbClr val="000000"/>
                          </a:solidFill>
                          <a:effectLst/>
                          <a:latin typeface="Calibri"/>
                        </a:rPr>
                        <a:t> </a:t>
                      </a:r>
                    </a:p>
                  </a:txBody>
                  <a:tcPr marL="9525" marR="9525" marT="9525" marB="0" anchor="b">
                    <a:lnL>
                      <a:noFill/>
                    </a:lnL>
                    <a:lnR w="6350" cap="flat" cmpd="sng" algn="ctr">
                      <a:solidFill>
                        <a:srgbClr val="A6A6A6"/>
                      </a:solidFill>
                      <a:prstDash val="solid"/>
                      <a:round/>
                      <a:headEnd type="none" w="med" len="med"/>
                      <a:tailEnd type="none" w="med" len="med"/>
                    </a:lnR>
                    <a:lnT>
                      <a:noFill/>
                    </a:lnT>
                    <a:lnB>
                      <a:noFill/>
                    </a:lnB>
                    <a:solidFill>
                      <a:srgbClr val="FFFFFF"/>
                    </a:solidFill>
                  </a:tcPr>
                </a:tc>
                <a:tc>
                  <a:txBody>
                    <a:bodyPr/>
                    <a:lstStyle/>
                    <a:p>
                      <a:pPr algn="l" fontAlgn="b"/>
                      <a:r>
                        <a:rPr lang="en-GB" sz="1400" b="0" i="0" u="none" strike="noStrike" dirty="0">
                          <a:solidFill>
                            <a:srgbClr val="000000"/>
                          </a:solidFill>
                          <a:effectLst/>
                          <a:latin typeface="Calibri"/>
                        </a:rPr>
                        <a:t>#_N</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Calibri"/>
                        </a:rPr>
                        <a:t>2</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a:rPr>
                        <a:t>2</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a:rPr>
                        <a:t>…the second or any other child</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10007"/>
                  </a:ext>
                </a:extLst>
              </a:tr>
              <a:tr h="238125">
                <a:tc>
                  <a:txBody>
                    <a:bodyPr/>
                    <a:lstStyle/>
                    <a:p>
                      <a:pPr algn="l" fontAlgn="b"/>
                      <a:r>
                        <a:rPr lang="en-GB" sz="1100" b="0" i="0" u="none" strike="noStrike">
                          <a:solidFill>
                            <a:srgbClr val="000000"/>
                          </a:solidFill>
                          <a:effectLst/>
                          <a:latin typeface="Calibri"/>
                        </a:rPr>
                        <a:t> </a:t>
                      </a:r>
                    </a:p>
                  </a:txBody>
                  <a:tcPr marL="9525" marR="9525" marT="9525" marB="0" anchor="b">
                    <a:lnL>
                      <a:noFill/>
                    </a:lnL>
                    <a:lnR w="6350" cap="flat" cmpd="sng" algn="ctr">
                      <a:solidFill>
                        <a:srgbClr val="A6A6A6"/>
                      </a:solidFill>
                      <a:prstDash val="solid"/>
                      <a:round/>
                      <a:headEnd type="none" w="med" len="med"/>
                      <a:tailEnd type="none" w="med" len="med"/>
                    </a:lnR>
                    <a:lnT>
                      <a:noFill/>
                    </a:lnT>
                    <a:lnB>
                      <a:noFill/>
                    </a:lnB>
                    <a:solidFill>
                      <a:srgbClr val="FFFFFF"/>
                    </a:solidFill>
                  </a:tcPr>
                </a:tc>
                <a:tc>
                  <a:txBody>
                    <a:bodyPr/>
                    <a:lstStyle/>
                    <a:p>
                      <a:pPr algn="l" fontAlgn="b"/>
                      <a:r>
                        <a:rPr lang="en-GB" sz="1400" b="0" i="0" u="none" strike="noStrike" dirty="0">
                          <a:solidFill>
                            <a:srgbClr val="000000"/>
                          </a:solidFill>
                          <a:effectLst/>
                          <a:latin typeface="Calibri"/>
                        </a:rPr>
                        <a:t>#_M</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Calibri"/>
                        </a:rPr>
                        <a:t>2</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a:rPr>
                        <a:t>99</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a:rPr>
                        <a:t> </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10008"/>
                  </a:ext>
                </a:extLst>
              </a:tr>
              <a:tr h="396632">
                <a:tc>
                  <a:txBody>
                    <a:bodyPr/>
                    <a:lstStyle/>
                    <a:p>
                      <a:pPr algn="l" fontAlgn="b"/>
                      <a:r>
                        <a:rPr lang="en-GB" sz="1100" b="0" i="0" u="none" strike="noStrike">
                          <a:solidFill>
                            <a:srgbClr val="000000"/>
                          </a:solidFill>
                          <a:effectLst/>
                          <a:latin typeface="Calibri"/>
                        </a:rPr>
                        <a:t> </a:t>
                      </a:r>
                    </a:p>
                  </a:txBody>
                  <a:tcPr marL="9525" marR="9525" marT="9525" marB="0" anchor="b">
                    <a:lnL>
                      <a:noFill/>
                    </a:lnL>
                    <a:lnR w="6350" cap="flat" cmpd="sng" algn="ctr">
                      <a:solidFill>
                        <a:srgbClr val="A6A6A6"/>
                      </a:solidFill>
                      <a:prstDash val="solid"/>
                      <a:round/>
                      <a:headEnd type="none" w="med" len="med"/>
                      <a:tailEnd type="none" w="med" len="med"/>
                    </a:lnR>
                    <a:lnT>
                      <a:noFill/>
                    </a:lnT>
                    <a:lnB>
                      <a:noFill/>
                    </a:lnB>
                    <a:solidFill>
                      <a:srgbClr val="FFFFFF"/>
                    </a:solidFill>
                  </a:tcPr>
                </a:tc>
                <a:tc>
                  <a:txBody>
                    <a:bodyPr/>
                    <a:lstStyle/>
                    <a:p>
                      <a:pPr algn="l" fontAlgn="b"/>
                      <a:r>
                        <a:rPr lang="en-GB" sz="1400" b="0" i="0" u="none" strike="noStrike">
                          <a:solidFill>
                            <a:srgbClr val="000000"/>
                          </a:solidFill>
                          <a:effectLst/>
                          <a:latin typeface="Calibri"/>
                        </a:rPr>
                        <a:t>Comp_perElig</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Calibri"/>
                        </a:rPr>
                        <a:t>2</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a:rPr>
                        <a:t>10#w</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a:rPr>
                        <a:t>benefit amount is £10 per week for any other child</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10009"/>
                  </a:ext>
                </a:extLst>
              </a:tr>
              <a:tr h="238125">
                <a:tc>
                  <a:txBody>
                    <a:bodyPr/>
                    <a:lstStyle/>
                    <a:p>
                      <a:pPr algn="l" fontAlgn="b"/>
                      <a:r>
                        <a:rPr lang="en-GB" sz="1100" b="0" i="0" u="none" strike="noStrike" dirty="0">
                          <a:solidFill>
                            <a:srgbClr val="000000"/>
                          </a:solidFill>
                          <a:effectLst/>
                          <a:latin typeface="Calibri"/>
                        </a:rPr>
                        <a:t> </a:t>
                      </a:r>
                    </a:p>
                  </a:txBody>
                  <a:tcPr marL="9525" marR="9525" marT="9525" marB="0" anchor="b">
                    <a:lnL>
                      <a:noFill/>
                    </a:lnL>
                    <a:lnR w="6350" cap="flat" cmpd="sng" algn="ctr">
                      <a:solidFill>
                        <a:srgbClr val="A6A6A6"/>
                      </a:solidFill>
                      <a:prstDash val="solid"/>
                      <a:round/>
                      <a:headEnd type="none" w="med" len="med"/>
                      <a:tailEnd type="none" w="med" len="med"/>
                    </a:lnR>
                    <a:lnT>
                      <a:noFill/>
                    </a:lnT>
                    <a:lnB>
                      <a:noFill/>
                    </a:lnB>
                    <a:solidFill>
                      <a:srgbClr val="FFFFFF"/>
                    </a:solidFill>
                  </a:tcPr>
                </a:tc>
                <a:tc>
                  <a:txBody>
                    <a:bodyPr/>
                    <a:lstStyle/>
                    <a:p>
                      <a:pPr algn="l" fontAlgn="b"/>
                      <a:r>
                        <a:rPr lang="en-GB" sz="1400" b="0" i="0" u="none" strike="noStrike">
                          <a:solidFill>
                            <a:srgbClr val="000000"/>
                          </a:solidFill>
                          <a:effectLst/>
                          <a:latin typeface="Calibri"/>
                        </a:rPr>
                        <a:t>output_var</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b"/>
                      <a:r>
                        <a:rPr lang="en-GB" sz="1400" b="0" i="0" u="none" strike="noStrike" dirty="0">
                          <a:solidFill>
                            <a:srgbClr val="000000"/>
                          </a:solidFill>
                          <a:effectLst/>
                          <a:latin typeface="Calibri"/>
                        </a:rPr>
                        <a:t> </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a:rPr>
                        <a:t>bch_s</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a:rPr>
                        <a:t> </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10010"/>
                  </a:ext>
                </a:extLst>
              </a:tr>
              <a:tr h="238125">
                <a:tc>
                  <a:txBody>
                    <a:bodyPr/>
                    <a:lstStyle/>
                    <a:p>
                      <a:pPr algn="l" fontAlgn="b"/>
                      <a:r>
                        <a:rPr lang="en-GB" sz="1100" b="0" i="0" u="none" strike="noStrike">
                          <a:solidFill>
                            <a:srgbClr val="000000"/>
                          </a:solidFill>
                          <a:effectLst/>
                          <a:latin typeface="Calibri"/>
                        </a:rPr>
                        <a:t> </a:t>
                      </a:r>
                    </a:p>
                  </a:txBody>
                  <a:tcPr marL="9525" marR="9525" marT="9525" marB="0" anchor="b">
                    <a:lnL>
                      <a:noFill/>
                    </a:lnL>
                    <a:lnR w="6350" cap="flat" cmpd="sng" algn="ctr">
                      <a:solidFill>
                        <a:srgbClr val="A6A6A6"/>
                      </a:solidFill>
                      <a:prstDash val="solid"/>
                      <a:round/>
                      <a:headEnd type="none" w="med" len="med"/>
                      <a:tailEnd type="none" w="med" len="med"/>
                    </a:lnR>
                    <a:lnT>
                      <a:noFill/>
                    </a:lnT>
                    <a:lnB>
                      <a:noFill/>
                    </a:lnB>
                    <a:solidFill>
                      <a:srgbClr val="FFFFFF"/>
                    </a:solidFill>
                  </a:tcPr>
                </a:tc>
                <a:tc>
                  <a:txBody>
                    <a:bodyPr/>
                    <a:lstStyle/>
                    <a:p>
                      <a:pPr algn="l" fontAlgn="b"/>
                      <a:r>
                        <a:rPr lang="en-GB" sz="1400" b="0" i="0" u="none" strike="noStrike">
                          <a:solidFill>
                            <a:srgbClr val="000000"/>
                          </a:solidFill>
                          <a:effectLst/>
                          <a:latin typeface="Calibri"/>
                        </a:rPr>
                        <a:t>TAX_UNIT</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Calibri"/>
                        </a:rPr>
                        <a:t> </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a:rPr>
                        <a:t>tu_bu_uk</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en-GB" sz="1400" b="0" i="0" u="none" strike="noStrike" dirty="0">
                          <a:solidFill>
                            <a:srgbClr val="000000"/>
                          </a:solidFill>
                          <a:effectLst/>
                          <a:latin typeface="Calibri"/>
                        </a:rPr>
                        <a:t>assessment unit used for the calculations</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10011"/>
                  </a:ext>
                </a:extLst>
              </a:tr>
            </a:tbl>
          </a:graphicData>
        </a:graphic>
      </p:graphicFrame>
      <p:sp>
        <p:nvSpPr>
          <p:cNvPr id="7" name="Rounded Rectangle 6"/>
          <p:cNvSpPr/>
          <p:nvPr/>
        </p:nvSpPr>
        <p:spPr>
          <a:xfrm>
            <a:off x="3923928" y="3027383"/>
            <a:ext cx="648071" cy="119370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ounded Rectangle 7"/>
          <p:cNvSpPr/>
          <p:nvPr/>
        </p:nvSpPr>
        <p:spPr>
          <a:xfrm>
            <a:off x="3923928" y="4221089"/>
            <a:ext cx="648071" cy="1152127"/>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8"/>
          <p:cNvGrpSpPr/>
          <p:nvPr/>
        </p:nvGrpSpPr>
        <p:grpSpPr>
          <a:xfrm>
            <a:off x="438820" y="3027383"/>
            <a:ext cx="2332981" cy="1384995"/>
            <a:chOff x="6559878" y="3068295"/>
            <a:chExt cx="2332981" cy="1384995"/>
          </a:xfrm>
        </p:grpSpPr>
        <p:sp>
          <p:nvSpPr>
            <p:cNvPr id="10" name="Down Arrow 9"/>
            <p:cNvSpPr/>
            <p:nvPr/>
          </p:nvSpPr>
          <p:spPr>
            <a:xfrm rot="16200000">
              <a:off x="8631492" y="3436996"/>
              <a:ext cx="162694" cy="360041"/>
            </a:xfrm>
            <a:prstGeom prst="downArrow">
              <a:avLst/>
            </a:prstGeom>
            <a:solidFill>
              <a:schemeClr val="accent1"/>
            </a:solidFill>
            <a:ln>
              <a:solidFill>
                <a:srgbClr val="1D34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rgbClr val="FFFFFF"/>
                </a:solidFill>
              </a:endParaRPr>
            </a:p>
          </p:txBody>
        </p:sp>
        <p:sp>
          <p:nvSpPr>
            <p:cNvPr id="11" name="TextBox 10"/>
            <p:cNvSpPr txBox="1"/>
            <p:nvPr/>
          </p:nvSpPr>
          <p:spPr>
            <a:xfrm>
              <a:off x="6559878" y="3068295"/>
              <a:ext cx="2002054" cy="1384995"/>
            </a:xfrm>
            <a:prstGeom prst="rect">
              <a:avLst/>
            </a:prstGeom>
            <a:solidFill>
              <a:schemeClr val="bg1"/>
            </a:solidFill>
            <a:ln>
              <a:solidFill>
                <a:schemeClr val="tx2"/>
              </a:solidFill>
            </a:ln>
          </p:spPr>
          <p:txBody>
            <a:bodyPr wrap="square" rtlCol="0">
              <a:spAutoFit/>
            </a:bodyPr>
            <a:lstStyle/>
            <a:p>
              <a:r>
                <a:rPr lang="en-GB" sz="1400" dirty="0"/>
                <a:t>- footnote parameters are referred to by #</a:t>
              </a:r>
            </a:p>
            <a:p>
              <a:pPr marL="285750" indent="-285750">
                <a:buFontTx/>
                <a:buChar char="-"/>
              </a:pPr>
              <a:endParaRPr lang="en-GB" sz="1400" dirty="0"/>
            </a:p>
            <a:p>
              <a:r>
                <a:rPr lang="en-GB" sz="1400" dirty="0"/>
                <a:t>- they are grouped together with main parameter they refer to</a:t>
              </a:r>
            </a:p>
          </p:txBody>
        </p:sp>
      </p:grpSp>
    </p:spTree>
    <p:extLst>
      <p:ext uri="{BB962C8B-B14F-4D97-AF65-F5344CB8AC3E}">
        <p14:creationId xmlns:p14="http://schemas.microsoft.com/office/powerpoint/2010/main" val="685868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29600" cy="562074"/>
          </a:xfrm>
        </p:spPr>
        <p:txBody>
          <a:bodyPr>
            <a:normAutofit fontScale="90000"/>
          </a:bodyPr>
          <a:lstStyle/>
          <a:p>
            <a:r>
              <a:rPr lang="en-GB" dirty="0">
                <a:solidFill>
                  <a:srgbClr val="0070C0"/>
                </a:solidFill>
              </a:rPr>
              <a:t>Function </a:t>
            </a:r>
            <a:r>
              <a:rPr lang="en-GB" i="1" dirty="0" err="1">
                <a:solidFill>
                  <a:srgbClr val="0070C0"/>
                </a:solidFill>
              </a:rPr>
              <a:t>BenCalc</a:t>
            </a:r>
            <a:endParaRPr lang="en-GB" dirty="0">
              <a:solidFill>
                <a:srgbClr val="0070C0"/>
              </a:solidFill>
            </a:endParaRPr>
          </a:p>
        </p:txBody>
      </p:sp>
      <p:sp>
        <p:nvSpPr>
          <p:cNvPr id="4" name="Slide Number Placeholder 3"/>
          <p:cNvSpPr>
            <a:spLocks noGrp="1"/>
          </p:cNvSpPr>
          <p:nvPr>
            <p:ph type="sldNum" sz="quarter" idx="12"/>
          </p:nvPr>
        </p:nvSpPr>
        <p:spPr/>
        <p:txBody>
          <a:bodyPr/>
          <a:lstStyle/>
          <a:p>
            <a:pPr>
              <a:defRPr/>
            </a:pPr>
            <a:fld id="{C6F7B4B3-AE8E-4042-A23C-7141963C0C11}" type="slidenum">
              <a:rPr lang="en-GB" smtClean="0"/>
              <a:pPr>
                <a:defRPr/>
              </a:pPr>
              <a:t>137</a:t>
            </a:fld>
            <a:endParaRPr lang="en-GB" dirty="0"/>
          </a:p>
        </p:txBody>
      </p:sp>
      <p:pic>
        <p:nvPicPr>
          <p:cNvPr id="7" name="Picture 6">
            <a:extLst>
              <a:ext uri="{FF2B5EF4-FFF2-40B4-BE49-F238E27FC236}">
                <a16:creationId xmlns:a16="http://schemas.microsoft.com/office/drawing/2014/main" id="{03917537-D361-6EB2-00B3-EB5893ECB014}"/>
              </a:ext>
            </a:extLst>
          </p:cNvPr>
          <p:cNvPicPr>
            <a:picLocks noChangeAspect="1"/>
          </p:cNvPicPr>
          <p:nvPr/>
        </p:nvPicPr>
        <p:blipFill>
          <a:blip r:embed="rId2"/>
          <a:stretch>
            <a:fillRect/>
          </a:stretch>
        </p:blipFill>
        <p:spPr>
          <a:xfrm>
            <a:off x="1763688" y="1124744"/>
            <a:ext cx="5367301" cy="3847166"/>
          </a:xfrm>
          <a:prstGeom prst="rect">
            <a:avLst/>
          </a:prstGeom>
        </p:spPr>
      </p:pic>
      <p:sp>
        <p:nvSpPr>
          <p:cNvPr id="3" name="Content Placeholder 2">
            <a:extLst>
              <a:ext uri="{FF2B5EF4-FFF2-40B4-BE49-F238E27FC236}">
                <a16:creationId xmlns:a16="http://schemas.microsoft.com/office/drawing/2014/main" id="{9B535995-77D6-1E1D-2981-F64714F1172C}"/>
              </a:ext>
            </a:extLst>
          </p:cNvPr>
          <p:cNvSpPr>
            <a:spLocks noGrp="1"/>
          </p:cNvSpPr>
          <p:nvPr>
            <p:ph idx="1"/>
          </p:nvPr>
        </p:nvSpPr>
        <p:spPr>
          <a:xfrm>
            <a:off x="522902" y="5157192"/>
            <a:ext cx="8174242" cy="736849"/>
          </a:xfrm>
        </p:spPr>
        <p:txBody>
          <a:bodyPr>
            <a:normAutofit/>
          </a:bodyPr>
          <a:lstStyle/>
          <a:p>
            <a:pPr marL="0" indent="0" algn="ctr">
              <a:buNone/>
            </a:pPr>
            <a:r>
              <a:rPr lang="en-GB" b="1" dirty="0">
                <a:solidFill>
                  <a:srgbClr val="0070C0"/>
                </a:solidFill>
              </a:rPr>
              <a:t>Modelling benefits withdrawal</a:t>
            </a:r>
            <a:endParaRPr lang="en-GB" b="1" dirty="0"/>
          </a:p>
        </p:txBody>
      </p:sp>
    </p:spTree>
    <p:extLst>
      <p:ext uri="{BB962C8B-B14F-4D97-AF65-F5344CB8AC3E}">
        <p14:creationId xmlns:p14="http://schemas.microsoft.com/office/powerpoint/2010/main" val="2581433594"/>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29600" cy="562074"/>
          </a:xfrm>
        </p:spPr>
        <p:txBody>
          <a:bodyPr>
            <a:normAutofit fontScale="90000"/>
          </a:bodyPr>
          <a:lstStyle/>
          <a:p>
            <a:r>
              <a:rPr lang="en-GB" dirty="0">
                <a:solidFill>
                  <a:srgbClr val="0070C0"/>
                </a:solidFill>
              </a:rPr>
              <a:t>Function </a:t>
            </a:r>
            <a:r>
              <a:rPr lang="en-GB" i="1" dirty="0" err="1">
                <a:solidFill>
                  <a:srgbClr val="0070C0"/>
                </a:solidFill>
              </a:rPr>
              <a:t>BenCalc</a:t>
            </a:r>
            <a:endParaRPr lang="en-GB" dirty="0">
              <a:solidFill>
                <a:srgbClr val="0070C0"/>
              </a:solidFill>
            </a:endParaRPr>
          </a:p>
        </p:txBody>
      </p:sp>
      <p:sp>
        <p:nvSpPr>
          <p:cNvPr id="3" name="Content Placeholder 2"/>
          <p:cNvSpPr>
            <a:spLocks noGrp="1"/>
          </p:cNvSpPr>
          <p:nvPr>
            <p:ph idx="1"/>
          </p:nvPr>
        </p:nvSpPr>
        <p:spPr>
          <a:xfrm>
            <a:off x="467544" y="836712"/>
            <a:ext cx="8424936" cy="5400600"/>
          </a:xfrm>
        </p:spPr>
        <p:txBody>
          <a:bodyPr>
            <a:normAutofit fontScale="85000" lnSpcReduction="20000"/>
          </a:bodyPr>
          <a:lstStyle/>
          <a:p>
            <a:r>
              <a:rPr lang="en-GB" dirty="0"/>
              <a:t>Withdraw parameters: subtract something from the calculated sum of components</a:t>
            </a:r>
          </a:p>
          <a:p>
            <a:pPr lvl="1"/>
            <a:r>
              <a:rPr lang="en-GB" dirty="0" err="1">
                <a:solidFill>
                  <a:srgbClr val="C00000"/>
                </a:solidFill>
              </a:rPr>
              <a:t>Withdraw_Base</a:t>
            </a:r>
            <a:r>
              <a:rPr lang="en-GB" dirty="0">
                <a:solidFill>
                  <a:srgbClr val="C00000"/>
                </a:solidFill>
              </a:rPr>
              <a:t>: </a:t>
            </a:r>
            <a:r>
              <a:rPr lang="en-GB" dirty="0"/>
              <a:t>variable or income list against which the benefit is withdrawn</a:t>
            </a:r>
          </a:p>
          <a:p>
            <a:pPr lvl="1"/>
            <a:r>
              <a:rPr lang="en-GB" dirty="0" err="1">
                <a:solidFill>
                  <a:srgbClr val="C00000"/>
                </a:solidFill>
              </a:rPr>
              <a:t>Withdraw_Rate</a:t>
            </a:r>
            <a:r>
              <a:rPr lang="en-GB" dirty="0">
                <a:solidFill>
                  <a:srgbClr val="C00000"/>
                </a:solidFill>
              </a:rPr>
              <a:t>: </a:t>
            </a:r>
            <a:r>
              <a:rPr lang="en-GB" dirty="0"/>
              <a:t>rate at which benefit is withdrawn against the base (e.g. 0.10 = 10 pennies for every pound)</a:t>
            </a:r>
            <a:endParaRPr lang="en-GB" dirty="0">
              <a:solidFill>
                <a:srgbClr val="FF0000"/>
              </a:solidFill>
            </a:endParaRPr>
          </a:p>
          <a:p>
            <a:pPr lvl="1"/>
            <a:r>
              <a:rPr lang="en-GB" dirty="0" err="1">
                <a:solidFill>
                  <a:srgbClr val="C00000"/>
                </a:solidFill>
              </a:rPr>
              <a:t>Withdraw_Start</a:t>
            </a:r>
            <a:r>
              <a:rPr lang="en-GB" dirty="0">
                <a:solidFill>
                  <a:srgbClr val="C00000"/>
                </a:solidFill>
              </a:rPr>
              <a:t>: </a:t>
            </a:r>
            <a:r>
              <a:rPr lang="en-GB" dirty="0"/>
              <a:t>level of the base where withdrawal starts</a:t>
            </a:r>
            <a:endParaRPr lang="en-GB" dirty="0">
              <a:solidFill>
                <a:srgbClr val="FF0000"/>
              </a:solidFill>
            </a:endParaRPr>
          </a:p>
          <a:p>
            <a:pPr lvl="1"/>
            <a:r>
              <a:rPr lang="en-GB" dirty="0" err="1">
                <a:solidFill>
                  <a:srgbClr val="C00000"/>
                </a:solidFill>
              </a:rPr>
              <a:t>Withdraw_End</a:t>
            </a:r>
            <a:r>
              <a:rPr lang="en-GB" dirty="0">
                <a:solidFill>
                  <a:srgbClr val="C00000"/>
                </a:solidFill>
              </a:rPr>
              <a:t>: </a:t>
            </a:r>
            <a:r>
              <a:rPr lang="en-GB" dirty="0"/>
              <a:t>level of the base where benefit hits 0</a:t>
            </a:r>
          </a:p>
          <a:p>
            <a:pPr lvl="1"/>
            <a:endParaRPr lang="en-GB" dirty="0"/>
          </a:p>
          <a:p>
            <a:pPr marL="0" indent="0">
              <a:buNone/>
            </a:pPr>
            <a:r>
              <a:rPr lang="en-GB" i="1" dirty="0"/>
              <a:t>	Result = benefit - </a:t>
            </a:r>
            <a:r>
              <a:rPr lang="en-GB" dirty="0"/>
              <a:t>(</a:t>
            </a:r>
            <a:r>
              <a:rPr lang="en-GB" i="1" dirty="0"/>
              <a:t>base - start</a:t>
            </a:r>
            <a:r>
              <a:rPr lang="en-GB" dirty="0"/>
              <a:t>)</a:t>
            </a:r>
            <a:r>
              <a:rPr lang="en-GB" i="1" dirty="0"/>
              <a:t> * rate</a:t>
            </a:r>
          </a:p>
          <a:p>
            <a:pPr marL="0" indent="0">
              <a:buNone/>
            </a:pPr>
            <a:endParaRPr lang="en-GB" i="1" dirty="0"/>
          </a:p>
          <a:p>
            <a:r>
              <a:rPr lang="en-GB" dirty="0">
                <a:solidFill>
                  <a:srgbClr val="C00000"/>
                </a:solidFill>
              </a:rPr>
              <a:t>Rate </a:t>
            </a:r>
            <a:r>
              <a:rPr lang="en-GB" dirty="0"/>
              <a:t>and </a:t>
            </a:r>
            <a:r>
              <a:rPr lang="en-GB" dirty="0">
                <a:solidFill>
                  <a:srgbClr val="C00000"/>
                </a:solidFill>
              </a:rPr>
              <a:t>End </a:t>
            </a:r>
            <a:r>
              <a:rPr lang="en-GB" dirty="0"/>
              <a:t>cannot be used simultaneously:</a:t>
            </a:r>
          </a:p>
          <a:p>
            <a:pPr marL="0" indent="0">
              <a:buNone/>
            </a:pPr>
            <a:endParaRPr lang="en-GB" dirty="0"/>
          </a:p>
          <a:p>
            <a:pPr marL="0" indent="0">
              <a:buNone/>
            </a:pPr>
            <a:r>
              <a:rPr lang="en-GB" dirty="0"/>
              <a:t>	</a:t>
            </a:r>
            <a:r>
              <a:rPr lang="en-GB" i="1" dirty="0"/>
              <a:t>rate =  benefit / </a:t>
            </a:r>
            <a:r>
              <a:rPr lang="en-GB" dirty="0"/>
              <a:t>(</a:t>
            </a:r>
            <a:r>
              <a:rPr lang="en-GB" i="1" dirty="0"/>
              <a:t>end - start</a:t>
            </a:r>
            <a:r>
              <a:rPr lang="en-GB" dirty="0"/>
              <a:t>)</a:t>
            </a:r>
          </a:p>
          <a:p>
            <a:pPr marL="0" indent="0">
              <a:buNone/>
            </a:pPr>
            <a:endParaRPr lang="en-GB" dirty="0"/>
          </a:p>
          <a:p>
            <a:r>
              <a:rPr lang="en-GB" dirty="0"/>
              <a:t>All monetary values converted to a common time scale</a:t>
            </a:r>
          </a:p>
          <a:p>
            <a:pPr lvl="1"/>
            <a:r>
              <a:rPr lang="en-GB" dirty="0"/>
              <a:t>e.g. withdrawal base of annual income is converted to weekly income before evaluation of the means test for a weekly benefit</a:t>
            </a:r>
          </a:p>
        </p:txBody>
      </p:sp>
      <p:sp>
        <p:nvSpPr>
          <p:cNvPr id="4" name="Slide Number Placeholder 3"/>
          <p:cNvSpPr>
            <a:spLocks noGrp="1"/>
          </p:cNvSpPr>
          <p:nvPr>
            <p:ph type="sldNum" sz="quarter" idx="12"/>
          </p:nvPr>
        </p:nvSpPr>
        <p:spPr/>
        <p:txBody>
          <a:bodyPr/>
          <a:lstStyle/>
          <a:p>
            <a:pPr>
              <a:defRPr/>
            </a:pPr>
            <a:fld id="{C6F7B4B3-AE8E-4042-A23C-7141963C0C11}" type="slidenum">
              <a:rPr lang="en-GB" smtClean="0"/>
              <a:pPr>
                <a:defRPr/>
              </a:pPr>
              <a:t>138</a:t>
            </a:fld>
            <a:endParaRPr lang="en-GB" dirty="0"/>
          </a:p>
        </p:txBody>
      </p:sp>
    </p:spTree>
    <p:extLst>
      <p:ext uri="{BB962C8B-B14F-4D97-AF65-F5344CB8AC3E}">
        <p14:creationId xmlns:p14="http://schemas.microsoft.com/office/powerpoint/2010/main" val="3474889181"/>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nvGraphicFramePr>
        <p:xfrm>
          <a:off x="899592" y="1628800"/>
          <a:ext cx="7277100" cy="3571875"/>
        </p:xfrm>
        <a:graphic>
          <a:graphicData uri="http://schemas.openxmlformats.org/drawingml/2006/table">
            <a:tbl>
              <a:tblPr/>
              <a:tblGrid>
                <a:gridCol w="215712">
                  <a:extLst>
                    <a:ext uri="{9D8B030D-6E8A-4147-A177-3AD203B41FA5}">
                      <a16:colId xmlns:a16="http://schemas.microsoft.com/office/drawing/2014/main" val="20000"/>
                    </a:ext>
                  </a:extLst>
                </a:gridCol>
                <a:gridCol w="1284754">
                  <a:extLst>
                    <a:ext uri="{9D8B030D-6E8A-4147-A177-3AD203B41FA5}">
                      <a16:colId xmlns:a16="http://schemas.microsoft.com/office/drawing/2014/main" val="20001"/>
                    </a:ext>
                  </a:extLst>
                </a:gridCol>
                <a:gridCol w="659824">
                  <a:extLst>
                    <a:ext uri="{9D8B030D-6E8A-4147-A177-3AD203B41FA5}">
                      <a16:colId xmlns:a16="http://schemas.microsoft.com/office/drawing/2014/main" val="20002"/>
                    </a:ext>
                  </a:extLst>
                </a:gridCol>
                <a:gridCol w="1931889">
                  <a:extLst>
                    <a:ext uri="{9D8B030D-6E8A-4147-A177-3AD203B41FA5}">
                      <a16:colId xmlns:a16="http://schemas.microsoft.com/office/drawing/2014/main" val="20003"/>
                    </a:ext>
                  </a:extLst>
                </a:gridCol>
                <a:gridCol w="3184921">
                  <a:extLst>
                    <a:ext uri="{9D8B030D-6E8A-4147-A177-3AD203B41FA5}">
                      <a16:colId xmlns:a16="http://schemas.microsoft.com/office/drawing/2014/main" val="20004"/>
                    </a:ext>
                  </a:extLst>
                </a:gridCol>
              </a:tblGrid>
              <a:tr h="238125">
                <a:tc gridSpan="2">
                  <a:txBody>
                    <a:bodyPr/>
                    <a:lstStyle/>
                    <a:p>
                      <a:pPr algn="l" fontAlgn="ctr"/>
                      <a:r>
                        <a:rPr lang="en-GB" sz="1400" b="1" i="0" u="none" strike="noStrike" dirty="0">
                          <a:solidFill>
                            <a:srgbClr val="0070C0"/>
                          </a:solidFill>
                          <a:effectLst/>
                          <a:latin typeface="Calibri"/>
                        </a:rPr>
                        <a:t>Policy</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2F2F2"/>
                    </a:solidFill>
                  </a:tcPr>
                </a:tc>
                <a:tc hMerge="1">
                  <a:txBody>
                    <a:bodyPr/>
                    <a:lstStyle/>
                    <a:p>
                      <a:endParaRPr lang="en-GB"/>
                    </a:p>
                  </a:txBody>
                  <a:tcPr/>
                </a:tc>
                <a:tc>
                  <a:txBody>
                    <a:bodyPr/>
                    <a:lstStyle/>
                    <a:p>
                      <a:pPr algn="l" fontAlgn="ctr"/>
                      <a:r>
                        <a:rPr lang="en-GB" sz="1400" b="1" i="0" u="none" strike="noStrike">
                          <a:solidFill>
                            <a:srgbClr val="0070C0"/>
                          </a:solidFill>
                          <a:effectLst/>
                          <a:latin typeface="Calibri"/>
                        </a:rPr>
                        <a:t>Grp/No</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2F2F2"/>
                    </a:solidFill>
                  </a:tcPr>
                </a:tc>
                <a:tc>
                  <a:txBody>
                    <a:bodyPr/>
                    <a:lstStyle/>
                    <a:p>
                      <a:pPr algn="l" fontAlgn="ctr"/>
                      <a:r>
                        <a:rPr lang="en-GB" sz="1400" b="1" i="0" u="none" strike="noStrike">
                          <a:solidFill>
                            <a:srgbClr val="0070C0"/>
                          </a:solidFill>
                          <a:effectLst/>
                          <a:latin typeface="Calibri"/>
                        </a:rPr>
                        <a:t>System Name</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2F2F2"/>
                    </a:solidFill>
                  </a:tcPr>
                </a:tc>
                <a:tc>
                  <a:txBody>
                    <a:bodyPr/>
                    <a:lstStyle/>
                    <a:p>
                      <a:pPr algn="l" fontAlgn="ctr"/>
                      <a:r>
                        <a:rPr lang="en-GB" sz="1400" b="1" i="0" u="none" strike="noStrike">
                          <a:solidFill>
                            <a:srgbClr val="0070C0"/>
                          </a:solidFill>
                          <a:effectLst/>
                          <a:latin typeface="Calibri"/>
                        </a:rPr>
                        <a:t>Comment</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2F2F2"/>
                    </a:solidFill>
                  </a:tcPr>
                </a:tc>
                <a:extLst>
                  <a:ext uri="{0D108BD9-81ED-4DB2-BD59-A6C34878D82A}">
                    <a16:rowId xmlns:a16="http://schemas.microsoft.com/office/drawing/2014/main" val="10000"/>
                  </a:ext>
                </a:extLst>
              </a:tr>
              <a:tr h="238125">
                <a:tc gridSpan="2">
                  <a:txBody>
                    <a:bodyPr/>
                    <a:lstStyle/>
                    <a:p>
                      <a:pPr algn="l" fontAlgn="ctr"/>
                      <a:r>
                        <a:rPr lang="en-GB" sz="1400" b="1" i="0" u="none" strike="noStrike">
                          <a:solidFill>
                            <a:srgbClr val="000000"/>
                          </a:solidFill>
                          <a:effectLst/>
                          <a:latin typeface="Calibri"/>
                        </a:rPr>
                        <a:t>BenCalc</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CE6F1"/>
                    </a:solidFill>
                  </a:tcPr>
                </a:tc>
                <a:tc hMerge="1">
                  <a:txBody>
                    <a:bodyPr/>
                    <a:lstStyle/>
                    <a:p>
                      <a:endParaRPr lang="en-GB"/>
                    </a:p>
                  </a:txBody>
                  <a:tcPr/>
                </a:tc>
                <a:tc>
                  <a:txBody>
                    <a:bodyPr/>
                    <a:lstStyle/>
                    <a:p>
                      <a:pPr algn="l" fontAlgn="ctr"/>
                      <a:r>
                        <a:rPr lang="en-GB" sz="1400" b="1" i="0" u="none" strike="noStrike">
                          <a:solidFill>
                            <a:srgbClr val="000000"/>
                          </a:solidFill>
                          <a:effectLst/>
                          <a:latin typeface="Calibri"/>
                        </a:rPr>
                        <a:t> </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CE6F1"/>
                    </a:solidFill>
                  </a:tcPr>
                </a:tc>
                <a:tc>
                  <a:txBody>
                    <a:bodyPr/>
                    <a:lstStyle/>
                    <a:p>
                      <a:pPr algn="l" fontAlgn="ctr"/>
                      <a:r>
                        <a:rPr lang="en-GB" sz="1400" b="1" i="0" u="none" strike="noStrike">
                          <a:solidFill>
                            <a:srgbClr val="00B050"/>
                          </a:solidFill>
                          <a:effectLst/>
                          <a:latin typeface="Calibri"/>
                        </a:rPr>
                        <a:t>on</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CE6F1"/>
                    </a:solidFill>
                  </a:tcPr>
                </a:tc>
                <a:tc>
                  <a:txBody>
                    <a:bodyPr/>
                    <a:lstStyle/>
                    <a:p>
                      <a:pPr algn="l" fontAlgn="ctr"/>
                      <a:r>
                        <a:rPr lang="en-GB" sz="1400" b="0" i="0" u="none" strike="noStrike">
                          <a:solidFill>
                            <a:srgbClr val="000000"/>
                          </a:solidFill>
                          <a:effectLst/>
                          <a:latin typeface="Calibri"/>
                        </a:rPr>
                        <a:t>Made-up example: child benefit</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CE6F1"/>
                    </a:solidFill>
                  </a:tcPr>
                </a:tc>
                <a:extLst>
                  <a:ext uri="{0D108BD9-81ED-4DB2-BD59-A6C34878D82A}">
                    <a16:rowId xmlns:a16="http://schemas.microsoft.com/office/drawing/2014/main" val="10001"/>
                  </a:ext>
                </a:extLst>
              </a:tr>
              <a:tr h="476250">
                <a:tc>
                  <a:txBody>
                    <a:bodyPr/>
                    <a:lstStyle/>
                    <a:p>
                      <a:pPr algn="l" fontAlgn="b"/>
                      <a:r>
                        <a:rPr lang="en-GB" sz="1100" b="0" i="0" u="none" strike="noStrike">
                          <a:solidFill>
                            <a:srgbClr val="000000"/>
                          </a:solidFill>
                          <a:effectLst/>
                          <a:latin typeface="Calibri"/>
                        </a:rPr>
                        <a:t> </a:t>
                      </a:r>
                    </a:p>
                  </a:txBody>
                  <a:tcPr marL="9525" marR="9525" marT="9525" marB="0" anchor="b">
                    <a:lnL>
                      <a:noFill/>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a:noFill/>
                    </a:lnB>
                    <a:solidFill>
                      <a:srgbClr val="FFFFFF"/>
                    </a:solidFill>
                  </a:tcPr>
                </a:tc>
                <a:tc>
                  <a:txBody>
                    <a:bodyPr/>
                    <a:lstStyle/>
                    <a:p>
                      <a:pPr algn="l" fontAlgn="b"/>
                      <a:r>
                        <a:rPr lang="en-GB" sz="1400" b="0" i="0" u="none" strike="noStrike">
                          <a:solidFill>
                            <a:srgbClr val="000000"/>
                          </a:solidFill>
                          <a:effectLst/>
                          <a:latin typeface="Calibri"/>
                        </a:rPr>
                        <a:t>Comp_Cond</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Calibri"/>
                        </a:rPr>
                        <a:t>1</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a:rPr>
                        <a:t>IsLoneParentOfDepChild</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a:rPr>
                        <a:t>if there is a lone parent in the assessment unit…</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10002"/>
                  </a:ext>
                </a:extLst>
              </a:tr>
              <a:tr h="714375">
                <a:tc>
                  <a:txBody>
                    <a:bodyPr/>
                    <a:lstStyle/>
                    <a:p>
                      <a:pPr algn="l" fontAlgn="b"/>
                      <a:r>
                        <a:rPr lang="en-GB" sz="1100" b="0" i="0" u="none" strike="noStrike">
                          <a:solidFill>
                            <a:srgbClr val="000000"/>
                          </a:solidFill>
                          <a:effectLst/>
                          <a:latin typeface="Calibri"/>
                        </a:rPr>
                        <a:t> </a:t>
                      </a:r>
                    </a:p>
                  </a:txBody>
                  <a:tcPr marL="9525" marR="9525" marT="9525" marB="0" anchor="b">
                    <a:lnL>
                      <a:noFill/>
                    </a:lnL>
                    <a:lnR w="6350" cap="flat" cmpd="sng" algn="ctr">
                      <a:solidFill>
                        <a:srgbClr val="A6A6A6"/>
                      </a:solidFill>
                      <a:prstDash val="solid"/>
                      <a:round/>
                      <a:headEnd type="none" w="med" len="med"/>
                      <a:tailEnd type="none" w="med" len="med"/>
                    </a:lnR>
                    <a:lnT>
                      <a:noFill/>
                    </a:lnT>
                    <a:lnB>
                      <a:noFill/>
                    </a:lnB>
                    <a:solidFill>
                      <a:srgbClr val="FFFFFF"/>
                    </a:solidFill>
                  </a:tcPr>
                </a:tc>
                <a:tc>
                  <a:txBody>
                    <a:bodyPr/>
                    <a:lstStyle/>
                    <a:p>
                      <a:pPr algn="l" fontAlgn="b"/>
                      <a:r>
                        <a:rPr lang="en-GB" sz="1400" b="0" i="0" u="none" strike="noStrike">
                          <a:solidFill>
                            <a:srgbClr val="000000"/>
                          </a:solidFill>
                          <a:effectLst/>
                          <a:latin typeface="Calibri"/>
                        </a:rPr>
                        <a:t>Comp_perTu</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Calibri"/>
                        </a:rPr>
                        <a:t>1</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a:rPr>
                        <a:t>20#w</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a:rPr>
                        <a:t>…benefit amount is £20 per week, if assessment unit has earnings up to £20,000 per year</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10003"/>
                  </a:ext>
                </a:extLst>
              </a:tr>
              <a:tr h="476250">
                <a:tc>
                  <a:txBody>
                    <a:bodyPr/>
                    <a:lstStyle/>
                    <a:p>
                      <a:pPr algn="l" fontAlgn="b"/>
                      <a:r>
                        <a:rPr lang="en-GB" sz="1100" b="0" i="0" u="none" strike="noStrike">
                          <a:solidFill>
                            <a:srgbClr val="000000"/>
                          </a:solidFill>
                          <a:effectLst/>
                          <a:latin typeface="Calibri"/>
                        </a:rPr>
                        <a:t> </a:t>
                      </a:r>
                    </a:p>
                  </a:txBody>
                  <a:tcPr marL="9525" marR="9525" marT="9525" marB="0" anchor="b">
                    <a:lnL>
                      <a:noFill/>
                    </a:lnL>
                    <a:lnR w="6350" cap="flat" cmpd="sng" algn="ctr">
                      <a:solidFill>
                        <a:srgbClr val="A6A6A6"/>
                      </a:solidFill>
                      <a:prstDash val="solid"/>
                      <a:round/>
                      <a:headEnd type="none" w="med" len="med"/>
                      <a:tailEnd type="none" w="med" len="med"/>
                    </a:lnR>
                    <a:lnT>
                      <a:noFill/>
                    </a:lnT>
                    <a:lnB>
                      <a:noFill/>
                    </a:lnB>
                    <a:solidFill>
                      <a:srgbClr val="FFFFFF"/>
                    </a:solidFill>
                  </a:tcPr>
                </a:tc>
                <a:tc>
                  <a:txBody>
                    <a:bodyPr/>
                    <a:lstStyle/>
                    <a:p>
                      <a:pPr algn="l" fontAlgn="b"/>
                      <a:r>
                        <a:rPr lang="en-GB" sz="1400" b="0" i="0" u="none" strike="noStrike" dirty="0" err="1">
                          <a:solidFill>
                            <a:srgbClr val="000000"/>
                          </a:solidFill>
                          <a:effectLst/>
                          <a:latin typeface="Calibri"/>
                        </a:rPr>
                        <a:t>Withdraw_Base</a:t>
                      </a:r>
                      <a:endParaRPr lang="en-GB" sz="1400" b="0" i="0" u="none" strike="noStrike" dirty="0">
                        <a:solidFill>
                          <a:srgbClr val="000000"/>
                        </a:solidFill>
                        <a:effectLst/>
                        <a:latin typeface="Calibri"/>
                      </a:endParaRP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b"/>
                      <a:r>
                        <a:rPr lang="en-GB" sz="1400" b="0" i="0" u="none" strike="noStrike" dirty="0">
                          <a:solidFill>
                            <a:srgbClr val="000000"/>
                          </a:solidFill>
                          <a:effectLst/>
                          <a:latin typeface="Calibri"/>
                        </a:rPr>
                        <a:t> </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a:rPr>
                        <a:t>yem</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a:rPr>
                        <a:t>withdraw benefit amount as earnings (yem) increase</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10004"/>
                  </a:ext>
                </a:extLst>
              </a:tr>
              <a:tr h="476250">
                <a:tc>
                  <a:txBody>
                    <a:bodyPr/>
                    <a:lstStyle/>
                    <a:p>
                      <a:pPr algn="l" fontAlgn="b"/>
                      <a:r>
                        <a:rPr lang="en-GB" sz="1100" b="0" i="0" u="none" strike="noStrike">
                          <a:solidFill>
                            <a:srgbClr val="000000"/>
                          </a:solidFill>
                          <a:effectLst/>
                          <a:latin typeface="Calibri"/>
                        </a:rPr>
                        <a:t> </a:t>
                      </a:r>
                    </a:p>
                  </a:txBody>
                  <a:tcPr marL="9525" marR="9525" marT="9525" marB="0" anchor="b">
                    <a:lnL>
                      <a:noFill/>
                    </a:lnL>
                    <a:lnR w="6350" cap="flat" cmpd="sng" algn="ctr">
                      <a:solidFill>
                        <a:srgbClr val="A6A6A6"/>
                      </a:solidFill>
                      <a:prstDash val="solid"/>
                      <a:round/>
                      <a:headEnd type="none" w="med" len="med"/>
                      <a:tailEnd type="none" w="med" len="med"/>
                    </a:lnR>
                    <a:lnT>
                      <a:noFill/>
                    </a:lnT>
                    <a:lnB>
                      <a:noFill/>
                    </a:lnB>
                    <a:solidFill>
                      <a:srgbClr val="FFFFFF"/>
                    </a:solidFill>
                  </a:tcPr>
                </a:tc>
                <a:tc>
                  <a:txBody>
                    <a:bodyPr/>
                    <a:lstStyle/>
                    <a:p>
                      <a:pPr algn="l" fontAlgn="b"/>
                      <a:r>
                        <a:rPr lang="en-GB" sz="1400" b="0" i="0" u="none" strike="noStrike" dirty="0" err="1">
                          <a:solidFill>
                            <a:srgbClr val="000000"/>
                          </a:solidFill>
                          <a:effectLst/>
                          <a:latin typeface="Calibri"/>
                        </a:rPr>
                        <a:t>Withdraw_Start</a:t>
                      </a:r>
                      <a:endParaRPr lang="en-GB" sz="1400" b="0" i="0" u="none" strike="noStrike" dirty="0">
                        <a:solidFill>
                          <a:srgbClr val="000000"/>
                        </a:solidFill>
                        <a:effectLst/>
                        <a:latin typeface="Calibri"/>
                      </a:endParaRP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Calibri"/>
                        </a:rPr>
                        <a:t> </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en-GB" sz="1400" b="0" i="0" u="none" strike="noStrike" dirty="0">
                          <a:solidFill>
                            <a:srgbClr val="000000"/>
                          </a:solidFill>
                          <a:effectLst/>
                          <a:latin typeface="Calibri"/>
                        </a:rPr>
                        <a:t>20000#y</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en-GB" sz="1400" b="0" i="0" u="none" strike="noStrike" dirty="0">
                          <a:solidFill>
                            <a:srgbClr val="000000"/>
                          </a:solidFill>
                          <a:effectLst/>
                          <a:latin typeface="Calibri"/>
                        </a:rPr>
                        <a:t>withdraw benefit amount if earnings equal or exceed £20,000 per year</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10005"/>
                  </a:ext>
                </a:extLst>
              </a:tr>
              <a:tr h="476250">
                <a:tc>
                  <a:txBody>
                    <a:bodyPr/>
                    <a:lstStyle/>
                    <a:p>
                      <a:pPr algn="l" fontAlgn="b"/>
                      <a:r>
                        <a:rPr lang="en-GB" sz="1100" b="0" i="0" u="none" strike="noStrike">
                          <a:solidFill>
                            <a:srgbClr val="000000"/>
                          </a:solidFill>
                          <a:effectLst/>
                          <a:latin typeface="Calibri"/>
                        </a:rPr>
                        <a:t> </a:t>
                      </a:r>
                    </a:p>
                  </a:txBody>
                  <a:tcPr marL="9525" marR="9525" marT="9525" marB="0" anchor="b">
                    <a:lnL>
                      <a:noFill/>
                    </a:lnL>
                    <a:lnR w="6350" cap="flat" cmpd="sng" algn="ctr">
                      <a:solidFill>
                        <a:srgbClr val="A6A6A6"/>
                      </a:solidFill>
                      <a:prstDash val="solid"/>
                      <a:round/>
                      <a:headEnd type="none" w="med" len="med"/>
                      <a:tailEnd type="none" w="med" len="med"/>
                    </a:lnR>
                    <a:lnT>
                      <a:noFill/>
                    </a:lnT>
                    <a:lnB>
                      <a:noFill/>
                    </a:lnB>
                    <a:solidFill>
                      <a:srgbClr val="FFFFFF"/>
                    </a:solidFill>
                  </a:tcPr>
                </a:tc>
                <a:tc>
                  <a:txBody>
                    <a:bodyPr/>
                    <a:lstStyle/>
                    <a:p>
                      <a:pPr algn="l" fontAlgn="b"/>
                      <a:r>
                        <a:rPr lang="en-GB" sz="1400" b="0" i="0" u="none" strike="noStrike" dirty="0" err="1">
                          <a:solidFill>
                            <a:srgbClr val="000000"/>
                          </a:solidFill>
                          <a:effectLst/>
                          <a:latin typeface="Calibri"/>
                        </a:rPr>
                        <a:t>Withdraw_Rate</a:t>
                      </a:r>
                      <a:endParaRPr lang="en-GB" sz="1400" b="0" i="0" u="none" strike="noStrike" dirty="0">
                        <a:solidFill>
                          <a:srgbClr val="000000"/>
                        </a:solidFill>
                        <a:effectLst/>
                        <a:latin typeface="Calibri"/>
                      </a:endParaRP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Calibri"/>
                        </a:rPr>
                        <a:t> </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a:rPr>
                        <a:t>0.1</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en-GB" sz="1400" b="0" i="0" u="none" strike="noStrike" dirty="0">
                          <a:solidFill>
                            <a:srgbClr val="000000"/>
                          </a:solidFill>
                          <a:effectLst/>
                          <a:latin typeface="Calibri"/>
                        </a:rPr>
                        <a:t>10% are withdrawn for each £1 earned above £20,000 per year</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10006"/>
                  </a:ext>
                </a:extLst>
              </a:tr>
              <a:tr h="238125">
                <a:tc>
                  <a:txBody>
                    <a:bodyPr/>
                    <a:lstStyle/>
                    <a:p>
                      <a:pPr algn="l" fontAlgn="b"/>
                      <a:r>
                        <a:rPr lang="en-GB" sz="1100" b="0" i="0" u="none" strike="noStrike">
                          <a:solidFill>
                            <a:srgbClr val="000000"/>
                          </a:solidFill>
                          <a:effectLst/>
                          <a:latin typeface="Calibri"/>
                        </a:rPr>
                        <a:t> </a:t>
                      </a:r>
                    </a:p>
                  </a:txBody>
                  <a:tcPr marL="9525" marR="9525" marT="9525" marB="0" anchor="b">
                    <a:lnL>
                      <a:noFill/>
                    </a:lnL>
                    <a:lnR w="6350" cap="flat" cmpd="sng" algn="ctr">
                      <a:solidFill>
                        <a:srgbClr val="A6A6A6"/>
                      </a:solidFill>
                      <a:prstDash val="solid"/>
                      <a:round/>
                      <a:headEnd type="none" w="med" len="med"/>
                      <a:tailEnd type="none" w="med" len="med"/>
                    </a:lnR>
                    <a:lnT>
                      <a:noFill/>
                    </a:lnT>
                    <a:lnB>
                      <a:noFill/>
                    </a:lnB>
                    <a:solidFill>
                      <a:srgbClr val="FFFFFF"/>
                    </a:solidFill>
                  </a:tcPr>
                </a:tc>
                <a:tc>
                  <a:txBody>
                    <a:bodyPr/>
                    <a:lstStyle/>
                    <a:p>
                      <a:pPr algn="l" fontAlgn="b"/>
                      <a:r>
                        <a:rPr lang="en-GB" sz="1400" b="0" i="0" u="none" strike="noStrike">
                          <a:solidFill>
                            <a:srgbClr val="000000"/>
                          </a:solidFill>
                          <a:effectLst/>
                          <a:latin typeface="Calibri"/>
                        </a:rPr>
                        <a:t>output_var</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Calibri"/>
                        </a:rPr>
                        <a:t> </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a:rPr>
                        <a:t>bch_s</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a:rPr>
                        <a:t> </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10007"/>
                  </a:ext>
                </a:extLst>
              </a:tr>
              <a:tr h="238125">
                <a:tc>
                  <a:txBody>
                    <a:bodyPr/>
                    <a:lstStyle/>
                    <a:p>
                      <a:pPr algn="l" fontAlgn="b"/>
                      <a:r>
                        <a:rPr lang="en-GB" sz="1100" b="0" i="0" u="none" strike="noStrike">
                          <a:solidFill>
                            <a:srgbClr val="000000"/>
                          </a:solidFill>
                          <a:effectLst/>
                          <a:latin typeface="Calibri"/>
                        </a:rPr>
                        <a:t> </a:t>
                      </a:r>
                    </a:p>
                  </a:txBody>
                  <a:tcPr marL="9525" marR="9525" marT="9525" marB="0" anchor="b">
                    <a:lnL>
                      <a:noFill/>
                    </a:lnL>
                    <a:lnR w="6350" cap="flat" cmpd="sng" algn="ctr">
                      <a:solidFill>
                        <a:srgbClr val="A6A6A6"/>
                      </a:solidFill>
                      <a:prstDash val="solid"/>
                      <a:round/>
                      <a:headEnd type="none" w="med" len="med"/>
                      <a:tailEnd type="none" w="med" len="med"/>
                    </a:lnR>
                    <a:lnT>
                      <a:noFill/>
                    </a:lnT>
                    <a:lnB>
                      <a:noFill/>
                    </a:lnB>
                    <a:solidFill>
                      <a:srgbClr val="FFFFFF"/>
                    </a:solidFill>
                  </a:tcPr>
                </a:tc>
                <a:tc>
                  <a:txBody>
                    <a:bodyPr/>
                    <a:lstStyle/>
                    <a:p>
                      <a:pPr algn="l" fontAlgn="b"/>
                      <a:r>
                        <a:rPr lang="en-GB" sz="1400" b="0" i="0" u="none" strike="noStrike">
                          <a:solidFill>
                            <a:srgbClr val="000000"/>
                          </a:solidFill>
                          <a:effectLst/>
                          <a:latin typeface="Calibri"/>
                        </a:rPr>
                        <a:t>TAX_UNIT</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Calibri"/>
                        </a:rPr>
                        <a:t> </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a:rPr>
                        <a:t>tu_bu_uk</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en-GB" sz="1400" b="0" i="0" u="none" strike="noStrike" dirty="0">
                          <a:solidFill>
                            <a:srgbClr val="000000"/>
                          </a:solidFill>
                          <a:effectLst/>
                          <a:latin typeface="Calibri"/>
                        </a:rPr>
                        <a:t>assessment unit used for the calculations</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
        <p:nvSpPr>
          <p:cNvPr id="2" name="Title 1"/>
          <p:cNvSpPr>
            <a:spLocks noGrp="1"/>
          </p:cNvSpPr>
          <p:nvPr>
            <p:ph type="title"/>
          </p:nvPr>
        </p:nvSpPr>
        <p:spPr>
          <a:xfrm>
            <a:off x="457200" y="274638"/>
            <a:ext cx="8229600" cy="850106"/>
          </a:xfrm>
        </p:spPr>
        <p:txBody>
          <a:bodyPr/>
          <a:lstStyle/>
          <a:p>
            <a:r>
              <a:rPr lang="en-GB" dirty="0">
                <a:solidFill>
                  <a:srgbClr val="0070C0"/>
                </a:solidFill>
              </a:rPr>
              <a:t>Function </a:t>
            </a:r>
            <a:r>
              <a:rPr lang="en-GB" i="1" dirty="0" err="1">
                <a:solidFill>
                  <a:srgbClr val="0070C0"/>
                </a:solidFill>
              </a:rPr>
              <a:t>BenCalc</a:t>
            </a:r>
            <a:endParaRPr lang="en-GB" dirty="0">
              <a:solidFill>
                <a:srgbClr val="0070C0"/>
              </a:solidFill>
            </a:endParaRPr>
          </a:p>
        </p:txBody>
      </p:sp>
      <p:sp>
        <p:nvSpPr>
          <p:cNvPr id="4" name="Slide Number Placeholder 3"/>
          <p:cNvSpPr>
            <a:spLocks noGrp="1"/>
          </p:cNvSpPr>
          <p:nvPr>
            <p:ph type="sldNum" sz="quarter" idx="12"/>
          </p:nvPr>
        </p:nvSpPr>
        <p:spPr/>
        <p:txBody>
          <a:bodyPr/>
          <a:lstStyle/>
          <a:p>
            <a:pPr>
              <a:defRPr/>
            </a:pPr>
            <a:fld id="{C6F7B4B3-AE8E-4042-A23C-7141963C0C11}" type="slidenum">
              <a:rPr lang="en-GB" smtClean="0"/>
              <a:pPr>
                <a:defRPr/>
              </a:pPr>
              <a:t>139</a:t>
            </a:fld>
            <a:endParaRPr lang="en-GB" dirty="0"/>
          </a:p>
        </p:txBody>
      </p:sp>
      <p:sp>
        <p:nvSpPr>
          <p:cNvPr id="13" name="Oval 12">
            <a:extLst>
              <a:ext uri="{FF2B5EF4-FFF2-40B4-BE49-F238E27FC236}">
                <a16:creationId xmlns:a16="http://schemas.microsoft.com/office/drawing/2014/main" id="{B5C7E860-B38B-43E9-ACF7-21BB4A6F40F9}"/>
              </a:ext>
            </a:extLst>
          </p:cNvPr>
          <p:cNvSpPr/>
          <p:nvPr/>
        </p:nvSpPr>
        <p:spPr>
          <a:xfrm>
            <a:off x="539552" y="3534116"/>
            <a:ext cx="2016224"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a:extLst>
              <a:ext uri="{FF2B5EF4-FFF2-40B4-BE49-F238E27FC236}">
                <a16:creationId xmlns:a16="http://schemas.microsoft.com/office/drawing/2014/main" id="{BB1DE859-D823-4D9C-A18D-600287240BBC}"/>
              </a:ext>
            </a:extLst>
          </p:cNvPr>
          <p:cNvSpPr/>
          <p:nvPr/>
        </p:nvSpPr>
        <p:spPr>
          <a:xfrm>
            <a:off x="539552" y="4005064"/>
            <a:ext cx="2016224"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BB1DE859-D823-4D9C-A18D-600287240BBC}"/>
              </a:ext>
            </a:extLst>
          </p:cNvPr>
          <p:cNvSpPr/>
          <p:nvPr/>
        </p:nvSpPr>
        <p:spPr>
          <a:xfrm>
            <a:off x="539552" y="4481264"/>
            <a:ext cx="2016224"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2" name="Group 11"/>
          <p:cNvGrpSpPr/>
          <p:nvPr/>
        </p:nvGrpSpPr>
        <p:grpSpPr>
          <a:xfrm>
            <a:off x="539552" y="4703882"/>
            <a:ext cx="7704856" cy="1407998"/>
            <a:chOff x="6559878" y="2398961"/>
            <a:chExt cx="7704856" cy="1407998"/>
          </a:xfrm>
        </p:grpSpPr>
        <p:sp>
          <p:nvSpPr>
            <p:cNvPr id="15" name="Down Arrow 14"/>
            <p:cNvSpPr/>
            <p:nvPr/>
          </p:nvSpPr>
          <p:spPr>
            <a:xfrm rot="10800000">
              <a:off x="8576101" y="2398961"/>
              <a:ext cx="270029" cy="634216"/>
            </a:xfrm>
            <a:prstGeom prst="downArrow">
              <a:avLst/>
            </a:prstGeom>
            <a:solidFill>
              <a:schemeClr val="accent1"/>
            </a:solidFill>
            <a:ln>
              <a:solidFill>
                <a:srgbClr val="1D34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rgbClr val="FFFFFF"/>
                </a:solidFill>
              </a:endParaRPr>
            </a:p>
          </p:txBody>
        </p:sp>
        <p:sp>
          <p:nvSpPr>
            <p:cNvPr id="16" name="TextBox 15"/>
            <p:cNvSpPr txBox="1"/>
            <p:nvPr/>
          </p:nvSpPr>
          <p:spPr>
            <a:xfrm>
              <a:off x="6559878" y="3068295"/>
              <a:ext cx="7704856" cy="738664"/>
            </a:xfrm>
            <a:prstGeom prst="rect">
              <a:avLst/>
            </a:prstGeom>
            <a:solidFill>
              <a:schemeClr val="bg1"/>
            </a:solidFill>
            <a:ln>
              <a:solidFill>
                <a:schemeClr val="tx2"/>
              </a:solidFill>
            </a:ln>
          </p:spPr>
          <p:txBody>
            <a:bodyPr wrap="square" rtlCol="0">
              <a:spAutoFit/>
            </a:bodyPr>
            <a:lstStyle/>
            <a:p>
              <a:pPr marL="285750" indent="-285750">
                <a:buFontTx/>
                <a:buChar char="-"/>
              </a:pPr>
              <a:r>
                <a:rPr lang="en-GB" sz="1400" dirty="0"/>
                <a:t>the calculations done with the withdraw parameters apply to the sum of all components</a:t>
              </a:r>
            </a:p>
            <a:p>
              <a:pPr marL="285750" indent="-285750">
                <a:buFontTx/>
                <a:buChar char="-"/>
              </a:pPr>
              <a:r>
                <a:rPr lang="en-GB" sz="1400" dirty="0"/>
                <a:t>withdraw parameters do not need to be grouped</a:t>
              </a:r>
            </a:p>
            <a:p>
              <a:pPr marL="285750" indent="-285750">
                <a:buFontTx/>
                <a:buChar char="-"/>
              </a:pPr>
              <a:r>
                <a:rPr lang="en-GB" sz="1400" dirty="0"/>
                <a:t>Note: benefit is totally withdrawn at £30,400#y (=20,000+(20*52)/.10)</a:t>
              </a:r>
            </a:p>
          </p:txBody>
        </p:sp>
      </p:grpSp>
      <p:sp>
        <p:nvSpPr>
          <p:cNvPr id="17" name="Rounded Rectangle 16"/>
          <p:cNvSpPr/>
          <p:nvPr/>
        </p:nvSpPr>
        <p:spPr>
          <a:xfrm>
            <a:off x="2438762" y="3401144"/>
            <a:ext cx="504056" cy="126014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78218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additive="base">
                                        <p:cTn id="22" dur="500" fill="hold"/>
                                        <p:tgtEl>
                                          <p:spTgt spid="12"/>
                                        </p:tgtEl>
                                        <p:attrNameLst>
                                          <p:attrName>ppt_x</p:attrName>
                                        </p:attrNameLst>
                                      </p:cBhvr>
                                      <p:tavLst>
                                        <p:tav tm="0">
                                          <p:val>
                                            <p:strVal val="#ppt_x"/>
                                          </p:val>
                                        </p:tav>
                                        <p:tav tm="100000">
                                          <p:val>
                                            <p:strVal val="#ppt_x"/>
                                          </p:val>
                                        </p:tav>
                                      </p:tavLst>
                                    </p:anim>
                                    <p:anim calcmode="lin" valueType="num">
                                      <p:cBhvr additive="base">
                                        <p:cTn id="23" dur="500" fill="hold"/>
                                        <p:tgtEl>
                                          <p:spTgt spid="12"/>
                                        </p:tgtEl>
                                        <p:attrNameLst>
                                          <p:attrName>ppt_y</p:attrName>
                                        </p:attrNameLst>
                                      </p:cBhvr>
                                      <p:tavLst>
                                        <p:tav tm="0">
                                          <p:val>
                                            <p:strVal val="1+#ppt_h/2"/>
                                          </p:val>
                                        </p:tav>
                                        <p:tav tm="100000">
                                          <p:val>
                                            <p:strVal val="#ppt_y"/>
                                          </p:val>
                                        </p:tav>
                                      </p:tavLst>
                                    </p:anim>
                                  </p:childTnLst>
                                </p:cTn>
                              </p:par>
                              <p:par>
                                <p:cTn id="24" presetID="1" presetClass="entr" presetSubtype="0"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9" grpId="0" animBg="1"/>
      <p:bldP spid="1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D6038-4C7E-924F-896E-4DEFD4FA2132}"/>
              </a:ext>
            </a:extLst>
          </p:cNvPr>
          <p:cNvSpPr>
            <a:spLocks noGrp="1"/>
          </p:cNvSpPr>
          <p:nvPr>
            <p:ph type="title"/>
          </p:nvPr>
        </p:nvSpPr>
        <p:spPr>
          <a:xfrm>
            <a:off x="457200" y="274638"/>
            <a:ext cx="8229600" cy="1143000"/>
          </a:xfrm>
          <a:prstGeom prst="rect">
            <a:avLst/>
          </a:prstGeom>
        </p:spPr>
        <p:txBody>
          <a:bodyPr anchor="ctr">
            <a:normAutofit/>
          </a:bodyPr>
          <a:lstStyle/>
          <a:p>
            <a:r>
              <a:rPr lang="en-US" dirty="0"/>
              <a:t>UKMOD</a:t>
            </a:r>
          </a:p>
        </p:txBody>
      </p:sp>
      <p:sp>
        <p:nvSpPr>
          <p:cNvPr id="3" name="Content Placeholder 2">
            <a:extLst>
              <a:ext uri="{FF2B5EF4-FFF2-40B4-BE49-F238E27FC236}">
                <a16:creationId xmlns:a16="http://schemas.microsoft.com/office/drawing/2014/main" id="{2FE5EC58-A84E-1849-9DD9-0B16C3D50624}"/>
              </a:ext>
            </a:extLst>
          </p:cNvPr>
          <p:cNvSpPr>
            <a:spLocks noGrp="1"/>
          </p:cNvSpPr>
          <p:nvPr>
            <p:ph sz="half" idx="1"/>
          </p:nvPr>
        </p:nvSpPr>
        <p:spPr>
          <a:xfrm>
            <a:off x="457200" y="1600200"/>
            <a:ext cx="7931224" cy="4525963"/>
          </a:xfrm>
          <a:prstGeom prst="rect">
            <a:avLst/>
          </a:prstGeom>
        </p:spPr>
        <p:txBody>
          <a:bodyPr>
            <a:noAutofit/>
          </a:bodyPr>
          <a:lstStyle/>
          <a:p>
            <a:pPr>
              <a:lnSpc>
                <a:spcPct val="90000"/>
              </a:lnSpc>
            </a:pPr>
            <a:r>
              <a:rPr lang="en-GB" sz="2400" dirty="0"/>
              <a:t>An open-access, flexible and transparent static tax-benefit microsimulation model:</a:t>
            </a:r>
          </a:p>
          <a:p>
            <a:pPr lvl="1">
              <a:lnSpc>
                <a:spcPct val="90000"/>
              </a:lnSpc>
            </a:pPr>
            <a:r>
              <a:rPr lang="en-GB" dirty="0">
                <a:solidFill>
                  <a:srgbClr val="0070C0"/>
                </a:solidFill>
              </a:rPr>
              <a:t>no hard-wiring</a:t>
            </a:r>
            <a:r>
              <a:rPr lang="en-GB" dirty="0"/>
              <a:t>; everything is parameterised</a:t>
            </a:r>
          </a:p>
          <a:p>
            <a:pPr lvl="1">
              <a:lnSpc>
                <a:spcPct val="90000"/>
              </a:lnSpc>
            </a:pPr>
            <a:r>
              <a:rPr lang="en-GB" dirty="0"/>
              <a:t>(relatively) easy to simulate </a:t>
            </a:r>
            <a:r>
              <a:rPr lang="en-GB" dirty="0">
                <a:solidFill>
                  <a:srgbClr val="0070C0"/>
                </a:solidFill>
              </a:rPr>
              <a:t>structural reforms</a:t>
            </a:r>
          </a:p>
          <a:p>
            <a:pPr lvl="1">
              <a:lnSpc>
                <a:spcPct val="90000"/>
              </a:lnSpc>
            </a:pPr>
            <a:r>
              <a:rPr lang="en-GB" dirty="0"/>
              <a:t>extensive and growing </a:t>
            </a:r>
            <a:r>
              <a:rPr lang="en-GB" dirty="0">
                <a:solidFill>
                  <a:srgbClr val="0070C0"/>
                </a:solidFill>
              </a:rPr>
              <a:t>documentation</a:t>
            </a:r>
          </a:p>
          <a:p>
            <a:pPr lvl="1">
              <a:lnSpc>
                <a:spcPct val="90000"/>
              </a:lnSpc>
            </a:pPr>
            <a:r>
              <a:rPr lang="en-GB" dirty="0"/>
              <a:t>a growing </a:t>
            </a:r>
            <a:r>
              <a:rPr lang="en-GB" dirty="0">
                <a:solidFill>
                  <a:srgbClr val="0070C0"/>
                </a:solidFill>
              </a:rPr>
              <a:t>community</a:t>
            </a:r>
            <a:r>
              <a:rPr lang="en-GB" dirty="0"/>
              <a:t> of users</a:t>
            </a:r>
          </a:p>
          <a:p>
            <a:pPr lvl="1">
              <a:lnSpc>
                <a:spcPct val="90000"/>
              </a:lnSpc>
            </a:pPr>
            <a:r>
              <a:rPr lang="en-GB" dirty="0"/>
              <a:t>uses EUROMOD software, which provides a </a:t>
            </a:r>
            <a:r>
              <a:rPr lang="en-GB" dirty="0">
                <a:solidFill>
                  <a:srgbClr val="0070C0"/>
                </a:solidFill>
              </a:rPr>
              <a:t>flexible user interface</a:t>
            </a:r>
          </a:p>
          <a:p>
            <a:pPr lvl="1">
              <a:lnSpc>
                <a:spcPct val="90000"/>
              </a:lnSpc>
            </a:pPr>
            <a:r>
              <a:rPr lang="en-GB" dirty="0"/>
              <a:t>additional </a:t>
            </a:r>
            <a:r>
              <a:rPr lang="en-GB" dirty="0">
                <a:solidFill>
                  <a:srgbClr val="0070C0"/>
                </a:solidFill>
              </a:rPr>
              <a:t>simplified interfaces and online models</a:t>
            </a:r>
            <a:r>
              <a:rPr lang="en-GB" dirty="0"/>
              <a:t> </a:t>
            </a:r>
          </a:p>
          <a:p>
            <a:pPr lvl="1">
              <a:lnSpc>
                <a:spcPct val="90000"/>
              </a:lnSpc>
            </a:pPr>
            <a:r>
              <a:rPr lang="en-US" dirty="0">
                <a:solidFill>
                  <a:srgbClr val="0070C0"/>
                </a:solidFill>
              </a:rPr>
              <a:t>freely available!</a:t>
            </a:r>
          </a:p>
        </p:txBody>
      </p:sp>
      <p:sp>
        <p:nvSpPr>
          <p:cNvPr id="4" name="Slide Number Placeholder 3">
            <a:extLst>
              <a:ext uri="{FF2B5EF4-FFF2-40B4-BE49-F238E27FC236}">
                <a16:creationId xmlns:a16="http://schemas.microsoft.com/office/drawing/2014/main" id="{DA94C17D-116B-6946-B5D5-DB753145BC58}"/>
              </a:ext>
            </a:extLst>
          </p:cNvPr>
          <p:cNvSpPr>
            <a:spLocks noGrp="1"/>
          </p:cNvSpPr>
          <p:nvPr>
            <p:ph type="sldNum" sz="quarter" idx="12"/>
          </p:nvPr>
        </p:nvSpPr>
        <p:spPr>
          <a:xfrm>
            <a:off x="7010400" y="0"/>
            <a:ext cx="2133600" cy="365125"/>
          </a:xfrm>
          <a:prstGeom prst="rect">
            <a:avLst/>
          </a:prstGeom>
        </p:spPr>
        <p:txBody>
          <a:bodyPr anchor="ctr">
            <a:normAutofit/>
          </a:bodyPr>
          <a:lstStyle/>
          <a:p>
            <a:pPr>
              <a:spcAft>
                <a:spcPts val="600"/>
              </a:spcAft>
            </a:pPr>
            <a:fld id="{C48A8FB8-C411-4B7B-B8DF-3C88CBE8C9E0}" type="slidenum">
              <a:rPr lang="en-GB" smtClean="0"/>
              <a:pPr>
                <a:spcAft>
                  <a:spcPts val="600"/>
                </a:spcAft>
              </a:pPr>
              <a:t>14</a:t>
            </a:fld>
            <a:endParaRPr lang="en-GB"/>
          </a:p>
        </p:txBody>
      </p:sp>
    </p:spTree>
    <p:extLst>
      <p:ext uri="{BB962C8B-B14F-4D97-AF65-F5344CB8AC3E}">
        <p14:creationId xmlns:p14="http://schemas.microsoft.com/office/powerpoint/2010/main" val="2474104142"/>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Exercise 4</a:t>
            </a:r>
          </a:p>
        </p:txBody>
      </p:sp>
      <p:sp>
        <p:nvSpPr>
          <p:cNvPr id="3" name="Content Placeholder 2"/>
          <p:cNvSpPr>
            <a:spLocks noGrp="1"/>
          </p:cNvSpPr>
          <p:nvPr>
            <p:ph idx="1"/>
          </p:nvPr>
        </p:nvSpPr>
        <p:spPr>
          <a:xfrm>
            <a:off x="457200" y="1600201"/>
            <a:ext cx="8229600" cy="4421087"/>
          </a:xfrm>
        </p:spPr>
        <p:txBody>
          <a:bodyPr>
            <a:normAutofit lnSpcReduction="10000"/>
          </a:bodyPr>
          <a:lstStyle/>
          <a:p>
            <a:r>
              <a:rPr lang="en-US" dirty="0"/>
              <a:t>Use the </a:t>
            </a:r>
            <a:r>
              <a:rPr lang="en-US" i="1" dirty="0" err="1"/>
              <a:t>BenCalc</a:t>
            </a:r>
            <a:r>
              <a:rPr lang="en-US" i="1" dirty="0"/>
              <a:t> </a:t>
            </a:r>
            <a:r>
              <a:rPr lang="en-US" dirty="0"/>
              <a:t>function to add a supplement to child benefit worth up to £30 per week payable to benefit units with at least two dependent children to the 2026 tax and benefit system for the UK.</a:t>
            </a:r>
          </a:p>
          <a:p>
            <a:endParaRPr lang="en-US" dirty="0"/>
          </a:p>
          <a:p>
            <a:r>
              <a:rPr lang="en-US" dirty="0"/>
              <a:t>The supplement should be withdrawn until it is exhausted at the rate of £1 per week for each £10 of employment earnings per week, on any employment earnings in excess of £20,000 per year.</a:t>
            </a:r>
            <a:endParaRPr lang="en-GB" dirty="0"/>
          </a:p>
          <a:p>
            <a:pPr lvl="3"/>
            <a:endParaRPr lang="en-GB" dirty="0"/>
          </a:p>
          <a:p>
            <a:r>
              <a:rPr lang="en-GB" dirty="0"/>
              <a:t>Run reform system and analyse impact on household incomes of the reform using the Statistics Presenter </a:t>
            </a:r>
          </a:p>
          <a:p>
            <a:pPr lvl="1"/>
            <a:endParaRPr lang="en-GB" dirty="0"/>
          </a:p>
        </p:txBody>
      </p:sp>
      <p:sp>
        <p:nvSpPr>
          <p:cNvPr id="4" name="Slide Number Placeholder 3"/>
          <p:cNvSpPr>
            <a:spLocks noGrp="1"/>
          </p:cNvSpPr>
          <p:nvPr>
            <p:ph type="sldNum" sz="quarter" idx="12"/>
          </p:nvPr>
        </p:nvSpPr>
        <p:spPr/>
        <p:txBody>
          <a:bodyPr/>
          <a:lstStyle/>
          <a:p>
            <a:fld id="{C48A8FB8-C411-4B7B-B8DF-3C88CBE8C9E0}" type="slidenum">
              <a:rPr lang="en-GB" smtClean="0"/>
              <a:t>140</a:t>
            </a:fld>
            <a:endParaRPr lang="en-GB"/>
          </a:p>
        </p:txBody>
      </p:sp>
      <p:pic>
        <p:nvPicPr>
          <p:cNvPr id="5" name="Picture 2" descr="C:\Users\kg16893\AppData\Local\Microsoft\Windows\Temporary Internet Files\Content.IE5\XJYSR4RB\Abacus-symbol[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3608" y="265726"/>
            <a:ext cx="1422091" cy="10877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1685512"/>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Summary: Exercise 4 </a:t>
            </a:r>
          </a:p>
        </p:txBody>
      </p:sp>
      <p:sp>
        <p:nvSpPr>
          <p:cNvPr id="3" name="Content Placeholder 2"/>
          <p:cNvSpPr>
            <a:spLocks noGrp="1"/>
          </p:cNvSpPr>
          <p:nvPr>
            <p:ph idx="1"/>
          </p:nvPr>
        </p:nvSpPr>
        <p:spPr/>
        <p:txBody>
          <a:bodyPr>
            <a:normAutofit/>
          </a:bodyPr>
          <a:lstStyle/>
          <a:p>
            <a:r>
              <a:rPr lang="en-GB" dirty="0"/>
              <a:t>You learned how to use </a:t>
            </a:r>
            <a:r>
              <a:rPr lang="en-GB" dirty="0" err="1"/>
              <a:t>BenCalc</a:t>
            </a:r>
            <a:r>
              <a:rPr lang="en-GB" dirty="0"/>
              <a:t> to implement a benefit</a:t>
            </a:r>
          </a:p>
          <a:p>
            <a:pPr lvl="1"/>
            <a:r>
              <a:rPr lang="en-GB" dirty="0"/>
              <a:t>Grouping together </a:t>
            </a:r>
            <a:r>
              <a:rPr lang="en-GB" dirty="0" err="1"/>
              <a:t>Comp_Cond</a:t>
            </a:r>
            <a:r>
              <a:rPr lang="en-GB" dirty="0"/>
              <a:t> and </a:t>
            </a:r>
            <a:r>
              <a:rPr lang="en-GB" dirty="0" err="1"/>
              <a:t>Comp_perTU</a:t>
            </a:r>
            <a:endParaRPr lang="en-GB" dirty="0"/>
          </a:p>
          <a:p>
            <a:pPr lvl="1"/>
            <a:r>
              <a:rPr lang="en-GB" dirty="0"/>
              <a:t>Using optional parameters </a:t>
            </a:r>
            <a:r>
              <a:rPr lang="en-GB" dirty="0" err="1"/>
              <a:t>Withdraw_Base</a:t>
            </a:r>
            <a:r>
              <a:rPr lang="en-GB" dirty="0"/>
              <a:t>, </a:t>
            </a:r>
            <a:r>
              <a:rPr lang="en-GB" dirty="0" err="1"/>
              <a:t>Withdraw_Start</a:t>
            </a:r>
            <a:r>
              <a:rPr lang="en-GB" dirty="0"/>
              <a:t>, </a:t>
            </a:r>
            <a:r>
              <a:rPr lang="en-GB" dirty="0" err="1"/>
              <a:t>Withdraw_Rate</a:t>
            </a:r>
            <a:endParaRPr lang="en-GB" dirty="0"/>
          </a:p>
          <a:p>
            <a:pPr lvl="1"/>
            <a:endParaRPr lang="en-GB" dirty="0"/>
          </a:p>
        </p:txBody>
      </p:sp>
      <p:sp>
        <p:nvSpPr>
          <p:cNvPr id="4" name="Slide Number Placeholder 3"/>
          <p:cNvSpPr>
            <a:spLocks noGrp="1"/>
          </p:cNvSpPr>
          <p:nvPr>
            <p:ph type="sldNum" sz="quarter" idx="12"/>
          </p:nvPr>
        </p:nvSpPr>
        <p:spPr/>
        <p:txBody>
          <a:bodyPr/>
          <a:lstStyle/>
          <a:p>
            <a:fld id="{C48A8FB8-C411-4B7B-B8DF-3C88CBE8C9E0}" type="slidenum">
              <a:rPr lang="en-GB" smtClean="0"/>
              <a:t>141</a:t>
            </a:fld>
            <a:endParaRPr lang="en-GB"/>
          </a:p>
        </p:txBody>
      </p:sp>
      <p:pic>
        <p:nvPicPr>
          <p:cNvPr id="5" name="Graphic 13" descr="Person with idea">
            <a:extLst>
              <a:ext uri="{FF2B5EF4-FFF2-40B4-BE49-F238E27FC236}">
                <a16:creationId xmlns:a16="http://schemas.microsoft.com/office/drawing/2014/main" id="{1A37F10D-CC64-DB47-BA02-992E00EB3C85}"/>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5576" y="274637"/>
            <a:ext cx="914400" cy="914400"/>
          </a:xfrm>
          <a:prstGeom prst="rect">
            <a:avLst/>
          </a:prstGeom>
        </p:spPr>
      </p:pic>
    </p:spTree>
    <p:extLst>
      <p:ext uri="{BB962C8B-B14F-4D97-AF65-F5344CB8AC3E}">
        <p14:creationId xmlns:p14="http://schemas.microsoft.com/office/powerpoint/2010/main" val="2639733388"/>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1AE6D-7E89-D74D-9606-A1C8F5538CD9}"/>
              </a:ext>
            </a:extLst>
          </p:cNvPr>
          <p:cNvSpPr>
            <a:spLocks noGrp="1"/>
          </p:cNvSpPr>
          <p:nvPr>
            <p:ph type="title"/>
          </p:nvPr>
        </p:nvSpPr>
        <p:spPr/>
        <p:txBody>
          <a:bodyPr/>
          <a:lstStyle/>
          <a:p>
            <a:r>
              <a:rPr lang="en-US" dirty="0"/>
              <a:t>Questions</a:t>
            </a:r>
          </a:p>
        </p:txBody>
      </p:sp>
      <p:sp>
        <p:nvSpPr>
          <p:cNvPr id="4" name="Slide Number Placeholder 3">
            <a:extLst>
              <a:ext uri="{FF2B5EF4-FFF2-40B4-BE49-F238E27FC236}">
                <a16:creationId xmlns:a16="http://schemas.microsoft.com/office/drawing/2014/main" id="{5A0934ED-C06F-D44E-B912-ECF228D0414E}"/>
              </a:ext>
            </a:extLst>
          </p:cNvPr>
          <p:cNvSpPr>
            <a:spLocks noGrp="1"/>
          </p:cNvSpPr>
          <p:nvPr>
            <p:ph type="sldNum" sz="quarter" idx="12"/>
          </p:nvPr>
        </p:nvSpPr>
        <p:spPr/>
        <p:txBody>
          <a:bodyPr/>
          <a:lstStyle/>
          <a:p>
            <a:fld id="{C48A8FB8-C411-4B7B-B8DF-3C88CBE8C9E0}" type="slidenum">
              <a:rPr lang="en-GB" smtClean="0"/>
              <a:t>142</a:t>
            </a:fld>
            <a:endParaRPr lang="en-GB"/>
          </a:p>
        </p:txBody>
      </p:sp>
      <p:pic>
        <p:nvPicPr>
          <p:cNvPr id="7" name="Picture 6">
            <a:extLst>
              <a:ext uri="{FF2B5EF4-FFF2-40B4-BE49-F238E27FC236}">
                <a16:creationId xmlns:a16="http://schemas.microsoft.com/office/drawing/2014/main" id="{9C56B939-941F-1D41-899F-7DBFC475F8AF}"/>
              </a:ext>
            </a:extLst>
          </p:cNvPr>
          <p:cNvPicPr>
            <a:picLocks noChangeAspect="1"/>
          </p:cNvPicPr>
          <p:nvPr/>
        </p:nvPicPr>
        <p:blipFill>
          <a:blip r:embed="rId2"/>
          <a:stretch>
            <a:fillRect/>
          </a:stretch>
        </p:blipFill>
        <p:spPr>
          <a:xfrm>
            <a:off x="1403648" y="1692276"/>
            <a:ext cx="6128742" cy="4519173"/>
          </a:xfrm>
          <a:prstGeom prst="rect">
            <a:avLst/>
          </a:prstGeom>
        </p:spPr>
      </p:pic>
    </p:spTree>
    <p:extLst>
      <p:ext uri="{BB962C8B-B14F-4D97-AF65-F5344CB8AC3E}">
        <p14:creationId xmlns:p14="http://schemas.microsoft.com/office/powerpoint/2010/main" val="543590371"/>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6E08B8D-E8BA-4218-81D1-8080AD784A77}"/>
              </a:ext>
            </a:extLst>
          </p:cNvPr>
          <p:cNvSpPr>
            <a:spLocks noGrp="1"/>
          </p:cNvSpPr>
          <p:nvPr>
            <p:ph type="title"/>
          </p:nvPr>
        </p:nvSpPr>
        <p:spPr>
          <a:xfrm>
            <a:off x="457200" y="274638"/>
            <a:ext cx="8229600" cy="1143000"/>
          </a:xfrm>
        </p:spPr>
        <p:txBody>
          <a:bodyPr anchor="ctr">
            <a:normAutofit/>
          </a:bodyPr>
          <a:lstStyle/>
          <a:p>
            <a:r>
              <a:rPr lang="en-GB" dirty="0"/>
              <a:t>End of </a:t>
            </a:r>
            <a:r>
              <a:rPr lang="en-GB"/>
              <a:t>Day 1</a:t>
            </a:r>
            <a:endParaRPr lang="en-GB" dirty="0"/>
          </a:p>
        </p:txBody>
      </p:sp>
      <p:pic>
        <p:nvPicPr>
          <p:cNvPr id="8" name="Picture 7" descr="Background pattern&#10;&#10;Description automatically generated">
            <a:extLst>
              <a:ext uri="{FF2B5EF4-FFF2-40B4-BE49-F238E27FC236}">
                <a16:creationId xmlns:a16="http://schemas.microsoft.com/office/drawing/2014/main" id="{D8EB6ECD-CE14-474B-862C-FC68020008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6990" y="1600200"/>
            <a:ext cx="6330019" cy="4525963"/>
          </a:xfrm>
          <a:prstGeom prst="rect">
            <a:avLst/>
          </a:prstGeom>
          <a:noFill/>
        </p:spPr>
      </p:pic>
      <p:sp>
        <p:nvSpPr>
          <p:cNvPr id="4" name="Slide Number Placeholder 3">
            <a:extLst>
              <a:ext uri="{FF2B5EF4-FFF2-40B4-BE49-F238E27FC236}">
                <a16:creationId xmlns:a16="http://schemas.microsoft.com/office/drawing/2014/main" id="{28BFADB7-AD7B-4228-992F-74223B21EC46}"/>
              </a:ext>
            </a:extLst>
          </p:cNvPr>
          <p:cNvSpPr>
            <a:spLocks noGrp="1"/>
          </p:cNvSpPr>
          <p:nvPr>
            <p:ph type="sldNum" sz="quarter" idx="12"/>
          </p:nvPr>
        </p:nvSpPr>
        <p:spPr>
          <a:xfrm>
            <a:off x="7010400" y="0"/>
            <a:ext cx="2133600" cy="365125"/>
          </a:xfrm>
        </p:spPr>
        <p:txBody>
          <a:bodyPr anchor="ctr">
            <a:normAutofit/>
          </a:bodyPr>
          <a:lstStyle/>
          <a:p>
            <a:pPr>
              <a:spcAft>
                <a:spcPts val="600"/>
              </a:spcAft>
            </a:pPr>
            <a:fld id="{C48A8FB8-C411-4B7B-B8DF-3C88CBE8C9E0}" type="slidenum">
              <a:rPr lang="en-GB" smtClean="0"/>
              <a:pPr>
                <a:spcAft>
                  <a:spcPts val="600"/>
                </a:spcAft>
              </a:pPr>
              <a:t>143</a:t>
            </a:fld>
            <a:endParaRPr lang="en-GB"/>
          </a:p>
        </p:txBody>
      </p:sp>
    </p:spTree>
    <p:extLst>
      <p:ext uri="{BB962C8B-B14F-4D97-AF65-F5344CB8AC3E}">
        <p14:creationId xmlns:p14="http://schemas.microsoft.com/office/powerpoint/2010/main" val="33698253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D6038-4C7E-924F-896E-4DEFD4FA2132}"/>
              </a:ext>
            </a:extLst>
          </p:cNvPr>
          <p:cNvSpPr>
            <a:spLocks noGrp="1"/>
          </p:cNvSpPr>
          <p:nvPr>
            <p:ph type="title"/>
          </p:nvPr>
        </p:nvSpPr>
        <p:spPr>
          <a:xfrm>
            <a:off x="457200" y="274638"/>
            <a:ext cx="8229600" cy="1143000"/>
          </a:xfrm>
          <a:prstGeom prst="rect">
            <a:avLst/>
          </a:prstGeom>
        </p:spPr>
        <p:txBody>
          <a:bodyPr anchor="ctr">
            <a:normAutofit/>
          </a:bodyPr>
          <a:lstStyle/>
          <a:p>
            <a:r>
              <a:rPr lang="en-US" dirty="0"/>
              <a:t>UKMOD and related models</a:t>
            </a:r>
          </a:p>
        </p:txBody>
      </p:sp>
      <p:sp>
        <p:nvSpPr>
          <p:cNvPr id="3" name="Content Placeholder 2">
            <a:extLst>
              <a:ext uri="{FF2B5EF4-FFF2-40B4-BE49-F238E27FC236}">
                <a16:creationId xmlns:a16="http://schemas.microsoft.com/office/drawing/2014/main" id="{2FE5EC58-A84E-1849-9DD9-0B16C3D50624}"/>
              </a:ext>
            </a:extLst>
          </p:cNvPr>
          <p:cNvSpPr>
            <a:spLocks noGrp="1"/>
          </p:cNvSpPr>
          <p:nvPr>
            <p:ph sz="half" idx="1"/>
          </p:nvPr>
        </p:nvSpPr>
        <p:spPr>
          <a:xfrm>
            <a:off x="457200" y="1600200"/>
            <a:ext cx="8003232" cy="4525963"/>
          </a:xfrm>
          <a:prstGeom prst="rect">
            <a:avLst/>
          </a:prstGeom>
        </p:spPr>
        <p:txBody>
          <a:bodyPr>
            <a:normAutofit/>
          </a:bodyPr>
          <a:lstStyle/>
          <a:p>
            <a:pPr>
              <a:lnSpc>
                <a:spcPct val="90000"/>
              </a:lnSpc>
            </a:pPr>
            <a:r>
              <a:rPr lang="en-US" sz="2400" dirty="0"/>
              <a:t>Other models for the UK exist:</a:t>
            </a:r>
          </a:p>
          <a:p>
            <a:pPr lvl="1"/>
            <a:r>
              <a:rPr lang="en-GB" dirty="0">
                <a:solidFill>
                  <a:srgbClr val="0070C0"/>
                </a:solidFill>
              </a:rPr>
              <a:t>UK government</a:t>
            </a:r>
            <a:r>
              <a:rPr lang="en-GB" dirty="0"/>
              <a:t>: HMT (IGOTM), DWP (PSM)</a:t>
            </a:r>
          </a:p>
          <a:p>
            <a:pPr lvl="1"/>
            <a:r>
              <a:rPr lang="en-GB" dirty="0">
                <a:solidFill>
                  <a:srgbClr val="0070C0"/>
                </a:solidFill>
              </a:rPr>
              <a:t>IFS</a:t>
            </a:r>
            <a:r>
              <a:rPr lang="en-GB" dirty="0"/>
              <a:t>: TAXBEN</a:t>
            </a:r>
          </a:p>
          <a:p>
            <a:pPr lvl="1"/>
            <a:r>
              <a:rPr lang="en-GB" dirty="0">
                <a:solidFill>
                  <a:srgbClr val="0070C0"/>
                </a:solidFill>
              </a:rPr>
              <a:t>IPPR</a:t>
            </a:r>
            <a:r>
              <a:rPr lang="en-GB" dirty="0"/>
              <a:t>: The “Institute of Public Policy Research Tax-Benefit Model”: </a:t>
            </a:r>
            <a:r>
              <a:rPr lang="en-GB" dirty="0">
                <a:solidFill>
                  <a:srgbClr val="0070C0"/>
                </a:solidFill>
                <a:hlinkClick r:id="rId2">
                  <a:extLst>
                    <a:ext uri="{A12FA001-AC4F-418D-AE19-62706E023703}">
                      <ahyp:hlinkClr xmlns:ahyp="http://schemas.microsoft.com/office/drawing/2018/hyperlinkcolor" val="tx"/>
                    </a:ext>
                  </a:extLst>
                </a:hlinkClick>
              </a:rPr>
              <a:t>https://www.mmuperu.co.uk</a:t>
            </a:r>
            <a:br>
              <a:rPr lang="en-GB" dirty="0"/>
            </a:br>
            <a:endParaRPr lang="en-GB" dirty="0"/>
          </a:p>
          <a:p>
            <a:r>
              <a:rPr lang="en-GB" sz="2400" dirty="0"/>
              <a:t>UKMOD is freely available; well-documented; flexible and transparent; goes back to 2005 and looks forward to 2029</a:t>
            </a:r>
            <a:endParaRPr lang="en-US" sz="2400" dirty="0"/>
          </a:p>
        </p:txBody>
      </p:sp>
      <p:sp>
        <p:nvSpPr>
          <p:cNvPr id="4" name="Slide Number Placeholder 3">
            <a:extLst>
              <a:ext uri="{FF2B5EF4-FFF2-40B4-BE49-F238E27FC236}">
                <a16:creationId xmlns:a16="http://schemas.microsoft.com/office/drawing/2014/main" id="{DA94C17D-116B-6946-B5D5-DB753145BC58}"/>
              </a:ext>
            </a:extLst>
          </p:cNvPr>
          <p:cNvSpPr>
            <a:spLocks noGrp="1"/>
          </p:cNvSpPr>
          <p:nvPr>
            <p:ph type="sldNum" sz="quarter" idx="12"/>
          </p:nvPr>
        </p:nvSpPr>
        <p:spPr>
          <a:xfrm>
            <a:off x="7010400" y="0"/>
            <a:ext cx="2133600" cy="365125"/>
          </a:xfrm>
          <a:prstGeom prst="rect">
            <a:avLst/>
          </a:prstGeom>
        </p:spPr>
        <p:txBody>
          <a:bodyPr anchor="ctr">
            <a:normAutofit/>
          </a:bodyPr>
          <a:lstStyle/>
          <a:p>
            <a:pPr>
              <a:spcAft>
                <a:spcPts val="600"/>
              </a:spcAft>
            </a:pPr>
            <a:fld id="{C48A8FB8-C411-4B7B-B8DF-3C88CBE8C9E0}" type="slidenum">
              <a:rPr lang="en-GB" smtClean="0"/>
              <a:pPr>
                <a:spcAft>
                  <a:spcPts val="600"/>
                </a:spcAft>
              </a:pPr>
              <a:t>15</a:t>
            </a:fld>
            <a:endParaRPr lang="en-GB"/>
          </a:p>
        </p:txBody>
      </p:sp>
    </p:spTree>
    <p:extLst>
      <p:ext uri="{BB962C8B-B14F-4D97-AF65-F5344CB8AC3E}">
        <p14:creationId xmlns:p14="http://schemas.microsoft.com/office/powerpoint/2010/main" val="35107994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Ways of using UKMOD</a:t>
            </a:r>
          </a:p>
        </p:txBody>
      </p:sp>
      <p:sp>
        <p:nvSpPr>
          <p:cNvPr id="3" name="Content Placeholder 2"/>
          <p:cNvSpPr>
            <a:spLocks noGrp="1"/>
          </p:cNvSpPr>
          <p:nvPr>
            <p:ph idx="1"/>
          </p:nvPr>
        </p:nvSpPr>
        <p:spPr>
          <a:xfrm>
            <a:off x="467544" y="1556792"/>
            <a:ext cx="8229600" cy="4525963"/>
          </a:xfrm>
        </p:spPr>
        <p:txBody>
          <a:bodyPr>
            <a:normAutofit lnSpcReduction="10000"/>
          </a:bodyPr>
          <a:lstStyle/>
          <a:p>
            <a:r>
              <a:rPr lang="en-GB" dirty="0"/>
              <a:t>To analyse the impact of actual or hypothetical tax-benefit changes on the distribution of income, fiscal aggregates or work incentives:</a:t>
            </a:r>
          </a:p>
          <a:p>
            <a:pPr lvl="1"/>
            <a:r>
              <a:rPr lang="en-GB" dirty="0"/>
              <a:t>We have coded up some standard analysis into UKMOD (the “</a:t>
            </a:r>
            <a:r>
              <a:rPr lang="en-GB" dirty="0">
                <a:solidFill>
                  <a:srgbClr val="0070C0"/>
                </a:solidFill>
              </a:rPr>
              <a:t>Statistics Presenter</a:t>
            </a:r>
            <a:r>
              <a:rPr lang="en-GB" dirty="0"/>
              <a:t>” and “</a:t>
            </a:r>
            <a:r>
              <a:rPr lang="en-GB" dirty="0">
                <a:solidFill>
                  <a:srgbClr val="0070C0"/>
                </a:solidFill>
              </a:rPr>
              <a:t>In-depth analysis tool</a:t>
            </a:r>
            <a:r>
              <a:rPr lang="en-GB" dirty="0"/>
              <a:t>”)</a:t>
            </a:r>
          </a:p>
          <a:p>
            <a:pPr lvl="1"/>
            <a:r>
              <a:rPr lang="en-GB" dirty="0"/>
              <a:t>Or you can </a:t>
            </a:r>
            <a:r>
              <a:rPr lang="en-GB" dirty="0">
                <a:solidFill>
                  <a:srgbClr val="0070C0"/>
                </a:solidFill>
              </a:rPr>
              <a:t>analyse the micro-data </a:t>
            </a:r>
            <a:r>
              <a:rPr lang="en-GB" dirty="0"/>
              <a:t>produced by UKMOD using your own statistical software (we are not covering that in this course)</a:t>
            </a:r>
          </a:p>
          <a:p>
            <a:pPr lvl="1"/>
            <a:r>
              <a:rPr lang="en-GB" dirty="0"/>
              <a:t>Or you can use </a:t>
            </a:r>
            <a:r>
              <a:rPr lang="en-GB" dirty="0">
                <a:solidFill>
                  <a:srgbClr val="0070C0"/>
                </a:solidFill>
                <a:hlinkClick r:id="rId2"/>
              </a:rPr>
              <a:t>UKMOD Explore</a:t>
            </a:r>
            <a:r>
              <a:rPr lang="en-GB" dirty="0"/>
              <a:t>, the online version (no need to learn tax-benefit language and access input data)</a:t>
            </a:r>
          </a:p>
          <a:p>
            <a:pPr lvl="1"/>
            <a:endParaRPr lang="en-GB" dirty="0"/>
          </a:p>
        </p:txBody>
      </p:sp>
      <p:sp>
        <p:nvSpPr>
          <p:cNvPr id="4" name="Slide Number Placeholder 3"/>
          <p:cNvSpPr>
            <a:spLocks noGrp="1"/>
          </p:cNvSpPr>
          <p:nvPr>
            <p:ph type="sldNum" sz="quarter" idx="12"/>
          </p:nvPr>
        </p:nvSpPr>
        <p:spPr/>
        <p:txBody>
          <a:bodyPr/>
          <a:lstStyle/>
          <a:p>
            <a:fld id="{C48A8FB8-C411-4B7B-B8DF-3C88CBE8C9E0}" type="slidenum">
              <a:rPr lang="en-GB" smtClean="0"/>
              <a:t>16</a:t>
            </a:fld>
            <a:endParaRPr lang="en-GB"/>
          </a:p>
        </p:txBody>
      </p:sp>
    </p:spTree>
    <p:extLst>
      <p:ext uri="{BB962C8B-B14F-4D97-AF65-F5344CB8AC3E}">
        <p14:creationId xmlns:p14="http://schemas.microsoft.com/office/powerpoint/2010/main" val="28037577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Ways of using UKMOD</a:t>
            </a:r>
          </a:p>
        </p:txBody>
      </p:sp>
      <p:sp>
        <p:nvSpPr>
          <p:cNvPr id="3" name="Content Placeholder 2"/>
          <p:cNvSpPr>
            <a:spLocks noGrp="1"/>
          </p:cNvSpPr>
          <p:nvPr>
            <p:ph idx="1"/>
          </p:nvPr>
        </p:nvSpPr>
        <p:spPr>
          <a:xfrm>
            <a:off x="445365" y="1484784"/>
            <a:ext cx="8579296" cy="4525963"/>
          </a:xfrm>
        </p:spPr>
        <p:txBody>
          <a:bodyPr>
            <a:normAutofit/>
          </a:bodyPr>
          <a:lstStyle/>
          <a:p>
            <a:r>
              <a:rPr lang="en-GB" dirty="0"/>
              <a:t>You can use UKMOD </a:t>
            </a:r>
            <a:r>
              <a:rPr lang="en-GB" dirty="0">
                <a:solidFill>
                  <a:srgbClr val="0070C0"/>
                </a:solidFill>
              </a:rPr>
              <a:t>as a tool in a more complicated piece of analysis</a:t>
            </a:r>
            <a:r>
              <a:rPr lang="en-GB" dirty="0"/>
              <a:t>, by:</a:t>
            </a:r>
            <a:endParaRPr lang="en-GB" dirty="0">
              <a:solidFill>
                <a:srgbClr val="0070C0"/>
              </a:solidFill>
            </a:endParaRPr>
          </a:p>
          <a:p>
            <a:pPr lvl="1"/>
            <a:r>
              <a:rPr lang="en-GB" dirty="0"/>
              <a:t>Doing further analysis on the output data</a:t>
            </a:r>
          </a:p>
          <a:p>
            <a:pPr lvl="2"/>
            <a:r>
              <a:rPr lang="en-GB" dirty="0"/>
              <a:t>What are the labour supply responses to a change in Universal Credit?</a:t>
            </a:r>
          </a:p>
          <a:p>
            <a:pPr lvl="2"/>
            <a:r>
              <a:rPr lang="en-GB" dirty="0"/>
              <a:t>How would higher spending on UC reduce poverty, as proposed by the Social Mobility Commission?</a:t>
            </a:r>
          </a:p>
          <a:p>
            <a:pPr lvl="1"/>
            <a:r>
              <a:rPr lang="en-GB" dirty="0"/>
              <a:t>Adjusting the input data set</a:t>
            </a:r>
          </a:p>
          <a:p>
            <a:pPr lvl="2"/>
            <a:r>
              <a:rPr lang="en-GB" dirty="0"/>
              <a:t>How would a rise in earnings inequality affect the distribution of income?</a:t>
            </a:r>
          </a:p>
          <a:p>
            <a:pPr lvl="2"/>
            <a:r>
              <a:rPr lang="en-GB" dirty="0"/>
              <a:t>How does demographic change affect government revenues?</a:t>
            </a:r>
          </a:p>
          <a:p>
            <a:pPr lvl="1"/>
            <a:r>
              <a:rPr lang="en-GB" dirty="0"/>
              <a:t>Linking UKMOD to other models (e.g. </a:t>
            </a:r>
            <a:r>
              <a:rPr lang="en-GB" dirty="0">
                <a:solidFill>
                  <a:srgbClr val="0070C0"/>
                </a:solidFill>
                <a:hlinkClick r:id="rId2">
                  <a:extLst>
                    <a:ext uri="{A12FA001-AC4F-418D-AE19-62706E023703}">
                      <ahyp:hlinkClr xmlns:ahyp="http://schemas.microsoft.com/office/drawing/2018/hyperlinkcolor" val="tx"/>
                    </a:ext>
                  </a:extLst>
                </a:hlinkClick>
              </a:rPr>
              <a:t>dynamic models</a:t>
            </a:r>
            <a:r>
              <a:rPr lang="en-GB" dirty="0"/>
              <a:t>)</a:t>
            </a:r>
          </a:p>
          <a:p>
            <a:pPr lvl="1"/>
            <a:endParaRPr lang="en-GB" dirty="0"/>
          </a:p>
        </p:txBody>
      </p:sp>
      <p:sp>
        <p:nvSpPr>
          <p:cNvPr id="4" name="Slide Number Placeholder 3"/>
          <p:cNvSpPr>
            <a:spLocks noGrp="1"/>
          </p:cNvSpPr>
          <p:nvPr>
            <p:ph type="sldNum" sz="quarter" idx="12"/>
          </p:nvPr>
        </p:nvSpPr>
        <p:spPr/>
        <p:txBody>
          <a:bodyPr/>
          <a:lstStyle/>
          <a:p>
            <a:fld id="{C48A8FB8-C411-4B7B-B8DF-3C88CBE8C9E0}" type="slidenum">
              <a:rPr lang="en-GB" smtClean="0"/>
              <a:t>17</a:t>
            </a:fld>
            <a:endParaRPr lang="en-GB"/>
          </a:p>
        </p:txBody>
      </p:sp>
    </p:spTree>
    <p:extLst>
      <p:ext uri="{BB962C8B-B14F-4D97-AF65-F5344CB8AC3E}">
        <p14:creationId xmlns:p14="http://schemas.microsoft.com/office/powerpoint/2010/main" val="33230285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B468C4C-CE6B-0341-8096-181939C4147D}"/>
              </a:ext>
            </a:extLst>
          </p:cNvPr>
          <p:cNvSpPr>
            <a:spLocks noGrp="1"/>
          </p:cNvSpPr>
          <p:nvPr>
            <p:ph type="ctrTitle"/>
          </p:nvPr>
        </p:nvSpPr>
        <p:spPr/>
        <p:txBody>
          <a:bodyPr/>
          <a:lstStyle/>
          <a:p>
            <a:r>
              <a:rPr lang="en-US" dirty="0"/>
              <a:t>UKMOD</a:t>
            </a:r>
            <a:br>
              <a:rPr lang="en-US" dirty="0"/>
            </a:br>
            <a:r>
              <a:rPr lang="en-US" dirty="0"/>
              <a:t>What it covers</a:t>
            </a:r>
          </a:p>
        </p:txBody>
      </p:sp>
      <p:sp>
        <p:nvSpPr>
          <p:cNvPr id="4" name="Slide Number Placeholder 3">
            <a:extLst>
              <a:ext uri="{FF2B5EF4-FFF2-40B4-BE49-F238E27FC236}">
                <a16:creationId xmlns:a16="http://schemas.microsoft.com/office/drawing/2014/main" id="{C71F9CEE-B9E8-D648-AD2A-7382BBC3A376}"/>
              </a:ext>
            </a:extLst>
          </p:cNvPr>
          <p:cNvSpPr>
            <a:spLocks noGrp="1"/>
          </p:cNvSpPr>
          <p:nvPr>
            <p:ph type="sldNum" sz="quarter" idx="12"/>
          </p:nvPr>
        </p:nvSpPr>
        <p:spPr/>
        <p:txBody>
          <a:bodyPr/>
          <a:lstStyle/>
          <a:p>
            <a:fld id="{C48A8FB8-C411-4B7B-B8DF-3C88CBE8C9E0}" type="slidenum">
              <a:rPr lang="en-GB" smtClean="0"/>
              <a:t>18</a:t>
            </a:fld>
            <a:endParaRPr lang="en-GB"/>
          </a:p>
        </p:txBody>
      </p:sp>
    </p:spTree>
    <p:extLst>
      <p:ext uri="{BB962C8B-B14F-4D97-AF65-F5344CB8AC3E}">
        <p14:creationId xmlns:p14="http://schemas.microsoft.com/office/powerpoint/2010/main" val="15801698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4EB50-E8CD-419A-9153-8533CDA782CE}"/>
              </a:ext>
            </a:extLst>
          </p:cNvPr>
          <p:cNvSpPr>
            <a:spLocks noGrp="1"/>
          </p:cNvSpPr>
          <p:nvPr>
            <p:ph type="title"/>
          </p:nvPr>
        </p:nvSpPr>
        <p:spPr/>
        <p:txBody>
          <a:bodyPr/>
          <a:lstStyle/>
          <a:p>
            <a:r>
              <a:rPr lang="en-GB" dirty="0"/>
              <a:t>Taxes</a:t>
            </a:r>
          </a:p>
        </p:txBody>
      </p:sp>
      <p:sp>
        <p:nvSpPr>
          <p:cNvPr id="4" name="Slide Number Placeholder 3">
            <a:extLst>
              <a:ext uri="{FF2B5EF4-FFF2-40B4-BE49-F238E27FC236}">
                <a16:creationId xmlns:a16="http://schemas.microsoft.com/office/drawing/2014/main" id="{C4E48CBF-26C8-4E0D-B906-B6595CFF9644}"/>
              </a:ext>
            </a:extLst>
          </p:cNvPr>
          <p:cNvSpPr>
            <a:spLocks noGrp="1"/>
          </p:cNvSpPr>
          <p:nvPr>
            <p:ph type="sldNum" sz="quarter" idx="12"/>
          </p:nvPr>
        </p:nvSpPr>
        <p:spPr/>
        <p:txBody>
          <a:bodyPr/>
          <a:lstStyle/>
          <a:p>
            <a:fld id="{C48A8FB8-C411-4B7B-B8DF-3C88CBE8C9E0}" type="slidenum">
              <a:rPr lang="en-GB" smtClean="0"/>
              <a:t>19</a:t>
            </a:fld>
            <a:endParaRPr lang="en-GB"/>
          </a:p>
        </p:txBody>
      </p:sp>
      <p:graphicFrame>
        <p:nvGraphicFramePr>
          <p:cNvPr id="5" name="Table 4">
            <a:extLst>
              <a:ext uri="{FF2B5EF4-FFF2-40B4-BE49-F238E27FC236}">
                <a16:creationId xmlns:a16="http://schemas.microsoft.com/office/drawing/2014/main" id="{E7D82CC8-F9F4-4DCE-907E-CFD6878523A6}"/>
              </a:ext>
            </a:extLst>
          </p:cNvPr>
          <p:cNvGraphicFramePr>
            <a:graphicFrameLocks noGrp="1"/>
          </p:cNvGraphicFramePr>
          <p:nvPr>
            <p:extLst>
              <p:ext uri="{D42A27DB-BD31-4B8C-83A1-F6EECF244321}">
                <p14:modId xmlns:p14="http://schemas.microsoft.com/office/powerpoint/2010/main" val="4195730963"/>
              </p:ext>
            </p:extLst>
          </p:nvPr>
        </p:nvGraphicFramePr>
        <p:xfrm>
          <a:off x="1236711" y="1554957"/>
          <a:ext cx="6940871" cy="3291841"/>
        </p:xfrm>
        <a:graphic>
          <a:graphicData uri="http://schemas.openxmlformats.org/drawingml/2006/table">
            <a:tbl>
              <a:tblPr firstRow="1" firstCol="1" bandRow="1">
                <a:tableStyleId>{5C22544A-7EE6-4342-B048-85BDC9FD1C3A}</a:tableStyleId>
              </a:tblPr>
              <a:tblGrid>
                <a:gridCol w="2332360">
                  <a:extLst>
                    <a:ext uri="{9D8B030D-6E8A-4147-A177-3AD203B41FA5}">
                      <a16:colId xmlns:a16="http://schemas.microsoft.com/office/drawing/2014/main" val="2694274370"/>
                    </a:ext>
                  </a:extLst>
                </a:gridCol>
                <a:gridCol w="3168352">
                  <a:extLst>
                    <a:ext uri="{9D8B030D-6E8A-4147-A177-3AD203B41FA5}">
                      <a16:colId xmlns:a16="http://schemas.microsoft.com/office/drawing/2014/main" val="3428260134"/>
                    </a:ext>
                  </a:extLst>
                </a:gridCol>
                <a:gridCol w="1440159">
                  <a:extLst>
                    <a:ext uri="{9D8B030D-6E8A-4147-A177-3AD203B41FA5}">
                      <a16:colId xmlns:a16="http://schemas.microsoft.com/office/drawing/2014/main" val="1280413205"/>
                    </a:ext>
                  </a:extLst>
                </a:gridCol>
              </a:tblGrid>
              <a:tr h="338455">
                <a:tc>
                  <a:txBody>
                    <a:bodyPr/>
                    <a:lstStyle/>
                    <a:p>
                      <a:pPr>
                        <a:lnSpc>
                          <a:spcPct val="107000"/>
                        </a:lnSpc>
                        <a:spcAft>
                          <a:spcPts val="800"/>
                        </a:spcAft>
                      </a:pPr>
                      <a:r>
                        <a:rPr lang="en-GB" sz="1400">
                          <a:effectLst/>
                        </a:rPr>
                        <a:t>Tax type </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GB" sz="1400" dirty="0">
                          <a:effectLst/>
                        </a:rPr>
                        <a:t>Tax name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1400">
                          <a:effectLst/>
                        </a:rPr>
                        <a:t>Treatment in UKMOD</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471761823"/>
                  </a:ext>
                </a:extLst>
              </a:tr>
              <a:tr h="186055">
                <a:tc rowSpan="4">
                  <a:txBody>
                    <a:bodyPr/>
                    <a:lstStyle/>
                    <a:p>
                      <a:pPr>
                        <a:lnSpc>
                          <a:spcPct val="107000"/>
                        </a:lnSpc>
                        <a:spcAft>
                          <a:spcPts val="800"/>
                        </a:spcAft>
                      </a:pPr>
                      <a:r>
                        <a:rPr lang="en-GB" sz="1400">
                          <a:effectLst/>
                        </a:rPr>
                        <a:t>National Insurance Contributions (NICs)</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GB" sz="1400" b="1" dirty="0">
                          <a:effectLst/>
                        </a:rPr>
                        <a:t>Employees NICs</a:t>
                      </a:r>
                      <a:endParaRPr lang="en-GB"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1400" b="1">
                          <a:effectLst/>
                        </a:rPr>
                        <a:t>S</a:t>
                      </a:r>
                      <a:endParaRPr lang="en-GB" sz="1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438148832"/>
                  </a:ext>
                </a:extLst>
              </a:tr>
              <a:tr h="186055">
                <a:tc vMerge="1">
                  <a:txBody>
                    <a:bodyPr/>
                    <a:lstStyle/>
                    <a:p>
                      <a:endParaRPr lang="en-GB"/>
                    </a:p>
                  </a:txBody>
                  <a:tcPr/>
                </a:tc>
                <a:tc>
                  <a:txBody>
                    <a:bodyPr/>
                    <a:lstStyle/>
                    <a:p>
                      <a:pPr>
                        <a:lnSpc>
                          <a:spcPct val="107000"/>
                        </a:lnSpc>
                        <a:spcAft>
                          <a:spcPts val="800"/>
                        </a:spcAft>
                      </a:pPr>
                      <a:r>
                        <a:rPr lang="en-GB" sz="1400" b="1" dirty="0">
                          <a:effectLst/>
                        </a:rPr>
                        <a:t>Self-employed NICs</a:t>
                      </a:r>
                      <a:endParaRPr lang="en-GB"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1400" b="1">
                          <a:effectLst/>
                        </a:rPr>
                        <a:t>S</a:t>
                      </a:r>
                      <a:endParaRPr lang="en-GB" sz="1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73885369"/>
                  </a:ext>
                </a:extLst>
              </a:tr>
              <a:tr h="186055">
                <a:tc vMerge="1">
                  <a:txBody>
                    <a:bodyPr/>
                    <a:lstStyle/>
                    <a:p>
                      <a:endParaRPr lang="en-GB"/>
                    </a:p>
                  </a:txBody>
                  <a:tcPr/>
                </a:tc>
                <a:tc>
                  <a:txBody>
                    <a:bodyPr/>
                    <a:lstStyle/>
                    <a:p>
                      <a:pPr>
                        <a:lnSpc>
                          <a:spcPct val="107000"/>
                        </a:lnSpc>
                        <a:spcAft>
                          <a:spcPts val="800"/>
                        </a:spcAft>
                      </a:pPr>
                      <a:r>
                        <a:rPr lang="en-GB" sz="1400" b="1" dirty="0">
                          <a:effectLst/>
                        </a:rPr>
                        <a:t>Employers NICs</a:t>
                      </a:r>
                      <a:endParaRPr lang="en-GB"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1400" b="1">
                          <a:effectLst/>
                        </a:rPr>
                        <a:t>S</a:t>
                      </a:r>
                      <a:endParaRPr lang="en-GB" sz="1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116217885"/>
                  </a:ext>
                </a:extLst>
              </a:tr>
              <a:tr h="186055">
                <a:tc vMerge="1">
                  <a:txBody>
                    <a:bodyPr/>
                    <a:lstStyle/>
                    <a:p>
                      <a:endParaRPr lang="en-GB"/>
                    </a:p>
                  </a:txBody>
                  <a:tcPr/>
                </a:tc>
                <a:tc>
                  <a:txBody>
                    <a:bodyPr/>
                    <a:lstStyle/>
                    <a:p>
                      <a:pPr>
                        <a:lnSpc>
                          <a:spcPct val="107000"/>
                        </a:lnSpc>
                      </a:pPr>
                      <a:r>
                        <a:rPr lang="en-GB" sz="1400" b="1" dirty="0">
                          <a:effectLst/>
                        </a:rPr>
                        <a:t>Credited (State) National Insurance Contributions </a:t>
                      </a:r>
                      <a:endParaRPr lang="en-GB" sz="1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1400" b="1" dirty="0">
                          <a:effectLst/>
                        </a:rPr>
                        <a:t>S (*)</a:t>
                      </a:r>
                      <a:endParaRPr lang="en-GB"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384758617"/>
                  </a:ext>
                </a:extLst>
              </a:tr>
              <a:tr h="186055">
                <a:tc>
                  <a:txBody>
                    <a:bodyPr/>
                    <a:lstStyle/>
                    <a:p>
                      <a:pPr>
                        <a:lnSpc>
                          <a:spcPct val="107000"/>
                        </a:lnSpc>
                        <a:spcAft>
                          <a:spcPts val="800"/>
                        </a:spcAft>
                      </a:pPr>
                      <a:r>
                        <a:rPr lang="en-GB" sz="1400">
                          <a:effectLst/>
                        </a:rPr>
                        <a:t>Private pension contributions </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GB" sz="1400" dirty="0">
                          <a:effectLst/>
                        </a:rPr>
                        <a:t>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1400" b="1" dirty="0">
                          <a:effectLst/>
                        </a:rPr>
                        <a:t>PS</a:t>
                      </a:r>
                      <a:endParaRPr lang="en-GB"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087774463"/>
                  </a:ext>
                </a:extLst>
              </a:tr>
              <a:tr h="107954">
                <a:tc rowSpan="5">
                  <a:txBody>
                    <a:bodyPr/>
                    <a:lstStyle/>
                    <a:p>
                      <a:pPr>
                        <a:lnSpc>
                          <a:spcPct val="107000"/>
                        </a:lnSpc>
                        <a:spcAft>
                          <a:spcPts val="800"/>
                        </a:spcAft>
                      </a:pPr>
                      <a:r>
                        <a:rPr lang="en-GB" sz="1400">
                          <a:effectLst/>
                        </a:rPr>
                        <a:t>Direct Taxes</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GB" sz="1400" b="1" dirty="0">
                          <a:effectLst/>
                        </a:rPr>
                        <a:t>Income Tax</a:t>
                      </a:r>
                      <a:endParaRPr lang="en-GB"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1400" b="1" dirty="0">
                          <a:effectLst/>
                        </a:rPr>
                        <a:t>S</a:t>
                      </a:r>
                      <a:endParaRPr lang="en-GB"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548423240"/>
                  </a:ext>
                </a:extLst>
              </a:tr>
              <a:tr h="186055">
                <a:tc vMerge="1">
                  <a:txBody>
                    <a:bodyPr/>
                    <a:lstStyle/>
                    <a:p>
                      <a:endParaRPr lang="en-GB"/>
                    </a:p>
                  </a:txBody>
                  <a:tcPr/>
                </a:tc>
                <a:tc>
                  <a:txBody>
                    <a:bodyPr/>
                    <a:lstStyle/>
                    <a:p>
                      <a:pPr>
                        <a:lnSpc>
                          <a:spcPct val="107000"/>
                        </a:lnSpc>
                        <a:spcAft>
                          <a:spcPts val="800"/>
                        </a:spcAft>
                      </a:pPr>
                      <a:r>
                        <a:rPr lang="en-GB" sz="1400" dirty="0">
                          <a:effectLst/>
                        </a:rPr>
                        <a:t>Council Tax</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1400" dirty="0">
                          <a:effectLst/>
                        </a:rPr>
                        <a:t>I</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966261700"/>
                  </a:ext>
                </a:extLst>
              </a:tr>
              <a:tr h="186055">
                <a:tc vMerge="1">
                  <a:txBody>
                    <a:bodyPr/>
                    <a:lstStyle/>
                    <a:p>
                      <a:endParaRPr lang="en-GB"/>
                    </a:p>
                  </a:txBody>
                  <a:tcPr/>
                </a:tc>
                <a:tc>
                  <a:txBody>
                    <a:bodyPr/>
                    <a:lstStyle/>
                    <a:p>
                      <a:pPr>
                        <a:lnSpc>
                          <a:spcPct val="107000"/>
                        </a:lnSpc>
                        <a:spcAft>
                          <a:spcPts val="800"/>
                        </a:spcAft>
                      </a:pPr>
                      <a:r>
                        <a:rPr lang="en-GB" sz="1400">
                          <a:effectLst/>
                        </a:rPr>
                        <a:t>Capital Gains Tax</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1400">
                          <a:effectLst/>
                        </a:rPr>
                        <a:t>E</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454297465"/>
                  </a:ext>
                </a:extLst>
              </a:tr>
              <a:tr h="186055">
                <a:tc vMerge="1">
                  <a:txBody>
                    <a:bodyPr/>
                    <a:lstStyle/>
                    <a:p>
                      <a:endParaRPr lang="en-GB"/>
                    </a:p>
                  </a:txBody>
                  <a:tcPr/>
                </a:tc>
                <a:tc>
                  <a:txBody>
                    <a:bodyPr/>
                    <a:lstStyle/>
                    <a:p>
                      <a:pPr>
                        <a:lnSpc>
                          <a:spcPct val="107000"/>
                        </a:lnSpc>
                        <a:spcAft>
                          <a:spcPts val="800"/>
                        </a:spcAft>
                      </a:pPr>
                      <a:r>
                        <a:rPr lang="en-GB" sz="1400">
                          <a:effectLst/>
                        </a:rPr>
                        <a:t>Inheritance Tax</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1400">
                          <a:effectLst/>
                        </a:rPr>
                        <a:t>E</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02326974"/>
                  </a:ext>
                </a:extLst>
              </a:tr>
              <a:tr h="186055">
                <a:tc vMerge="1">
                  <a:txBody>
                    <a:bodyPr/>
                    <a:lstStyle/>
                    <a:p>
                      <a:endParaRPr lang="en-GB"/>
                    </a:p>
                  </a:txBody>
                  <a:tcPr/>
                </a:tc>
                <a:tc>
                  <a:txBody>
                    <a:bodyPr/>
                    <a:lstStyle/>
                    <a:p>
                      <a:pPr>
                        <a:lnSpc>
                          <a:spcPct val="107000"/>
                        </a:lnSpc>
                        <a:spcAft>
                          <a:spcPts val="800"/>
                        </a:spcAft>
                      </a:pPr>
                      <a:r>
                        <a:rPr lang="en-GB" sz="1400">
                          <a:effectLst/>
                        </a:rPr>
                        <a:t>Property and Stamp Duties</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1400">
                          <a:effectLst/>
                        </a:rPr>
                        <a:t>E</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283379526"/>
                  </a:ext>
                </a:extLst>
              </a:tr>
              <a:tr h="186055">
                <a:tc rowSpan="2">
                  <a:txBody>
                    <a:bodyPr/>
                    <a:lstStyle/>
                    <a:p>
                      <a:pPr>
                        <a:lnSpc>
                          <a:spcPct val="107000"/>
                        </a:lnSpc>
                        <a:spcAft>
                          <a:spcPts val="800"/>
                        </a:spcAft>
                      </a:pPr>
                      <a:r>
                        <a:rPr lang="en-GB" sz="1400">
                          <a:effectLst/>
                        </a:rPr>
                        <a:t>Indirect Taxes</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GB" sz="1400">
                          <a:effectLst/>
                        </a:rPr>
                        <a:t>Valued Added Tax (VAT)</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1400">
                          <a:effectLst/>
                        </a:rPr>
                        <a:t>E</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37872853"/>
                  </a:ext>
                </a:extLst>
              </a:tr>
              <a:tr h="186055">
                <a:tc vMerge="1">
                  <a:txBody>
                    <a:bodyPr/>
                    <a:lstStyle/>
                    <a:p>
                      <a:endParaRPr lang="en-GB"/>
                    </a:p>
                  </a:txBody>
                  <a:tcPr/>
                </a:tc>
                <a:tc>
                  <a:txBody>
                    <a:bodyPr/>
                    <a:lstStyle/>
                    <a:p>
                      <a:pPr>
                        <a:lnSpc>
                          <a:spcPct val="107000"/>
                        </a:lnSpc>
                        <a:spcAft>
                          <a:spcPts val="800"/>
                        </a:spcAft>
                      </a:pPr>
                      <a:r>
                        <a:rPr lang="en-GB" sz="1400">
                          <a:effectLst/>
                        </a:rPr>
                        <a:t>Excises</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1400" dirty="0">
                          <a:effectLst/>
                        </a:rPr>
                        <a:t>E</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167824217"/>
                  </a:ext>
                </a:extLst>
              </a:tr>
            </a:tbl>
          </a:graphicData>
        </a:graphic>
      </p:graphicFrame>
      <p:sp>
        <p:nvSpPr>
          <p:cNvPr id="6" name="Rectangle 5">
            <a:extLst>
              <a:ext uri="{FF2B5EF4-FFF2-40B4-BE49-F238E27FC236}">
                <a16:creationId xmlns:a16="http://schemas.microsoft.com/office/drawing/2014/main" id="{4946A493-65B5-4B99-A9ED-F375DB152A8C}"/>
              </a:ext>
            </a:extLst>
          </p:cNvPr>
          <p:cNvSpPr/>
          <p:nvPr/>
        </p:nvSpPr>
        <p:spPr>
          <a:xfrm>
            <a:off x="1236711" y="4984117"/>
            <a:ext cx="6940871" cy="1169551"/>
          </a:xfrm>
          <a:prstGeom prst="rect">
            <a:avLst/>
          </a:prstGeom>
        </p:spPr>
        <p:txBody>
          <a:bodyPr wrap="square">
            <a:spAutoFit/>
          </a:bodyPr>
          <a:lstStyle/>
          <a:p>
            <a:pPr>
              <a:spcAft>
                <a:spcPts val="800"/>
              </a:spcAft>
            </a:pPr>
            <a:r>
              <a:rPr lang="en-GB" sz="1400" dirty="0">
                <a:latin typeface="Calibri" panose="020F0502020204030204" pitchFamily="34" charset="0"/>
                <a:ea typeface="Calibri" panose="020F0502020204030204" pitchFamily="34" charset="0"/>
                <a:cs typeface="Times New Roman" panose="02020603050405020304" pitchFamily="18" charset="0"/>
              </a:rPr>
              <a:t>Notes: “E”: excluded from the model as it is neither included in the micro-data nor simulated; “I”: included in the micro-data but not simulated; “PS” partially simulated as some of its relevant rules are not simulated; “S” simulated although some minor or very specific rules may not be simulated.</a:t>
            </a:r>
            <a:br>
              <a:rPr lang="en-GB" sz="1400" dirty="0">
                <a:latin typeface="Calibri" panose="020F0502020204030204" pitchFamily="34" charset="0"/>
                <a:ea typeface="Calibri" panose="020F0502020204030204" pitchFamily="34" charset="0"/>
                <a:cs typeface="Times New Roman" panose="02020603050405020304" pitchFamily="18" charset="0"/>
              </a:rPr>
            </a:br>
            <a:r>
              <a:rPr lang="en-GB" sz="1400" dirty="0">
                <a:latin typeface="Calibri" panose="020F0502020204030204" pitchFamily="34" charset="0"/>
                <a:ea typeface="Calibri" panose="020F0502020204030204" pitchFamily="34" charset="0"/>
                <a:cs typeface="Times New Roman" panose="02020603050405020304" pitchFamily="18" charset="0"/>
              </a:rPr>
              <a:t>(*) Simulated only in 2020-21 with simulation of Covid-19 shocks.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530606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C71BF-E6AC-4547-8F50-4D3CAB7875FB}"/>
              </a:ext>
            </a:extLst>
          </p:cNvPr>
          <p:cNvSpPr>
            <a:spLocks noGrp="1"/>
          </p:cNvSpPr>
          <p:nvPr>
            <p:ph type="title"/>
          </p:nvPr>
        </p:nvSpPr>
        <p:spPr>
          <a:xfrm>
            <a:off x="457200" y="448573"/>
            <a:ext cx="8229600" cy="635160"/>
          </a:xfrm>
        </p:spPr>
        <p:txBody>
          <a:bodyPr anchor="t">
            <a:normAutofit/>
          </a:bodyPr>
          <a:lstStyle/>
          <a:p>
            <a:r>
              <a:rPr lang="en-GB" dirty="0"/>
              <a:t>Welcome!</a:t>
            </a:r>
          </a:p>
        </p:txBody>
      </p:sp>
      <p:pic>
        <p:nvPicPr>
          <p:cNvPr id="6" name="Content Placeholder 5" descr="A close up of a card&#10;&#10;Description automatically generated">
            <a:extLst>
              <a:ext uri="{FF2B5EF4-FFF2-40B4-BE49-F238E27FC236}">
                <a16:creationId xmlns:a16="http://schemas.microsoft.com/office/drawing/2014/main" id="{075B11D2-7B67-48E4-8863-E74B9193F3AA}"/>
              </a:ext>
            </a:extLst>
          </p:cNvPr>
          <p:cNvPicPr>
            <a:picLocks noGrp="1" noChangeAspect="1"/>
          </p:cNvPicPr>
          <p:nvPr>
            <p:ph sz="quarter" idx="12"/>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10744" r="2" b="35058"/>
          <a:stretch/>
        </p:blipFill>
        <p:spPr>
          <a:xfrm>
            <a:off x="457200" y="1244600"/>
            <a:ext cx="8232273" cy="4216400"/>
          </a:xfrm>
          <a:noFill/>
        </p:spPr>
      </p:pic>
      <p:sp>
        <p:nvSpPr>
          <p:cNvPr id="4" name="Slide Number Placeholder 3">
            <a:extLst>
              <a:ext uri="{FF2B5EF4-FFF2-40B4-BE49-F238E27FC236}">
                <a16:creationId xmlns:a16="http://schemas.microsoft.com/office/drawing/2014/main" id="{7E0CBD18-4C79-4956-A4E1-4B27BF5AC545}"/>
              </a:ext>
            </a:extLst>
          </p:cNvPr>
          <p:cNvSpPr>
            <a:spLocks noGrp="1"/>
          </p:cNvSpPr>
          <p:nvPr>
            <p:ph type="sldNum" sz="quarter" idx="4"/>
          </p:nvPr>
        </p:nvSpPr>
        <p:spPr>
          <a:xfrm>
            <a:off x="7010400" y="0"/>
            <a:ext cx="2133600" cy="365125"/>
          </a:xfrm>
        </p:spPr>
        <p:txBody>
          <a:bodyPr anchor="ctr">
            <a:normAutofit/>
          </a:bodyPr>
          <a:lstStyle/>
          <a:p>
            <a:pPr>
              <a:spcAft>
                <a:spcPts val="600"/>
              </a:spcAft>
            </a:pPr>
            <a:fld id="{C48A8FB8-C411-4B7B-B8DF-3C88CBE8C9E0}" type="slidenum">
              <a:rPr lang="en-GB" smtClean="0"/>
              <a:pPr>
                <a:spcAft>
                  <a:spcPts val="600"/>
                </a:spcAft>
              </a:pPr>
              <a:t>2</a:t>
            </a:fld>
            <a:endParaRPr lang="en-GB"/>
          </a:p>
        </p:txBody>
      </p:sp>
    </p:spTree>
    <p:extLst>
      <p:ext uri="{BB962C8B-B14F-4D97-AF65-F5344CB8AC3E}">
        <p14:creationId xmlns:p14="http://schemas.microsoft.com/office/powerpoint/2010/main" val="4341687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31D6B2-C17F-49CD-9298-D1C5F2AF08AD}"/>
              </a:ext>
            </a:extLst>
          </p:cNvPr>
          <p:cNvSpPr>
            <a:spLocks noGrp="1"/>
          </p:cNvSpPr>
          <p:nvPr>
            <p:ph type="title"/>
          </p:nvPr>
        </p:nvSpPr>
        <p:spPr/>
        <p:txBody>
          <a:bodyPr/>
          <a:lstStyle/>
          <a:p>
            <a:r>
              <a:rPr lang="en-GB" dirty="0"/>
              <a:t>Benefits</a:t>
            </a:r>
          </a:p>
        </p:txBody>
      </p:sp>
      <p:sp>
        <p:nvSpPr>
          <p:cNvPr id="3" name="Content Placeholder 2">
            <a:extLst>
              <a:ext uri="{FF2B5EF4-FFF2-40B4-BE49-F238E27FC236}">
                <a16:creationId xmlns:a16="http://schemas.microsoft.com/office/drawing/2014/main" id="{22B30837-48BC-497F-9FA3-0DF2E2F4D0D5}"/>
              </a:ext>
            </a:extLst>
          </p:cNvPr>
          <p:cNvSpPr>
            <a:spLocks noGrp="1"/>
          </p:cNvSpPr>
          <p:nvPr>
            <p:ph idx="1"/>
          </p:nvPr>
        </p:nvSpPr>
        <p:spPr/>
        <p:txBody>
          <a:bodyPr>
            <a:normAutofit fontScale="85000" lnSpcReduction="10000"/>
          </a:bodyPr>
          <a:lstStyle/>
          <a:p>
            <a:r>
              <a:rPr lang="en-GB" dirty="0">
                <a:solidFill>
                  <a:srgbClr val="0070C0"/>
                </a:solidFill>
              </a:rPr>
              <a:t>Contributory benefits </a:t>
            </a:r>
            <a:r>
              <a:rPr lang="en-GB" dirty="0"/>
              <a:t>are earnings-replacement benefits and pensions. Entitlement to these benefits depends on having met certain conditions regarding National Insurance contributions. Some contributory benefits are subject to specific tests on current income. </a:t>
            </a:r>
          </a:p>
          <a:p>
            <a:r>
              <a:rPr lang="en-GB" dirty="0">
                <a:solidFill>
                  <a:srgbClr val="0070C0"/>
                </a:solidFill>
              </a:rPr>
              <a:t>Non-contributory, non-means-tested benefits </a:t>
            </a:r>
            <a:r>
              <a:rPr lang="en-GB" dirty="0"/>
              <a:t>depend on certain contingencies such as disability or (lone) parenthood but do not require contributions to have been made and are not subject to an income test. </a:t>
            </a:r>
          </a:p>
          <a:p>
            <a:r>
              <a:rPr lang="en-GB" dirty="0">
                <a:solidFill>
                  <a:srgbClr val="0070C0"/>
                </a:solidFill>
              </a:rPr>
              <a:t>Non-contributory, means-tested benefits </a:t>
            </a:r>
            <a:r>
              <a:rPr lang="en-GB" dirty="0"/>
              <a:t>depend on a range of personal and family circumstances but also on family incomes – benefit entitlement is reduced if family incomes increase. </a:t>
            </a:r>
          </a:p>
          <a:p>
            <a:r>
              <a:rPr lang="en-GB" dirty="0">
                <a:solidFill>
                  <a:srgbClr val="0070C0"/>
                </a:solidFill>
              </a:rPr>
              <a:t>Tax credits</a:t>
            </a:r>
            <a:r>
              <a:rPr lang="en-GB" dirty="0"/>
              <a:t> have changed their name, format and administering authority over the past 15 years. In practice, despite being administered by the tax authorities, tax credits are like cash benefits and are treated as such in UKMOD. </a:t>
            </a:r>
          </a:p>
          <a:p>
            <a:endParaRPr lang="en-GB" dirty="0"/>
          </a:p>
        </p:txBody>
      </p:sp>
      <p:sp>
        <p:nvSpPr>
          <p:cNvPr id="4" name="Slide Number Placeholder 3">
            <a:extLst>
              <a:ext uri="{FF2B5EF4-FFF2-40B4-BE49-F238E27FC236}">
                <a16:creationId xmlns:a16="http://schemas.microsoft.com/office/drawing/2014/main" id="{4F44DE6B-1852-4490-8C40-A9ABCAD87838}"/>
              </a:ext>
            </a:extLst>
          </p:cNvPr>
          <p:cNvSpPr>
            <a:spLocks noGrp="1"/>
          </p:cNvSpPr>
          <p:nvPr>
            <p:ph type="sldNum" sz="quarter" idx="12"/>
          </p:nvPr>
        </p:nvSpPr>
        <p:spPr/>
        <p:txBody>
          <a:bodyPr/>
          <a:lstStyle/>
          <a:p>
            <a:fld id="{C48A8FB8-C411-4B7B-B8DF-3C88CBE8C9E0}" type="slidenum">
              <a:rPr lang="en-GB" smtClean="0"/>
              <a:t>20</a:t>
            </a:fld>
            <a:endParaRPr lang="en-GB"/>
          </a:p>
        </p:txBody>
      </p:sp>
    </p:spTree>
    <p:extLst>
      <p:ext uri="{BB962C8B-B14F-4D97-AF65-F5344CB8AC3E}">
        <p14:creationId xmlns:p14="http://schemas.microsoft.com/office/powerpoint/2010/main" val="17413927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4EB50-E8CD-419A-9153-8533CDA782CE}"/>
              </a:ext>
            </a:extLst>
          </p:cNvPr>
          <p:cNvSpPr>
            <a:spLocks noGrp="1"/>
          </p:cNvSpPr>
          <p:nvPr>
            <p:ph type="title"/>
          </p:nvPr>
        </p:nvSpPr>
        <p:spPr/>
        <p:txBody>
          <a:bodyPr>
            <a:normAutofit fontScale="90000"/>
          </a:bodyPr>
          <a:lstStyle/>
          <a:p>
            <a:r>
              <a:rPr lang="en-GB" dirty="0"/>
              <a:t>Benefits:</a:t>
            </a:r>
            <a:br>
              <a:rPr lang="en-GB" dirty="0"/>
            </a:br>
            <a:r>
              <a:rPr lang="en-GB" dirty="0"/>
              <a:t>contributory</a:t>
            </a:r>
          </a:p>
        </p:txBody>
      </p:sp>
      <p:sp>
        <p:nvSpPr>
          <p:cNvPr id="4" name="Slide Number Placeholder 3">
            <a:extLst>
              <a:ext uri="{FF2B5EF4-FFF2-40B4-BE49-F238E27FC236}">
                <a16:creationId xmlns:a16="http://schemas.microsoft.com/office/drawing/2014/main" id="{C4E48CBF-26C8-4E0D-B906-B6595CFF9644}"/>
              </a:ext>
            </a:extLst>
          </p:cNvPr>
          <p:cNvSpPr>
            <a:spLocks noGrp="1"/>
          </p:cNvSpPr>
          <p:nvPr>
            <p:ph type="sldNum" sz="quarter" idx="12"/>
          </p:nvPr>
        </p:nvSpPr>
        <p:spPr/>
        <p:txBody>
          <a:bodyPr/>
          <a:lstStyle/>
          <a:p>
            <a:fld id="{C48A8FB8-C411-4B7B-B8DF-3C88CBE8C9E0}" type="slidenum">
              <a:rPr lang="en-GB" smtClean="0"/>
              <a:t>21</a:t>
            </a:fld>
            <a:endParaRPr lang="en-GB"/>
          </a:p>
        </p:txBody>
      </p:sp>
      <p:sp>
        <p:nvSpPr>
          <p:cNvPr id="6" name="Rectangle 5">
            <a:extLst>
              <a:ext uri="{FF2B5EF4-FFF2-40B4-BE49-F238E27FC236}">
                <a16:creationId xmlns:a16="http://schemas.microsoft.com/office/drawing/2014/main" id="{4946A493-65B5-4B99-A9ED-F375DB152A8C}"/>
              </a:ext>
            </a:extLst>
          </p:cNvPr>
          <p:cNvSpPr/>
          <p:nvPr/>
        </p:nvSpPr>
        <p:spPr>
          <a:xfrm>
            <a:off x="1239903" y="4437112"/>
            <a:ext cx="6940871" cy="1169551"/>
          </a:xfrm>
          <a:prstGeom prst="rect">
            <a:avLst/>
          </a:prstGeom>
        </p:spPr>
        <p:txBody>
          <a:bodyPr wrap="square">
            <a:spAutoFit/>
          </a:bodyPr>
          <a:lstStyle/>
          <a:p>
            <a:pPr>
              <a:spcAft>
                <a:spcPts val="800"/>
              </a:spcAft>
            </a:pPr>
            <a:r>
              <a:rPr lang="en-GB" sz="1400" dirty="0">
                <a:latin typeface="Calibri" panose="020F0502020204030204" pitchFamily="34" charset="0"/>
                <a:ea typeface="Calibri" panose="020F0502020204030204" pitchFamily="34" charset="0"/>
                <a:cs typeface="Times New Roman" panose="02020603050405020304" pitchFamily="18" charset="0"/>
              </a:rPr>
              <a:t>Notes: “E”: excluded from the model as it is neither included in the micro-data nor simulated; “I”: included in the micro-data but not simulated; “PS” partially simulated as some of its relevant rules are not simulated; “S” simulated although some minor or very specific rules may not be simulated.</a:t>
            </a:r>
            <a:br>
              <a:rPr lang="en-GB" sz="1400" dirty="0">
                <a:latin typeface="Calibri" panose="020F0502020204030204" pitchFamily="34" charset="0"/>
                <a:ea typeface="Calibri" panose="020F0502020204030204" pitchFamily="34" charset="0"/>
                <a:cs typeface="Times New Roman" panose="02020603050405020304" pitchFamily="18" charset="0"/>
              </a:rPr>
            </a:br>
            <a:r>
              <a:rPr lang="en-GB" sz="1400" dirty="0">
                <a:latin typeface="Calibri" panose="020F0502020204030204" pitchFamily="34" charset="0"/>
                <a:ea typeface="Calibri" panose="020F0502020204030204" pitchFamily="34" charset="0"/>
                <a:cs typeface="Times New Roman" panose="02020603050405020304" pitchFamily="18" charset="0"/>
              </a:rPr>
              <a:t>(*) Simulated only in 2020-21 with simulation of Covid-19 shocks.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3" name="Table 2">
            <a:extLst>
              <a:ext uri="{FF2B5EF4-FFF2-40B4-BE49-F238E27FC236}">
                <a16:creationId xmlns:a16="http://schemas.microsoft.com/office/drawing/2014/main" id="{9A7EA24E-F4F3-4310-A075-B4AD2343DE1B}"/>
              </a:ext>
            </a:extLst>
          </p:cNvPr>
          <p:cNvGraphicFramePr>
            <a:graphicFrameLocks noGrp="1"/>
          </p:cNvGraphicFramePr>
          <p:nvPr>
            <p:extLst>
              <p:ext uri="{D42A27DB-BD31-4B8C-83A1-F6EECF244321}">
                <p14:modId xmlns:p14="http://schemas.microsoft.com/office/powerpoint/2010/main" val="4005949995"/>
              </p:ext>
            </p:extLst>
          </p:nvPr>
        </p:nvGraphicFramePr>
        <p:xfrm>
          <a:off x="1255689" y="2060848"/>
          <a:ext cx="6849133" cy="1973771"/>
        </p:xfrm>
        <a:graphic>
          <a:graphicData uri="http://schemas.openxmlformats.org/drawingml/2006/table">
            <a:tbl>
              <a:tblPr firstRow="1" firstCol="1" bandRow="1">
                <a:tableStyleId>{5C22544A-7EE6-4342-B048-85BDC9FD1C3A}</a:tableStyleId>
              </a:tblPr>
              <a:tblGrid>
                <a:gridCol w="2380207">
                  <a:extLst>
                    <a:ext uri="{9D8B030D-6E8A-4147-A177-3AD203B41FA5}">
                      <a16:colId xmlns:a16="http://schemas.microsoft.com/office/drawing/2014/main" val="959166532"/>
                    </a:ext>
                  </a:extLst>
                </a:gridCol>
                <a:gridCol w="3308425">
                  <a:extLst>
                    <a:ext uri="{9D8B030D-6E8A-4147-A177-3AD203B41FA5}">
                      <a16:colId xmlns:a16="http://schemas.microsoft.com/office/drawing/2014/main" val="1822949586"/>
                    </a:ext>
                  </a:extLst>
                </a:gridCol>
                <a:gridCol w="1160501">
                  <a:extLst>
                    <a:ext uri="{9D8B030D-6E8A-4147-A177-3AD203B41FA5}">
                      <a16:colId xmlns:a16="http://schemas.microsoft.com/office/drawing/2014/main" val="4043605132"/>
                    </a:ext>
                  </a:extLst>
                </a:gridCol>
              </a:tblGrid>
              <a:tr h="338455">
                <a:tc>
                  <a:txBody>
                    <a:bodyPr/>
                    <a:lstStyle/>
                    <a:p>
                      <a:pPr>
                        <a:lnSpc>
                          <a:spcPct val="107000"/>
                        </a:lnSpc>
                        <a:spcAft>
                          <a:spcPts val="800"/>
                        </a:spcAft>
                      </a:pPr>
                      <a:r>
                        <a:rPr lang="en-GB" sz="1400">
                          <a:effectLst/>
                        </a:rPr>
                        <a:t>Benefit type</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GB" sz="1400">
                          <a:effectLst/>
                        </a:rPr>
                        <a:t>Benefit name</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1400">
                          <a:effectLst/>
                        </a:rPr>
                        <a:t>Treatment in UKMOD</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719479535"/>
                  </a:ext>
                </a:extLst>
              </a:tr>
              <a:tr h="180975">
                <a:tc rowSpan="7">
                  <a:txBody>
                    <a:bodyPr/>
                    <a:lstStyle/>
                    <a:p>
                      <a:pPr>
                        <a:lnSpc>
                          <a:spcPct val="107000"/>
                        </a:lnSpc>
                        <a:spcAft>
                          <a:spcPts val="800"/>
                        </a:spcAft>
                      </a:pPr>
                      <a:r>
                        <a:rPr lang="en-GB" sz="1400" dirty="0">
                          <a:effectLst/>
                        </a:rPr>
                        <a:t>Contributory </a:t>
                      </a:r>
                      <a:br>
                        <a:rPr lang="en-GB" sz="1400" dirty="0">
                          <a:effectLst/>
                        </a:rPr>
                      </a:br>
                      <a:r>
                        <a:rPr lang="en-GB" sz="1400" dirty="0">
                          <a:effectLst/>
                        </a:rPr>
                        <a:t>(aka National Insurance Benefits)</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GB" sz="1400">
                          <a:effectLst/>
                        </a:rPr>
                        <a:t>Bereavement benefit</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1400">
                          <a:effectLst/>
                        </a:rPr>
                        <a:t>I</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900025147"/>
                  </a:ext>
                </a:extLst>
              </a:tr>
              <a:tr h="155893">
                <a:tc vMerge="1">
                  <a:txBody>
                    <a:bodyPr/>
                    <a:lstStyle/>
                    <a:p>
                      <a:endParaRPr lang="en-GB"/>
                    </a:p>
                  </a:txBody>
                  <a:tcPr/>
                </a:tc>
                <a:tc>
                  <a:txBody>
                    <a:bodyPr/>
                    <a:lstStyle/>
                    <a:p>
                      <a:pPr>
                        <a:lnSpc>
                          <a:spcPct val="107000"/>
                        </a:lnSpc>
                        <a:spcAft>
                          <a:spcPts val="800"/>
                        </a:spcAft>
                      </a:pPr>
                      <a:r>
                        <a:rPr lang="en-GB" sz="1400">
                          <a:effectLst/>
                        </a:rPr>
                        <a:t>Employment and Support Allowance (ESA)</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1400">
                          <a:effectLst/>
                        </a:rPr>
                        <a:t>I</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768414084"/>
                  </a:ext>
                </a:extLst>
              </a:tr>
              <a:tr h="180975">
                <a:tc vMerge="1">
                  <a:txBody>
                    <a:bodyPr/>
                    <a:lstStyle/>
                    <a:p>
                      <a:endParaRPr lang="en-GB"/>
                    </a:p>
                  </a:txBody>
                  <a:tcPr/>
                </a:tc>
                <a:tc>
                  <a:txBody>
                    <a:bodyPr/>
                    <a:lstStyle/>
                    <a:p>
                      <a:pPr>
                        <a:lnSpc>
                          <a:spcPct val="107000"/>
                        </a:lnSpc>
                        <a:spcAft>
                          <a:spcPts val="800"/>
                        </a:spcAft>
                      </a:pPr>
                      <a:r>
                        <a:rPr lang="en-GB" sz="1400">
                          <a:effectLst/>
                        </a:rPr>
                        <a:t>Incapacity Benefit</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1400">
                          <a:effectLst/>
                        </a:rPr>
                        <a:t>I</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76018928"/>
                  </a:ext>
                </a:extLst>
              </a:tr>
              <a:tr h="75248">
                <a:tc vMerge="1">
                  <a:txBody>
                    <a:bodyPr/>
                    <a:lstStyle/>
                    <a:p>
                      <a:endParaRPr lang="en-GB"/>
                    </a:p>
                  </a:txBody>
                  <a:tcPr/>
                </a:tc>
                <a:tc>
                  <a:txBody>
                    <a:bodyPr/>
                    <a:lstStyle/>
                    <a:p>
                      <a:pPr>
                        <a:lnSpc>
                          <a:spcPct val="107000"/>
                        </a:lnSpc>
                        <a:spcAft>
                          <a:spcPts val="800"/>
                        </a:spcAft>
                      </a:pPr>
                      <a:r>
                        <a:rPr lang="en-GB" sz="1400" b="1" dirty="0">
                          <a:effectLst/>
                        </a:rPr>
                        <a:t>Jobseeker’s Allowance (JSA):</a:t>
                      </a:r>
                      <a:endParaRPr lang="en-GB"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1400" b="1" dirty="0">
                          <a:effectLst/>
                        </a:rPr>
                        <a:t>PS(*)</a:t>
                      </a:r>
                      <a:endParaRPr lang="en-GB"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655840618"/>
                  </a:ext>
                </a:extLst>
              </a:tr>
              <a:tr h="100330">
                <a:tc vMerge="1">
                  <a:txBody>
                    <a:bodyPr/>
                    <a:lstStyle/>
                    <a:p>
                      <a:endParaRPr lang="en-GB"/>
                    </a:p>
                  </a:txBody>
                  <a:tcPr/>
                </a:tc>
                <a:tc>
                  <a:txBody>
                    <a:bodyPr/>
                    <a:lstStyle/>
                    <a:p>
                      <a:pPr>
                        <a:lnSpc>
                          <a:spcPct val="107000"/>
                        </a:lnSpc>
                        <a:spcAft>
                          <a:spcPts val="800"/>
                        </a:spcAft>
                      </a:pPr>
                      <a:r>
                        <a:rPr lang="en-GB" sz="1400" dirty="0">
                          <a:effectLst/>
                        </a:rPr>
                        <a:t>Maternity Allowance (MA)</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1400" dirty="0">
                          <a:effectLst/>
                        </a:rPr>
                        <a:t>I</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039072542"/>
                  </a:ext>
                </a:extLst>
              </a:tr>
              <a:tr h="125413">
                <a:tc vMerge="1">
                  <a:txBody>
                    <a:bodyPr/>
                    <a:lstStyle/>
                    <a:p>
                      <a:endParaRPr lang="en-GB"/>
                    </a:p>
                  </a:txBody>
                  <a:tcPr/>
                </a:tc>
                <a:tc>
                  <a:txBody>
                    <a:bodyPr/>
                    <a:lstStyle/>
                    <a:p>
                      <a:pPr>
                        <a:lnSpc>
                          <a:spcPct val="107000"/>
                        </a:lnSpc>
                        <a:spcAft>
                          <a:spcPts val="800"/>
                        </a:spcAft>
                      </a:pPr>
                      <a:r>
                        <a:rPr lang="en-GB" sz="1400">
                          <a:effectLst/>
                        </a:rPr>
                        <a:t>State Pension</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1400">
                          <a:effectLst/>
                        </a:rPr>
                        <a:t>I</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932750378"/>
                  </a:ext>
                </a:extLst>
              </a:tr>
              <a:tr h="150495">
                <a:tc vMerge="1">
                  <a:txBody>
                    <a:bodyPr/>
                    <a:lstStyle/>
                    <a:p>
                      <a:endParaRPr lang="en-GB"/>
                    </a:p>
                  </a:txBody>
                  <a:tcPr/>
                </a:tc>
                <a:tc>
                  <a:txBody>
                    <a:bodyPr/>
                    <a:lstStyle/>
                    <a:p>
                      <a:pPr>
                        <a:lnSpc>
                          <a:spcPct val="107000"/>
                        </a:lnSpc>
                        <a:spcAft>
                          <a:spcPts val="800"/>
                        </a:spcAft>
                      </a:pPr>
                      <a:r>
                        <a:rPr lang="en-GB" sz="1400" b="1" dirty="0">
                          <a:effectLst/>
                        </a:rPr>
                        <a:t>Winter Fuel Allowance</a:t>
                      </a:r>
                      <a:endParaRPr lang="en-GB"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1400" b="1" dirty="0">
                          <a:effectLst/>
                        </a:rPr>
                        <a:t>S</a:t>
                      </a:r>
                      <a:endParaRPr lang="en-GB"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269410218"/>
                  </a:ext>
                </a:extLst>
              </a:tr>
            </a:tbl>
          </a:graphicData>
        </a:graphic>
      </p:graphicFrame>
    </p:spTree>
    <p:extLst>
      <p:ext uri="{BB962C8B-B14F-4D97-AF65-F5344CB8AC3E}">
        <p14:creationId xmlns:p14="http://schemas.microsoft.com/office/powerpoint/2010/main" val="21960034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4EB50-E8CD-419A-9153-8533CDA782CE}"/>
              </a:ext>
            </a:extLst>
          </p:cNvPr>
          <p:cNvSpPr>
            <a:spLocks noGrp="1"/>
          </p:cNvSpPr>
          <p:nvPr>
            <p:ph type="title"/>
          </p:nvPr>
        </p:nvSpPr>
        <p:spPr/>
        <p:txBody>
          <a:bodyPr>
            <a:normAutofit fontScale="90000"/>
          </a:bodyPr>
          <a:lstStyle/>
          <a:p>
            <a:r>
              <a:rPr lang="en-GB" dirty="0"/>
              <a:t>Benefits:</a:t>
            </a:r>
            <a:br>
              <a:rPr lang="en-GB" dirty="0"/>
            </a:br>
            <a:r>
              <a:rPr lang="en-GB" dirty="0"/>
              <a:t>non-contributory, non-means-tested</a:t>
            </a:r>
          </a:p>
        </p:txBody>
      </p:sp>
      <p:sp>
        <p:nvSpPr>
          <p:cNvPr id="4" name="Slide Number Placeholder 3">
            <a:extLst>
              <a:ext uri="{FF2B5EF4-FFF2-40B4-BE49-F238E27FC236}">
                <a16:creationId xmlns:a16="http://schemas.microsoft.com/office/drawing/2014/main" id="{C4E48CBF-26C8-4E0D-B906-B6595CFF9644}"/>
              </a:ext>
            </a:extLst>
          </p:cNvPr>
          <p:cNvSpPr>
            <a:spLocks noGrp="1"/>
          </p:cNvSpPr>
          <p:nvPr>
            <p:ph type="sldNum" sz="quarter" idx="12"/>
          </p:nvPr>
        </p:nvSpPr>
        <p:spPr/>
        <p:txBody>
          <a:bodyPr/>
          <a:lstStyle/>
          <a:p>
            <a:fld id="{C48A8FB8-C411-4B7B-B8DF-3C88CBE8C9E0}" type="slidenum">
              <a:rPr lang="en-GB" smtClean="0"/>
              <a:t>22</a:t>
            </a:fld>
            <a:endParaRPr lang="en-GB"/>
          </a:p>
        </p:txBody>
      </p:sp>
      <p:sp>
        <p:nvSpPr>
          <p:cNvPr id="6" name="Rectangle 5">
            <a:extLst>
              <a:ext uri="{FF2B5EF4-FFF2-40B4-BE49-F238E27FC236}">
                <a16:creationId xmlns:a16="http://schemas.microsoft.com/office/drawing/2014/main" id="{4946A493-65B5-4B99-A9ED-F375DB152A8C}"/>
              </a:ext>
            </a:extLst>
          </p:cNvPr>
          <p:cNvSpPr/>
          <p:nvPr/>
        </p:nvSpPr>
        <p:spPr>
          <a:xfrm>
            <a:off x="1245580" y="5013176"/>
            <a:ext cx="6940871" cy="1169551"/>
          </a:xfrm>
          <a:prstGeom prst="rect">
            <a:avLst/>
          </a:prstGeom>
        </p:spPr>
        <p:txBody>
          <a:bodyPr wrap="square">
            <a:spAutoFit/>
          </a:bodyPr>
          <a:lstStyle/>
          <a:p>
            <a:pPr>
              <a:spcAft>
                <a:spcPts val="800"/>
              </a:spcAft>
            </a:pPr>
            <a:r>
              <a:rPr lang="en-GB" sz="1400" dirty="0">
                <a:latin typeface="Calibri" panose="020F0502020204030204" pitchFamily="34" charset="0"/>
                <a:ea typeface="Calibri" panose="020F0502020204030204" pitchFamily="34" charset="0"/>
                <a:cs typeface="Times New Roman" panose="02020603050405020304" pitchFamily="18" charset="0"/>
              </a:rPr>
              <a:t>Notes: “E”: excluded from the model as it is neither included in the micro-data nor simulated; “I”: included in the micro-data but not simulated; “PS” partially simulated as some of its relevant rules are not simulated; “S” simulated although some minor or very specific rules may not be simulated.</a:t>
            </a:r>
            <a:br>
              <a:rPr lang="en-GB" sz="1400" dirty="0">
                <a:latin typeface="Calibri" panose="020F0502020204030204" pitchFamily="34" charset="0"/>
                <a:ea typeface="Calibri" panose="020F0502020204030204" pitchFamily="34" charset="0"/>
                <a:cs typeface="Times New Roman" panose="02020603050405020304" pitchFamily="18" charset="0"/>
              </a:rPr>
            </a:br>
            <a:r>
              <a:rPr lang="en-GB" sz="1400" dirty="0">
                <a:latin typeface="Calibri" panose="020F0502020204030204" pitchFamily="34" charset="0"/>
                <a:ea typeface="Calibri" panose="020F0502020204030204" pitchFamily="34" charset="0"/>
                <a:cs typeface="Times New Roman" panose="02020603050405020304" pitchFamily="18" charset="0"/>
              </a:rPr>
              <a:t>(*) Simulated only in 2020-21 with simulation of Covid-19 shocks.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5" name="Table 4">
            <a:extLst>
              <a:ext uri="{FF2B5EF4-FFF2-40B4-BE49-F238E27FC236}">
                <a16:creationId xmlns:a16="http://schemas.microsoft.com/office/drawing/2014/main" id="{FB421E74-D5C9-455F-BAFE-5E8AF057F236}"/>
              </a:ext>
            </a:extLst>
          </p:cNvPr>
          <p:cNvGraphicFramePr>
            <a:graphicFrameLocks noGrp="1"/>
          </p:cNvGraphicFramePr>
          <p:nvPr>
            <p:extLst>
              <p:ext uri="{D42A27DB-BD31-4B8C-83A1-F6EECF244321}">
                <p14:modId xmlns:p14="http://schemas.microsoft.com/office/powerpoint/2010/main" val="327732019"/>
              </p:ext>
            </p:extLst>
          </p:nvPr>
        </p:nvGraphicFramePr>
        <p:xfrm>
          <a:off x="1331640" y="1537134"/>
          <a:ext cx="6768752" cy="3501073"/>
        </p:xfrm>
        <a:graphic>
          <a:graphicData uri="http://schemas.openxmlformats.org/drawingml/2006/table">
            <a:tbl>
              <a:tblPr firstRow="1" firstCol="1" bandRow="1">
                <a:tableStyleId>{5C22544A-7EE6-4342-B048-85BDC9FD1C3A}</a:tableStyleId>
              </a:tblPr>
              <a:tblGrid>
                <a:gridCol w="2304256">
                  <a:extLst>
                    <a:ext uri="{9D8B030D-6E8A-4147-A177-3AD203B41FA5}">
                      <a16:colId xmlns:a16="http://schemas.microsoft.com/office/drawing/2014/main" val="3415394736"/>
                    </a:ext>
                  </a:extLst>
                </a:gridCol>
                <a:gridCol w="3312368">
                  <a:extLst>
                    <a:ext uri="{9D8B030D-6E8A-4147-A177-3AD203B41FA5}">
                      <a16:colId xmlns:a16="http://schemas.microsoft.com/office/drawing/2014/main" val="452123004"/>
                    </a:ext>
                  </a:extLst>
                </a:gridCol>
                <a:gridCol w="1152128">
                  <a:extLst>
                    <a:ext uri="{9D8B030D-6E8A-4147-A177-3AD203B41FA5}">
                      <a16:colId xmlns:a16="http://schemas.microsoft.com/office/drawing/2014/main" val="770782688"/>
                    </a:ext>
                  </a:extLst>
                </a:gridCol>
              </a:tblGrid>
              <a:tr h="338455">
                <a:tc>
                  <a:txBody>
                    <a:bodyPr/>
                    <a:lstStyle/>
                    <a:p>
                      <a:pPr>
                        <a:lnSpc>
                          <a:spcPct val="107000"/>
                        </a:lnSpc>
                        <a:spcAft>
                          <a:spcPts val="800"/>
                        </a:spcAft>
                      </a:pPr>
                      <a:r>
                        <a:rPr lang="en-GB" sz="1400">
                          <a:effectLst/>
                        </a:rPr>
                        <a:t>Benefit type</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GB" sz="1400">
                          <a:effectLst/>
                        </a:rPr>
                        <a:t>Benefit name</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1400">
                          <a:effectLst/>
                        </a:rPr>
                        <a:t>Treatment in UKMOD</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527443933"/>
                  </a:ext>
                </a:extLst>
              </a:tr>
              <a:tr h="180975">
                <a:tc rowSpan="14">
                  <a:txBody>
                    <a:bodyPr/>
                    <a:lstStyle/>
                    <a:p>
                      <a:pPr>
                        <a:lnSpc>
                          <a:spcPct val="107000"/>
                        </a:lnSpc>
                        <a:spcAft>
                          <a:spcPts val="800"/>
                        </a:spcAft>
                      </a:pPr>
                      <a:r>
                        <a:rPr lang="en-GB" sz="1400" dirty="0">
                          <a:effectLst/>
                        </a:rPr>
                        <a:t>Non-contributory, non-means-tested</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GB" sz="1400">
                          <a:effectLst/>
                        </a:rPr>
                        <a:t>Attendance Allowance (AA)</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1400">
                          <a:effectLst/>
                        </a:rPr>
                        <a:t>I</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623462406"/>
                  </a:ext>
                </a:extLst>
              </a:tr>
              <a:tr h="180975">
                <a:tc vMerge="1">
                  <a:txBody>
                    <a:bodyPr/>
                    <a:lstStyle/>
                    <a:p>
                      <a:endParaRPr lang="en-GB"/>
                    </a:p>
                  </a:txBody>
                  <a:tcPr/>
                </a:tc>
                <a:tc>
                  <a:txBody>
                    <a:bodyPr/>
                    <a:lstStyle/>
                    <a:p>
                      <a:pPr>
                        <a:lnSpc>
                          <a:spcPct val="107000"/>
                        </a:lnSpc>
                        <a:spcAft>
                          <a:spcPts val="800"/>
                        </a:spcAft>
                      </a:pPr>
                      <a:r>
                        <a:rPr lang="en-GB" sz="1400">
                          <a:effectLst/>
                        </a:rPr>
                        <a:t>Carer’s Allowance (CA)</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1400">
                          <a:effectLst/>
                        </a:rPr>
                        <a:t>I</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195051225"/>
                  </a:ext>
                </a:extLst>
              </a:tr>
              <a:tr h="180975">
                <a:tc vMerge="1">
                  <a:txBody>
                    <a:bodyPr/>
                    <a:lstStyle/>
                    <a:p>
                      <a:endParaRPr lang="en-GB"/>
                    </a:p>
                  </a:txBody>
                  <a:tcPr/>
                </a:tc>
                <a:tc>
                  <a:txBody>
                    <a:bodyPr/>
                    <a:lstStyle/>
                    <a:p>
                      <a:pPr>
                        <a:lnSpc>
                          <a:spcPct val="107000"/>
                        </a:lnSpc>
                        <a:spcAft>
                          <a:spcPts val="800"/>
                        </a:spcAft>
                      </a:pPr>
                      <a:r>
                        <a:rPr lang="en-GB" sz="1400" b="1" dirty="0">
                          <a:effectLst/>
                        </a:rPr>
                        <a:t>Child Benefit (CB)</a:t>
                      </a:r>
                      <a:endParaRPr lang="en-GB"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1400" b="1" dirty="0">
                          <a:effectLst/>
                        </a:rPr>
                        <a:t>S</a:t>
                      </a:r>
                      <a:endParaRPr lang="en-GB"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115034877"/>
                  </a:ext>
                </a:extLst>
              </a:tr>
              <a:tr h="180975">
                <a:tc vMerge="1">
                  <a:txBody>
                    <a:bodyPr/>
                    <a:lstStyle/>
                    <a:p>
                      <a:endParaRPr lang="en-GB"/>
                    </a:p>
                  </a:txBody>
                  <a:tcPr/>
                </a:tc>
                <a:tc>
                  <a:txBody>
                    <a:bodyPr/>
                    <a:lstStyle/>
                    <a:p>
                      <a:pPr>
                        <a:lnSpc>
                          <a:spcPct val="107000"/>
                        </a:lnSpc>
                        <a:spcAft>
                          <a:spcPts val="800"/>
                        </a:spcAft>
                      </a:pPr>
                      <a:r>
                        <a:rPr lang="en-GB" sz="1400">
                          <a:effectLst/>
                        </a:rPr>
                        <a:t>Disability Living Allowance (DLA)</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1400" dirty="0">
                          <a:effectLst/>
                        </a:rPr>
                        <a:t>I</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186133092"/>
                  </a:ext>
                </a:extLst>
              </a:tr>
              <a:tr h="180975">
                <a:tc vMerge="1">
                  <a:txBody>
                    <a:bodyPr/>
                    <a:lstStyle/>
                    <a:p>
                      <a:endParaRPr lang="en-GB"/>
                    </a:p>
                  </a:txBody>
                  <a:tcPr/>
                </a:tc>
                <a:tc>
                  <a:txBody>
                    <a:bodyPr/>
                    <a:lstStyle/>
                    <a:p>
                      <a:pPr>
                        <a:lnSpc>
                          <a:spcPct val="107000"/>
                        </a:lnSpc>
                        <a:spcAft>
                          <a:spcPts val="800"/>
                        </a:spcAft>
                      </a:pPr>
                      <a:r>
                        <a:rPr lang="en-GB" sz="1400">
                          <a:effectLst/>
                        </a:rPr>
                        <a:t>Guardian’s Allowance</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1400">
                          <a:effectLst/>
                        </a:rPr>
                        <a:t>E</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457509436"/>
                  </a:ext>
                </a:extLst>
              </a:tr>
              <a:tr h="180975">
                <a:tc vMerge="1">
                  <a:txBody>
                    <a:bodyPr/>
                    <a:lstStyle/>
                    <a:p>
                      <a:endParaRPr lang="en-GB"/>
                    </a:p>
                  </a:txBody>
                  <a:tcPr/>
                </a:tc>
                <a:tc>
                  <a:txBody>
                    <a:bodyPr/>
                    <a:lstStyle/>
                    <a:p>
                      <a:pPr>
                        <a:lnSpc>
                          <a:spcPct val="107000"/>
                        </a:lnSpc>
                        <a:spcAft>
                          <a:spcPts val="800"/>
                        </a:spcAft>
                      </a:pPr>
                      <a:r>
                        <a:rPr lang="en-GB" sz="1400">
                          <a:effectLst/>
                        </a:rPr>
                        <a:t>Industrial Injuries Disablement Benefit</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1400">
                          <a:effectLst/>
                        </a:rPr>
                        <a:t>I</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846338860"/>
                  </a:ext>
                </a:extLst>
              </a:tr>
              <a:tr h="180975">
                <a:tc vMerge="1">
                  <a:txBody>
                    <a:bodyPr/>
                    <a:lstStyle/>
                    <a:p>
                      <a:endParaRPr lang="en-GB"/>
                    </a:p>
                  </a:txBody>
                  <a:tcPr/>
                </a:tc>
                <a:tc>
                  <a:txBody>
                    <a:bodyPr/>
                    <a:lstStyle/>
                    <a:p>
                      <a:pPr>
                        <a:lnSpc>
                          <a:spcPct val="107000"/>
                        </a:lnSpc>
                        <a:spcAft>
                          <a:spcPts val="800"/>
                        </a:spcAft>
                      </a:pPr>
                      <a:r>
                        <a:rPr lang="en-GB" sz="1400">
                          <a:effectLst/>
                        </a:rPr>
                        <a:t>Personal Independence Payment (PIP)</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1400">
                          <a:effectLst/>
                        </a:rPr>
                        <a:t>I</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075504225"/>
                  </a:ext>
                </a:extLst>
              </a:tr>
              <a:tr h="180975">
                <a:tc vMerge="1">
                  <a:txBody>
                    <a:bodyPr/>
                    <a:lstStyle/>
                    <a:p>
                      <a:endParaRPr lang="en-GB"/>
                    </a:p>
                  </a:txBody>
                  <a:tcPr/>
                </a:tc>
                <a:tc>
                  <a:txBody>
                    <a:bodyPr/>
                    <a:lstStyle/>
                    <a:p>
                      <a:pPr>
                        <a:lnSpc>
                          <a:spcPct val="107000"/>
                        </a:lnSpc>
                        <a:spcAft>
                          <a:spcPts val="800"/>
                        </a:spcAft>
                      </a:pPr>
                      <a:r>
                        <a:rPr lang="en-GB" sz="1400" b="1" dirty="0">
                          <a:effectLst/>
                        </a:rPr>
                        <a:t>Scottish Carer’s Allowance Supplement</a:t>
                      </a:r>
                      <a:endParaRPr lang="en-GB"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1400" b="1" dirty="0">
                          <a:effectLst/>
                        </a:rPr>
                        <a:t>PS</a:t>
                      </a:r>
                      <a:endParaRPr lang="en-GB"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134530461"/>
                  </a:ext>
                </a:extLst>
              </a:tr>
              <a:tr h="180975">
                <a:tc vMerge="1">
                  <a:txBody>
                    <a:bodyPr/>
                    <a:lstStyle/>
                    <a:p>
                      <a:endParaRPr lang="en-GB"/>
                    </a:p>
                  </a:txBody>
                  <a:tcPr/>
                </a:tc>
                <a:tc>
                  <a:txBody>
                    <a:bodyPr/>
                    <a:lstStyle/>
                    <a:p>
                      <a:pPr>
                        <a:lnSpc>
                          <a:spcPct val="107000"/>
                        </a:lnSpc>
                        <a:spcAft>
                          <a:spcPts val="800"/>
                        </a:spcAft>
                      </a:pPr>
                      <a:r>
                        <a:rPr lang="en-GB" sz="1400" b="1">
                          <a:effectLst/>
                        </a:rPr>
                        <a:t>Scottish Child Winter Heating Assistance</a:t>
                      </a:r>
                      <a:endParaRPr lang="en-GB" sz="1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1400" b="1" dirty="0">
                          <a:effectLst/>
                        </a:rPr>
                        <a:t>S</a:t>
                      </a:r>
                      <a:endParaRPr lang="en-GB"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367065319"/>
                  </a:ext>
                </a:extLst>
              </a:tr>
              <a:tr h="180975">
                <a:tc vMerge="1">
                  <a:txBody>
                    <a:bodyPr/>
                    <a:lstStyle/>
                    <a:p>
                      <a:endParaRPr lang="en-GB"/>
                    </a:p>
                  </a:txBody>
                  <a:tcPr/>
                </a:tc>
                <a:tc>
                  <a:txBody>
                    <a:bodyPr/>
                    <a:lstStyle/>
                    <a:p>
                      <a:pPr>
                        <a:lnSpc>
                          <a:spcPct val="107000"/>
                        </a:lnSpc>
                        <a:spcAft>
                          <a:spcPts val="800"/>
                        </a:spcAft>
                      </a:pPr>
                      <a:r>
                        <a:rPr lang="en-GB" sz="1400">
                          <a:effectLst/>
                        </a:rPr>
                        <a:t>Severe Disablement Allowance (SDA)</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1400">
                          <a:effectLst/>
                        </a:rPr>
                        <a:t>I</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72122301"/>
                  </a:ext>
                </a:extLst>
              </a:tr>
              <a:tr h="180975">
                <a:tc vMerge="1">
                  <a:txBody>
                    <a:bodyPr/>
                    <a:lstStyle/>
                    <a:p>
                      <a:endParaRPr lang="en-GB"/>
                    </a:p>
                  </a:txBody>
                  <a:tcPr/>
                </a:tc>
                <a:tc>
                  <a:txBody>
                    <a:bodyPr/>
                    <a:lstStyle/>
                    <a:p>
                      <a:pPr>
                        <a:lnSpc>
                          <a:spcPct val="107000"/>
                        </a:lnSpc>
                        <a:spcAft>
                          <a:spcPts val="800"/>
                        </a:spcAft>
                      </a:pPr>
                      <a:r>
                        <a:rPr lang="en-GB" sz="1400" b="1" dirty="0">
                          <a:effectLst/>
                        </a:rPr>
                        <a:t>Sure Start Maternity Grant</a:t>
                      </a:r>
                      <a:endParaRPr lang="en-GB"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1400" b="1" dirty="0">
                          <a:effectLst/>
                        </a:rPr>
                        <a:t>S</a:t>
                      </a:r>
                      <a:endParaRPr lang="en-GB"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018934717"/>
                  </a:ext>
                </a:extLst>
              </a:tr>
              <a:tr h="180975">
                <a:tc vMerge="1">
                  <a:txBody>
                    <a:bodyPr/>
                    <a:lstStyle/>
                    <a:p>
                      <a:endParaRPr lang="en-GB"/>
                    </a:p>
                  </a:txBody>
                  <a:tcPr/>
                </a:tc>
                <a:tc>
                  <a:txBody>
                    <a:bodyPr/>
                    <a:lstStyle/>
                    <a:p>
                      <a:pPr>
                        <a:lnSpc>
                          <a:spcPct val="107000"/>
                        </a:lnSpc>
                        <a:spcAft>
                          <a:spcPts val="800"/>
                        </a:spcAft>
                      </a:pPr>
                      <a:r>
                        <a:rPr lang="en-GB" sz="1400" b="1" dirty="0">
                          <a:effectLst/>
                        </a:rPr>
                        <a:t>War Pension</a:t>
                      </a:r>
                      <a:endParaRPr lang="en-GB"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1400" b="1">
                          <a:effectLst/>
                        </a:rPr>
                        <a:t>PS</a:t>
                      </a:r>
                      <a:endParaRPr lang="en-GB" sz="1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726284736"/>
                  </a:ext>
                </a:extLst>
              </a:tr>
              <a:tr h="180975">
                <a:tc vMerge="1">
                  <a:txBody>
                    <a:bodyPr/>
                    <a:lstStyle/>
                    <a:p>
                      <a:endParaRPr lang="en-GB"/>
                    </a:p>
                  </a:txBody>
                  <a:tcPr/>
                </a:tc>
                <a:tc>
                  <a:txBody>
                    <a:bodyPr/>
                    <a:lstStyle/>
                    <a:p>
                      <a:pPr>
                        <a:lnSpc>
                          <a:spcPct val="107000"/>
                        </a:lnSpc>
                        <a:spcAft>
                          <a:spcPts val="800"/>
                        </a:spcAft>
                      </a:pPr>
                      <a:r>
                        <a:rPr lang="en-GB" sz="1400" b="1" dirty="0">
                          <a:effectLst/>
                        </a:rPr>
                        <a:t>Widow’s Pension</a:t>
                      </a:r>
                      <a:endParaRPr lang="en-GB"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1400" b="1">
                          <a:effectLst/>
                        </a:rPr>
                        <a:t>PS</a:t>
                      </a:r>
                      <a:endParaRPr lang="en-GB" sz="1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445970046"/>
                  </a:ext>
                </a:extLst>
              </a:tr>
              <a:tr h="186055">
                <a:tc vMerge="1">
                  <a:txBody>
                    <a:bodyPr/>
                    <a:lstStyle/>
                    <a:p>
                      <a:endParaRPr lang="en-GB"/>
                    </a:p>
                  </a:txBody>
                  <a:tcPr/>
                </a:tc>
                <a:tc>
                  <a:txBody>
                    <a:bodyPr/>
                    <a:lstStyle/>
                    <a:p>
                      <a:pPr>
                        <a:lnSpc>
                          <a:spcPct val="107000"/>
                        </a:lnSpc>
                        <a:spcAft>
                          <a:spcPts val="800"/>
                        </a:spcAft>
                      </a:pPr>
                      <a:r>
                        <a:rPr lang="en-GB" sz="1400" b="1" dirty="0">
                          <a:effectLst/>
                        </a:rPr>
                        <a:t>Winter Fuel Allowance</a:t>
                      </a:r>
                      <a:endParaRPr lang="en-GB"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1400" b="1" dirty="0">
                          <a:effectLst/>
                        </a:rPr>
                        <a:t>S</a:t>
                      </a:r>
                      <a:endParaRPr lang="en-GB"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030996558"/>
                  </a:ext>
                </a:extLst>
              </a:tr>
            </a:tbl>
          </a:graphicData>
        </a:graphic>
      </p:graphicFrame>
    </p:spTree>
    <p:extLst>
      <p:ext uri="{BB962C8B-B14F-4D97-AF65-F5344CB8AC3E}">
        <p14:creationId xmlns:p14="http://schemas.microsoft.com/office/powerpoint/2010/main" val="27348522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4EB50-E8CD-419A-9153-8533CDA782CE}"/>
              </a:ext>
            </a:extLst>
          </p:cNvPr>
          <p:cNvSpPr>
            <a:spLocks noGrp="1"/>
          </p:cNvSpPr>
          <p:nvPr>
            <p:ph type="title"/>
          </p:nvPr>
        </p:nvSpPr>
        <p:spPr/>
        <p:txBody>
          <a:bodyPr>
            <a:normAutofit fontScale="90000"/>
          </a:bodyPr>
          <a:lstStyle/>
          <a:p>
            <a:r>
              <a:rPr lang="en-GB" dirty="0"/>
              <a:t>Benefits:</a:t>
            </a:r>
            <a:br>
              <a:rPr lang="en-GB" dirty="0"/>
            </a:br>
            <a:r>
              <a:rPr lang="en-GB" dirty="0"/>
              <a:t>non-contributory, means-tested</a:t>
            </a:r>
          </a:p>
        </p:txBody>
      </p:sp>
      <p:sp>
        <p:nvSpPr>
          <p:cNvPr id="4" name="Slide Number Placeholder 3">
            <a:extLst>
              <a:ext uri="{FF2B5EF4-FFF2-40B4-BE49-F238E27FC236}">
                <a16:creationId xmlns:a16="http://schemas.microsoft.com/office/drawing/2014/main" id="{C4E48CBF-26C8-4E0D-B906-B6595CFF9644}"/>
              </a:ext>
            </a:extLst>
          </p:cNvPr>
          <p:cNvSpPr>
            <a:spLocks noGrp="1"/>
          </p:cNvSpPr>
          <p:nvPr>
            <p:ph type="sldNum" sz="quarter" idx="12"/>
          </p:nvPr>
        </p:nvSpPr>
        <p:spPr/>
        <p:txBody>
          <a:bodyPr/>
          <a:lstStyle/>
          <a:p>
            <a:fld id="{C48A8FB8-C411-4B7B-B8DF-3C88CBE8C9E0}" type="slidenum">
              <a:rPr lang="en-GB" smtClean="0"/>
              <a:t>23</a:t>
            </a:fld>
            <a:endParaRPr lang="en-GB"/>
          </a:p>
        </p:txBody>
      </p:sp>
      <p:sp>
        <p:nvSpPr>
          <p:cNvPr id="6" name="Rectangle 5">
            <a:extLst>
              <a:ext uri="{FF2B5EF4-FFF2-40B4-BE49-F238E27FC236}">
                <a16:creationId xmlns:a16="http://schemas.microsoft.com/office/drawing/2014/main" id="{4946A493-65B5-4B99-A9ED-F375DB152A8C}"/>
              </a:ext>
            </a:extLst>
          </p:cNvPr>
          <p:cNvSpPr/>
          <p:nvPr/>
        </p:nvSpPr>
        <p:spPr>
          <a:xfrm>
            <a:off x="1159520" y="5157192"/>
            <a:ext cx="6940871" cy="1169551"/>
          </a:xfrm>
          <a:prstGeom prst="rect">
            <a:avLst/>
          </a:prstGeom>
        </p:spPr>
        <p:txBody>
          <a:bodyPr wrap="square">
            <a:spAutoFit/>
          </a:bodyPr>
          <a:lstStyle/>
          <a:p>
            <a:pPr>
              <a:spcAft>
                <a:spcPts val="800"/>
              </a:spcAft>
            </a:pPr>
            <a:r>
              <a:rPr lang="en-GB" sz="1400" dirty="0">
                <a:latin typeface="Calibri" panose="020F0502020204030204" pitchFamily="34" charset="0"/>
                <a:ea typeface="Calibri" panose="020F0502020204030204" pitchFamily="34" charset="0"/>
                <a:cs typeface="Times New Roman" panose="02020603050405020304" pitchFamily="18" charset="0"/>
              </a:rPr>
              <a:t>Notes: “E”: excluded from the model as it is neither included in the micro-data nor simulated; “I”: included in the micro-data but not simulated; “PS” partially simulated as some of its relevant rules are not simulated; “S” simulated although some minor or very specific rules may not be simulated.</a:t>
            </a:r>
            <a:br>
              <a:rPr lang="en-GB" sz="1400" dirty="0">
                <a:latin typeface="Calibri" panose="020F0502020204030204" pitchFamily="34" charset="0"/>
                <a:ea typeface="Calibri" panose="020F0502020204030204" pitchFamily="34" charset="0"/>
                <a:cs typeface="Times New Roman" panose="02020603050405020304" pitchFamily="18" charset="0"/>
              </a:rPr>
            </a:br>
            <a:r>
              <a:rPr lang="en-GB" sz="1400" dirty="0">
                <a:latin typeface="Calibri" panose="020F0502020204030204" pitchFamily="34" charset="0"/>
                <a:ea typeface="Calibri" panose="020F0502020204030204" pitchFamily="34" charset="0"/>
                <a:cs typeface="Times New Roman" panose="02020603050405020304" pitchFamily="18" charset="0"/>
              </a:rPr>
              <a:t>(*) Simulated only in 2020 with simulation of Covid-19 shocks.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3" name="Table 2">
            <a:extLst>
              <a:ext uri="{FF2B5EF4-FFF2-40B4-BE49-F238E27FC236}">
                <a16:creationId xmlns:a16="http://schemas.microsoft.com/office/drawing/2014/main" id="{BADEE44E-9DAD-4AB9-9274-0492C2C6EE61}"/>
              </a:ext>
            </a:extLst>
          </p:cNvPr>
          <p:cNvGraphicFramePr>
            <a:graphicFrameLocks noGrp="1"/>
          </p:cNvGraphicFramePr>
          <p:nvPr>
            <p:extLst>
              <p:ext uri="{D42A27DB-BD31-4B8C-83A1-F6EECF244321}">
                <p14:modId xmlns:p14="http://schemas.microsoft.com/office/powerpoint/2010/main" val="1649544102"/>
              </p:ext>
            </p:extLst>
          </p:nvPr>
        </p:nvGraphicFramePr>
        <p:xfrm>
          <a:off x="1271468" y="1556792"/>
          <a:ext cx="6828923" cy="3511170"/>
        </p:xfrm>
        <a:graphic>
          <a:graphicData uri="http://schemas.openxmlformats.org/drawingml/2006/table">
            <a:tbl>
              <a:tblPr firstRow="1" firstCol="1" bandRow="1">
                <a:tableStyleId>{5C22544A-7EE6-4342-B048-85BDC9FD1C3A}</a:tableStyleId>
              </a:tblPr>
              <a:tblGrid>
                <a:gridCol w="2364428">
                  <a:extLst>
                    <a:ext uri="{9D8B030D-6E8A-4147-A177-3AD203B41FA5}">
                      <a16:colId xmlns:a16="http://schemas.microsoft.com/office/drawing/2014/main" val="3535092542"/>
                    </a:ext>
                  </a:extLst>
                </a:gridCol>
                <a:gridCol w="3312368">
                  <a:extLst>
                    <a:ext uri="{9D8B030D-6E8A-4147-A177-3AD203B41FA5}">
                      <a16:colId xmlns:a16="http://schemas.microsoft.com/office/drawing/2014/main" val="2922441245"/>
                    </a:ext>
                  </a:extLst>
                </a:gridCol>
                <a:gridCol w="1152127">
                  <a:extLst>
                    <a:ext uri="{9D8B030D-6E8A-4147-A177-3AD203B41FA5}">
                      <a16:colId xmlns:a16="http://schemas.microsoft.com/office/drawing/2014/main" val="2159891726"/>
                    </a:ext>
                  </a:extLst>
                </a:gridCol>
              </a:tblGrid>
              <a:tr h="338455">
                <a:tc>
                  <a:txBody>
                    <a:bodyPr/>
                    <a:lstStyle/>
                    <a:p>
                      <a:pPr>
                        <a:lnSpc>
                          <a:spcPct val="107000"/>
                        </a:lnSpc>
                        <a:spcAft>
                          <a:spcPts val="800"/>
                        </a:spcAft>
                      </a:pPr>
                      <a:r>
                        <a:rPr lang="en-GB" sz="1400">
                          <a:effectLst/>
                        </a:rPr>
                        <a:t>Benefit type</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GB" sz="1400">
                          <a:effectLst/>
                        </a:rPr>
                        <a:t>Benefit name</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1400">
                          <a:effectLst/>
                        </a:rPr>
                        <a:t>Treatment in UKMOD</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740330098"/>
                  </a:ext>
                </a:extLst>
              </a:tr>
              <a:tr h="180975">
                <a:tc rowSpan="13">
                  <a:txBody>
                    <a:bodyPr/>
                    <a:lstStyle/>
                    <a:p>
                      <a:pPr>
                        <a:lnSpc>
                          <a:spcPct val="107000"/>
                        </a:lnSpc>
                        <a:spcAft>
                          <a:spcPts val="800"/>
                        </a:spcAft>
                      </a:pPr>
                      <a:r>
                        <a:rPr lang="en-GB" sz="1400" dirty="0">
                          <a:effectLst/>
                        </a:rPr>
                        <a:t>Means-tested</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GB" sz="1400" b="1" dirty="0">
                          <a:effectLst/>
                        </a:rPr>
                        <a:t>Best Start Grant</a:t>
                      </a:r>
                      <a:endParaRPr lang="en-GB"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1400" b="1">
                          <a:effectLst/>
                        </a:rPr>
                        <a:t>S</a:t>
                      </a:r>
                      <a:endParaRPr lang="en-GB" sz="1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614070891"/>
                  </a:ext>
                </a:extLst>
              </a:tr>
              <a:tr h="180975">
                <a:tc vMerge="1">
                  <a:txBody>
                    <a:bodyPr/>
                    <a:lstStyle/>
                    <a:p>
                      <a:endParaRPr lang="en-GB"/>
                    </a:p>
                  </a:txBody>
                  <a:tcPr/>
                </a:tc>
                <a:tc>
                  <a:txBody>
                    <a:bodyPr/>
                    <a:lstStyle/>
                    <a:p>
                      <a:pPr>
                        <a:lnSpc>
                          <a:spcPct val="107000"/>
                        </a:lnSpc>
                        <a:spcAft>
                          <a:spcPts val="800"/>
                        </a:spcAft>
                      </a:pPr>
                      <a:r>
                        <a:rPr lang="en-GB" sz="1400" b="1" dirty="0">
                          <a:effectLst/>
                        </a:rPr>
                        <a:t>Child Tax Credit (CTC)</a:t>
                      </a:r>
                      <a:endParaRPr lang="en-GB"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1400" b="1">
                          <a:effectLst/>
                        </a:rPr>
                        <a:t>S</a:t>
                      </a:r>
                      <a:endParaRPr lang="en-GB" sz="1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591797507"/>
                  </a:ext>
                </a:extLst>
              </a:tr>
              <a:tr h="180975">
                <a:tc vMerge="1">
                  <a:txBody>
                    <a:bodyPr/>
                    <a:lstStyle/>
                    <a:p>
                      <a:endParaRPr lang="en-GB"/>
                    </a:p>
                  </a:txBody>
                  <a:tcPr/>
                </a:tc>
                <a:tc>
                  <a:txBody>
                    <a:bodyPr/>
                    <a:lstStyle/>
                    <a:p>
                      <a:pPr>
                        <a:lnSpc>
                          <a:spcPct val="107000"/>
                        </a:lnSpc>
                        <a:spcAft>
                          <a:spcPts val="800"/>
                        </a:spcAft>
                      </a:pPr>
                      <a:r>
                        <a:rPr lang="en-GB" sz="1400" b="1" dirty="0">
                          <a:effectLst/>
                        </a:rPr>
                        <a:t>Council Tax Reduction (CTR)</a:t>
                      </a:r>
                      <a:endParaRPr lang="en-GB"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1400" b="1">
                          <a:effectLst/>
                        </a:rPr>
                        <a:t>S</a:t>
                      </a:r>
                      <a:endParaRPr lang="en-GB" sz="1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156075737"/>
                  </a:ext>
                </a:extLst>
              </a:tr>
              <a:tr h="180975">
                <a:tc vMerge="1">
                  <a:txBody>
                    <a:bodyPr/>
                    <a:lstStyle/>
                    <a:p>
                      <a:endParaRPr lang="en-GB"/>
                    </a:p>
                  </a:txBody>
                  <a:tcPr/>
                </a:tc>
                <a:tc>
                  <a:txBody>
                    <a:bodyPr/>
                    <a:lstStyle/>
                    <a:p>
                      <a:pPr>
                        <a:lnSpc>
                          <a:spcPct val="107000"/>
                        </a:lnSpc>
                        <a:spcAft>
                          <a:spcPts val="800"/>
                        </a:spcAft>
                      </a:pPr>
                      <a:r>
                        <a:rPr lang="en-GB" sz="1400" b="1" dirty="0">
                          <a:effectLst/>
                        </a:rPr>
                        <a:t>Employment and Support Allowance (income-based)</a:t>
                      </a:r>
                      <a:endParaRPr lang="en-GB"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1400" b="1">
                          <a:effectLst/>
                        </a:rPr>
                        <a:t>S</a:t>
                      </a:r>
                      <a:endParaRPr lang="en-GB" sz="1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100937264"/>
                  </a:ext>
                </a:extLst>
              </a:tr>
              <a:tr h="180975">
                <a:tc vMerge="1">
                  <a:txBody>
                    <a:bodyPr/>
                    <a:lstStyle/>
                    <a:p>
                      <a:endParaRPr lang="en-GB"/>
                    </a:p>
                  </a:txBody>
                  <a:tcPr/>
                </a:tc>
                <a:tc>
                  <a:txBody>
                    <a:bodyPr/>
                    <a:lstStyle/>
                    <a:p>
                      <a:pPr>
                        <a:lnSpc>
                          <a:spcPct val="107000"/>
                        </a:lnSpc>
                        <a:spcAft>
                          <a:spcPts val="800"/>
                        </a:spcAft>
                      </a:pPr>
                      <a:r>
                        <a:rPr lang="en-GB" sz="1400" b="1" dirty="0">
                          <a:effectLst/>
                        </a:rPr>
                        <a:t>Housing Benefit (HB)</a:t>
                      </a:r>
                      <a:endParaRPr lang="en-GB"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1400" b="1">
                          <a:effectLst/>
                        </a:rPr>
                        <a:t>S</a:t>
                      </a:r>
                      <a:endParaRPr lang="en-GB" sz="1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16167903"/>
                  </a:ext>
                </a:extLst>
              </a:tr>
              <a:tr h="180975">
                <a:tc vMerge="1">
                  <a:txBody>
                    <a:bodyPr/>
                    <a:lstStyle/>
                    <a:p>
                      <a:endParaRPr lang="en-GB"/>
                    </a:p>
                  </a:txBody>
                  <a:tcPr/>
                </a:tc>
                <a:tc>
                  <a:txBody>
                    <a:bodyPr/>
                    <a:lstStyle/>
                    <a:p>
                      <a:pPr>
                        <a:lnSpc>
                          <a:spcPct val="107000"/>
                        </a:lnSpc>
                        <a:spcAft>
                          <a:spcPts val="800"/>
                        </a:spcAft>
                      </a:pPr>
                      <a:r>
                        <a:rPr lang="en-GB" sz="1400" b="1" dirty="0">
                          <a:effectLst/>
                        </a:rPr>
                        <a:t>Income Support (IS)</a:t>
                      </a:r>
                      <a:endParaRPr lang="en-GB"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1400" b="1">
                          <a:effectLst/>
                        </a:rPr>
                        <a:t>S</a:t>
                      </a:r>
                      <a:endParaRPr lang="en-GB" sz="1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617593657"/>
                  </a:ext>
                </a:extLst>
              </a:tr>
              <a:tr h="180975">
                <a:tc vMerge="1">
                  <a:txBody>
                    <a:bodyPr/>
                    <a:lstStyle/>
                    <a:p>
                      <a:endParaRPr lang="en-GB"/>
                    </a:p>
                  </a:txBody>
                  <a:tcPr/>
                </a:tc>
                <a:tc>
                  <a:txBody>
                    <a:bodyPr/>
                    <a:lstStyle/>
                    <a:p>
                      <a:pPr>
                        <a:lnSpc>
                          <a:spcPct val="107000"/>
                        </a:lnSpc>
                        <a:spcAft>
                          <a:spcPts val="800"/>
                        </a:spcAft>
                      </a:pPr>
                      <a:r>
                        <a:rPr lang="en-GB" sz="1400" b="1" dirty="0">
                          <a:effectLst/>
                        </a:rPr>
                        <a:t>Jobseeker’s Allowance (income-based)</a:t>
                      </a:r>
                      <a:endParaRPr lang="en-GB"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1400" b="1">
                          <a:effectLst/>
                        </a:rPr>
                        <a:t>S</a:t>
                      </a:r>
                      <a:endParaRPr lang="en-GB" sz="1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11295132"/>
                  </a:ext>
                </a:extLst>
              </a:tr>
              <a:tr h="180975">
                <a:tc vMerge="1">
                  <a:txBody>
                    <a:bodyPr/>
                    <a:lstStyle/>
                    <a:p>
                      <a:endParaRPr lang="en-GB"/>
                    </a:p>
                  </a:txBody>
                  <a:tcPr/>
                </a:tc>
                <a:tc>
                  <a:txBody>
                    <a:bodyPr/>
                    <a:lstStyle/>
                    <a:p>
                      <a:pPr>
                        <a:lnSpc>
                          <a:spcPct val="107000"/>
                        </a:lnSpc>
                        <a:spcAft>
                          <a:spcPts val="800"/>
                        </a:spcAft>
                      </a:pPr>
                      <a:r>
                        <a:rPr lang="en-GB" sz="1400" b="1" dirty="0">
                          <a:effectLst/>
                        </a:rPr>
                        <a:t>Local Housing Allowance (LHA)</a:t>
                      </a:r>
                      <a:endParaRPr lang="en-GB"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1400" b="1" dirty="0">
                          <a:effectLst/>
                        </a:rPr>
                        <a:t>PS</a:t>
                      </a:r>
                      <a:endParaRPr lang="en-GB"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433234211"/>
                  </a:ext>
                </a:extLst>
              </a:tr>
              <a:tr h="180975">
                <a:tc vMerge="1">
                  <a:txBody>
                    <a:bodyPr/>
                    <a:lstStyle/>
                    <a:p>
                      <a:endParaRPr lang="en-GB"/>
                    </a:p>
                  </a:txBody>
                  <a:tcPr/>
                </a:tc>
                <a:tc>
                  <a:txBody>
                    <a:bodyPr/>
                    <a:lstStyle/>
                    <a:p>
                      <a:pPr>
                        <a:lnSpc>
                          <a:spcPct val="107000"/>
                        </a:lnSpc>
                        <a:spcAft>
                          <a:spcPts val="800"/>
                        </a:spcAft>
                      </a:pPr>
                      <a:r>
                        <a:rPr lang="en-GB" sz="1400" b="1">
                          <a:effectLst/>
                        </a:rPr>
                        <a:t>Pension Credit (PC)</a:t>
                      </a:r>
                      <a:endParaRPr lang="en-GB" sz="1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1400" b="1" dirty="0">
                          <a:effectLst/>
                        </a:rPr>
                        <a:t>S</a:t>
                      </a:r>
                      <a:endParaRPr lang="en-GB"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050740574"/>
                  </a:ext>
                </a:extLst>
              </a:tr>
              <a:tr h="180975">
                <a:tc vMerge="1">
                  <a:txBody>
                    <a:bodyPr/>
                    <a:lstStyle/>
                    <a:p>
                      <a:endParaRPr lang="en-GB"/>
                    </a:p>
                  </a:txBody>
                  <a:tcPr/>
                </a:tc>
                <a:tc>
                  <a:txBody>
                    <a:bodyPr/>
                    <a:lstStyle/>
                    <a:p>
                      <a:pPr>
                        <a:lnSpc>
                          <a:spcPct val="107000"/>
                        </a:lnSpc>
                        <a:spcAft>
                          <a:spcPts val="800"/>
                        </a:spcAft>
                      </a:pPr>
                      <a:r>
                        <a:rPr lang="en-GB" sz="1400" b="1">
                          <a:effectLst/>
                        </a:rPr>
                        <a:t>Scottish Child Payment</a:t>
                      </a:r>
                      <a:endParaRPr lang="en-GB" sz="1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1400" b="1" dirty="0">
                          <a:effectLst/>
                        </a:rPr>
                        <a:t>S</a:t>
                      </a:r>
                      <a:endParaRPr lang="en-GB"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425313881"/>
                  </a:ext>
                </a:extLst>
              </a:tr>
              <a:tr h="180975">
                <a:tc vMerge="1">
                  <a:txBody>
                    <a:bodyPr/>
                    <a:lstStyle/>
                    <a:p>
                      <a:endParaRPr lang="en-GB"/>
                    </a:p>
                  </a:txBody>
                  <a:tcPr/>
                </a:tc>
                <a:tc>
                  <a:txBody>
                    <a:bodyPr/>
                    <a:lstStyle/>
                    <a:p>
                      <a:pPr>
                        <a:lnSpc>
                          <a:spcPct val="107000"/>
                        </a:lnSpc>
                        <a:spcAft>
                          <a:spcPts val="800"/>
                        </a:spcAft>
                      </a:pPr>
                      <a:r>
                        <a:rPr lang="en-GB" sz="1400">
                          <a:effectLst/>
                        </a:rPr>
                        <a:t>Social Fund</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1400">
                          <a:effectLst/>
                        </a:rPr>
                        <a:t>E</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304422336"/>
                  </a:ext>
                </a:extLst>
              </a:tr>
              <a:tr h="180975">
                <a:tc vMerge="1">
                  <a:txBody>
                    <a:bodyPr/>
                    <a:lstStyle/>
                    <a:p>
                      <a:endParaRPr lang="en-GB"/>
                    </a:p>
                  </a:txBody>
                  <a:tcPr/>
                </a:tc>
                <a:tc>
                  <a:txBody>
                    <a:bodyPr/>
                    <a:lstStyle/>
                    <a:p>
                      <a:pPr>
                        <a:lnSpc>
                          <a:spcPct val="107000"/>
                        </a:lnSpc>
                        <a:spcAft>
                          <a:spcPts val="800"/>
                        </a:spcAft>
                      </a:pPr>
                      <a:r>
                        <a:rPr lang="en-GB" sz="1400" b="1" dirty="0">
                          <a:effectLst/>
                        </a:rPr>
                        <a:t>Universal Credit (UC)</a:t>
                      </a:r>
                      <a:endParaRPr lang="en-GB"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1400" b="1">
                          <a:effectLst/>
                        </a:rPr>
                        <a:t>S</a:t>
                      </a:r>
                      <a:endParaRPr lang="en-GB" sz="1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184883216"/>
                  </a:ext>
                </a:extLst>
              </a:tr>
              <a:tr h="186055">
                <a:tc vMerge="1">
                  <a:txBody>
                    <a:bodyPr/>
                    <a:lstStyle/>
                    <a:p>
                      <a:endParaRPr lang="en-GB"/>
                    </a:p>
                  </a:txBody>
                  <a:tcPr/>
                </a:tc>
                <a:tc>
                  <a:txBody>
                    <a:bodyPr/>
                    <a:lstStyle/>
                    <a:p>
                      <a:pPr>
                        <a:lnSpc>
                          <a:spcPct val="107000"/>
                        </a:lnSpc>
                        <a:spcAft>
                          <a:spcPts val="800"/>
                        </a:spcAft>
                      </a:pPr>
                      <a:r>
                        <a:rPr lang="en-GB" sz="1400" b="1" dirty="0">
                          <a:effectLst/>
                        </a:rPr>
                        <a:t>Working Tax Credit (WTC)</a:t>
                      </a:r>
                      <a:endParaRPr lang="en-GB"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1400" b="1" dirty="0">
                          <a:effectLst/>
                        </a:rPr>
                        <a:t>S</a:t>
                      </a:r>
                      <a:endParaRPr lang="en-GB"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97365135"/>
                  </a:ext>
                </a:extLst>
              </a:tr>
            </a:tbl>
          </a:graphicData>
        </a:graphic>
      </p:graphicFrame>
    </p:spTree>
    <p:extLst>
      <p:ext uri="{BB962C8B-B14F-4D97-AF65-F5344CB8AC3E}">
        <p14:creationId xmlns:p14="http://schemas.microsoft.com/office/powerpoint/2010/main" val="25917439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4EB50-E8CD-419A-9153-8533CDA782CE}"/>
              </a:ext>
            </a:extLst>
          </p:cNvPr>
          <p:cNvSpPr>
            <a:spLocks noGrp="1"/>
          </p:cNvSpPr>
          <p:nvPr>
            <p:ph type="title"/>
          </p:nvPr>
        </p:nvSpPr>
        <p:spPr/>
        <p:txBody>
          <a:bodyPr>
            <a:normAutofit fontScale="90000"/>
          </a:bodyPr>
          <a:lstStyle/>
          <a:p>
            <a:r>
              <a:rPr lang="en-GB" dirty="0"/>
              <a:t>Benefits:</a:t>
            </a:r>
            <a:br>
              <a:rPr lang="en-GB" dirty="0"/>
            </a:br>
            <a:r>
              <a:rPr lang="en-GB" dirty="0"/>
              <a:t>others</a:t>
            </a:r>
          </a:p>
        </p:txBody>
      </p:sp>
      <p:sp>
        <p:nvSpPr>
          <p:cNvPr id="4" name="Slide Number Placeholder 3">
            <a:extLst>
              <a:ext uri="{FF2B5EF4-FFF2-40B4-BE49-F238E27FC236}">
                <a16:creationId xmlns:a16="http://schemas.microsoft.com/office/drawing/2014/main" id="{C4E48CBF-26C8-4E0D-B906-B6595CFF9644}"/>
              </a:ext>
            </a:extLst>
          </p:cNvPr>
          <p:cNvSpPr>
            <a:spLocks noGrp="1"/>
          </p:cNvSpPr>
          <p:nvPr>
            <p:ph type="sldNum" sz="quarter" idx="12"/>
          </p:nvPr>
        </p:nvSpPr>
        <p:spPr/>
        <p:txBody>
          <a:bodyPr/>
          <a:lstStyle/>
          <a:p>
            <a:fld id="{C48A8FB8-C411-4B7B-B8DF-3C88CBE8C9E0}" type="slidenum">
              <a:rPr lang="en-GB" smtClean="0"/>
              <a:t>24</a:t>
            </a:fld>
            <a:endParaRPr lang="en-GB"/>
          </a:p>
        </p:txBody>
      </p:sp>
      <p:sp>
        <p:nvSpPr>
          <p:cNvPr id="6" name="Rectangle 5">
            <a:extLst>
              <a:ext uri="{FF2B5EF4-FFF2-40B4-BE49-F238E27FC236}">
                <a16:creationId xmlns:a16="http://schemas.microsoft.com/office/drawing/2014/main" id="{4946A493-65B5-4B99-A9ED-F375DB152A8C}"/>
              </a:ext>
            </a:extLst>
          </p:cNvPr>
          <p:cNvSpPr/>
          <p:nvPr/>
        </p:nvSpPr>
        <p:spPr>
          <a:xfrm>
            <a:off x="1245580" y="4653136"/>
            <a:ext cx="6940871" cy="1384995"/>
          </a:xfrm>
          <a:prstGeom prst="rect">
            <a:avLst/>
          </a:prstGeom>
        </p:spPr>
        <p:txBody>
          <a:bodyPr wrap="square">
            <a:spAutoFit/>
          </a:bodyPr>
          <a:lstStyle/>
          <a:p>
            <a:pPr>
              <a:spcAft>
                <a:spcPts val="800"/>
              </a:spcAft>
            </a:pPr>
            <a:r>
              <a:rPr lang="en-GB" sz="1400" dirty="0">
                <a:latin typeface="Calibri" panose="020F0502020204030204" pitchFamily="34" charset="0"/>
                <a:ea typeface="Calibri" panose="020F0502020204030204" pitchFamily="34" charset="0"/>
                <a:cs typeface="Times New Roman" panose="02020603050405020304" pitchFamily="18" charset="0"/>
              </a:rPr>
              <a:t>Notes: “E”: excluded from the model as it is neither included in the micro-data nor simulated; “I”: included in the micro-data but not simulated; “PS” partially simulated as some of its relevant rules are not simulated; “S” simulated although some minor or very specific rules may not be simulated.</a:t>
            </a:r>
            <a:br>
              <a:rPr lang="en-GB" sz="1400" dirty="0">
                <a:latin typeface="Calibri" panose="020F0502020204030204" pitchFamily="34" charset="0"/>
                <a:ea typeface="Calibri" panose="020F0502020204030204" pitchFamily="34" charset="0"/>
                <a:cs typeface="Times New Roman" panose="02020603050405020304" pitchFamily="18" charset="0"/>
              </a:rPr>
            </a:br>
            <a:r>
              <a:rPr lang="en-GB" sz="1400" dirty="0">
                <a:latin typeface="Calibri" panose="020F0502020204030204" pitchFamily="34" charset="0"/>
                <a:ea typeface="Calibri" panose="020F0502020204030204" pitchFamily="34" charset="0"/>
                <a:cs typeface="Times New Roman" panose="02020603050405020304" pitchFamily="18" charset="0"/>
              </a:rPr>
              <a:t>(*) Simulated only in 2020-21 with simulation of Covid-19 shocks. </a:t>
            </a:r>
            <a:br>
              <a:rPr lang="en-GB" sz="1400" dirty="0">
                <a:latin typeface="Calibri" panose="020F0502020204030204" pitchFamily="34" charset="0"/>
                <a:ea typeface="Calibri" panose="020F0502020204030204" pitchFamily="34" charset="0"/>
                <a:cs typeface="Times New Roman" panose="02020603050405020304" pitchFamily="18" charset="0"/>
              </a:rPr>
            </a:br>
            <a:r>
              <a:rPr lang="en-GB" sz="1400" dirty="0">
                <a:latin typeface="Calibri" panose="020F0502020204030204" pitchFamily="34" charset="0"/>
                <a:ea typeface="Calibri" panose="020F0502020204030204" pitchFamily="34" charset="0"/>
                <a:cs typeface="Times New Roman" panose="02020603050405020304" pitchFamily="18" charset="0"/>
              </a:rPr>
              <a:t>(**) Included in the data but not simulated in the baseline</a:t>
            </a:r>
          </a:p>
        </p:txBody>
      </p:sp>
      <p:graphicFrame>
        <p:nvGraphicFramePr>
          <p:cNvPr id="5" name="Table 4">
            <a:extLst>
              <a:ext uri="{FF2B5EF4-FFF2-40B4-BE49-F238E27FC236}">
                <a16:creationId xmlns:a16="http://schemas.microsoft.com/office/drawing/2014/main" id="{85D8FF46-7D4C-4CF2-A550-B79B7B3FD444}"/>
              </a:ext>
            </a:extLst>
          </p:cNvPr>
          <p:cNvGraphicFramePr>
            <a:graphicFrameLocks noGrp="1"/>
          </p:cNvGraphicFramePr>
          <p:nvPr>
            <p:extLst>
              <p:ext uri="{D42A27DB-BD31-4B8C-83A1-F6EECF244321}">
                <p14:modId xmlns:p14="http://schemas.microsoft.com/office/powerpoint/2010/main" val="486456658"/>
              </p:ext>
            </p:extLst>
          </p:nvPr>
        </p:nvGraphicFramePr>
        <p:xfrm>
          <a:off x="1331640" y="1556792"/>
          <a:ext cx="6768752" cy="3313178"/>
        </p:xfrm>
        <a:graphic>
          <a:graphicData uri="http://schemas.openxmlformats.org/drawingml/2006/table">
            <a:tbl>
              <a:tblPr firstRow="1" firstCol="1" bandRow="1">
                <a:tableStyleId>{5C22544A-7EE6-4342-B048-85BDC9FD1C3A}</a:tableStyleId>
              </a:tblPr>
              <a:tblGrid>
                <a:gridCol w="2304256">
                  <a:extLst>
                    <a:ext uri="{9D8B030D-6E8A-4147-A177-3AD203B41FA5}">
                      <a16:colId xmlns:a16="http://schemas.microsoft.com/office/drawing/2014/main" val="348995380"/>
                    </a:ext>
                  </a:extLst>
                </a:gridCol>
                <a:gridCol w="3384376">
                  <a:extLst>
                    <a:ext uri="{9D8B030D-6E8A-4147-A177-3AD203B41FA5}">
                      <a16:colId xmlns:a16="http://schemas.microsoft.com/office/drawing/2014/main" val="1913118165"/>
                    </a:ext>
                  </a:extLst>
                </a:gridCol>
                <a:gridCol w="1080120">
                  <a:extLst>
                    <a:ext uri="{9D8B030D-6E8A-4147-A177-3AD203B41FA5}">
                      <a16:colId xmlns:a16="http://schemas.microsoft.com/office/drawing/2014/main" val="1313023452"/>
                    </a:ext>
                  </a:extLst>
                </a:gridCol>
              </a:tblGrid>
              <a:tr h="338455">
                <a:tc>
                  <a:txBody>
                    <a:bodyPr/>
                    <a:lstStyle/>
                    <a:p>
                      <a:pPr>
                        <a:lnSpc>
                          <a:spcPct val="107000"/>
                        </a:lnSpc>
                        <a:spcAft>
                          <a:spcPts val="800"/>
                        </a:spcAft>
                      </a:pPr>
                      <a:r>
                        <a:rPr lang="en-GB" sz="1400">
                          <a:effectLst/>
                        </a:rPr>
                        <a:t>Benefit type</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GB" sz="1400">
                          <a:effectLst/>
                        </a:rPr>
                        <a:t>Benefit name</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1400">
                          <a:effectLst/>
                        </a:rPr>
                        <a:t>Treatment in UKMOD</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632018500"/>
                  </a:ext>
                </a:extLst>
              </a:tr>
              <a:tr h="180975">
                <a:tc rowSpan="8">
                  <a:txBody>
                    <a:bodyPr/>
                    <a:lstStyle/>
                    <a:p>
                      <a:pPr>
                        <a:lnSpc>
                          <a:spcPct val="107000"/>
                        </a:lnSpc>
                        <a:spcAft>
                          <a:spcPts val="800"/>
                        </a:spcAft>
                      </a:pPr>
                      <a:r>
                        <a:rPr lang="en-GB" sz="1400">
                          <a:effectLst/>
                        </a:rPr>
                        <a:t>Other (not strictly) benefits</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GB" sz="1400">
                          <a:effectLst/>
                        </a:rPr>
                        <a:t>Child support</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1400">
                          <a:effectLst/>
                        </a:rPr>
                        <a:t>I</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13615372"/>
                  </a:ext>
                </a:extLst>
              </a:tr>
              <a:tr h="180975">
                <a:tc vMerge="1">
                  <a:txBody>
                    <a:bodyPr/>
                    <a:lstStyle/>
                    <a:p>
                      <a:endParaRPr lang="en-GB"/>
                    </a:p>
                  </a:txBody>
                  <a:tcPr/>
                </a:tc>
                <a:tc>
                  <a:txBody>
                    <a:bodyPr/>
                    <a:lstStyle/>
                    <a:p>
                      <a:pPr>
                        <a:lnSpc>
                          <a:spcPct val="107000"/>
                        </a:lnSpc>
                        <a:spcAft>
                          <a:spcPts val="800"/>
                        </a:spcAft>
                      </a:pPr>
                      <a:r>
                        <a:rPr lang="en-GB" sz="1400">
                          <a:effectLst/>
                        </a:rPr>
                        <a:t>Foster Allowances</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1400">
                          <a:effectLst/>
                        </a:rPr>
                        <a:t>E</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281374774"/>
                  </a:ext>
                </a:extLst>
              </a:tr>
              <a:tr h="180975">
                <a:tc vMerge="1">
                  <a:txBody>
                    <a:bodyPr/>
                    <a:lstStyle/>
                    <a:p>
                      <a:endParaRPr lang="en-GB"/>
                    </a:p>
                  </a:txBody>
                  <a:tcPr/>
                </a:tc>
                <a:tc>
                  <a:txBody>
                    <a:bodyPr/>
                    <a:lstStyle/>
                    <a:p>
                      <a:pPr>
                        <a:lnSpc>
                          <a:spcPct val="107000"/>
                        </a:lnSpc>
                        <a:spcAft>
                          <a:spcPts val="800"/>
                        </a:spcAft>
                      </a:pPr>
                      <a:r>
                        <a:rPr lang="en-GB" sz="1400">
                          <a:effectLst/>
                        </a:rPr>
                        <a:t>Occupational and approved personal pensions</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1400">
                          <a:effectLst/>
                        </a:rPr>
                        <a:t>E</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459464471"/>
                  </a:ext>
                </a:extLst>
              </a:tr>
              <a:tr h="180975">
                <a:tc vMerge="1">
                  <a:txBody>
                    <a:bodyPr/>
                    <a:lstStyle/>
                    <a:p>
                      <a:endParaRPr lang="en-GB"/>
                    </a:p>
                  </a:txBody>
                  <a:tcPr/>
                </a:tc>
                <a:tc>
                  <a:txBody>
                    <a:bodyPr/>
                    <a:lstStyle/>
                    <a:p>
                      <a:pPr>
                        <a:lnSpc>
                          <a:spcPct val="107000"/>
                        </a:lnSpc>
                        <a:spcAft>
                          <a:spcPts val="800"/>
                        </a:spcAft>
                      </a:pPr>
                      <a:r>
                        <a:rPr lang="en-GB" sz="1400" b="1" dirty="0">
                          <a:effectLst/>
                        </a:rPr>
                        <a:t>Statutory Maternity Pay (SMP)</a:t>
                      </a:r>
                      <a:endParaRPr lang="en-GB"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1400" b="1" dirty="0">
                          <a:effectLst/>
                        </a:rPr>
                        <a:t>S (**)</a:t>
                      </a:r>
                      <a:endParaRPr lang="en-GB"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244777708"/>
                  </a:ext>
                </a:extLst>
              </a:tr>
              <a:tr h="180975">
                <a:tc vMerge="1">
                  <a:txBody>
                    <a:bodyPr/>
                    <a:lstStyle/>
                    <a:p>
                      <a:endParaRPr lang="en-GB"/>
                    </a:p>
                  </a:txBody>
                  <a:tcPr/>
                </a:tc>
                <a:tc>
                  <a:txBody>
                    <a:bodyPr/>
                    <a:lstStyle/>
                    <a:p>
                      <a:pPr>
                        <a:lnSpc>
                          <a:spcPct val="107000"/>
                        </a:lnSpc>
                        <a:spcAft>
                          <a:spcPts val="800"/>
                        </a:spcAft>
                      </a:pPr>
                      <a:r>
                        <a:rPr lang="en-GB" sz="1400" b="1" dirty="0">
                          <a:effectLst/>
                        </a:rPr>
                        <a:t>Statutory Paternity Pay (SPP)</a:t>
                      </a:r>
                      <a:endParaRPr lang="en-GB"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1400" b="1" dirty="0">
                          <a:effectLst/>
                        </a:rPr>
                        <a:t>S(**)</a:t>
                      </a:r>
                      <a:endParaRPr lang="en-GB"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695125573"/>
                  </a:ext>
                </a:extLst>
              </a:tr>
              <a:tr h="180975">
                <a:tc vMerge="1">
                  <a:txBody>
                    <a:bodyPr/>
                    <a:lstStyle/>
                    <a:p>
                      <a:endParaRPr lang="en-GB"/>
                    </a:p>
                  </a:txBody>
                  <a:tcPr/>
                </a:tc>
                <a:tc>
                  <a:txBody>
                    <a:bodyPr/>
                    <a:lstStyle/>
                    <a:p>
                      <a:pPr>
                        <a:lnSpc>
                          <a:spcPct val="107000"/>
                        </a:lnSpc>
                        <a:spcAft>
                          <a:spcPts val="800"/>
                        </a:spcAft>
                      </a:pPr>
                      <a:r>
                        <a:rPr lang="en-GB" sz="1400" b="1">
                          <a:effectLst/>
                        </a:rPr>
                        <a:t>Statutory Sick Pay (SSP)</a:t>
                      </a:r>
                      <a:endParaRPr lang="en-GB" sz="1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1400" b="1" dirty="0">
                          <a:effectLst/>
                        </a:rPr>
                        <a:t>S(**)</a:t>
                      </a:r>
                      <a:endParaRPr lang="en-GB"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218413960"/>
                  </a:ext>
                </a:extLst>
              </a:tr>
              <a:tr h="180975">
                <a:tc vMerge="1">
                  <a:txBody>
                    <a:bodyPr/>
                    <a:lstStyle/>
                    <a:p>
                      <a:endParaRPr lang="en-GB"/>
                    </a:p>
                  </a:txBody>
                  <a:tcPr/>
                </a:tc>
                <a:tc>
                  <a:txBody>
                    <a:bodyPr/>
                    <a:lstStyle/>
                    <a:p>
                      <a:pPr>
                        <a:lnSpc>
                          <a:spcPct val="107000"/>
                        </a:lnSpc>
                        <a:spcAft>
                          <a:spcPts val="800"/>
                        </a:spcAft>
                      </a:pPr>
                      <a:r>
                        <a:rPr lang="en-GB" sz="1400">
                          <a:effectLst/>
                        </a:rPr>
                        <a:t>Student loans</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1400">
                          <a:effectLst/>
                        </a:rPr>
                        <a:t>I</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057969065"/>
                  </a:ext>
                </a:extLst>
              </a:tr>
              <a:tr h="186055">
                <a:tc vMerge="1">
                  <a:txBody>
                    <a:bodyPr/>
                    <a:lstStyle/>
                    <a:p>
                      <a:endParaRPr lang="en-GB"/>
                    </a:p>
                  </a:txBody>
                  <a:tcPr/>
                </a:tc>
                <a:tc>
                  <a:txBody>
                    <a:bodyPr/>
                    <a:lstStyle/>
                    <a:p>
                      <a:pPr>
                        <a:lnSpc>
                          <a:spcPct val="107000"/>
                        </a:lnSpc>
                        <a:spcAft>
                          <a:spcPts val="800"/>
                        </a:spcAft>
                      </a:pPr>
                      <a:r>
                        <a:rPr lang="en-GB" sz="1400">
                          <a:effectLst/>
                        </a:rPr>
                        <a:t>Training allowances and Education Maintenance Allowance</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1400">
                          <a:effectLst/>
                        </a:rPr>
                        <a:t>I</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967486131"/>
                  </a:ext>
                </a:extLst>
              </a:tr>
              <a:tr h="180975">
                <a:tc rowSpan="2">
                  <a:txBody>
                    <a:bodyPr/>
                    <a:lstStyle/>
                    <a:p>
                      <a:pPr>
                        <a:lnSpc>
                          <a:spcPct val="107000"/>
                        </a:lnSpc>
                        <a:spcAft>
                          <a:spcPts val="800"/>
                        </a:spcAft>
                      </a:pPr>
                      <a:r>
                        <a:rPr lang="en-GB" sz="1400" dirty="0">
                          <a:effectLst/>
                        </a:rPr>
                        <a:t>Covid-19 Market income support schemes</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GB" sz="1400" b="1" dirty="0">
                          <a:effectLst/>
                        </a:rPr>
                        <a:t>Coronavirus Job Retention Scheme (CJRS)</a:t>
                      </a:r>
                      <a:endParaRPr lang="en-GB"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1400" b="1" dirty="0">
                          <a:effectLst/>
                        </a:rPr>
                        <a:t>S (*)</a:t>
                      </a:r>
                      <a:endParaRPr lang="en-GB"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767847200"/>
                  </a:ext>
                </a:extLst>
              </a:tr>
              <a:tr h="376555">
                <a:tc vMerge="1">
                  <a:txBody>
                    <a:bodyPr/>
                    <a:lstStyle/>
                    <a:p>
                      <a:endParaRPr lang="en-GB"/>
                    </a:p>
                  </a:txBody>
                  <a:tcPr/>
                </a:tc>
                <a:tc>
                  <a:txBody>
                    <a:bodyPr/>
                    <a:lstStyle/>
                    <a:p>
                      <a:pPr>
                        <a:lnSpc>
                          <a:spcPct val="107000"/>
                        </a:lnSpc>
                        <a:spcAft>
                          <a:spcPts val="800"/>
                        </a:spcAft>
                      </a:pPr>
                      <a:r>
                        <a:rPr lang="en-GB" sz="1400" b="1" dirty="0">
                          <a:effectLst/>
                        </a:rPr>
                        <a:t>Self-Employed Income Support Scheme (SEISS)</a:t>
                      </a:r>
                      <a:endParaRPr lang="en-GB"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1400" b="1" dirty="0">
                          <a:effectLst/>
                        </a:rPr>
                        <a:t>S (*)</a:t>
                      </a:r>
                      <a:endParaRPr lang="en-GB"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995035065"/>
                  </a:ext>
                </a:extLst>
              </a:tr>
            </a:tbl>
          </a:graphicData>
        </a:graphic>
      </p:graphicFrame>
    </p:spTree>
    <p:extLst>
      <p:ext uri="{BB962C8B-B14F-4D97-AF65-F5344CB8AC3E}">
        <p14:creationId xmlns:p14="http://schemas.microsoft.com/office/powerpoint/2010/main" val="26448276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B468C4C-CE6B-0341-8096-181939C4147D}"/>
              </a:ext>
            </a:extLst>
          </p:cNvPr>
          <p:cNvSpPr>
            <a:spLocks noGrp="1"/>
          </p:cNvSpPr>
          <p:nvPr>
            <p:ph type="ctrTitle"/>
          </p:nvPr>
        </p:nvSpPr>
        <p:spPr/>
        <p:txBody>
          <a:bodyPr/>
          <a:lstStyle/>
          <a:p>
            <a:r>
              <a:rPr lang="en-US" dirty="0"/>
              <a:t>UKMOD</a:t>
            </a:r>
            <a:br>
              <a:rPr lang="en-US" dirty="0"/>
            </a:br>
            <a:r>
              <a:rPr lang="en-US" dirty="0"/>
              <a:t>How it works</a:t>
            </a:r>
          </a:p>
        </p:txBody>
      </p:sp>
      <p:sp>
        <p:nvSpPr>
          <p:cNvPr id="4" name="Slide Number Placeholder 3">
            <a:extLst>
              <a:ext uri="{FF2B5EF4-FFF2-40B4-BE49-F238E27FC236}">
                <a16:creationId xmlns:a16="http://schemas.microsoft.com/office/drawing/2014/main" id="{C71F9CEE-B9E8-D648-AD2A-7382BBC3A376}"/>
              </a:ext>
            </a:extLst>
          </p:cNvPr>
          <p:cNvSpPr>
            <a:spLocks noGrp="1"/>
          </p:cNvSpPr>
          <p:nvPr>
            <p:ph type="sldNum" sz="quarter" idx="12"/>
          </p:nvPr>
        </p:nvSpPr>
        <p:spPr/>
        <p:txBody>
          <a:bodyPr/>
          <a:lstStyle/>
          <a:p>
            <a:fld id="{C48A8FB8-C411-4B7B-B8DF-3C88CBE8C9E0}" type="slidenum">
              <a:rPr lang="en-GB" smtClean="0"/>
              <a:t>25</a:t>
            </a:fld>
            <a:endParaRPr lang="en-GB"/>
          </a:p>
        </p:txBody>
      </p:sp>
    </p:spTree>
    <p:extLst>
      <p:ext uri="{BB962C8B-B14F-4D97-AF65-F5344CB8AC3E}">
        <p14:creationId xmlns:p14="http://schemas.microsoft.com/office/powerpoint/2010/main" val="37611240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Three components</a:t>
            </a:r>
          </a:p>
        </p:txBody>
      </p:sp>
      <p:sp>
        <p:nvSpPr>
          <p:cNvPr id="3" name="Content Placeholder 2"/>
          <p:cNvSpPr>
            <a:spLocks noGrp="1"/>
          </p:cNvSpPr>
          <p:nvPr>
            <p:ph idx="1"/>
          </p:nvPr>
        </p:nvSpPr>
        <p:spPr/>
        <p:txBody>
          <a:bodyPr>
            <a:normAutofit/>
          </a:bodyPr>
          <a:lstStyle/>
          <a:p>
            <a:pPr marL="0" indent="0">
              <a:buNone/>
            </a:pPr>
            <a:r>
              <a:rPr lang="en-GB" dirty="0"/>
              <a:t>UKMOD consists of three components:</a:t>
            </a:r>
          </a:p>
          <a:p>
            <a:pPr marL="0" indent="0">
              <a:buNone/>
            </a:pPr>
            <a:endParaRPr lang="en-GB" dirty="0"/>
          </a:p>
          <a:p>
            <a:pPr marL="514350" indent="-514350">
              <a:buFont typeface="+mj-lt"/>
              <a:buAutoNum type="arabicPeriod"/>
            </a:pPr>
            <a:r>
              <a:rPr lang="en-GB" dirty="0"/>
              <a:t>Input micro-data</a:t>
            </a:r>
          </a:p>
          <a:p>
            <a:pPr marL="514350" indent="-514350">
              <a:buFont typeface="+mj-lt"/>
              <a:buAutoNum type="arabicPeriod"/>
            </a:pPr>
            <a:endParaRPr lang="en-GB" dirty="0"/>
          </a:p>
          <a:p>
            <a:pPr marL="514350" indent="-514350">
              <a:buFont typeface="+mj-lt"/>
              <a:buAutoNum type="arabicPeriod"/>
            </a:pPr>
            <a:r>
              <a:rPr lang="en-GB" dirty="0"/>
              <a:t>Tax-benefit policy code, i.e. the UKMOD model</a:t>
            </a:r>
          </a:p>
          <a:p>
            <a:pPr marL="514350" indent="-514350">
              <a:buFont typeface="+mj-lt"/>
              <a:buAutoNum type="arabicPeriod"/>
            </a:pPr>
            <a:endParaRPr lang="en-GB" dirty="0"/>
          </a:p>
          <a:p>
            <a:pPr marL="514350" indent="-514350">
              <a:buFont typeface="+mj-lt"/>
              <a:buAutoNum type="arabicPeriod"/>
            </a:pPr>
            <a:r>
              <a:rPr lang="en-GB" dirty="0"/>
              <a:t>EUROMOD software</a:t>
            </a:r>
          </a:p>
          <a:p>
            <a:pPr marL="514350" indent="-514350">
              <a:buFont typeface="+mj-lt"/>
              <a:buAutoNum type="arabicPeriod"/>
            </a:pPr>
            <a:endParaRPr lang="en-GB" dirty="0"/>
          </a:p>
        </p:txBody>
      </p:sp>
      <p:sp>
        <p:nvSpPr>
          <p:cNvPr id="4" name="Slide Number Placeholder 3"/>
          <p:cNvSpPr>
            <a:spLocks noGrp="1"/>
          </p:cNvSpPr>
          <p:nvPr>
            <p:ph type="sldNum" sz="quarter" idx="12"/>
          </p:nvPr>
        </p:nvSpPr>
        <p:spPr/>
        <p:txBody>
          <a:bodyPr/>
          <a:lstStyle/>
          <a:p>
            <a:fld id="{C48A8FB8-C411-4B7B-B8DF-3C88CBE8C9E0}" type="slidenum">
              <a:rPr lang="en-GB" smtClean="0"/>
              <a:t>26</a:t>
            </a:fld>
            <a:endParaRPr lang="en-GB"/>
          </a:p>
        </p:txBody>
      </p:sp>
    </p:spTree>
    <p:extLst>
      <p:ext uri="{BB962C8B-B14F-4D97-AF65-F5344CB8AC3E}">
        <p14:creationId xmlns:p14="http://schemas.microsoft.com/office/powerpoint/2010/main" val="16924295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4A2D04-1327-4B41-B921-DE306C6F4FF8}"/>
              </a:ext>
            </a:extLst>
          </p:cNvPr>
          <p:cNvSpPr>
            <a:spLocks noGrp="1"/>
          </p:cNvSpPr>
          <p:nvPr>
            <p:ph type="title"/>
          </p:nvPr>
        </p:nvSpPr>
        <p:spPr/>
        <p:txBody>
          <a:bodyPr>
            <a:noAutofit/>
          </a:bodyPr>
          <a:lstStyle/>
          <a:p>
            <a:r>
              <a:rPr lang="en-US" sz="3600" dirty="0"/>
              <a:t>How does UKMOD work?</a:t>
            </a:r>
          </a:p>
        </p:txBody>
      </p:sp>
      <p:sp>
        <p:nvSpPr>
          <p:cNvPr id="4" name="Slide Number Placeholder 3">
            <a:extLst>
              <a:ext uri="{FF2B5EF4-FFF2-40B4-BE49-F238E27FC236}">
                <a16:creationId xmlns:a16="http://schemas.microsoft.com/office/drawing/2014/main" id="{469172C0-60D9-0B46-A53F-DBDB7542D5BC}"/>
              </a:ext>
            </a:extLst>
          </p:cNvPr>
          <p:cNvSpPr>
            <a:spLocks noGrp="1"/>
          </p:cNvSpPr>
          <p:nvPr>
            <p:ph type="sldNum" sz="quarter" idx="12"/>
          </p:nvPr>
        </p:nvSpPr>
        <p:spPr/>
        <p:txBody>
          <a:bodyPr/>
          <a:lstStyle/>
          <a:p>
            <a:fld id="{C48A8FB8-C411-4B7B-B8DF-3C88CBE8C9E0}" type="slidenum">
              <a:rPr lang="en-GB" smtClean="0"/>
              <a:t>27</a:t>
            </a:fld>
            <a:endParaRPr lang="en-GB"/>
          </a:p>
        </p:txBody>
      </p:sp>
      <p:sp>
        <p:nvSpPr>
          <p:cNvPr id="34" name="Right Arrow 33">
            <a:extLst>
              <a:ext uri="{FF2B5EF4-FFF2-40B4-BE49-F238E27FC236}">
                <a16:creationId xmlns:a16="http://schemas.microsoft.com/office/drawing/2014/main" id="{55976B84-AC59-104D-8146-C69E67598CFB}"/>
              </a:ext>
            </a:extLst>
          </p:cNvPr>
          <p:cNvSpPr/>
          <p:nvPr/>
        </p:nvSpPr>
        <p:spPr>
          <a:xfrm rot="5400000">
            <a:off x="2698391" y="3153548"/>
            <a:ext cx="364208" cy="54006"/>
          </a:xfrm>
          <a:prstGeom prst="rightArrow">
            <a:avLst/>
          </a:prstGeom>
          <a:solidFill>
            <a:srgbClr val="1D347D"/>
          </a:solidFill>
          <a:ln>
            <a:solidFill>
              <a:srgbClr val="1D34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latin typeface="Arial" panose="020B0604020202020204" pitchFamily="34" charset="0"/>
              <a:cs typeface="Arial" panose="020B0604020202020204" pitchFamily="34" charset="0"/>
            </a:endParaRPr>
          </a:p>
        </p:txBody>
      </p:sp>
      <p:sp>
        <p:nvSpPr>
          <p:cNvPr id="35" name="Rounded Rectangle 34">
            <a:extLst>
              <a:ext uri="{FF2B5EF4-FFF2-40B4-BE49-F238E27FC236}">
                <a16:creationId xmlns:a16="http://schemas.microsoft.com/office/drawing/2014/main" id="{3E6087C9-8A71-0744-A2B8-B54B64FD0970}"/>
              </a:ext>
            </a:extLst>
          </p:cNvPr>
          <p:cNvSpPr/>
          <p:nvPr/>
        </p:nvSpPr>
        <p:spPr>
          <a:xfrm>
            <a:off x="899592" y="2218893"/>
            <a:ext cx="3048631" cy="779554"/>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dirty="0">
                <a:solidFill>
                  <a:srgbClr val="0E4D9D"/>
                </a:solidFill>
                <a:latin typeface="Arial" panose="020B0604020202020204" pitchFamily="34" charset="0"/>
                <a:cs typeface="Arial" panose="020B0604020202020204" pitchFamily="34" charset="0"/>
              </a:rPr>
              <a:t>Model: Tax-benefit policy code</a:t>
            </a:r>
          </a:p>
          <a:p>
            <a:pPr algn="ctr"/>
            <a:r>
              <a:rPr lang="en-GB" sz="1400" dirty="0">
                <a:solidFill>
                  <a:srgbClr val="0E4D9D"/>
                </a:solidFill>
                <a:latin typeface="Arial" panose="020B0604020202020204" pitchFamily="34" charset="0"/>
                <a:cs typeface="Arial" panose="020B0604020202020204" pitchFamily="34" charset="0"/>
              </a:rPr>
              <a:t>(via the EUROMOD User Interface)</a:t>
            </a:r>
          </a:p>
        </p:txBody>
      </p:sp>
      <p:sp>
        <p:nvSpPr>
          <p:cNvPr id="36" name="Right Arrow 35">
            <a:extLst>
              <a:ext uri="{FF2B5EF4-FFF2-40B4-BE49-F238E27FC236}">
                <a16:creationId xmlns:a16="http://schemas.microsoft.com/office/drawing/2014/main" id="{242680A9-E932-CF43-B6E0-C7193E27B1CF}"/>
              </a:ext>
            </a:extLst>
          </p:cNvPr>
          <p:cNvSpPr/>
          <p:nvPr/>
        </p:nvSpPr>
        <p:spPr>
          <a:xfrm rot="5400000">
            <a:off x="5631774" y="3152800"/>
            <a:ext cx="365703" cy="54006"/>
          </a:xfrm>
          <a:prstGeom prst="rightArrow">
            <a:avLst/>
          </a:prstGeom>
          <a:solidFill>
            <a:srgbClr val="1D347D"/>
          </a:solidFill>
          <a:ln>
            <a:solidFill>
              <a:srgbClr val="1D34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latin typeface="Arial" panose="020B0604020202020204" pitchFamily="34" charset="0"/>
              <a:cs typeface="Arial" panose="020B0604020202020204" pitchFamily="34" charset="0"/>
            </a:endParaRPr>
          </a:p>
        </p:txBody>
      </p:sp>
      <p:sp>
        <p:nvSpPr>
          <p:cNvPr id="37" name="Right Arrow 36">
            <a:extLst>
              <a:ext uri="{FF2B5EF4-FFF2-40B4-BE49-F238E27FC236}">
                <a16:creationId xmlns:a16="http://schemas.microsoft.com/office/drawing/2014/main" id="{612EE1A3-ED97-0D47-987D-191231A780F6}"/>
              </a:ext>
            </a:extLst>
          </p:cNvPr>
          <p:cNvSpPr/>
          <p:nvPr/>
        </p:nvSpPr>
        <p:spPr>
          <a:xfrm rot="5400000">
            <a:off x="4265726" y="4145864"/>
            <a:ext cx="345166" cy="80781"/>
          </a:xfrm>
          <a:prstGeom prst="rightArrow">
            <a:avLst/>
          </a:prstGeom>
          <a:solidFill>
            <a:srgbClr val="1D347D"/>
          </a:solidFill>
          <a:ln>
            <a:solidFill>
              <a:srgbClr val="1D34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latin typeface="Arial" panose="020B0604020202020204" pitchFamily="34" charset="0"/>
              <a:cs typeface="Arial" panose="020B0604020202020204" pitchFamily="34" charset="0"/>
            </a:endParaRPr>
          </a:p>
        </p:txBody>
      </p:sp>
      <p:sp>
        <p:nvSpPr>
          <p:cNvPr id="38" name="Rounded Rectangle 37">
            <a:extLst>
              <a:ext uri="{FF2B5EF4-FFF2-40B4-BE49-F238E27FC236}">
                <a16:creationId xmlns:a16="http://schemas.microsoft.com/office/drawing/2014/main" id="{7C929D41-DF5F-8F48-8549-8714E89BB7B5}"/>
              </a:ext>
            </a:extLst>
          </p:cNvPr>
          <p:cNvSpPr/>
          <p:nvPr/>
        </p:nvSpPr>
        <p:spPr>
          <a:xfrm>
            <a:off x="4747125" y="2218893"/>
            <a:ext cx="2777203" cy="779554"/>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dirty="0">
                <a:solidFill>
                  <a:srgbClr val="0E4D9D"/>
                </a:solidFill>
                <a:latin typeface="Arial" panose="020B0604020202020204" pitchFamily="34" charset="0"/>
                <a:cs typeface="Arial" panose="020B0604020202020204" pitchFamily="34" charset="0"/>
              </a:rPr>
              <a:t>Input micro-data</a:t>
            </a:r>
          </a:p>
          <a:p>
            <a:pPr algn="ctr"/>
            <a:r>
              <a:rPr lang="en-GB" sz="1400" dirty="0">
                <a:solidFill>
                  <a:srgbClr val="0E4D9D"/>
                </a:solidFill>
                <a:latin typeface="Arial" panose="020B0604020202020204" pitchFamily="34" charset="0"/>
                <a:cs typeface="Arial" panose="020B0604020202020204" pitchFamily="34" charset="0"/>
              </a:rPr>
              <a:t>(FRS, UKHLS or hypothetical households data)</a:t>
            </a:r>
          </a:p>
        </p:txBody>
      </p:sp>
      <p:sp>
        <p:nvSpPr>
          <p:cNvPr id="39" name="Rounded Rectangle 38">
            <a:extLst>
              <a:ext uri="{FF2B5EF4-FFF2-40B4-BE49-F238E27FC236}">
                <a16:creationId xmlns:a16="http://schemas.microsoft.com/office/drawing/2014/main" id="{FC88D686-3EF7-9747-BF25-4AB6335C98C8}"/>
              </a:ext>
            </a:extLst>
          </p:cNvPr>
          <p:cNvSpPr/>
          <p:nvPr/>
        </p:nvSpPr>
        <p:spPr>
          <a:xfrm>
            <a:off x="2307186" y="3385805"/>
            <a:ext cx="4425053" cy="664617"/>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dirty="0">
                <a:solidFill>
                  <a:srgbClr val="0E4D9D"/>
                </a:solidFill>
                <a:latin typeface="Arial" panose="020B0604020202020204" pitchFamily="34" charset="0"/>
                <a:cs typeface="Arial" panose="020B0604020202020204" pitchFamily="34" charset="0"/>
              </a:rPr>
              <a:t>Policy simulations</a:t>
            </a:r>
          </a:p>
          <a:p>
            <a:pPr algn="ctr"/>
            <a:r>
              <a:rPr lang="en-GB" sz="1400" dirty="0">
                <a:solidFill>
                  <a:srgbClr val="0E4D9D"/>
                </a:solidFill>
                <a:latin typeface="Arial" panose="020B0604020202020204" pitchFamily="34" charset="0"/>
                <a:cs typeface="Arial" panose="020B0604020202020204" pitchFamily="34" charset="0"/>
              </a:rPr>
              <a:t>(EUROMOD software)</a:t>
            </a:r>
          </a:p>
        </p:txBody>
      </p:sp>
      <p:sp>
        <p:nvSpPr>
          <p:cNvPr id="40" name="Right Arrow 39">
            <a:extLst>
              <a:ext uri="{FF2B5EF4-FFF2-40B4-BE49-F238E27FC236}">
                <a16:creationId xmlns:a16="http://schemas.microsoft.com/office/drawing/2014/main" id="{ADE2B09A-7668-7341-B3E5-B5504D01E6F7}"/>
              </a:ext>
            </a:extLst>
          </p:cNvPr>
          <p:cNvSpPr/>
          <p:nvPr/>
        </p:nvSpPr>
        <p:spPr>
          <a:xfrm rot="5400000">
            <a:off x="4301465" y="5073218"/>
            <a:ext cx="271643" cy="90176"/>
          </a:xfrm>
          <a:prstGeom prst="rightArrow">
            <a:avLst/>
          </a:prstGeom>
          <a:solidFill>
            <a:srgbClr val="1D347D"/>
          </a:solidFill>
          <a:ln>
            <a:solidFill>
              <a:srgbClr val="1D34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latin typeface="Arial" panose="020B0604020202020204" pitchFamily="34" charset="0"/>
              <a:cs typeface="Arial" panose="020B0604020202020204" pitchFamily="34" charset="0"/>
            </a:endParaRPr>
          </a:p>
        </p:txBody>
      </p:sp>
      <p:sp>
        <p:nvSpPr>
          <p:cNvPr id="41" name="Rounded Rectangle 40">
            <a:extLst>
              <a:ext uri="{FF2B5EF4-FFF2-40B4-BE49-F238E27FC236}">
                <a16:creationId xmlns:a16="http://schemas.microsoft.com/office/drawing/2014/main" id="{96C506A0-B2AF-7540-BF9C-8C35FB3F54A5}"/>
              </a:ext>
            </a:extLst>
          </p:cNvPr>
          <p:cNvSpPr/>
          <p:nvPr/>
        </p:nvSpPr>
        <p:spPr>
          <a:xfrm>
            <a:off x="1768056" y="5272328"/>
            <a:ext cx="5612256" cy="550502"/>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dirty="0">
                <a:solidFill>
                  <a:srgbClr val="0E4D9D"/>
                </a:solidFill>
                <a:latin typeface="Arial" panose="020B0604020202020204" pitchFamily="34" charset="0"/>
                <a:cs typeface="Arial" panose="020B0604020202020204" pitchFamily="34" charset="0"/>
              </a:rPr>
              <a:t>Tools for analysis: Statistics Presenter, In-depth Analysis tool</a:t>
            </a:r>
          </a:p>
          <a:p>
            <a:pPr algn="ctr"/>
            <a:r>
              <a:rPr lang="en-GB" sz="1400" dirty="0">
                <a:solidFill>
                  <a:srgbClr val="0E4D9D"/>
                </a:solidFill>
                <a:latin typeface="Arial" panose="020B0604020202020204" pitchFamily="34" charset="0"/>
                <a:cs typeface="Arial" panose="020B0604020202020204" pitchFamily="34" charset="0"/>
              </a:rPr>
              <a:t>(or statistical software e.g. Stata)</a:t>
            </a:r>
          </a:p>
        </p:txBody>
      </p:sp>
      <p:sp>
        <p:nvSpPr>
          <p:cNvPr id="42" name="Rounded Rectangle 41">
            <a:extLst>
              <a:ext uri="{FF2B5EF4-FFF2-40B4-BE49-F238E27FC236}">
                <a16:creationId xmlns:a16="http://schemas.microsoft.com/office/drawing/2014/main" id="{C85B0A18-E746-F841-A312-AD72A37EAB65}"/>
              </a:ext>
            </a:extLst>
          </p:cNvPr>
          <p:cNvSpPr/>
          <p:nvPr/>
        </p:nvSpPr>
        <p:spPr>
          <a:xfrm>
            <a:off x="2339751" y="4400154"/>
            <a:ext cx="4425053" cy="582330"/>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dirty="0">
                <a:solidFill>
                  <a:srgbClr val="0E4D9D"/>
                </a:solidFill>
                <a:latin typeface="Arial" panose="020B0604020202020204" pitchFamily="34" charset="0"/>
                <a:cs typeface="Arial" panose="020B0604020202020204" pitchFamily="34" charset="0"/>
              </a:rPr>
              <a:t>Output micro-data  = </a:t>
            </a:r>
          </a:p>
          <a:p>
            <a:pPr algn="ctr"/>
            <a:r>
              <a:rPr lang="en-GB" sz="1400" dirty="0">
                <a:solidFill>
                  <a:srgbClr val="0E4D9D"/>
                </a:solidFill>
                <a:latin typeface="Arial" panose="020B0604020202020204" pitchFamily="34" charset="0"/>
                <a:cs typeface="Arial" panose="020B0604020202020204" pitchFamily="34" charset="0"/>
              </a:rPr>
              <a:t>input micro-data  + additional simulated variables</a:t>
            </a:r>
          </a:p>
        </p:txBody>
      </p:sp>
      <p:sp>
        <p:nvSpPr>
          <p:cNvPr id="43" name="Right Arrow 42">
            <a:extLst>
              <a:ext uri="{FF2B5EF4-FFF2-40B4-BE49-F238E27FC236}">
                <a16:creationId xmlns:a16="http://schemas.microsoft.com/office/drawing/2014/main" id="{9312B410-DD8A-0E4D-BE94-9DD3501539D6}"/>
              </a:ext>
            </a:extLst>
          </p:cNvPr>
          <p:cNvSpPr/>
          <p:nvPr/>
        </p:nvSpPr>
        <p:spPr>
          <a:xfrm rot="5400000">
            <a:off x="5659217" y="2004880"/>
            <a:ext cx="310818" cy="54006"/>
          </a:xfrm>
          <a:prstGeom prst="rightArrow">
            <a:avLst/>
          </a:prstGeom>
          <a:solidFill>
            <a:srgbClr val="1D347D"/>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latin typeface="Arial" panose="020B0604020202020204" pitchFamily="34" charset="0"/>
              <a:cs typeface="Arial" panose="020B0604020202020204" pitchFamily="34" charset="0"/>
            </a:endParaRPr>
          </a:p>
        </p:txBody>
      </p:sp>
      <p:sp>
        <p:nvSpPr>
          <p:cNvPr id="44" name="Rounded Rectangle 43">
            <a:extLst>
              <a:ext uri="{FF2B5EF4-FFF2-40B4-BE49-F238E27FC236}">
                <a16:creationId xmlns:a16="http://schemas.microsoft.com/office/drawing/2014/main" id="{6DF63D4D-73CC-F54E-BE03-60AEF01B035F}"/>
              </a:ext>
            </a:extLst>
          </p:cNvPr>
          <p:cNvSpPr/>
          <p:nvPr/>
        </p:nvSpPr>
        <p:spPr>
          <a:xfrm>
            <a:off x="4747125" y="1268760"/>
            <a:ext cx="2777203" cy="607714"/>
          </a:xfrm>
          <a:prstGeom prst="roundRect">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dirty="0">
                <a:solidFill>
                  <a:schemeClr val="bg2">
                    <a:lumMod val="25000"/>
                  </a:schemeClr>
                </a:solidFill>
                <a:latin typeface="Arial" panose="020B0604020202020204" pitchFamily="34" charset="0"/>
                <a:cs typeface="Arial" panose="020B0604020202020204" pitchFamily="34" charset="0"/>
              </a:rPr>
              <a:t>Original micro-data</a:t>
            </a:r>
          </a:p>
          <a:p>
            <a:pPr algn="ctr"/>
            <a:r>
              <a:rPr lang="en-GB" sz="1400" dirty="0">
                <a:solidFill>
                  <a:schemeClr val="bg2">
                    <a:lumMod val="25000"/>
                  </a:schemeClr>
                </a:solidFill>
                <a:latin typeface="Arial" panose="020B0604020202020204" pitchFamily="34" charset="0"/>
                <a:cs typeface="Arial" panose="020B0604020202020204" pitchFamily="34" charset="0"/>
              </a:rPr>
              <a:t>(FRS or UKHLS for the UK)</a:t>
            </a:r>
          </a:p>
        </p:txBody>
      </p:sp>
      <p:sp>
        <p:nvSpPr>
          <p:cNvPr id="45" name="Right Arrow 44">
            <a:extLst>
              <a:ext uri="{FF2B5EF4-FFF2-40B4-BE49-F238E27FC236}">
                <a16:creationId xmlns:a16="http://schemas.microsoft.com/office/drawing/2014/main" id="{0455D645-4934-8943-B1E8-F0AB951BCB83}"/>
              </a:ext>
            </a:extLst>
          </p:cNvPr>
          <p:cNvSpPr/>
          <p:nvPr/>
        </p:nvSpPr>
        <p:spPr>
          <a:xfrm rot="10800000" flipV="1">
            <a:off x="3965405" y="2616295"/>
            <a:ext cx="764476" cy="45720"/>
          </a:xfrm>
          <a:prstGeom prst="rightArrow">
            <a:avLst/>
          </a:prstGeom>
          <a:solidFill>
            <a:srgbClr val="1D347D"/>
          </a:solidFill>
          <a:ln>
            <a:solidFill>
              <a:srgbClr val="1D34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02230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D7867B-1036-D54B-9348-37F077272BE7}"/>
              </a:ext>
            </a:extLst>
          </p:cNvPr>
          <p:cNvSpPr>
            <a:spLocks noGrp="1"/>
          </p:cNvSpPr>
          <p:nvPr>
            <p:ph type="title"/>
          </p:nvPr>
        </p:nvSpPr>
        <p:spPr/>
        <p:txBody>
          <a:bodyPr>
            <a:normAutofit/>
          </a:bodyPr>
          <a:lstStyle/>
          <a:p>
            <a:r>
              <a:rPr lang="en-US" dirty="0"/>
              <a:t>UKMOD in this course</a:t>
            </a:r>
          </a:p>
        </p:txBody>
      </p:sp>
      <p:sp>
        <p:nvSpPr>
          <p:cNvPr id="3" name="Content Placeholder 2">
            <a:extLst>
              <a:ext uri="{FF2B5EF4-FFF2-40B4-BE49-F238E27FC236}">
                <a16:creationId xmlns:a16="http://schemas.microsoft.com/office/drawing/2014/main" id="{0F3BCDF3-5756-EE4E-953D-A478B5BAF0C5}"/>
              </a:ext>
            </a:extLst>
          </p:cNvPr>
          <p:cNvSpPr>
            <a:spLocks noGrp="1"/>
          </p:cNvSpPr>
          <p:nvPr>
            <p:ph idx="1"/>
          </p:nvPr>
        </p:nvSpPr>
        <p:spPr/>
        <p:txBody>
          <a:bodyPr>
            <a:normAutofit lnSpcReduction="10000"/>
          </a:bodyPr>
          <a:lstStyle/>
          <a:p>
            <a:r>
              <a:rPr lang="en-GB" dirty="0"/>
              <a:t>EUROMOD Software</a:t>
            </a:r>
          </a:p>
          <a:p>
            <a:endParaRPr lang="en-GB" dirty="0"/>
          </a:p>
          <a:p>
            <a:r>
              <a:rPr lang="en-GB" dirty="0"/>
              <a:t>Model (tax-benefit code):</a:t>
            </a:r>
          </a:p>
          <a:p>
            <a:pPr lvl="1"/>
            <a:r>
              <a:rPr lang="en-GB" dirty="0"/>
              <a:t>Training version of the model broadly reflecting UK policy in 2026</a:t>
            </a:r>
          </a:p>
          <a:p>
            <a:pPr marL="0" indent="0">
              <a:buNone/>
            </a:pPr>
            <a:endParaRPr lang="en-GB" dirty="0"/>
          </a:p>
          <a:p>
            <a:r>
              <a:rPr lang="en-GB" dirty="0"/>
              <a:t>Input micro-data</a:t>
            </a:r>
          </a:p>
          <a:p>
            <a:pPr lvl="1"/>
            <a:r>
              <a:rPr lang="en-GB" dirty="0"/>
              <a:t>Training data supplied with the public access model</a:t>
            </a:r>
          </a:p>
          <a:p>
            <a:pPr lvl="1"/>
            <a:endParaRPr lang="en-GB" dirty="0"/>
          </a:p>
          <a:p>
            <a:r>
              <a:rPr lang="en-GB" dirty="0"/>
              <a:t>All materials are freely available for download from the internet</a:t>
            </a:r>
          </a:p>
          <a:p>
            <a:endParaRPr lang="en-US" dirty="0"/>
          </a:p>
        </p:txBody>
      </p:sp>
      <p:sp>
        <p:nvSpPr>
          <p:cNvPr id="4" name="Slide Number Placeholder 3">
            <a:extLst>
              <a:ext uri="{FF2B5EF4-FFF2-40B4-BE49-F238E27FC236}">
                <a16:creationId xmlns:a16="http://schemas.microsoft.com/office/drawing/2014/main" id="{304D1289-EBAE-E84C-9644-D9D3EFCCB759}"/>
              </a:ext>
            </a:extLst>
          </p:cNvPr>
          <p:cNvSpPr>
            <a:spLocks noGrp="1"/>
          </p:cNvSpPr>
          <p:nvPr>
            <p:ph type="sldNum" sz="quarter" idx="12"/>
          </p:nvPr>
        </p:nvSpPr>
        <p:spPr/>
        <p:txBody>
          <a:bodyPr/>
          <a:lstStyle/>
          <a:p>
            <a:fld id="{C48A8FB8-C411-4B7B-B8DF-3C88CBE8C9E0}" type="slidenum">
              <a:rPr lang="en-GB" smtClean="0"/>
              <a:t>28</a:t>
            </a:fld>
            <a:endParaRPr lang="en-GB"/>
          </a:p>
        </p:txBody>
      </p:sp>
    </p:spTree>
    <p:extLst>
      <p:ext uri="{BB962C8B-B14F-4D97-AF65-F5344CB8AC3E}">
        <p14:creationId xmlns:p14="http://schemas.microsoft.com/office/powerpoint/2010/main" val="20062767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Exercise 1</a:t>
            </a:r>
          </a:p>
        </p:txBody>
      </p:sp>
      <p:sp>
        <p:nvSpPr>
          <p:cNvPr id="3" name="Content Placeholder 2"/>
          <p:cNvSpPr>
            <a:spLocks noGrp="1"/>
          </p:cNvSpPr>
          <p:nvPr>
            <p:ph idx="1"/>
          </p:nvPr>
        </p:nvSpPr>
        <p:spPr/>
        <p:txBody>
          <a:bodyPr>
            <a:normAutofit lnSpcReduction="10000"/>
          </a:bodyPr>
          <a:lstStyle/>
          <a:p>
            <a:r>
              <a:rPr lang="en-GB" dirty="0"/>
              <a:t>You will learn:</a:t>
            </a:r>
          </a:p>
          <a:p>
            <a:pPr lvl="1"/>
            <a:r>
              <a:rPr lang="en-GB" dirty="0"/>
              <a:t>How UKMOD files are organised</a:t>
            </a:r>
          </a:p>
          <a:p>
            <a:pPr lvl="1"/>
            <a:r>
              <a:rPr lang="en-GB" dirty="0"/>
              <a:t>How to link the UKMOD model to the User Interface (UI)</a:t>
            </a:r>
          </a:p>
          <a:p>
            <a:pPr lvl="1"/>
            <a:r>
              <a:rPr lang="en-GB" dirty="0"/>
              <a:t>How to run the model and produce output micro-data</a:t>
            </a:r>
          </a:p>
          <a:p>
            <a:pPr lvl="1"/>
            <a:r>
              <a:rPr lang="en-GB" dirty="0"/>
              <a:t>How to analyse the output micro-data with the Statistics Presenter Tool</a:t>
            </a:r>
          </a:p>
          <a:p>
            <a:pPr lvl="1"/>
            <a:endParaRPr lang="en-GB" dirty="0"/>
          </a:p>
          <a:p>
            <a:r>
              <a:rPr lang="en-GB" dirty="0"/>
              <a:t>We will do the exercise together!</a:t>
            </a:r>
          </a:p>
          <a:p>
            <a:pPr lvl="1"/>
            <a:r>
              <a:rPr lang="en-GB" dirty="0"/>
              <a:t>Each step is described in the following slides to permit you to return to them later</a:t>
            </a:r>
          </a:p>
          <a:p>
            <a:pPr lvl="1"/>
            <a:endParaRPr lang="en-GB" dirty="0"/>
          </a:p>
        </p:txBody>
      </p:sp>
      <p:sp>
        <p:nvSpPr>
          <p:cNvPr id="4" name="Slide Number Placeholder 3"/>
          <p:cNvSpPr>
            <a:spLocks noGrp="1"/>
          </p:cNvSpPr>
          <p:nvPr>
            <p:ph type="sldNum" sz="quarter" idx="12"/>
          </p:nvPr>
        </p:nvSpPr>
        <p:spPr/>
        <p:txBody>
          <a:bodyPr/>
          <a:lstStyle/>
          <a:p>
            <a:fld id="{C48A8FB8-C411-4B7B-B8DF-3C88CBE8C9E0}" type="slidenum">
              <a:rPr lang="en-GB" smtClean="0"/>
              <a:t>29</a:t>
            </a:fld>
            <a:endParaRPr lang="en-GB"/>
          </a:p>
        </p:txBody>
      </p:sp>
      <p:pic>
        <p:nvPicPr>
          <p:cNvPr id="8" name="Picture 2" descr="C:\Users\kg16893\AppData\Local\Microsoft\Windows\Temporary Internet Files\Content.IE5\XJYSR4RB\Abacus-symbol[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3608" y="265726"/>
            <a:ext cx="1422091" cy="10877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3418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ctr">
            <a:normAutofit/>
          </a:bodyPr>
          <a:lstStyle/>
          <a:p>
            <a:r>
              <a:rPr lang="en-GB" dirty="0"/>
              <a:t>Course structure</a:t>
            </a:r>
          </a:p>
        </p:txBody>
      </p:sp>
      <p:sp>
        <p:nvSpPr>
          <p:cNvPr id="4" name="Slide Number Placeholder 3"/>
          <p:cNvSpPr>
            <a:spLocks noGrp="1"/>
          </p:cNvSpPr>
          <p:nvPr>
            <p:ph type="sldNum" sz="quarter" idx="12"/>
          </p:nvPr>
        </p:nvSpPr>
        <p:spPr>
          <a:xfrm>
            <a:off x="7010400" y="0"/>
            <a:ext cx="2133600" cy="365125"/>
          </a:xfrm>
          <a:prstGeom prst="rect">
            <a:avLst/>
          </a:prstGeom>
        </p:spPr>
        <p:txBody>
          <a:bodyPr anchor="ctr">
            <a:normAutofit/>
          </a:bodyPr>
          <a:lstStyle/>
          <a:p>
            <a:pPr>
              <a:spcAft>
                <a:spcPts val="600"/>
              </a:spcAft>
            </a:pPr>
            <a:fld id="{C48A8FB8-C411-4B7B-B8DF-3C88CBE8C9E0}" type="slidenum">
              <a:rPr lang="en-GB" smtClean="0"/>
              <a:pPr>
                <a:spcAft>
                  <a:spcPts val="600"/>
                </a:spcAft>
              </a:pPr>
              <a:t>3</a:t>
            </a:fld>
            <a:endParaRPr lang="en-GB"/>
          </a:p>
        </p:txBody>
      </p:sp>
      <p:graphicFrame>
        <p:nvGraphicFramePr>
          <p:cNvPr id="9" name="Content Placeholder 2">
            <a:extLst>
              <a:ext uri="{FF2B5EF4-FFF2-40B4-BE49-F238E27FC236}">
                <a16:creationId xmlns:a16="http://schemas.microsoft.com/office/drawing/2014/main" id="{5E1BC680-CD43-1741-B141-4261C1FA25C6}"/>
              </a:ext>
            </a:extLst>
          </p:cNvPr>
          <p:cNvGraphicFramePr>
            <a:graphicFrameLocks noGrp="1"/>
          </p:cNvGraphicFramePr>
          <p:nvPr>
            <p:ph idx="1"/>
            <p:extLst>
              <p:ext uri="{D42A27DB-BD31-4B8C-83A1-F6EECF244321}">
                <p14:modId xmlns:p14="http://schemas.microsoft.com/office/powerpoint/2010/main" val="2283781364"/>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165137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FF77D8C5-4D55-8BEE-FAD2-18EE940390B1}"/>
              </a:ext>
            </a:extLst>
          </p:cNvPr>
          <p:cNvPicPr>
            <a:picLocks noChangeAspect="1"/>
          </p:cNvPicPr>
          <p:nvPr/>
        </p:nvPicPr>
        <p:blipFill>
          <a:blip r:embed="rId3"/>
          <a:stretch>
            <a:fillRect/>
          </a:stretch>
        </p:blipFill>
        <p:spPr>
          <a:xfrm>
            <a:off x="161925" y="1195387"/>
            <a:ext cx="8820150" cy="4467225"/>
          </a:xfrm>
          <a:prstGeom prst="rect">
            <a:avLst/>
          </a:prstGeom>
        </p:spPr>
      </p:pic>
      <p:sp>
        <p:nvSpPr>
          <p:cNvPr id="2" name="Title 1"/>
          <p:cNvSpPr>
            <a:spLocks noGrp="1"/>
          </p:cNvSpPr>
          <p:nvPr>
            <p:ph type="title"/>
          </p:nvPr>
        </p:nvSpPr>
        <p:spPr/>
        <p:txBody>
          <a:bodyPr/>
          <a:lstStyle/>
          <a:p>
            <a:r>
              <a:rPr lang="en-GB" dirty="0"/>
              <a:t>UKMOD files</a:t>
            </a:r>
          </a:p>
        </p:txBody>
      </p:sp>
      <p:sp>
        <p:nvSpPr>
          <p:cNvPr id="4" name="Slide Number Placeholder 3"/>
          <p:cNvSpPr>
            <a:spLocks noGrp="1"/>
          </p:cNvSpPr>
          <p:nvPr>
            <p:ph type="sldNum" sz="quarter" idx="12"/>
          </p:nvPr>
        </p:nvSpPr>
        <p:spPr/>
        <p:txBody>
          <a:bodyPr/>
          <a:lstStyle/>
          <a:p>
            <a:fld id="{C48A8FB8-C411-4B7B-B8DF-3C88CBE8C9E0}" type="slidenum">
              <a:rPr lang="en-GB" smtClean="0"/>
              <a:t>30</a:t>
            </a:fld>
            <a:endParaRPr lang="en-GB"/>
          </a:p>
        </p:txBody>
      </p:sp>
      <p:sp>
        <p:nvSpPr>
          <p:cNvPr id="6" name="TextBox 5"/>
          <p:cNvSpPr txBox="1"/>
          <p:nvPr/>
        </p:nvSpPr>
        <p:spPr>
          <a:xfrm>
            <a:off x="6041195" y="3511330"/>
            <a:ext cx="1287532" cy="369332"/>
          </a:xfrm>
          <a:prstGeom prst="rect">
            <a:avLst/>
          </a:prstGeom>
          <a:noFill/>
        </p:spPr>
        <p:txBody>
          <a:bodyPr wrap="none" rtlCol="0">
            <a:spAutoFit/>
          </a:bodyPr>
          <a:lstStyle/>
          <a:p>
            <a:r>
              <a:rPr lang="en-US" b="1" dirty="0"/>
              <a:t>Input data</a:t>
            </a:r>
            <a:endParaRPr lang="en-GB" b="1" dirty="0"/>
          </a:p>
        </p:txBody>
      </p:sp>
      <p:sp>
        <p:nvSpPr>
          <p:cNvPr id="7" name="Left Arrow 6"/>
          <p:cNvSpPr/>
          <p:nvPr/>
        </p:nvSpPr>
        <p:spPr>
          <a:xfrm>
            <a:off x="4916566" y="3603663"/>
            <a:ext cx="978408" cy="184666"/>
          </a:xfrm>
          <a:prstGeom prst="lef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6037532" y="4347520"/>
            <a:ext cx="2242922" cy="646331"/>
          </a:xfrm>
          <a:prstGeom prst="rect">
            <a:avLst/>
          </a:prstGeom>
          <a:noFill/>
        </p:spPr>
        <p:txBody>
          <a:bodyPr wrap="none" rtlCol="0">
            <a:spAutoFit/>
          </a:bodyPr>
          <a:lstStyle/>
          <a:p>
            <a:r>
              <a:rPr lang="en-US" b="1" dirty="0"/>
              <a:t>Country files </a:t>
            </a:r>
          </a:p>
          <a:p>
            <a:r>
              <a:rPr lang="en-US" b="1" dirty="0"/>
              <a:t>(=tax-benefit code)</a:t>
            </a:r>
            <a:endParaRPr lang="en-GB" b="1" dirty="0"/>
          </a:p>
        </p:txBody>
      </p:sp>
      <p:sp>
        <p:nvSpPr>
          <p:cNvPr id="9" name="Left Arrow 8"/>
          <p:cNvSpPr/>
          <p:nvPr/>
        </p:nvSpPr>
        <p:spPr>
          <a:xfrm>
            <a:off x="4934894" y="4447238"/>
            <a:ext cx="960080" cy="184666"/>
          </a:xfrm>
          <a:prstGeom prst="lef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p:cNvSpPr txBox="1"/>
          <p:nvPr/>
        </p:nvSpPr>
        <p:spPr>
          <a:xfrm>
            <a:off x="6037532" y="4061062"/>
            <a:ext cx="1479892" cy="369332"/>
          </a:xfrm>
          <a:prstGeom prst="rect">
            <a:avLst/>
          </a:prstGeom>
          <a:noFill/>
        </p:spPr>
        <p:txBody>
          <a:bodyPr wrap="none" rtlCol="0">
            <a:spAutoFit/>
          </a:bodyPr>
          <a:lstStyle/>
          <a:p>
            <a:r>
              <a:rPr lang="en-US" b="1" dirty="0"/>
              <a:t>Output data</a:t>
            </a:r>
            <a:endParaRPr lang="en-GB" b="1" dirty="0"/>
          </a:p>
        </p:txBody>
      </p:sp>
      <p:sp>
        <p:nvSpPr>
          <p:cNvPr id="11" name="Left Arrow 10"/>
          <p:cNvSpPr/>
          <p:nvPr/>
        </p:nvSpPr>
        <p:spPr>
          <a:xfrm>
            <a:off x="4934894" y="4150643"/>
            <a:ext cx="978408" cy="184666"/>
          </a:xfrm>
          <a:prstGeom prst="lef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p:cNvSpPr txBox="1"/>
          <p:nvPr/>
        </p:nvSpPr>
        <p:spPr>
          <a:xfrm>
            <a:off x="1335851" y="3384287"/>
            <a:ext cx="1877943" cy="646331"/>
          </a:xfrm>
          <a:prstGeom prst="rect">
            <a:avLst/>
          </a:prstGeom>
          <a:solidFill>
            <a:schemeClr val="bg1"/>
          </a:solidFill>
          <a:ln w="19050">
            <a:solidFill>
              <a:srgbClr val="0070C0"/>
            </a:solidFill>
          </a:ln>
        </p:spPr>
        <p:txBody>
          <a:bodyPr wrap="square" rtlCol="0">
            <a:spAutoFit/>
          </a:bodyPr>
          <a:lstStyle/>
          <a:p>
            <a:r>
              <a:rPr lang="en-US" b="1" dirty="0"/>
              <a:t>Set structure </a:t>
            </a:r>
          </a:p>
          <a:p>
            <a:r>
              <a:rPr lang="en-US" b="1" dirty="0"/>
              <a:t>of folders</a:t>
            </a:r>
            <a:endParaRPr lang="en-GB" b="1" dirty="0"/>
          </a:p>
        </p:txBody>
      </p:sp>
      <p:sp>
        <p:nvSpPr>
          <p:cNvPr id="13" name="Right Brace 12"/>
          <p:cNvSpPr/>
          <p:nvPr/>
        </p:nvSpPr>
        <p:spPr>
          <a:xfrm>
            <a:off x="3213794" y="2984002"/>
            <a:ext cx="432048" cy="1678021"/>
          </a:xfrm>
          <a:prstGeom prst="rightBrac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D251A4DE-D2C0-15CD-F475-2A2600231AD0}"/>
              </a:ext>
            </a:extLst>
          </p:cNvPr>
          <p:cNvSpPr txBox="1"/>
          <p:nvPr/>
        </p:nvSpPr>
        <p:spPr>
          <a:xfrm>
            <a:off x="6037532" y="2909067"/>
            <a:ext cx="1864613" cy="369332"/>
          </a:xfrm>
          <a:prstGeom prst="rect">
            <a:avLst/>
          </a:prstGeom>
          <a:noFill/>
        </p:spPr>
        <p:txBody>
          <a:bodyPr wrap="none" rtlCol="0">
            <a:spAutoFit/>
          </a:bodyPr>
          <a:lstStyle/>
          <a:p>
            <a:r>
              <a:rPr lang="en-US" b="1" dirty="0"/>
              <a:t>Documentation</a:t>
            </a:r>
            <a:endParaRPr lang="en-GB" b="1" dirty="0"/>
          </a:p>
        </p:txBody>
      </p:sp>
      <p:sp>
        <p:nvSpPr>
          <p:cNvPr id="5" name="Left Arrow 6">
            <a:extLst>
              <a:ext uri="{FF2B5EF4-FFF2-40B4-BE49-F238E27FC236}">
                <a16:creationId xmlns:a16="http://schemas.microsoft.com/office/drawing/2014/main" id="{416B3EFE-B40A-5A93-66FB-9A2CDB4C4A68}"/>
              </a:ext>
            </a:extLst>
          </p:cNvPr>
          <p:cNvSpPr/>
          <p:nvPr/>
        </p:nvSpPr>
        <p:spPr>
          <a:xfrm>
            <a:off x="4918629" y="3001400"/>
            <a:ext cx="978408" cy="184666"/>
          </a:xfrm>
          <a:prstGeom prst="lef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F1BD8457-A5E1-279A-0A8A-956D6AE2C5E7}"/>
              </a:ext>
            </a:extLst>
          </p:cNvPr>
          <p:cNvSpPr txBox="1"/>
          <p:nvPr/>
        </p:nvSpPr>
        <p:spPr>
          <a:xfrm>
            <a:off x="6049093" y="3793058"/>
            <a:ext cx="1005403" cy="369332"/>
          </a:xfrm>
          <a:prstGeom prst="rect">
            <a:avLst/>
          </a:prstGeom>
          <a:noFill/>
        </p:spPr>
        <p:txBody>
          <a:bodyPr wrap="none" rtlCol="0">
            <a:spAutoFit/>
          </a:bodyPr>
          <a:lstStyle/>
          <a:p>
            <a:r>
              <a:rPr lang="en-US" b="1" dirty="0"/>
              <a:t>Log file</a:t>
            </a:r>
            <a:endParaRPr lang="en-GB" b="1" dirty="0"/>
          </a:p>
        </p:txBody>
      </p:sp>
      <p:sp>
        <p:nvSpPr>
          <p:cNvPr id="16" name="Left Arrow 6">
            <a:extLst>
              <a:ext uri="{FF2B5EF4-FFF2-40B4-BE49-F238E27FC236}">
                <a16:creationId xmlns:a16="http://schemas.microsoft.com/office/drawing/2014/main" id="{CF23B765-315B-9CB3-1982-77E9B1EA930C}"/>
              </a:ext>
            </a:extLst>
          </p:cNvPr>
          <p:cNvSpPr/>
          <p:nvPr/>
        </p:nvSpPr>
        <p:spPr>
          <a:xfrm>
            <a:off x="4924464" y="3885391"/>
            <a:ext cx="978408" cy="184666"/>
          </a:xfrm>
          <a:prstGeom prst="lef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77120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additive="base">
                                        <p:cTn id="33" dur="500" fill="hold"/>
                                        <p:tgtEl>
                                          <p:spTgt spid="15"/>
                                        </p:tgtEl>
                                        <p:attrNameLst>
                                          <p:attrName>ppt_x</p:attrName>
                                        </p:attrNameLst>
                                      </p:cBhvr>
                                      <p:tavLst>
                                        <p:tav tm="0">
                                          <p:val>
                                            <p:strVal val="#ppt_x"/>
                                          </p:val>
                                        </p:tav>
                                        <p:tav tm="100000">
                                          <p:val>
                                            <p:strVal val="#ppt_x"/>
                                          </p:val>
                                        </p:tav>
                                      </p:tavLst>
                                    </p:anim>
                                    <p:anim calcmode="lin" valueType="num">
                                      <p:cBhvr additive="base">
                                        <p:cTn id="34" dur="500" fill="hold"/>
                                        <p:tgtEl>
                                          <p:spTgt spid="15"/>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additive="base">
                                        <p:cTn id="47" dur="500" fill="hold"/>
                                        <p:tgtEl>
                                          <p:spTgt spid="10"/>
                                        </p:tgtEl>
                                        <p:attrNameLst>
                                          <p:attrName>ppt_x</p:attrName>
                                        </p:attrNameLst>
                                      </p:cBhvr>
                                      <p:tavLst>
                                        <p:tav tm="0">
                                          <p:val>
                                            <p:strVal val="#ppt_x"/>
                                          </p:val>
                                        </p:tav>
                                        <p:tav tm="100000">
                                          <p:val>
                                            <p:strVal val="#ppt_x"/>
                                          </p:val>
                                        </p:tav>
                                      </p:tavLst>
                                    </p:anim>
                                    <p:anim calcmode="lin" valueType="num">
                                      <p:cBhvr additive="base">
                                        <p:cTn id="4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ppt_x"/>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8"/>
                                        </p:tgtEl>
                                        <p:attrNameLst>
                                          <p:attrName>style.visibility</p:attrName>
                                        </p:attrNameLst>
                                      </p:cBhvr>
                                      <p:to>
                                        <p:strVal val="visible"/>
                                      </p:to>
                                    </p:set>
                                    <p:anim calcmode="lin" valueType="num">
                                      <p:cBhvr additive="base">
                                        <p:cTn id="57" dur="500" fill="hold"/>
                                        <p:tgtEl>
                                          <p:spTgt spid="8"/>
                                        </p:tgtEl>
                                        <p:attrNameLst>
                                          <p:attrName>ppt_x</p:attrName>
                                        </p:attrNameLst>
                                      </p:cBhvr>
                                      <p:tavLst>
                                        <p:tav tm="0">
                                          <p:val>
                                            <p:strVal val="#ppt_x"/>
                                          </p:val>
                                        </p:tav>
                                        <p:tav tm="100000">
                                          <p:val>
                                            <p:strVal val="#ppt_x"/>
                                          </p:val>
                                        </p:tav>
                                      </p:tavLst>
                                    </p:anim>
                                    <p:anim calcmode="lin" valueType="num">
                                      <p:cBhvr additive="base">
                                        <p:cTn id="5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p:bldP spid="9" grpId="0" animBg="1"/>
      <p:bldP spid="10" grpId="0"/>
      <p:bldP spid="11" grpId="0" animBg="1"/>
      <p:bldP spid="12" grpId="0" animBg="1"/>
      <p:bldP spid="13" grpId="0" animBg="1"/>
      <p:bldP spid="3" grpId="0"/>
      <p:bldP spid="5" grpId="0" animBg="1"/>
      <p:bldP spid="15" grpId="0"/>
      <p:bldP spid="1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4A2D04-1327-4B41-B921-DE306C6F4FF8}"/>
              </a:ext>
            </a:extLst>
          </p:cNvPr>
          <p:cNvSpPr>
            <a:spLocks noGrp="1"/>
          </p:cNvSpPr>
          <p:nvPr>
            <p:ph type="title"/>
          </p:nvPr>
        </p:nvSpPr>
        <p:spPr>
          <a:xfrm>
            <a:off x="722313" y="4820550"/>
            <a:ext cx="7772400" cy="1362075"/>
          </a:xfrm>
        </p:spPr>
        <p:txBody>
          <a:bodyPr>
            <a:noAutofit/>
          </a:bodyPr>
          <a:lstStyle/>
          <a:p>
            <a:r>
              <a:rPr lang="en-US" sz="3600" dirty="0"/>
              <a:t>UKMOD </a:t>
            </a:r>
            <a:r>
              <a:rPr lang="en-US" sz="2000" dirty="0"/>
              <a:t>via  the</a:t>
            </a:r>
            <a:br>
              <a:rPr lang="en-US" sz="3600" dirty="0"/>
            </a:br>
            <a:r>
              <a:rPr lang="en-US" sz="3600" dirty="0"/>
              <a:t>User Interface (UI) </a:t>
            </a:r>
          </a:p>
        </p:txBody>
      </p:sp>
      <p:sp>
        <p:nvSpPr>
          <p:cNvPr id="5" name="Text Placeholder 4">
            <a:extLst>
              <a:ext uri="{FF2B5EF4-FFF2-40B4-BE49-F238E27FC236}">
                <a16:creationId xmlns:a16="http://schemas.microsoft.com/office/drawing/2014/main" id="{64E68BBC-5EF5-2D4D-8107-2F45D9FAF0A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69172C0-60D9-0B46-A53F-DBDB7542D5BC}"/>
              </a:ext>
            </a:extLst>
          </p:cNvPr>
          <p:cNvSpPr>
            <a:spLocks noGrp="1"/>
          </p:cNvSpPr>
          <p:nvPr>
            <p:ph type="sldNum" sz="quarter" idx="12"/>
          </p:nvPr>
        </p:nvSpPr>
        <p:spPr/>
        <p:txBody>
          <a:bodyPr/>
          <a:lstStyle/>
          <a:p>
            <a:fld id="{C48A8FB8-C411-4B7B-B8DF-3C88CBE8C9E0}" type="slidenum">
              <a:rPr lang="en-GB" smtClean="0"/>
              <a:t>31</a:t>
            </a:fld>
            <a:endParaRPr lang="en-GB"/>
          </a:p>
        </p:txBody>
      </p:sp>
      <p:sp>
        <p:nvSpPr>
          <p:cNvPr id="34" name="Right Arrow 33">
            <a:extLst>
              <a:ext uri="{FF2B5EF4-FFF2-40B4-BE49-F238E27FC236}">
                <a16:creationId xmlns:a16="http://schemas.microsoft.com/office/drawing/2014/main" id="{55976B84-AC59-104D-8146-C69E67598CFB}"/>
              </a:ext>
            </a:extLst>
          </p:cNvPr>
          <p:cNvSpPr/>
          <p:nvPr/>
        </p:nvSpPr>
        <p:spPr>
          <a:xfrm rot="5400000">
            <a:off x="3599550" y="1967126"/>
            <a:ext cx="364208" cy="54006"/>
          </a:xfrm>
          <a:prstGeom prst="rightArrow">
            <a:avLst/>
          </a:prstGeom>
          <a:solidFill>
            <a:srgbClr val="1D347D"/>
          </a:solidFill>
          <a:ln>
            <a:solidFill>
              <a:srgbClr val="1D34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latin typeface="Arial" panose="020B0604020202020204" pitchFamily="34" charset="0"/>
              <a:cs typeface="Arial" panose="020B0604020202020204" pitchFamily="34" charset="0"/>
            </a:endParaRPr>
          </a:p>
        </p:txBody>
      </p:sp>
      <p:sp>
        <p:nvSpPr>
          <p:cNvPr id="35" name="Rounded Rectangle 34">
            <a:extLst>
              <a:ext uri="{FF2B5EF4-FFF2-40B4-BE49-F238E27FC236}">
                <a16:creationId xmlns:a16="http://schemas.microsoft.com/office/drawing/2014/main" id="{3E6087C9-8A71-0744-A2B8-B54B64FD0970}"/>
              </a:ext>
            </a:extLst>
          </p:cNvPr>
          <p:cNvSpPr/>
          <p:nvPr/>
        </p:nvSpPr>
        <p:spPr>
          <a:xfrm>
            <a:off x="1691680" y="1032471"/>
            <a:ext cx="3157703" cy="779554"/>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dirty="0">
                <a:solidFill>
                  <a:srgbClr val="0E4D9D"/>
                </a:solidFill>
                <a:latin typeface="Arial" panose="020B0604020202020204" pitchFamily="34" charset="0"/>
                <a:cs typeface="Arial" panose="020B0604020202020204" pitchFamily="34" charset="0"/>
              </a:rPr>
              <a:t>Model: Tax-benefit policy code</a:t>
            </a:r>
          </a:p>
          <a:p>
            <a:pPr algn="ctr"/>
            <a:r>
              <a:rPr lang="en-GB" sz="1400" dirty="0">
                <a:solidFill>
                  <a:srgbClr val="0E4D9D"/>
                </a:solidFill>
                <a:latin typeface="Arial" panose="020B0604020202020204" pitchFamily="34" charset="0"/>
                <a:cs typeface="Arial" panose="020B0604020202020204" pitchFamily="34" charset="0"/>
              </a:rPr>
              <a:t>(via the EUROMOD User Interface)</a:t>
            </a:r>
          </a:p>
        </p:txBody>
      </p:sp>
      <p:sp>
        <p:nvSpPr>
          <p:cNvPr id="36" name="Right Arrow 35">
            <a:extLst>
              <a:ext uri="{FF2B5EF4-FFF2-40B4-BE49-F238E27FC236}">
                <a16:creationId xmlns:a16="http://schemas.microsoft.com/office/drawing/2014/main" id="{242680A9-E932-CF43-B6E0-C7193E27B1CF}"/>
              </a:ext>
            </a:extLst>
          </p:cNvPr>
          <p:cNvSpPr/>
          <p:nvPr/>
        </p:nvSpPr>
        <p:spPr>
          <a:xfrm rot="5400000">
            <a:off x="6532933" y="1966378"/>
            <a:ext cx="365703" cy="54006"/>
          </a:xfrm>
          <a:prstGeom prst="rightArrow">
            <a:avLst/>
          </a:prstGeom>
          <a:solidFill>
            <a:srgbClr val="1D347D"/>
          </a:solidFill>
          <a:ln>
            <a:solidFill>
              <a:srgbClr val="1D34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latin typeface="Arial" panose="020B0604020202020204" pitchFamily="34" charset="0"/>
              <a:cs typeface="Arial" panose="020B0604020202020204" pitchFamily="34" charset="0"/>
            </a:endParaRPr>
          </a:p>
        </p:txBody>
      </p:sp>
      <p:sp>
        <p:nvSpPr>
          <p:cNvPr id="37" name="Right Arrow 36">
            <a:extLst>
              <a:ext uri="{FF2B5EF4-FFF2-40B4-BE49-F238E27FC236}">
                <a16:creationId xmlns:a16="http://schemas.microsoft.com/office/drawing/2014/main" id="{612EE1A3-ED97-0D47-987D-191231A780F6}"/>
              </a:ext>
            </a:extLst>
          </p:cNvPr>
          <p:cNvSpPr/>
          <p:nvPr/>
        </p:nvSpPr>
        <p:spPr>
          <a:xfrm rot="5400000">
            <a:off x="5166885" y="2959442"/>
            <a:ext cx="345166" cy="80781"/>
          </a:xfrm>
          <a:prstGeom prst="rightArrow">
            <a:avLst/>
          </a:prstGeom>
          <a:solidFill>
            <a:srgbClr val="1D347D"/>
          </a:solidFill>
          <a:ln>
            <a:solidFill>
              <a:srgbClr val="1D34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latin typeface="Arial" panose="020B0604020202020204" pitchFamily="34" charset="0"/>
              <a:cs typeface="Arial" panose="020B0604020202020204" pitchFamily="34" charset="0"/>
            </a:endParaRPr>
          </a:p>
        </p:txBody>
      </p:sp>
      <p:sp>
        <p:nvSpPr>
          <p:cNvPr id="38" name="Rounded Rectangle 37">
            <a:extLst>
              <a:ext uri="{FF2B5EF4-FFF2-40B4-BE49-F238E27FC236}">
                <a16:creationId xmlns:a16="http://schemas.microsoft.com/office/drawing/2014/main" id="{7C929D41-DF5F-8F48-8549-8714E89BB7B5}"/>
              </a:ext>
            </a:extLst>
          </p:cNvPr>
          <p:cNvSpPr/>
          <p:nvPr/>
        </p:nvSpPr>
        <p:spPr>
          <a:xfrm>
            <a:off x="5648284" y="1032471"/>
            <a:ext cx="2777203" cy="779554"/>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dirty="0">
                <a:solidFill>
                  <a:srgbClr val="0E4D9D"/>
                </a:solidFill>
                <a:latin typeface="Arial" panose="020B0604020202020204" pitchFamily="34" charset="0"/>
                <a:cs typeface="Arial" panose="020B0604020202020204" pitchFamily="34" charset="0"/>
              </a:rPr>
              <a:t>Input micro-data</a:t>
            </a:r>
          </a:p>
          <a:p>
            <a:pPr algn="ctr"/>
            <a:r>
              <a:rPr lang="en-GB" sz="1400" dirty="0">
                <a:solidFill>
                  <a:srgbClr val="0E4D9D"/>
                </a:solidFill>
                <a:latin typeface="Arial" panose="020B0604020202020204" pitchFamily="34" charset="0"/>
                <a:cs typeface="Arial" panose="020B0604020202020204" pitchFamily="34" charset="0"/>
              </a:rPr>
              <a:t>(FRS or hypothetical households data)</a:t>
            </a:r>
          </a:p>
        </p:txBody>
      </p:sp>
      <p:sp>
        <p:nvSpPr>
          <p:cNvPr id="39" name="Rounded Rectangle 38">
            <a:extLst>
              <a:ext uri="{FF2B5EF4-FFF2-40B4-BE49-F238E27FC236}">
                <a16:creationId xmlns:a16="http://schemas.microsoft.com/office/drawing/2014/main" id="{FC88D686-3EF7-9747-BF25-4AB6335C98C8}"/>
              </a:ext>
            </a:extLst>
          </p:cNvPr>
          <p:cNvSpPr/>
          <p:nvPr/>
        </p:nvSpPr>
        <p:spPr>
          <a:xfrm>
            <a:off x="3208345" y="2199383"/>
            <a:ext cx="4425053" cy="664617"/>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dirty="0">
                <a:solidFill>
                  <a:srgbClr val="0E4D9D"/>
                </a:solidFill>
                <a:latin typeface="Arial" panose="020B0604020202020204" pitchFamily="34" charset="0"/>
                <a:cs typeface="Arial" panose="020B0604020202020204" pitchFamily="34" charset="0"/>
              </a:rPr>
              <a:t>Policy simulations</a:t>
            </a:r>
          </a:p>
          <a:p>
            <a:pPr algn="ctr"/>
            <a:r>
              <a:rPr lang="en-GB" sz="1400" dirty="0">
                <a:solidFill>
                  <a:srgbClr val="0E4D9D"/>
                </a:solidFill>
                <a:latin typeface="Arial" panose="020B0604020202020204" pitchFamily="34" charset="0"/>
                <a:cs typeface="Arial" panose="020B0604020202020204" pitchFamily="34" charset="0"/>
              </a:rPr>
              <a:t>(EUROMOD software)</a:t>
            </a:r>
          </a:p>
        </p:txBody>
      </p:sp>
      <p:sp>
        <p:nvSpPr>
          <p:cNvPr id="40" name="Right Arrow 39">
            <a:extLst>
              <a:ext uri="{FF2B5EF4-FFF2-40B4-BE49-F238E27FC236}">
                <a16:creationId xmlns:a16="http://schemas.microsoft.com/office/drawing/2014/main" id="{ADE2B09A-7668-7341-B3E5-B5504D01E6F7}"/>
              </a:ext>
            </a:extLst>
          </p:cNvPr>
          <p:cNvSpPr/>
          <p:nvPr/>
        </p:nvSpPr>
        <p:spPr>
          <a:xfrm rot="5400000">
            <a:off x="5202624" y="3886796"/>
            <a:ext cx="271643" cy="90176"/>
          </a:xfrm>
          <a:prstGeom prst="rightArrow">
            <a:avLst/>
          </a:prstGeom>
          <a:solidFill>
            <a:srgbClr val="1D347D"/>
          </a:solidFill>
          <a:ln>
            <a:solidFill>
              <a:srgbClr val="1D34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latin typeface="Arial" panose="020B0604020202020204" pitchFamily="34" charset="0"/>
              <a:cs typeface="Arial" panose="020B0604020202020204" pitchFamily="34" charset="0"/>
            </a:endParaRPr>
          </a:p>
        </p:txBody>
      </p:sp>
      <p:sp>
        <p:nvSpPr>
          <p:cNvPr id="41" name="Rounded Rectangle 40">
            <a:extLst>
              <a:ext uri="{FF2B5EF4-FFF2-40B4-BE49-F238E27FC236}">
                <a16:creationId xmlns:a16="http://schemas.microsoft.com/office/drawing/2014/main" id="{96C506A0-B2AF-7540-BF9C-8C35FB3F54A5}"/>
              </a:ext>
            </a:extLst>
          </p:cNvPr>
          <p:cNvSpPr/>
          <p:nvPr/>
        </p:nvSpPr>
        <p:spPr>
          <a:xfrm>
            <a:off x="3262816" y="4085906"/>
            <a:ext cx="4425053" cy="550502"/>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dirty="0">
                <a:solidFill>
                  <a:srgbClr val="0E4D9D"/>
                </a:solidFill>
                <a:latin typeface="Arial" panose="020B0604020202020204" pitchFamily="34" charset="0"/>
                <a:cs typeface="Arial" panose="020B0604020202020204" pitchFamily="34" charset="0"/>
              </a:rPr>
              <a:t>Tools for analysis: Statistics Presenter</a:t>
            </a:r>
          </a:p>
          <a:p>
            <a:pPr algn="ctr"/>
            <a:r>
              <a:rPr lang="en-GB" sz="1400" dirty="0">
                <a:solidFill>
                  <a:srgbClr val="0E4D9D"/>
                </a:solidFill>
                <a:latin typeface="Arial" panose="020B0604020202020204" pitchFamily="34" charset="0"/>
                <a:cs typeface="Arial" panose="020B0604020202020204" pitchFamily="34" charset="0"/>
              </a:rPr>
              <a:t>(or statistical software e.g. Stata)</a:t>
            </a:r>
          </a:p>
        </p:txBody>
      </p:sp>
      <p:sp>
        <p:nvSpPr>
          <p:cNvPr id="42" name="Rounded Rectangle 41">
            <a:extLst>
              <a:ext uri="{FF2B5EF4-FFF2-40B4-BE49-F238E27FC236}">
                <a16:creationId xmlns:a16="http://schemas.microsoft.com/office/drawing/2014/main" id="{C85B0A18-E746-F841-A312-AD72A37EAB65}"/>
              </a:ext>
            </a:extLst>
          </p:cNvPr>
          <p:cNvSpPr/>
          <p:nvPr/>
        </p:nvSpPr>
        <p:spPr>
          <a:xfrm>
            <a:off x="3240910" y="3213732"/>
            <a:ext cx="4425053" cy="582330"/>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dirty="0">
                <a:solidFill>
                  <a:srgbClr val="0E4D9D"/>
                </a:solidFill>
                <a:latin typeface="Arial" panose="020B0604020202020204" pitchFamily="34" charset="0"/>
                <a:cs typeface="Arial" panose="020B0604020202020204" pitchFamily="34" charset="0"/>
              </a:rPr>
              <a:t>Output micro-data  = </a:t>
            </a:r>
          </a:p>
          <a:p>
            <a:pPr algn="ctr"/>
            <a:r>
              <a:rPr lang="en-GB" sz="1400" dirty="0">
                <a:solidFill>
                  <a:srgbClr val="0E4D9D"/>
                </a:solidFill>
                <a:latin typeface="Arial" panose="020B0604020202020204" pitchFamily="34" charset="0"/>
                <a:cs typeface="Arial" panose="020B0604020202020204" pitchFamily="34" charset="0"/>
              </a:rPr>
              <a:t>input micro-data  + additional simulated variables</a:t>
            </a:r>
          </a:p>
        </p:txBody>
      </p:sp>
      <p:sp>
        <p:nvSpPr>
          <p:cNvPr id="43" name="Right Arrow 42">
            <a:extLst>
              <a:ext uri="{FF2B5EF4-FFF2-40B4-BE49-F238E27FC236}">
                <a16:creationId xmlns:a16="http://schemas.microsoft.com/office/drawing/2014/main" id="{9312B410-DD8A-0E4D-BE94-9DD3501539D6}"/>
              </a:ext>
            </a:extLst>
          </p:cNvPr>
          <p:cNvSpPr/>
          <p:nvPr/>
        </p:nvSpPr>
        <p:spPr>
          <a:xfrm rot="5400000">
            <a:off x="6560376" y="818458"/>
            <a:ext cx="310818" cy="54006"/>
          </a:xfrm>
          <a:prstGeom prst="rightArrow">
            <a:avLst/>
          </a:prstGeom>
          <a:solidFill>
            <a:srgbClr val="1D347D"/>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latin typeface="Arial" panose="020B0604020202020204" pitchFamily="34" charset="0"/>
              <a:cs typeface="Arial" panose="020B0604020202020204" pitchFamily="34" charset="0"/>
            </a:endParaRPr>
          </a:p>
        </p:txBody>
      </p:sp>
      <p:sp>
        <p:nvSpPr>
          <p:cNvPr id="44" name="Rounded Rectangle 43">
            <a:extLst>
              <a:ext uri="{FF2B5EF4-FFF2-40B4-BE49-F238E27FC236}">
                <a16:creationId xmlns:a16="http://schemas.microsoft.com/office/drawing/2014/main" id="{6DF63D4D-73CC-F54E-BE03-60AEF01B035F}"/>
              </a:ext>
            </a:extLst>
          </p:cNvPr>
          <p:cNvSpPr/>
          <p:nvPr/>
        </p:nvSpPr>
        <p:spPr>
          <a:xfrm>
            <a:off x="5648284" y="82338"/>
            <a:ext cx="2777203" cy="607714"/>
          </a:xfrm>
          <a:prstGeom prst="roundRect">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dirty="0">
                <a:solidFill>
                  <a:schemeClr val="bg2">
                    <a:lumMod val="25000"/>
                  </a:schemeClr>
                </a:solidFill>
                <a:latin typeface="Arial" panose="020B0604020202020204" pitchFamily="34" charset="0"/>
                <a:cs typeface="Arial" panose="020B0604020202020204" pitchFamily="34" charset="0"/>
              </a:rPr>
              <a:t>Original micro-data</a:t>
            </a:r>
          </a:p>
          <a:p>
            <a:pPr algn="ctr"/>
            <a:r>
              <a:rPr lang="en-GB" sz="1400" dirty="0">
                <a:solidFill>
                  <a:schemeClr val="bg2">
                    <a:lumMod val="25000"/>
                  </a:schemeClr>
                </a:solidFill>
                <a:latin typeface="Arial" panose="020B0604020202020204" pitchFamily="34" charset="0"/>
                <a:cs typeface="Arial" panose="020B0604020202020204" pitchFamily="34" charset="0"/>
              </a:rPr>
              <a:t>(FRS for the UK)</a:t>
            </a:r>
          </a:p>
        </p:txBody>
      </p:sp>
      <p:sp>
        <p:nvSpPr>
          <p:cNvPr id="45" name="Right Arrow 44">
            <a:extLst>
              <a:ext uri="{FF2B5EF4-FFF2-40B4-BE49-F238E27FC236}">
                <a16:creationId xmlns:a16="http://schemas.microsoft.com/office/drawing/2014/main" id="{0455D645-4934-8943-B1E8-F0AB951BCB83}"/>
              </a:ext>
            </a:extLst>
          </p:cNvPr>
          <p:cNvSpPr/>
          <p:nvPr/>
        </p:nvSpPr>
        <p:spPr>
          <a:xfrm rot="10800000" flipV="1">
            <a:off x="4866564" y="1429873"/>
            <a:ext cx="764476" cy="45720"/>
          </a:xfrm>
          <a:prstGeom prst="rightArrow">
            <a:avLst/>
          </a:prstGeom>
          <a:solidFill>
            <a:srgbClr val="1D347D"/>
          </a:solidFill>
          <a:ln>
            <a:solidFill>
              <a:srgbClr val="1D34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5840CD5B-AFF2-2145-A15F-A77318F25342}"/>
              </a:ext>
            </a:extLst>
          </p:cNvPr>
          <p:cNvSpPr/>
          <p:nvPr/>
        </p:nvSpPr>
        <p:spPr>
          <a:xfrm rot="5400000">
            <a:off x="3978592" y="623174"/>
            <a:ext cx="2822946" cy="5380547"/>
          </a:xfrm>
          <a:prstGeom prst="rect">
            <a:avLst/>
          </a:prstGeom>
          <a:solidFill>
            <a:schemeClr val="bg1">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8A4D9AFB-F106-D44F-A11B-B6C3779EEBDB}"/>
              </a:ext>
            </a:extLst>
          </p:cNvPr>
          <p:cNvSpPr/>
          <p:nvPr/>
        </p:nvSpPr>
        <p:spPr>
          <a:xfrm>
            <a:off x="4863517" y="3246"/>
            <a:ext cx="3979723" cy="1898728"/>
          </a:xfrm>
          <a:prstGeom prst="rect">
            <a:avLst/>
          </a:prstGeom>
          <a:solidFill>
            <a:schemeClr val="bg1">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71276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62859F13-A3C0-0161-54CD-AA188D32E14A}"/>
              </a:ext>
            </a:extLst>
          </p:cNvPr>
          <p:cNvPicPr>
            <a:picLocks noChangeAspect="1"/>
          </p:cNvPicPr>
          <p:nvPr/>
        </p:nvPicPr>
        <p:blipFill>
          <a:blip r:embed="rId2"/>
          <a:stretch>
            <a:fillRect/>
          </a:stretch>
        </p:blipFill>
        <p:spPr>
          <a:xfrm>
            <a:off x="341827" y="1124744"/>
            <a:ext cx="8335947" cy="5292427"/>
          </a:xfrm>
          <a:prstGeom prst="rect">
            <a:avLst/>
          </a:prstGeom>
        </p:spPr>
      </p:pic>
      <p:sp>
        <p:nvSpPr>
          <p:cNvPr id="2" name="Title 1"/>
          <p:cNvSpPr>
            <a:spLocks noGrp="1"/>
          </p:cNvSpPr>
          <p:nvPr>
            <p:ph type="title"/>
          </p:nvPr>
        </p:nvSpPr>
        <p:spPr>
          <a:xfrm>
            <a:off x="467544" y="95390"/>
            <a:ext cx="8229600" cy="957346"/>
          </a:xfrm>
        </p:spPr>
        <p:txBody>
          <a:bodyPr>
            <a:normAutofit/>
          </a:bodyPr>
          <a:lstStyle/>
          <a:p>
            <a:r>
              <a:rPr lang="en-GB" dirty="0"/>
              <a:t>Linking the model to the UI</a:t>
            </a:r>
          </a:p>
        </p:txBody>
      </p:sp>
      <p:sp>
        <p:nvSpPr>
          <p:cNvPr id="4" name="Slide Number Placeholder 3"/>
          <p:cNvSpPr>
            <a:spLocks noGrp="1"/>
          </p:cNvSpPr>
          <p:nvPr>
            <p:ph type="sldNum" sz="quarter" idx="12"/>
          </p:nvPr>
        </p:nvSpPr>
        <p:spPr/>
        <p:txBody>
          <a:bodyPr/>
          <a:lstStyle/>
          <a:p>
            <a:fld id="{C48A8FB8-C411-4B7B-B8DF-3C88CBE8C9E0}" type="slidenum">
              <a:rPr lang="en-GB" smtClean="0"/>
              <a:t>32</a:t>
            </a:fld>
            <a:endParaRPr lang="en-GB"/>
          </a:p>
        </p:txBody>
      </p:sp>
      <p:sp>
        <p:nvSpPr>
          <p:cNvPr id="6" name="Oval 5"/>
          <p:cNvSpPr/>
          <p:nvPr/>
        </p:nvSpPr>
        <p:spPr>
          <a:xfrm>
            <a:off x="179512" y="2564904"/>
            <a:ext cx="1224136" cy="47831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rgbClr val="FFFFFF"/>
              </a:solidFill>
            </a:endParaRPr>
          </a:p>
        </p:txBody>
      </p:sp>
      <p:pic>
        <p:nvPicPr>
          <p:cNvPr id="5" name="Picture 4">
            <a:extLst>
              <a:ext uri="{FF2B5EF4-FFF2-40B4-BE49-F238E27FC236}">
                <a16:creationId xmlns:a16="http://schemas.microsoft.com/office/drawing/2014/main" id="{2ECB59C7-4E53-B8CE-E74C-228BF8050083}"/>
              </a:ext>
            </a:extLst>
          </p:cNvPr>
          <p:cNvPicPr>
            <a:picLocks noChangeAspect="1"/>
          </p:cNvPicPr>
          <p:nvPr/>
        </p:nvPicPr>
        <p:blipFill>
          <a:blip r:embed="rId3"/>
          <a:stretch>
            <a:fillRect/>
          </a:stretch>
        </p:blipFill>
        <p:spPr>
          <a:xfrm>
            <a:off x="957289" y="3671217"/>
            <a:ext cx="8039100" cy="1285875"/>
          </a:xfrm>
          <a:prstGeom prst="rect">
            <a:avLst/>
          </a:prstGeom>
        </p:spPr>
      </p:pic>
    </p:spTree>
    <p:extLst>
      <p:ext uri="{BB962C8B-B14F-4D97-AF65-F5344CB8AC3E}">
        <p14:creationId xmlns:p14="http://schemas.microsoft.com/office/powerpoint/2010/main" val="2868198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07C2503-C4A5-4678-A53A-BA90F88DCB93}"/>
              </a:ext>
            </a:extLst>
          </p:cNvPr>
          <p:cNvPicPr>
            <a:picLocks noChangeAspect="1"/>
          </p:cNvPicPr>
          <p:nvPr/>
        </p:nvPicPr>
        <p:blipFill>
          <a:blip r:embed="rId3"/>
          <a:stretch>
            <a:fillRect/>
          </a:stretch>
        </p:blipFill>
        <p:spPr>
          <a:xfrm>
            <a:off x="242707" y="2875946"/>
            <a:ext cx="8505757" cy="1297639"/>
          </a:xfrm>
          <a:prstGeom prst="rect">
            <a:avLst/>
          </a:prstGeom>
          <a:ln>
            <a:solidFill>
              <a:srgbClr val="0070C0"/>
            </a:solidFill>
          </a:ln>
        </p:spPr>
      </p:pic>
      <p:sp>
        <p:nvSpPr>
          <p:cNvPr id="26626" name="Rectangle 2"/>
          <p:cNvSpPr>
            <a:spLocks noGrp="1" noChangeArrowheads="1"/>
          </p:cNvSpPr>
          <p:nvPr>
            <p:ph type="title"/>
          </p:nvPr>
        </p:nvSpPr>
        <p:spPr>
          <a:xfrm>
            <a:off x="478602" y="116632"/>
            <a:ext cx="8229600" cy="1143000"/>
          </a:xfrm>
        </p:spPr>
        <p:txBody>
          <a:bodyPr/>
          <a:lstStyle/>
          <a:p>
            <a:pPr eaLnBrk="1" hangingPunct="1"/>
            <a:r>
              <a:rPr lang="en-GB" dirty="0"/>
              <a:t>User Interface (UI)</a:t>
            </a:r>
          </a:p>
        </p:txBody>
      </p:sp>
      <p:sp>
        <p:nvSpPr>
          <p:cNvPr id="6" name="Slide Number Placeholder 5"/>
          <p:cNvSpPr>
            <a:spLocks noGrp="1"/>
          </p:cNvSpPr>
          <p:nvPr>
            <p:ph type="sldNum" sz="quarter" idx="12"/>
          </p:nvPr>
        </p:nvSpPr>
        <p:spPr/>
        <p:txBody>
          <a:bodyPr/>
          <a:lstStyle/>
          <a:p>
            <a:pPr>
              <a:defRPr/>
            </a:pPr>
            <a:fld id="{5D45222F-36D4-4D67-A566-C9A81DD86990}" type="slidenum">
              <a:rPr lang="en-GB"/>
              <a:pPr>
                <a:defRPr/>
              </a:pPr>
              <a:t>33</a:t>
            </a:fld>
            <a:endParaRPr lang="en-GB" dirty="0"/>
          </a:p>
        </p:txBody>
      </p:sp>
      <p:grpSp>
        <p:nvGrpSpPr>
          <p:cNvPr id="21" name="Group 11"/>
          <p:cNvGrpSpPr/>
          <p:nvPr/>
        </p:nvGrpSpPr>
        <p:grpSpPr>
          <a:xfrm>
            <a:off x="369225" y="4164102"/>
            <a:ext cx="1789141" cy="1008112"/>
            <a:chOff x="467544" y="1916832"/>
            <a:chExt cx="1789141" cy="1008112"/>
          </a:xfrm>
        </p:grpSpPr>
        <p:sp>
          <p:nvSpPr>
            <p:cNvPr id="22" name="Down Arrow 21"/>
            <p:cNvSpPr/>
            <p:nvPr/>
          </p:nvSpPr>
          <p:spPr>
            <a:xfrm rot="10800000">
              <a:off x="467544" y="1916832"/>
              <a:ext cx="288032" cy="1008112"/>
            </a:xfrm>
            <a:prstGeom prst="downArrow">
              <a:avLst/>
            </a:prstGeom>
            <a:solidFill>
              <a:srgbClr val="0070C0"/>
            </a:solidFill>
            <a:ln>
              <a:solidFill>
                <a:srgbClr val="1D34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rgbClr val="FFFFFF"/>
                </a:solidFill>
              </a:endParaRPr>
            </a:p>
          </p:txBody>
        </p:sp>
        <p:sp>
          <p:nvSpPr>
            <p:cNvPr id="23" name="TextBox 22"/>
            <p:cNvSpPr txBox="1"/>
            <p:nvPr/>
          </p:nvSpPr>
          <p:spPr>
            <a:xfrm>
              <a:off x="736089" y="2251611"/>
              <a:ext cx="1520596" cy="369332"/>
            </a:xfrm>
            <a:prstGeom prst="rect">
              <a:avLst/>
            </a:prstGeom>
            <a:solidFill>
              <a:schemeClr val="bg1"/>
            </a:solidFill>
            <a:ln>
              <a:solidFill>
                <a:schemeClr val="tx2"/>
              </a:solidFill>
            </a:ln>
          </p:spPr>
          <p:txBody>
            <a:bodyPr wrap="square" rtlCol="0">
              <a:spAutoFit/>
            </a:bodyPr>
            <a:lstStyle/>
            <a:p>
              <a:pPr fontAlgn="base">
                <a:spcBef>
                  <a:spcPct val="0"/>
                </a:spcBef>
                <a:spcAft>
                  <a:spcPct val="0"/>
                </a:spcAft>
              </a:pPr>
              <a:r>
                <a:rPr lang="en-GB" b="1" dirty="0">
                  <a:solidFill>
                    <a:srgbClr val="000000"/>
                  </a:solidFill>
                  <a:latin typeface="Arial" charset="0"/>
                  <a:cs typeface="Arial" charset="0"/>
                </a:rPr>
                <a:t>Run button</a:t>
              </a:r>
            </a:p>
          </p:txBody>
        </p:sp>
      </p:grpSp>
      <p:grpSp>
        <p:nvGrpSpPr>
          <p:cNvPr id="24" name="Group 14"/>
          <p:cNvGrpSpPr/>
          <p:nvPr/>
        </p:nvGrpSpPr>
        <p:grpSpPr>
          <a:xfrm>
            <a:off x="3400478" y="2172233"/>
            <a:ext cx="2252658" cy="628865"/>
            <a:chOff x="4623598" y="1185472"/>
            <a:chExt cx="2252658" cy="628865"/>
          </a:xfrm>
          <a:solidFill>
            <a:schemeClr val="tx1"/>
          </a:solidFill>
        </p:grpSpPr>
        <p:sp>
          <p:nvSpPr>
            <p:cNvPr id="25" name="Right Arrow 24"/>
            <p:cNvSpPr/>
            <p:nvPr/>
          </p:nvSpPr>
          <p:spPr>
            <a:xfrm rot="5400000" flipV="1">
              <a:off x="4463387" y="1345683"/>
              <a:ext cx="628865" cy="308444"/>
            </a:xfrm>
            <a:prstGeom prst="rightArrow">
              <a:avLst/>
            </a:prstGeom>
            <a:solidFill>
              <a:srgbClr val="0070C0"/>
            </a:solidFill>
            <a:ln>
              <a:solidFill>
                <a:srgbClr val="1D34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rgbClr val="FFFFFF"/>
                </a:solidFill>
              </a:endParaRPr>
            </a:p>
          </p:txBody>
        </p:sp>
        <p:sp>
          <p:nvSpPr>
            <p:cNvPr id="26" name="TextBox 25"/>
            <p:cNvSpPr txBox="1"/>
            <p:nvPr/>
          </p:nvSpPr>
          <p:spPr>
            <a:xfrm>
              <a:off x="5076056" y="1268760"/>
              <a:ext cx="1800200" cy="369332"/>
            </a:xfrm>
            <a:prstGeom prst="rect">
              <a:avLst/>
            </a:prstGeom>
            <a:solidFill>
              <a:schemeClr val="bg1"/>
            </a:solidFill>
            <a:ln>
              <a:solidFill>
                <a:schemeClr val="tx2"/>
              </a:solidFill>
            </a:ln>
          </p:spPr>
          <p:txBody>
            <a:bodyPr wrap="square" rtlCol="0">
              <a:spAutoFit/>
            </a:bodyPr>
            <a:lstStyle/>
            <a:p>
              <a:pPr fontAlgn="base">
                <a:spcBef>
                  <a:spcPct val="0"/>
                </a:spcBef>
                <a:spcAft>
                  <a:spcPct val="0"/>
                </a:spcAft>
              </a:pPr>
              <a:r>
                <a:rPr lang="en-GB" b="1" dirty="0">
                  <a:solidFill>
                    <a:srgbClr val="000000"/>
                  </a:solidFill>
                  <a:latin typeface="Arial" charset="0"/>
                  <a:cs typeface="Arial" charset="0"/>
                </a:rPr>
                <a:t>Ribbon bar</a:t>
              </a:r>
            </a:p>
          </p:txBody>
        </p:sp>
      </p:grpSp>
      <p:grpSp>
        <p:nvGrpSpPr>
          <p:cNvPr id="27" name="Group 17"/>
          <p:cNvGrpSpPr/>
          <p:nvPr/>
        </p:nvGrpSpPr>
        <p:grpSpPr>
          <a:xfrm>
            <a:off x="3234728" y="3316227"/>
            <a:ext cx="3292554" cy="397436"/>
            <a:chOff x="3029456" y="2162243"/>
            <a:chExt cx="1978312" cy="397436"/>
          </a:xfrm>
        </p:grpSpPr>
        <p:sp>
          <p:nvSpPr>
            <p:cNvPr id="28" name="Down Arrow 27"/>
            <p:cNvSpPr/>
            <p:nvPr/>
          </p:nvSpPr>
          <p:spPr>
            <a:xfrm rot="5400000">
              <a:off x="3147467" y="2044232"/>
              <a:ext cx="397436" cy="633457"/>
            </a:xfrm>
            <a:prstGeom prst="downArrow">
              <a:avLst/>
            </a:prstGeom>
            <a:solidFill>
              <a:srgbClr val="0070C0"/>
            </a:solidFill>
            <a:ln>
              <a:solidFill>
                <a:srgbClr val="1D34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rgbClr val="FFFFFF"/>
                </a:solidFill>
              </a:endParaRPr>
            </a:p>
          </p:txBody>
        </p:sp>
        <p:sp>
          <p:nvSpPr>
            <p:cNvPr id="29" name="TextBox 28"/>
            <p:cNvSpPr txBox="1"/>
            <p:nvPr/>
          </p:nvSpPr>
          <p:spPr>
            <a:xfrm>
              <a:off x="3737505" y="2172045"/>
              <a:ext cx="1270263" cy="369332"/>
            </a:xfrm>
            <a:prstGeom prst="rect">
              <a:avLst/>
            </a:prstGeom>
            <a:solidFill>
              <a:schemeClr val="bg1"/>
            </a:solidFill>
            <a:ln>
              <a:solidFill>
                <a:schemeClr val="tx2"/>
              </a:solidFill>
            </a:ln>
          </p:spPr>
          <p:txBody>
            <a:bodyPr wrap="square" rtlCol="0">
              <a:spAutoFit/>
            </a:bodyPr>
            <a:lstStyle/>
            <a:p>
              <a:pPr fontAlgn="base">
                <a:spcBef>
                  <a:spcPct val="0"/>
                </a:spcBef>
                <a:spcAft>
                  <a:spcPct val="0"/>
                </a:spcAft>
              </a:pPr>
              <a:r>
                <a:rPr lang="en-GB" b="1" dirty="0">
                  <a:solidFill>
                    <a:srgbClr val="000000"/>
                  </a:solidFill>
                  <a:latin typeface="Arial" charset="0"/>
                  <a:cs typeface="Arial" charset="0"/>
                </a:rPr>
                <a:t>Country models</a:t>
              </a:r>
            </a:p>
          </p:txBody>
        </p:sp>
      </p:grpSp>
      <p:sp>
        <p:nvSpPr>
          <p:cNvPr id="15" name="Oval 14"/>
          <p:cNvSpPr/>
          <p:nvPr/>
        </p:nvSpPr>
        <p:spPr>
          <a:xfrm>
            <a:off x="153201" y="2934334"/>
            <a:ext cx="720080" cy="115272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additive="base">
                                        <p:cTn id="13" dur="500" fill="hold"/>
                                        <p:tgtEl>
                                          <p:spTgt spid="27"/>
                                        </p:tgtEl>
                                        <p:attrNameLst>
                                          <p:attrName>ppt_x</p:attrName>
                                        </p:attrNameLst>
                                      </p:cBhvr>
                                      <p:tavLst>
                                        <p:tav tm="0">
                                          <p:val>
                                            <p:strVal val="#ppt_x"/>
                                          </p:val>
                                        </p:tav>
                                        <p:tav tm="100000">
                                          <p:val>
                                            <p:strVal val="#ppt_x"/>
                                          </p:val>
                                        </p:tav>
                                      </p:tavLst>
                                    </p:anim>
                                    <p:anim calcmode="lin" valueType="num">
                                      <p:cBhvr additive="base">
                                        <p:cTn id="14"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2" presetClass="entr" presetSubtype="4" fill="hold" nodeType="with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4A2D04-1327-4B41-B921-DE306C6F4FF8}"/>
              </a:ext>
            </a:extLst>
          </p:cNvPr>
          <p:cNvSpPr>
            <a:spLocks noGrp="1"/>
          </p:cNvSpPr>
          <p:nvPr>
            <p:ph type="title"/>
          </p:nvPr>
        </p:nvSpPr>
        <p:spPr>
          <a:xfrm>
            <a:off x="722313" y="4820550"/>
            <a:ext cx="7772400" cy="1362075"/>
          </a:xfrm>
        </p:spPr>
        <p:txBody>
          <a:bodyPr>
            <a:noAutofit/>
          </a:bodyPr>
          <a:lstStyle/>
          <a:p>
            <a:r>
              <a:rPr lang="en-US" sz="3600" dirty="0"/>
              <a:t>Running UKMOD &amp; </a:t>
            </a:r>
            <a:br>
              <a:rPr lang="en-US" sz="3600" dirty="0"/>
            </a:br>
            <a:r>
              <a:rPr lang="en-US" sz="3600" dirty="0"/>
              <a:t>Producing output data</a:t>
            </a:r>
          </a:p>
        </p:txBody>
      </p:sp>
      <p:sp>
        <p:nvSpPr>
          <p:cNvPr id="4" name="Slide Number Placeholder 3">
            <a:extLst>
              <a:ext uri="{FF2B5EF4-FFF2-40B4-BE49-F238E27FC236}">
                <a16:creationId xmlns:a16="http://schemas.microsoft.com/office/drawing/2014/main" id="{469172C0-60D9-0B46-A53F-DBDB7542D5BC}"/>
              </a:ext>
            </a:extLst>
          </p:cNvPr>
          <p:cNvSpPr>
            <a:spLocks noGrp="1"/>
          </p:cNvSpPr>
          <p:nvPr>
            <p:ph type="sldNum" sz="quarter" idx="12"/>
          </p:nvPr>
        </p:nvSpPr>
        <p:spPr/>
        <p:txBody>
          <a:bodyPr/>
          <a:lstStyle/>
          <a:p>
            <a:fld id="{C48A8FB8-C411-4B7B-B8DF-3C88CBE8C9E0}" type="slidenum">
              <a:rPr lang="en-GB" smtClean="0"/>
              <a:t>34</a:t>
            </a:fld>
            <a:endParaRPr lang="en-GB"/>
          </a:p>
        </p:txBody>
      </p:sp>
      <p:sp>
        <p:nvSpPr>
          <p:cNvPr id="34" name="Right Arrow 33">
            <a:extLst>
              <a:ext uri="{FF2B5EF4-FFF2-40B4-BE49-F238E27FC236}">
                <a16:creationId xmlns:a16="http://schemas.microsoft.com/office/drawing/2014/main" id="{55976B84-AC59-104D-8146-C69E67598CFB}"/>
              </a:ext>
            </a:extLst>
          </p:cNvPr>
          <p:cNvSpPr/>
          <p:nvPr/>
        </p:nvSpPr>
        <p:spPr>
          <a:xfrm rot="5400000">
            <a:off x="3599550" y="1967126"/>
            <a:ext cx="364208" cy="54006"/>
          </a:xfrm>
          <a:prstGeom prst="rightArrow">
            <a:avLst/>
          </a:prstGeom>
          <a:solidFill>
            <a:srgbClr val="1D347D"/>
          </a:solidFill>
          <a:ln>
            <a:solidFill>
              <a:srgbClr val="1D34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latin typeface="Arial" panose="020B0604020202020204" pitchFamily="34" charset="0"/>
              <a:cs typeface="Arial" panose="020B0604020202020204" pitchFamily="34" charset="0"/>
            </a:endParaRPr>
          </a:p>
        </p:txBody>
      </p:sp>
      <p:sp>
        <p:nvSpPr>
          <p:cNvPr id="35" name="Rounded Rectangle 34">
            <a:extLst>
              <a:ext uri="{FF2B5EF4-FFF2-40B4-BE49-F238E27FC236}">
                <a16:creationId xmlns:a16="http://schemas.microsoft.com/office/drawing/2014/main" id="{3E6087C9-8A71-0744-A2B8-B54B64FD0970}"/>
              </a:ext>
            </a:extLst>
          </p:cNvPr>
          <p:cNvSpPr/>
          <p:nvPr/>
        </p:nvSpPr>
        <p:spPr>
          <a:xfrm>
            <a:off x="1763688" y="1032471"/>
            <a:ext cx="3085695" cy="779554"/>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dirty="0">
                <a:solidFill>
                  <a:srgbClr val="0E4D9D"/>
                </a:solidFill>
                <a:latin typeface="Arial" panose="020B0604020202020204" pitchFamily="34" charset="0"/>
                <a:cs typeface="Arial" panose="020B0604020202020204" pitchFamily="34" charset="0"/>
              </a:rPr>
              <a:t>Model: Tax-benefit policy code</a:t>
            </a:r>
          </a:p>
          <a:p>
            <a:pPr algn="ctr"/>
            <a:r>
              <a:rPr lang="en-GB" sz="1400" dirty="0">
                <a:solidFill>
                  <a:srgbClr val="0E4D9D"/>
                </a:solidFill>
                <a:latin typeface="Arial" panose="020B0604020202020204" pitchFamily="34" charset="0"/>
                <a:cs typeface="Arial" panose="020B0604020202020204" pitchFamily="34" charset="0"/>
              </a:rPr>
              <a:t>(via the EUROMOD User Interface)</a:t>
            </a:r>
          </a:p>
        </p:txBody>
      </p:sp>
      <p:sp>
        <p:nvSpPr>
          <p:cNvPr id="36" name="Right Arrow 35">
            <a:extLst>
              <a:ext uri="{FF2B5EF4-FFF2-40B4-BE49-F238E27FC236}">
                <a16:creationId xmlns:a16="http://schemas.microsoft.com/office/drawing/2014/main" id="{242680A9-E932-CF43-B6E0-C7193E27B1CF}"/>
              </a:ext>
            </a:extLst>
          </p:cNvPr>
          <p:cNvSpPr/>
          <p:nvPr/>
        </p:nvSpPr>
        <p:spPr>
          <a:xfrm rot="5400000">
            <a:off x="6532933" y="1966378"/>
            <a:ext cx="365703" cy="54006"/>
          </a:xfrm>
          <a:prstGeom prst="rightArrow">
            <a:avLst/>
          </a:prstGeom>
          <a:solidFill>
            <a:srgbClr val="1D347D"/>
          </a:solidFill>
          <a:ln>
            <a:solidFill>
              <a:srgbClr val="1D34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latin typeface="Arial" panose="020B0604020202020204" pitchFamily="34" charset="0"/>
              <a:cs typeface="Arial" panose="020B0604020202020204" pitchFamily="34" charset="0"/>
            </a:endParaRPr>
          </a:p>
        </p:txBody>
      </p:sp>
      <p:sp>
        <p:nvSpPr>
          <p:cNvPr id="37" name="Right Arrow 36">
            <a:extLst>
              <a:ext uri="{FF2B5EF4-FFF2-40B4-BE49-F238E27FC236}">
                <a16:creationId xmlns:a16="http://schemas.microsoft.com/office/drawing/2014/main" id="{612EE1A3-ED97-0D47-987D-191231A780F6}"/>
              </a:ext>
            </a:extLst>
          </p:cNvPr>
          <p:cNvSpPr/>
          <p:nvPr/>
        </p:nvSpPr>
        <p:spPr>
          <a:xfrm rot="5400000">
            <a:off x="5166885" y="2959442"/>
            <a:ext cx="345166" cy="80781"/>
          </a:xfrm>
          <a:prstGeom prst="rightArrow">
            <a:avLst/>
          </a:prstGeom>
          <a:solidFill>
            <a:srgbClr val="1D347D"/>
          </a:solidFill>
          <a:ln>
            <a:solidFill>
              <a:srgbClr val="1D34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latin typeface="Arial" panose="020B0604020202020204" pitchFamily="34" charset="0"/>
              <a:cs typeface="Arial" panose="020B0604020202020204" pitchFamily="34" charset="0"/>
            </a:endParaRPr>
          </a:p>
        </p:txBody>
      </p:sp>
      <p:sp>
        <p:nvSpPr>
          <p:cNvPr id="38" name="Rounded Rectangle 37">
            <a:extLst>
              <a:ext uri="{FF2B5EF4-FFF2-40B4-BE49-F238E27FC236}">
                <a16:creationId xmlns:a16="http://schemas.microsoft.com/office/drawing/2014/main" id="{7C929D41-DF5F-8F48-8549-8714E89BB7B5}"/>
              </a:ext>
            </a:extLst>
          </p:cNvPr>
          <p:cNvSpPr/>
          <p:nvPr/>
        </p:nvSpPr>
        <p:spPr>
          <a:xfrm>
            <a:off x="5648284" y="1032471"/>
            <a:ext cx="2777203" cy="779554"/>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dirty="0">
                <a:solidFill>
                  <a:srgbClr val="0E4D9D"/>
                </a:solidFill>
                <a:latin typeface="Arial" panose="020B0604020202020204" pitchFamily="34" charset="0"/>
                <a:cs typeface="Arial" panose="020B0604020202020204" pitchFamily="34" charset="0"/>
              </a:rPr>
              <a:t>Input micro-data</a:t>
            </a:r>
          </a:p>
          <a:p>
            <a:pPr algn="ctr"/>
            <a:r>
              <a:rPr lang="en-GB" sz="1400" dirty="0">
                <a:solidFill>
                  <a:srgbClr val="0E4D9D"/>
                </a:solidFill>
                <a:latin typeface="Arial" panose="020B0604020202020204" pitchFamily="34" charset="0"/>
                <a:cs typeface="Arial" panose="020B0604020202020204" pitchFamily="34" charset="0"/>
              </a:rPr>
              <a:t>(FRS or hypothetical households data)</a:t>
            </a:r>
          </a:p>
        </p:txBody>
      </p:sp>
      <p:sp>
        <p:nvSpPr>
          <p:cNvPr id="39" name="Rounded Rectangle 38">
            <a:extLst>
              <a:ext uri="{FF2B5EF4-FFF2-40B4-BE49-F238E27FC236}">
                <a16:creationId xmlns:a16="http://schemas.microsoft.com/office/drawing/2014/main" id="{FC88D686-3EF7-9747-BF25-4AB6335C98C8}"/>
              </a:ext>
            </a:extLst>
          </p:cNvPr>
          <p:cNvSpPr/>
          <p:nvPr/>
        </p:nvSpPr>
        <p:spPr>
          <a:xfrm>
            <a:off x="3208345" y="2199383"/>
            <a:ext cx="4425053" cy="664617"/>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dirty="0">
                <a:solidFill>
                  <a:srgbClr val="0E4D9D"/>
                </a:solidFill>
                <a:latin typeface="Arial" panose="020B0604020202020204" pitchFamily="34" charset="0"/>
                <a:cs typeface="Arial" panose="020B0604020202020204" pitchFamily="34" charset="0"/>
              </a:rPr>
              <a:t>Policy simulations</a:t>
            </a:r>
          </a:p>
          <a:p>
            <a:pPr algn="ctr"/>
            <a:r>
              <a:rPr lang="en-GB" sz="1400" dirty="0">
                <a:solidFill>
                  <a:srgbClr val="0E4D9D"/>
                </a:solidFill>
                <a:latin typeface="Arial" panose="020B0604020202020204" pitchFamily="34" charset="0"/>
                <a:cs typeface="Arial" panose="020B0604020202020204" pitchFamily="34" charset="0"/>
              </a:rPr>
              <a:t>(EUROMOD software)</a:t>
            </a:r>
          </a:p>
        </p:txBody>
      </p:sp>
      <p:sp>
        <p:nvSpPr>
          <p:cNvPr id="40" name="Right Arrow 39">
            <a:extLst>
              <a:ext uri="{FF2B5EF4-FFF2-40B4-BE49-F238E27FC236}">
                <a16:creationId xmlns:a16="http://schemas.microsoft.com/office/drawing/2014/main" id="{ADE2B09A-7668-7341-B3E5-B5504D01E6F7}"/>
              </a:ext>
            </a:extLst>
          </p:cNvPr>
          <p:cNvSpPr/>
          <p:nvPr/>
        </p:nvSpPr>
        <p:spPr>
          <a:xfrm rot="5400000">
            <a:off x="5202624" y="3886796"/>
            <a:ext cx="271643" cy="90176"/>
          </a:xfrm>
          <a:prstGeom prst="rightArrow">
            <a:avLst/>
          </a:prstGeom>
          <a:solidFill>
            <a:srgbClr val="1D347D"/>
          </a:solidFill>
          <a:ln>
            <a:solidFill>
              <a:srgbClr val="1D34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latin typeface="Arial" panose="020B0604020202020204" pitchFamily="34" charset="0"/>
              <a:cs typeface="Arial" panose="020B0604020202020204" pitchFamily="34" charset="0"/>
            </a:endParaRPr>
          </a:p>
        </p:txBody>
      </p:sp>
      <p:sp>
        <p:nvSpPr>
          <p:cNvPr id="41" name="Rounded Rectangle 40">
            <a:extLst>
              <a:ext uri="{FF2B5EF4-FFF2-40B4-BE49-F238E27FC236}">
                <a16:creationId xmlns:a16="http://schemas.microsoft.com/office/drawing/2014/main" id="{96C506A0-B2AF-7540-BF9C-8C35FB3F54A5}"/>
              </a:ext>
            </a:extLst>
          </p:cNvPr>
          <p:cNvSpPr/>
          <p:nvPr/>
        </p:nvSpPr>
        <p:spPr>
          <a:xfrm>
            <a:off x="3262816" y="4085906"/>
            <a:ext cx="4425053" cy="550502"/>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dirty="0">
                <a:solidFill>
                  <a:srgbClr val="0E4D9D"/>
                </a:solidFill>
                <a:latin typeface="Arial" panose="020B0604020202020204" pitchFamily="34" charset="0"/>
                <a:cs typeface="Arial" panose="020B0604020202020204" pitchFamily="34" charset="0"/>
              </a:rPr>
              <a:t>Tools for analysis: Statistics Presenter</a:t>
            </a:r>
          </a:p>
          <a:p>
            <a:pPr algn="ctr"/>
            <a:r>
              <a:rPr lang="en-GB" sz="1400" dirty="0">
                <a:solidFill>
                  <a:srgbClr val="0E4D9D"/>
                </a:solidFill>
                <a:latin typeface="Arial" panose="020B0604020202020204" pitchFamily="34" charset="0"/>
                <a:cs typeface="Arial" panose="020B0604020202020204" pitchFamily="34" charset="0"/>
              </a:rPr>
              <a:t>(or statistical software e.g. Stata)</a:t>
            </a:r>
          </a:p>
        </p:txBody>
      </p:sp>
      <p:sp>
        <p:nvSpPr>
          <p:cNvPr id="42" name="Rounded Rectangle 41">
            <a:extLst>
              <a:ext uri="{FF2B5EF4-FFF2-40B4-BE49-F238E27FC236}">
                <a16:creationId xmlns:a16="http://schemas.microsoft.com/office/drawing/2014/main" id="{C85B0A18-E746-F841-A312-AD72A37EAB65}"/>
              </a:ext>
            </a:extLst>
          </p:cNvPr>
          <p:cNvSpPr/>
          <p:nvPr/>
        </p:nvSpPr>
        <p:spPr>
          <a:xfrm>
            <a:off x="3240910" y="3213732"/>
            <a:ext cx="4425053" cy="582330"/>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dirty="0">
                <a:solidFill>
                  <a:srgbClr val="0E4D9D"/>
                </a:solidFill>
                <a:latin typeface="Arial" panose="020B0604020202020204" pitchFamily="34" charset="0"/>
                <a:cs typeface="Arial" panose="020B0604020202020204" pitchFamily="34" charset="0"/>
              </a:rPr>
              <a:t>Output micro-data  = </a:t>
            </a:r>
          </a:p>
          <a:p>
            <a:pPr algn="ctr"/>
            <a:r>
              <a:rPr lang="en-GB" sz="1400" dirty="0">
                <a:solidFill>
                  <a:srgbClr val="0E4D9D"/>
                </a:solidFill>
                <a:latin typeface="Arial" panose="020B0604020202020204" pitchFamily="34" charset="0"/>
                <a:cs typeface="Arial" panose="020B0604020202020204" pitchFamily="34" charset="0"/>
              </a:rPr>
              <a:t>input micro-data  + additional simulated variables</a:t>
            </a:r>
          </a:p>
        </p:txBody>
      </p:sp>
      <p:sp>
        <p:nvSpPr>
          <p:cNvPr id="43" name="Right Arrow 42">
            <a:extLst>
              <a:ext uri="{FF2B5EF4-FFF2-40B4-BE49-F238E27FC236}">
                <a16:creationId xmlns:a16="http://schemas.microsoft.com/office/drawing/2014/main" id="{9312B410-DD8A-0E4D-BE94-9DD3501539D6}"/>
              </a:ext>
            </a:extLst>
          </p:cNvPr>
          <p:cNvSpPr/>
          <p:nvPr/>
        </p:nvSpPr>
        <p:spPr>
          <a:xfrm rot="5400000">
            <a:off x="6560376" y="818458"/>
            <a:ext cx="310818" cy="54006"/>
          </a:xfrm>
          <a:prstGeom prst="rightArrow">
            <a:avLst/>
          </a:prstGeom>
          <a:solidFill>
            <a:srgbClr val="1D347D"/>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latin typeface="Arial" panose="020B0604020202020204" pitchFamily="34" charset="0"/>
              <a:cs typeface="Arial" panose="020B0604020202020204" pitchFamily="34" charset="0"/>
            </a:endParaRPr>
          </a:p>
        </p:txBody>
      </p:sp>
      <p:sp>
        <p:nvSpPr>
          <p:cNvPr id="44" name="Rounded Rectangle 43">
            <a:extLst>
              <a:ext uri="{FF2B5EF4-FFF2-40B4-BE49-F238E27FC236}">
                <a16:creationId xmlns:a16="http://schemas.microsoft.com/office/drawing/2014/main" id="{6DF63D4D-73CC-F54E-BE03-60AEF01B035F}"/>
              </a:ext>
            </a:extLst>
          </p:cNvPr>
          <p:cNvSpPr/>
          <p:nvPr/>
        </p:nvSpPr>
        <p:spPr>
          <a:xfrm>
            <a:off x="5648284" y="82338"/>
            <a:ext cx="2777203" cy="607714"/>
          </a:xfrm>
          <a:prstGeom prst="roundRect">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dirty="0">
                <a:solidFill>
                  <a:schemeClr val="bg2">
                    <a:lumMod val="25000"/>
                  </a:schemeClr>
                </a:solidFill>
                <a:latin typeface="Arial" panose="020B0604020202020204" pitchFamily="34" charset="0"/>
                <a:cs typeface="Arial" panose="020B0604020202020204" pitchFamily="34" charset="0"/>
              </a:rPr>
              <a:t>Original micro-data</a:t>
            </a:r>
          </a:p>
          <a:p>
            <a:pPr algn="ctr"/>
            <a:r>
              <a:rPr lang="en-GB" sz="1400" dirty="0">
                <a:solidFill>
                  <a:schemeClr val="bg2">
                    <a:lumMod val="25000"/>
                  </a:schemeClr>
                </a:solidFill>
                <a:latin typeface="Arial" panose="020B0604020202020204" pitchFamily="34" charset="0"/>
                <a:cs typeface="Arial" panose="020B0604020202020204" pitchFamily="34" charset="0"/>
              </a:rPr>
              <a:t>(FRS for the UK)</a:t>
            </a:r>
          </a:p>
        </p:txBody>
      </p:sp>
      <p:sp>
        <p:nvSpPr>
          <p:cNvPr id="45" name="Right Arrow 44">
            <a:extLst>
              <a:ext uri="{FF2B5EF4-FFF2-40B4-BE49-F238E27FC236}">
                <a16:creationId xmlns:a16="http://schemas.microsoft.com/office/drawing/2014/main" id="{0455D645-4934-8943-B1E8-F0AB951BCB83}"/>
              </a:ext>
            </a:extLst>
          </p:cNvPr>
          <p:cNvSpPr/>
          <p:nvPr/>
        </p:nvSpPr>
        <p:spPr>
          <a:xfrm rot="10800000" flipV="1">
            <a:off x="4866564" y="1429873"/>
            <a:ext cx="764476" cy="45720"/>
          </a:xfrm>
          <a:prstGeom prst="rightArrow">
            <a:avLst/>
          </a:prstGeom>
          <a:solidFill>
            <a:srgbClr val="1D347D"/>
          </a:solidFill>
          <a:ln>
            <a:solidFill>
              <a:srgbClr val="1D34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5840CD5B-AFF2-2145-A15F-A77318F25342}"/>
              </a:ext>
            </a:extLst>
          </p:cNvPr>
          <p:cNvSpPr/>
          <p:nvPr/>
        </p:nvSpPr>
        <p:spPr>
          <a:xfrm rot="5400000">
            <a:off x="1485409" y="-1377903"/>
            <a:ext cx="2176234" cy="4932041"/>
          </a:xfrm>
          <a:prstGeom prst="rect">
            <a:avLst/>
          </a:prstGeom>
          <a:solidFill>
            <a:schemeClr val="bg1">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8A4D9AFB-F106-D44F-A11B-B6C3779EEBDB}"/>
              </a:ext>
            </a:extLst>
          </p:cNvPr>
          <p:cNvSpPr/>
          <p:nvPr/>
        </p:nvSpPr>
        <p:spPr>
          <a:xfrm>
            <a:off x="4912757" y="0"/>
            <a:ext cx="3979723" cy="2176233"/>
          </a:xfrm>
          <a:prstGeom prst="rect">
            <a:avLst/>
          </a:prstGeom>
          <a:solidFill>
            <a:schemeClr val="bg1">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934337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ontent Placeholder 2"/>
          <p:cNvSpPr>
            <a:spLocks noGrp="1"/>
          </p:cNvSpPr>
          <p:nvPr>
            <p:ph sz="quarter" idx="12"/>
          </p:nvPr>
        </p:nvSpPr>
        <p:spPr>
          <a:xfrm>
            <a:off x="299254" y="1556792"/>
            <a:ext cx="8784976" cy="1368152"/>
          </a:xfrm>
        </p:spPr>
        <p:txBody>
          <a:bodyPr/>
          <a:lstStyle/>
          <a:p>
            <a:pPr marL="0" indent="0" algn="ctr">
              <a:buNone/>
            </a:pPr>
            <a:endParaRPr lang="en-GB" sz="2400" b="1" dirty="0">
              <a:solidFill>
                <a:srgbClr val="C00000"/>
              </a:solidFill>
            </a:endParaRPr>
          </a:p>
          <a:p>
            <a:pPr marL="0" indent="0" algn="ctr">
              <a:buNone/>
            </a:pPr>
            <a:endParaRPr lang="en-GB" sz="2400" b="1" dirty="0">
              <a:solidFill>
                <a:srgbClr val="C00000"/>
              </a:solidFill>
            </a:endParaRPr>
          </a:p>
          <a:p>
            <a:pPr marL="0" indent="0" algn="ctr">
              <a:buNone/>
            </a:pPr>
            <a:endParaRPr lang="en-GB" sz="2400" b="1" dirty="0">
              <a:solidFill>
                <a:srgbClr val="C00000"/>
              </a:solidFill>
            </a:endParaRPr>
          </a:p>
          <a:p>
            <a:pPr marL="87313" lvl="0" algn="l" fontAlgn="auto">
              <a:spcAft>
                <a:spcPts val="0"/>
              </a:spcAft>
            </a:pPr>
            <a:endParaRPr lang="en-GB" sz="2400" dirty="0">
              <a:solidFill>
                <a:srgbClr val="1F497D">
                  <a:lumMod val="75000"/>
                </a:srgbClr>
              </a:solidFill>
            </a:endParaRPr>
          </a:p>
          <a:p>
            <a:pPr marL="87313" lvl="0" algn="l" fontAlgn="auto">
              <a:spcAft>
                <a:spcPts val="0"/>
              </a:spcAft>
            </a:pPr>
            <a:endParaRPr lang="en-GB" sz="2400" dirty="0">
              <a:solidFill>
                <a:srgbClr val="1F497D">
                  <a:lumMod val="75000"/>
                </a:srgbClr>
              </a:solidFill>
            </a:endParaRPr>
          </a:p>
          <a:p>
            <a:pPr marL="87313" lvl="0" algn="l" fontAlgn="auto">
              <a:spcAft>
                <a:spcPts val="0"/>
              </a:spcAft>
            </a:pPr>
            <a:endParaRPr lang="en-GB" sz="2400" dirty="0">
              <a:solidFill>
                <a:srgbClr val="1F497D">
                  <a:lumMod val="75000"/>
                </a:srgbClr>
              </a:solidFill>
            </a:endParaRPr>
          </a:p>
          <a:p>
            <a:pPr marL="430213" lvl="0" indent="-342900" algn="l" fontAlgn="auto">
              <a:spcAft>
                <a:spcPts val="0"/>
              </a:spcAft>
              <a:buClr>
                <a:srgbClr val="0070C0"/>
              </a:buClr>
              <a:buSzPct val="130000"/>
              <a:buFont typeface="Arial" panose="020B0604020202020204" pitchFamily="34" charset="0"/>
              <a:buChar char="•"/>
            </a:pPr>
            <a:endParaRPr lang="en-GB" sz="2200" dirty="0">
              <a:solidFill>
                <a:schemeClr val="tx1"/>
              </a:solidFill>
            </a:endParaRPr>
          </a:p>
          <a:p>
            <a:pPr marL="430213" lvl="0" indent="-342900" algn="l" fontAlgn="auto">
              <a:spcAft>
                <a:spcPts val="0"/>
              </a:spcAft>
              <a:buClr>
                <a:srgbClr val="0070C0"/>
              </a:buClr>
              <a:buSzPct val="145000"/>
              <a:buFont typeface="Arial" panose="020B0604020202020204" pitchFamily="34" charset="0"/>
              <a:buChar char="•"/>
            </a:pPr>
            <a:r>
              <a:rPr lang="en-GB" sz="2200" dirty="0">
                <a:solidFill>
                  <a:schemeClr val="tx1"/>
                </a:solidFill>
              </a:rPr>
              <a:t>UKMOD is run via the </a:t>
            </a:r>
            <a:r>
              <a:rPr lang="en-GB" sz="2200" i="1" dirty="0">
                <a:solidFill>
                  <a:schemeClr val="tx1"/>
                </a:solidFill>
              </a:rPr>
              <a:t>Run </a:t>
            </a:r>
            <a:r>
              <a:rPr lang="en-GB" sz="2200" dirty="0">
                <a:solidFill>
                  <a:schemeClr val="tx1"/>
                </a:solidFill>
              </a:rPr>
              <a:t>button</a:t>
            </a:r>
            <a:endParaRPr lang="en-GB" sz="2400" b="1" dirty="0">
              <a:solidFill>
                <a:srgbClr val="C00000"/>
              </a:solidFill>
            </a:endParaRPr>
          </a:p>
          <a:p>
            <a:pPr marL="0" indent="0" algn="ctr">
              <a:buNone/>
            </a:pPr>
            <a:endParaRPr lang="en-GB" sz="2400" b="1" dirty="0">
              <a:solidFill>
                <a:srgbClr val="C00000"/>
              </a:solidFill>
            </a:endParaRPr>
          </a:p>
          <a:p>
            <a:pPr marL="0" indent="0" algn="ctr">
              <a:buNone/>
            </a:pPr>
            <a:endParaRPr lang="en-GB" dirty="0">
              <a:solidFill>
                <a:schemeClr val="tx2">
                  <a:lumMod val="75000"/>
                </a:schemeClr>
              </a:solidFill>
            </a:endParaRPr>
          </a:p>
          <a:p>
            <a:pPr marL="0" indent="0" algn="ctr">
              <a:buNone/>
            </a:pPr>
            <a:endParaRPr lang="en-GB" dirty="0">
              <a:solidFill>
                <a:schemeClr val="tx2">
                  <a:lumMod val="75000"/>
                </a:schemeClr>
              </a:solidFill>
            </a:endParaRPr>
          </a:p>
          <a:p>
            <a:pPr marL="360363" indent="0">
              <a:buNone/>
            </a:pPr>
            <a:endParaRPr lang="en-GB" sz="1800" dirty="0">
              <a:solidFill>
                <a:srgbClr val="C00000"/>
              </a:solidFill>
            </a:endParaRPr>
          </a:p>
          <a:p>
            <a:pPr marL="360363" indent="0">
              <a:buNone/>
            </a:pPr>
            <a:endParaRPr lang="en-GB" sz="1800" dirty="0">
              <a:solidFill>
                <a:srgbClr val="C00000"/>
              </a:solidFill>
            </a:endParaRPr>
          </a:p>
          <a:p>
            <a:pPr marL="373063" indent="-285750"/>
            <a:endParaRPr lang="en-GB" sz="1800" dirty="0">
              <a:solidFill>
                <a:srgbClr val="1F497D">
                  <a:lumMod val="75000"/>
                </a:srgbClr>
              </a:solidFill>
            </a:endParaRPr>
          </a:p>
          <a:p>
            <a:pPr marL="373063" indent="-285750"/>
            <a:endParaRPr lang="en-GB" sz="1800" dirty="0">
              <a:solidFill>
                <a:srgbClr val="1F497D">
                  <a:lumMod val="75000"/>
                </a:srgbClr>
              </a:solidFill>
            </a:endParaRPr>
          </a:p>
          <a:p>
            <a:pPr marL="373063" indent="-285750" algn="l"/>
            <a:endParaRPr lang="en-GB" sz="1800" dirty="0">
              <a:solidFill>
                <a:srgbClr val="1F497D">
                  <a:lumMod val="75000"/>
                </a:srgbClr>
              </a:solidFill>
            </a:endParaRPr>
          </a:p>
        </p:txBody>
      </p:sp>
      <p:sp>
        <p:nvSpPr>
          <p:cNvPr id="3" name="Content Placeholder 2"/>
          <p:cNvSpPr>
            <a:spLocks noGrp="1"/>
          </p:cNvSpPr>
          <p:nvPr>
            <p:ph sz="quarter" idx="12"/>
          </p:nvPr>
        </p:nvSpPr>
        <p:spPr>
          <a:xfrm>
            <a:off x="299254" y="2996952"/>
            <a:ext cx="8665234" cy="2664662"/>
          </a:xfrm>
        </p:spPr>
        <p:txBody>
          <a:bodyPr/>
          <a:lstStyle/>
          <a:p>
            <a:pPr marL="0" indent="0" algn="ctr">
              <a:buNone/>
            </a:pPr>
            <a:endParaRPr lang="en-GB" sz="2400" b="1" dirty="0">
              <a:solidFill>
                <a:srgbClr val="C00000"/>
              </a:solidFill>
            </a:endParaRPr>
          </a:p>
          <a:p>
            <a:pPr marL="0" indent="0" algn="ctr">
              <a:buNone/>
            </a:pPr>
            <a:endParaRPr lang="en-GB" sz="2400" b="1" dirty="0">
              <a:solidFill>
                <a:srgbClr val="C00000"/>
              </a:solidFill>
            </a:endParaRPr>
          </a:p>
          <a:p>
            <a:pPr marL="0" indent="0" algn="ctr">
              <a:buNone/>
            </a:pPr>
            <a:endParaRPr lang="en-GB" sz="2400" b="1" dirty="0">
              <a:solidFill>
                <a:srgbClr val="C00000"/>
              </a:solidFill>
            </a:endParaRPr>
          </a:p>
          <a:p>
            <a:pPr marL="342900" indent="-342900" algn="ctr">
              <a:buClr>
                <a:srgbClr val="0070C0"/>
              </a:buClr>
              <a:buSzPct val="130000"/>
              <a:buFont typeface="Arial" panose="020B0604020202020204" pitchFamily="34" charset="0"/>
              <a:buChar char="•"/>
            </a:pPr>
            <a:endParaRPr lang="en-GB" sz="2200" dirty="0">
              <a:solidFill>
                <a:schemeClr val="tx1"/>
              </a:solidFill>
            </a:endParaRPr>
          </a:p>
          <a:p>
            <a:pPr marL="430213" indent="-342900" algn="l" fontAlgn="auto">
              <a:spcAft>
                <a:spcPts val="0"/>
              </a:spcAft>
              <a:buClr>
                <a:srgbClr val="0070C0"/>
              </a:buClr>
              <a:buSzPct val="145000"/>
              <a:buFont typeface="Arial" panose="020B0604020202020204" pitchFamily="34" charset="0"/>
              <a:buChar char="•"/>
            </a:pPr>
            <a:r>
              <a:rPr lang="en-GB" sz="2200" dirty="0">
                <a:solidFill>
                  <a:schemeClr val="tx1"/>
                </a:solidFill>
              </a:rPr>
              <a:t>We can run the model (simultaneously) for:</a:t>
            </a:r>
          </a:p>
          <a:p>
            <a:pPr marL="0" indent="0" algn="ctr">
              <a:buNone/>
            </a:pPr>
            <a:endParaRPr lang="en-GB" sz="2400" b="1" dirty="0">
              <a:solidFill>
                <a:srgbClr val="C00000"/>
              </a:solidFill>
            </a:endParaRPr>
          </a:p>
          <a:p>
            <a:pPr marL="0" indent="0" algn="ctr">
              <a:buNone/>
            </a:pPr>
            <a:endParaRPr lang="en-GB" sz="2400" b="1" dirty="0">
              <a:solidFill>
                <a:srgbClr val="C00000"/>
              </a:solidFill>
            </a:endParaRPr>
          </a:p>
          <a:p>
            <a:pPr marL="0" indent="0" algn="ctr">
              <a:buNone/>
            </a:pPr>
            <a:endParaRPr lang="en-GB" sz="2400" b="1" dirty="0">
              <a:solidFill>
                <a:srgbClr val="C00000"/>
              </a:solidFill>
            </a:endParaRPr>
          </a:p>
          <a:p>
            <a:pPr marL="0" indent="0" algn="ctr">
              <a:buNone/>
            </a:pPr>
            <a:endParaRPr lang="en-GB" sz="2400" b="1" dirty="0">
              <a:solidFill>
                <a:srgbClr val="C00000"/>
              </a:solidFill>
            </a:endParaRPr>
          </a:p>
          <a:p>
            <a:pPr marL="0" indent="0" algn="ctr">
              <a:buNone/>
            </a:pPr>
            <a:endParaRPr lang="en-GB" dirty="0">
              <a:solidFill>
                <a:schemeClr val="tx2">
                  <a:lumMod val="75000"/>
                </a:schemeClr>
              </a:solidFill>
            </a:endParaRPr>
          </a:p>
          <a:p>
            <a:pPr marL="0" indent="0" algn="ctr">
              <a:buNone/>
            </a:pPr>
            <a:endParaRPr lang="en-GB" dirty="0">
              <a:solidFill>
                <a:schemeClr val="tx2">
                  <a:lumMod val="75000"/>
                </a:schemeClr>
              </a:solidFill>
            </a:endParaRPr>
          </a:p>
          <a:p>
            <a:pPr marL="360363" indent="0">
              <a:buNone/>
            </a:pPr>
            <a:endParaRPr lang="en-GB" sz="1800" dirty="0">
              <a:solidFill>
                <a:srgbClr val="C00000"/>
              </a:solidFill>
            </a:endParaRPr>
          </a:p>
          <a:p>
            <a:pPr marL="360363" indent="0">
              <a:buNone/>
            </a:pPr>
            <a:endParaRPr lang="en-GB" sz="1800" dirty="0">
              <a:solidFill>
                <a:srgbClr val="C00000"/>
              </a:solidFill>
            </a:endParaRPr>
          </a:p>
          <a:p>
            <a:pPr marL="373063" indent="-285750"/>
            <a:endParaRPr lang="en-GB" sz="1800" dirty="0">
              <a:solidFill>
                <a:srgbClr val="1F497D">
                  <a:lumMod val="75000"/>
                </a:srgbClr>
              </a:solidFill>
            </a:endParaRPr>
          </a:p>
          <a:p>
            <a:pPr marL="373063" indent="-285750"/>
            <a:endParaRPr lang="en-GB" sz="1800" dirty="0">
              <a:solidFill>
                <a:srgbClr val="1F497D">
                  <a:lumMod val="75000"/>
                </a:srgbClr>
              </a:solidFill>
            </a:endParaRPr>
          </a:p>
          <a:p>
            <a:pPr marL="373063" indent="-285750" algn="l"/>
            <a:endParaRPr lang="en-GB" sz="1800" dirty="0">
              <a:solidFill>
                <a:srgbClr val="1F497D">
                  <a:lumMod val="75000"/>
                </a:srgbClr>
              </a:solidFill>
            </a:endParaRPr>
          </a:p>
        </p:txBody>
      </p:sp>
      <p:sp>
        <p:nvSpPr>
          <p:cNvPr id="2" name="Title 1"/>
          <p:cNvSpPr>
            <a:spLocks noGrp="1"/>
          </p:cNvSpPr>
          <p:nvPr>
            <p:ph type="title"/>
          </p:nvPr>
        </p:nvSpPr>
        <p:spPr>
          <a:xfrm>
            <a:off x="395536" y="0"/>
            <a:ext cx="8229600" cy="1143000"/>
          </a:xfrm>
        </p:spPr>
        <p:txBody>
          <a:bodyPr>
            <a:noAutofit/>
          </a:bodyPr>
          <a:lstStyle/>
          <a:p>
            <a:r>
              <a:rPr lang="en-GB" sz="3600" dirty="0"/>
              <a:t>Running the model</a:t>
            </a:r>
            <a:endParaRPr lang="en-GB" sz="1600" dirty="0"/>
          </a:p>
        </p:txBody>
      </p:sp>
      <p:sp>
        <p:nvSpPr>
          <p:cNvPr id="10" name="TextBox 9"/>
          <p:cNvSpPr txBox="1"/>
          <p:nvPr/>
        </p:nvSpPr>
        <p:spPr>
          <a:xfrm>
            <a:off x="290970" y="4103846"/>
            <a:ext cx="2430908" cy="646331"/>
          </a:xfrm>
          <a:prstGeom prst="rect">
            <a:avLst/>
          </a:prstGeom>
          <a:noFill/>
          <a:ln>
            <a:solidFill>
              <a:srgbClr val="002060"/>
            </a:solidFill>
          </a:ln>
        </p:spPr>
        <p:txBody>
          <a:bodyPr wrap="square" rtlCol="0">
            <a:spAutoFit/>
          </a:bodyPr>
          <a:lstStyle/>
          <a:p>
            <a:r>
              <a:rPr lang="en-GB" dirty="0" err="1">
                <a:solidFill>
                  <a:srgbClr val="C00000"/>
                </a:solidFill>
                <a:latin typeface="Arial" panose="020B0604020202020204" pitchFamily="34" charset="0"/>
                <a:cs typeface="Arial" panose="020B0604020202020204" pitchFamily="34" charset="0"/>
              </a:rPr>
              <a:t>i</a:t>
            </a:r>
            <a:r>
              <a:rPr lang="en-GB" dirty="0">
                <a:solidFill>
                  <a:srgbClr val="C00000"/>
                </a:solidFill>
                <a:latin typeface="Arial" panose="020B0604020202020204" pitchFamily="34" charset="0"/>
                <a:cs typeface="Arial" panose="020B0604020202020204" pitchFamily="34" charset="0"/>
              </a:rPr>
              <a:t>) one country</a:t>
            </a:r>
            <a:r>
              <a:rPr lang="en-GB" dirty="0">
                <a:latin typeface="Arial" panose="020B0604020202020204" pitchFamily="34" charset="0"/>
                <a:cs typeface="Arial" panose="020B0604020202020204" pitchFamily="34" charset="0"/>
              </a:rPr>
              <a:t> and </a:t>
            </a:r>
          </a:p>
          <a:p>
            <a:r>
              <a:rPr lang="en-GB" dirty="0">
                <a:solidFill>
                  <a:srgbClr val="C00000"/>
                </a:solidFill>
                <a:latin typeface="Arial" panose="020B0604020202020204" pitchFamily="34" charset="0"/>
                <a:cs typeface="Arial" panose="020B0604020202020204" pitchFamily="34" charset="0"/>
              </a:rPr>
              <a:t>one or more systems</a:t>
            </a:r>
          </a:p>
        </p:txBody>
      </p:sp>
      <p:sp>
        <p:nvSpPr>
          <p:cNvPr id="13" name="TextBox 12"/>
          <p:cNvSpPr txBox="1"/>
          <p:nvPr/>
        </p:nvSpPr>
        <p:spPr>
          <a:xfrm>
            <a:off x="3178200" y="4116611"/>
            <a:ext cx="2236510" cy="646331"/>
          </a:xfrm>
          <a:prstGeom prst="rect">
            <a:avLst/>
          </a:prstGeom>
          <a:noFill/>
          <a:ln>
            <a:solidFill>
              <a:srgbClr val="002060"/>
            </a:solidFill>
          </a:ln>
        </p:spPr>
        <p:txBody>
          <a:bodyPr wrap="none" rtlCol="0">
            <a:spAutoFit/>
          </a:bodyPr>
          <a:lstStyle/>
          <a:p>
            <a:r>
              <a:rPr lang="en-GB" dirty="0">
                <a:solidFill>
                  <a:srgbClr val="C00000"/>
                </a:solidFill>
                <a:latin typeface="Arial" panose="020B0604020202020204" pitchFamily="34" charset="0"/>
                <a:cs typeface="Arial" panose="020B0604020202020204" pitchFamily="34" charset="0"/>
              </a:rPr>
              <a:t>ii) several countries</a:t>
            </a:r>
            <a:r>
              <a:rPr lang="en-GB" dirty="0">
                <a:latin typeface="Arial" panose="020B0604020202020204" pitchFamily="34" charset="0"/>
                <a:cs typeface="Arial" panose="020B0604020202020204" pitchFamily="34" charset="0"/>
              </a:rPr>
              <a:t> </a:t>
            </a:r>
          </a:p>
          <a:p>
            <a:r>
              <a:rPr lang="en-GB" dirty="0">
                <a:latin typeface="Arial" panose="020B0604020202020204" pitchFamily="34" charset="0"/>
                <a:cs typeface="Arial" panose="020B0604020202020204" pitchFamily="34" charset="0"/>
              </a:rPr>
              <a:t>(and systems)</a:t>
            </a:r>
          </a:p>
        </p:txBody>
      </p:sp>
      <p:sp>
        <p:nvSpPr>
          <p:cNvPr id="15" name="TextBox 14"/>
          <p:cNvSpPr txBox="1"/>
          <p:nvPr/>
        </p:nvSpPr>
        <p:spPr>
          <a:xfrm>
            <a:off x="5871032" y="4099666"/>
            <a:ext cx="2664296" cy="646331"/>
          </a:xfrm>
          <a:prstGeom prst="rect">
            <a:avLst/>
          </a:prstGeom>
          <a:noFill/>
          <a:ln>
            <a:solidFill>
              <a:srgbClr val="002060"/>
            </a:solidFill>
          </a:ln>
        </p:spPr>
        <p:txBody>
          <a:bodyPr wrap="square" rtlCol="0">
            <a:spAutoFit/>
          </a:bodyPr>
          <a:lstStyle/>
          <a:p>
            <a:r>
              <a:rPr lang="en-GB" dirty="0">
                <a:solidFill>
                  <a:srgbClr val="C00000"/>
                </a:solidFill>
                <a:latin typeface="Arial" panose="020B0604020202020204" pitchFamily="34" charset="0"/>
                <a:cs typeface="Arial" panose="020B0604020202020204" pitchFamily="34" charset="0"/>
              </a:rPr>
              <a:t>iii) all countries </a:t>
            </a:r>
            <a:r>
              <a:rPr lang="en-GB" dirty="0">
                <a:latin typeface="Arial" panose="020B0604020202020204" pitchFamily="34" charset="0"/>
                <a:cs typeface="Arial" panose="020B0604020202020204" pitchFamily="34" charset="0"/>
              </a:rPr>
              <a:t>and</a:t>
            </a:r>
            <a:r>
              <a:rPr lang="en-GB" dirty="0">
                <a:solidFill>
                  <a:srgbClr val="C00000"/>
                </a:solidFill>
                <a:latin typeface="Arial" panose="020B0604020202020204" pitchFamily="34" charset="0"/>
                <a:cs typeface="Arial" panose="020B0604020202020204" pitchFamily="34" charset="0"/>
              </a:rPr>
              <a:t> systems </a:t>
            </a:r>
            <a:r>
              <a:rPr lang="en-GB" dirty="0">
                <a:latin typeface="Arial" panose="020B0604020202020204" pitchFamily="34" charset="0"/>
                <a:cs typeface="Arial" panose="020B0604020202020204" pitchFamily="34" charset="0"/>
              </a:rPr>
              <a:t>and</a:t>
            </a:r>
            <a:r>
              <a:rPr lang="en-GB" dirty="0">
                <a:solidFill>
                  <a:srgbClr val="C00000"/>
                </a:solidFill>
                <a:latin typeface="Arial" panose="020B0604020202020204" pitchFamily="34" charset="0"/>
                <a:cs typeface="Arial" panose="020B0604020202020204" pitchFamily="34" charset="0"/>
              </a:rPr>
              <a:t> for all data</a:t>
            </a:r>
          </a:p>
        </p:txBody>
      </p:sp>
      <p:sp>
        <p:nvSpPr>
          <p:cNvPr id="14" name="Slide Number Placeholder 5">
            <a:extLst>
              <a:ext uri="{FF2B5EF4-FFF2-40B4-BE49-F238E27FC236}">
                <a16:creationId xmlns:a16="http://schemas.microsoft.com/office/drawing/2014/main" id="{9A15EF5F-5781-4549-9518-E99814653CA6}"/>
              </a:ext>
            </a:extLst>
          </p:cNvPr>
          <p:cNvSpPr txBox="1">
            <a:spLocks/>
          </p:cNvSpPr>
          <p:nvPr/>
        </p:nvSpPr>
        <p:spPr>
          <a:xfrm>
            <a:off x="7010400" y="0"/>
            <a:ext cx="2133600" cy="365125"/>
          </a:xfrm>
          <a:prstGeom prst="rect">
            <a:avLst/>
          </a:prstGeom>
        </p:spPr>
        <p:txBody>
          <a:bodyPr vert="horz" lIns="91440" tIns="45720" rIns="91440" bIns="45720" rtlCol="0" anchor="ctr"/>
          <a:lstStyle>
            <a:defPPr>
              <a:defRPr lang="en-GB"/>
            </a:defPPr>
            <a:lvl1pPr algn="r" rtl="0" fontAlgn="base">
              <a:spcBef>
                <a:spcPct val="0"/>
              </a:spcBef>
              <a:spcAft>
                <a:spcPct val="0"/>
              </a:spcAft>
              <a:defRPr sz="1200" kern="1200">
                <a:solidFill>
                  <a:schemeClr val="tx1">
                    <a:tint val="75000"/>
                  </a:scheme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5D45222F-36D4-4D67-A566-C9A81DD86990}" type="slidenum">
              <a:rPr lang="en-GB" smtClean="0">
                <a:latin typeface="Arial" panose="020B0604020202020204" pitchFamily="34" charset="0"/>
                <a:cs typeface="Arial" panose="020B0604020202020204" pitchFamily="34" charset="0"/>
              </a:rPr>
              <a:pPr>
                <a:defRPr/>
              </a:pPr>
              <a:t>35</a:t>
            </a:fld>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39373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xEl>
                                              <p:pRg st="7" end="7"/>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uiExpand="1" build="p"/>
      <p:bldP spid="3" grpId="0" build="p"/>
      <p:bldP spid="10" grpId="0" animBg="1"/>
      <p:bldP spid="13" grpId="0" animBg="1"/>
      <p:bldP spid="1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7E81BF0-AF4B-0718-2F68-8CFD4DE3042F}"/>
              </a:ext>
            </a:extLst>
          </p:cNvPr>
          <p:cNvPicPr>
            <a:picLocks noChangeAspect="1"/>
          </p:cNvPicPr>
          <p:nvPr/>
        </p:nvPicPr>
        <p:blipFill>
          <a:blip r:embed="rId3"/>
          <a:stretch>
            <a:fillRect/>
          </a:stretch>
        </p:blipFill>
        <p:spPr>
          <a:xfrm>
            <a:off x="277002" y="962469"/>
            <a:ext cx="8461820" cy="5372342"/>
          </a:xfrm>
          <a:prstGeom prst="rect">
            <a:avLst/>
          </a:prstGeom>
        </p:spPr>
      </p:pic>
      <p:sp>
        <p:nvSpPr>
          <p:cNvPr id="26626" name="Rectangle 2"/>
          <p:cNvSpPr>
            <a:spLocks noGrp="1" noChangeArrowheads="1"/>
          </p:cNvSpPr>
          <p:nvPr>
            <p:ph type="title"/>
          </p:nvPr>
        </p:nvSpPr>
        <p:spPr>
          <a:xfrm>
            <a:off x="478602" y="116632"/>
            <a:ext cx="8229600" cy="1143000"/>
          </a:xfrm>
        </p:spPr>
        <p:txBody>
          <a:bodyPr/>
          <a:lstStyle/>
          <a:p>
            <a:pPr eaLnBrk="1" hangingPunct="1"/>
            <a:r>
              <a:rPr lang="en-GB" dirty="0"/>
              <a:t>Running a single system</a:t>
            </a:r>
          </a:p>
        </p:txBody>
      </p:sp>
      <p:sp>
        <p:nvSpPr>
          <p:cNvPr id="6" name="Slide Number Placeholder 5"/>
          <p:cNvSpPr>
            <a:spLocks noGrp="1"/>
          </p:cNvSpPr>
          <p:nvPr>
            <p:ph type="sldNum" sz="quarter" idx="12"/>
          </p:nvPr>
        </p:nvSpPr>
        <p:spPr/>
        <p:txBody>
          <a:bodyPr/>
          <a:lstStyle/>
          <a:p>
            <a:pPr>
              <a:defRPr/>
            </a:pPr>
            <a:fld id="{5D45222F-36D4-4D67-A566-C9A81DD86990}" type="slidenum">
              <a:rPr lang="en-GB"/>
              <a:pPr>
                <a:defRPr/>
              </a:pPr>
              <a:t>36</a:t>
            </a:fld>
            <a:endParaRPr lang="en-GB" dirty="0"/>
          </a:p>
        </p:txBody>
      </p:sp>
      <p:grpSp>
        <p:nvGrpSpPr>
          <p:cNvPr id="21" name="Group 11"/>
          <p:cNvGrpSpPr/>
          <p:nvPr/>
        </p:nvGrpSpPr>
        <p:grpSpPr>
          <a:xfrm>
            <a:off x="323528" y="2204864"/>
            <a:ext cx="1789141" cy="1008112"/>
            <a:chOff x="467544" y="1916832"/>
            <a:chExt cx="1789141" cy="1008112"/>
          </a:xfrm>
        </p:grpSpPr>
        <p:sp>
          <p:nvSpPr>
            <p:cNvPr id="22" name="Down Arrow 21"/>
            <p:cNvSpPr/>
            <p:nvPr/>
          </p:nvSpPr>
          <p:spPr>
            <a:xfrm rot="10800000">
              <a:off x="467544" y="1916832"/>
              <a:ext cx="288032" cy="1008112"/>
            </a:xfrm>
            <a:prstGeom prst="downArrow">
              <a:avLst/>
            </a:prstGeom>
            <a:solidFill>
              <a:srgbClr val="0070C0"/>
            </a:solidFill>
            <a:ln>
              <a:solidFill>
                <a:srgbClr val="1D34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rgbClr val="FFFFFF"/>
                </a:solidFill>
              </a:endParaRPr>
            </a:p>
          </p:txBody>
        </p:sp>
        <p:sp>
          <p:nvSpPr>
            <p:cNvPr id="23" name="TextBox 22"/>
            <p:cNvSpPr txBox="1"/>
            <p:nvPr/>
          </p:nvSpPr>
          <p:spPr>
            <a:xfrm>
              <a:off x="736089" y="2251611"/>
              <a:ext cx="1520596" cy="369332"/>
            </a:xfrm>
            <a:prstGeom prst="rect">
              <a:avLst/>
            </a:prstGeom>
            <a:solidFill>
              <a:schemeClr val="bg1"/>
            </a:solidFill>
            <a:ln>
              <a:solidFill>
                <a:schemeClr val="tx2"/>
              </a:solidFill>
            </a:ln>
          </p:spPr>
          <p:txBody>
            <a:bodyPr wrap="square" rtlCol="0">
              <a:spAutoFit/>
            </a:bodyPr>
            <a:lstStyle/>
            <a:p>
              <a:pPr fontAlgn="base">
                <a:spcBef>
                  <a:spcPct val="0"/>
                </a:spcBef>
                <a:spcAft>
                  <a:spcPct val="0"/>
                </a:spcAft>
              </a:pPr>
              <a:r>
                <a:rPr lang="en-GB" b="1" dirty="0">
                  <a:solidFill>
                    <a:srgbClr val="000000"/>
                  </a:solidFill>
                  <a:latin typeface="Arial" charset="0"/>
                  <a:cs typeface="Arial" charset="0"/>
                </a:rPr>
                <a:t>Run button</a:t>
              </a:r>
            </a:p>
          </p:txBody>
        </p:sp>
      </p:grpSp>
      <p:sp>
        <p:nvSpPr>
          <p:cNvPr id="15" name="Oval 14"/>
          <p:cNvSpPr/>
          <p:nvPr/>
        </p:nvSpPr>
        <p:spPr>
          <a:xfrm>
            <a:off x="210701" y="1289969"/>
            <a:ext cx="535802" cy="83866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rgbClr val="FFFFFF"/>
              </a:solidFill>
            </a:endParaRPr>
          </a:p>
        </p:txBody>
      </p:sp>
    </p:spTree>
    <p:extLst>
      <p:ext uri="{BB962C8B-B14F-4D97-AF65-F5344CB8AC3E}">
        <p14:creationId xmlns:p14="http://schemas.microsoft.com/office/powerpoint/2010/main" val="371848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2" presetClass="entr" presetSubtype="4" fill="hold" nodeType="withEffect">
                                  <p:stCondLst>
                                    <p:cond delay="0"/>
                                  </p:stCondLst>
                                  <p:childTnLst>
                                    <p:set>
                                      <p:cBhvr>
                                        <p:cTn id="8" dur="1" fill="hold">
                                          <p:stCondLst>
                                            <p:cond delay="0"/>
                                          </p:stCondLst>
                                        </p:cTn>
                                        <p:tgtEl>
                                          <p:spTgt spid="21"/>
                                        </p:tgtEl>
                                        <p:attrNameLst>
                                          <p:attrName>style.visibility</p:attrName>
                                        </p:attrNameLst>
                                      </p:cBhvr>
                                      <p:to>
                                        <p:strVal val="visible"/>
                                      </p:to>
                                    </p:set>
                                    <p:anim calcmode="lin" valueType="num">
                                      <p:cBhvr additive="base">
                                        <p:cTn id="9" dur="500" fill="hold"/>
                                        <p:tgtEl>
                                          <p:spTgt spid="21"/>
                                        </p:tgtEl>
                                        <p:attrNameLst>
                                          <p:attrName>ppt_x</p:attrName>
                                        </p:attrNameLst>
                                      </p:cBhvr>
                                      <p:tavLst>
                                        <p:tav tm="0">
                                          <p:val>
                                            <p:strVal val="#ppt_x"/>
                                          </p:val>
                                        </p:tav>
                                        <p:tav tm="100000">
                                          <p:val>
                                            <p:strVal val="#ppt_x"/>
                                          </p:val>
                                        </p:tav>
                                      </p:tavLst>
                                    </p:anim>
                                    <p:anim calcmode="lin" valueType="num">
                                      <p:cBhvr additive="base">
                                        <p:cTn id="1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7E81BF0-AF4B-0718-2F68-8CFD4DE3042F}"/>
              </a:ext>
            </a:extLst>
          </p:cNvPr>
          <p:cNvPicPr>
            <a:picLocks noChangeAspect="1"/>
          </p:cNvPicPr>
          <p:nvPr/>
        </p:nvPicPr>
        <p:blipFill>
          <a:blip r:embed="rId3"/>
          <a:stretch>
            <a:fillRect/>
          </a:stretch>
        </p:blipFill>
        <p:spPr>
          <a:xfrm>
            <a:off x="277002" y="962469"/>
            <a:ext cx="8461820" cy="5372342"/>
          </a:xfrm>
          <a:prstGeom prst="rect">
            <a:avLst/>
          </a:prstGeom>
        </p:spPr>
      </p:pic>
      <p:sp>
        <p:nvSpPr>
          <p:cNvPr id="26626" name="Rectangle 2"/>
          <p:cNvSpPr>
            <a:spLocks noGrp="1" noChangeArrowheads="1"/>
          </p:cNvSpPr>
          <p:nvPr>
            <p:ph type="title"/>
          </p:nvPr>
        </p:nvSpPr>
        <p:spPr>
          <a:xfrm>
            <a:off x="478602" y="116632"/>
            <a:ext cx="8229600" cy="1143000"/>
          </a:xfrm>
        </p:spPr>
        <p:txBody>
          <a:bodyPr/>
          <a:lstStyle/>
          <a:p>
            <a:pPr eaLnBrk="1" hangingPunct="1"/>
            <a:r>
              <a:rPr lang="en-GB" dirty="0"/>
              <a:t>Running a single system</a:t>
            </a:r>
          </a:p>
        </p:txBody>
      </p:sp>
      <p:sp>
        <p:nvSpPr>
          <p:cNvPr id="6" name="Slide Number Placeholder 5"/>
          <p:cNvSpPr>
            <a:spLocks noGrp="1"/>
          </p:cNvSpPr>
          <p:nvPr>
            <p:ph type="sldNum" sz="quarter" idx="12"/>
          </p:nvPr>
        </p:nvSpPr>
        <p:spPr/>
        <p:txBody>
          <a:bodyPr/>
          <a:lstStyle/>
          <a:p>
            <a:pPr>
              <a:defRPr/>
            </a:pPr>
            <a:fld id="{5D45222F-36D4-4D67-A566-C9A81DD86990}" type="slidenum">
              <a:rPr lang="en-GB"/>
              <a:pPr>
                <a:defRPr/>
              </a:pPr>
              <a:t>37</a:t>
            </a:fld>
            <a:endParaRPr lang="en-GB" dirty="0"/>
          </a:p>
        </p:txBody>
      </p:sp>
      <p:pic>
        <p:nvPicPr>
          <p:cNvPr id="3" name="Picture 2">
            <a:extLst>
              <a:ext uri="{FF2B5EF4-FFF2-40B4-BE49-F238E27FC236}">
                <a16:creationId xmlns:a16="http://schemas.microsoft.com/office/drawing/2014/main" id="{CD3A23B1-5355-925B-BCEC-7E6555D4B57F}"/>
              </a:ext>
            </a:extLst>
          </p:cNvPr>
          <p:cNvPicPr>
            <a:picLocks noChangeAspect="1"/>
          </p:cNvPicPr>
          <p:nvPr/>
        </p:nvPicPr>
        <p:blipFill>
          <a:blip r:embed="rId4"/>
          <a:stretch>
            <a:fillRect/>
          </a:stretch>
        </p:blipFill>
        <p:spPr>
          <a:xfrm>
            <a:off x="1475656" y="1628800"/>
            <a:ext cx="5100212" cy="3835120"/>
          </a:xfrm>
          <a:prstGeom prst="rect">
            <a:avLst/>
          </a:prstGeom>
        </p:spPr>
      </p:pic>
      <p:grpSp>
        <p:nvGrpSpPr>
          <p:cNvPr id="4" name="Group 11">
            <a:extLst>
              <a:ext uri="{FF2B5EF4-FFF2-40B4-BE49-F238E27FC236}">
                <a16:creationId xmlns:a16="http://schemas.microsoft.com/office/drawing/2014/main" id="{3805415E-7616-3BC7-F07B-D78CC1C1EE3A}"/>
              </a:ext>
            </a:extLst>
          </p:cNvPr>
          <p:cNvGrpSpPr/>
          <p:nvPr/>
        </p:nvGrpSpPr>
        <p:grpSpPr>
          <a:xfrm>
            <a:off x="2051720" y="2538248"/>
            <a:ext cx="2376264" cy="1008112"/>
            <a:chOff x="467544" y="1916832"/>
            <a:chExt cx="2376264" cy="1008112"/>
          </a:xfrm>
        </p:grpSpPr>
        <p:sp>
          <p:nvSpPr>
            <p:cNvPr id="7" name="Down Arrow 21">
              <a:extLst>
                <a:ext uri="{FF2B5EF4-FFF2-40B4-BE49-F238E27FC236}">
                  <a16:creationId xmlns:a16="http://schemas.microsoft.com/office/drawing/2014/main" id="{FA487B40-3C94-F3BC-2E0D-892C33F85D1A}"/>
                </a:ext>
              </a:extLst>
            </p:cNvPr>
            <p:cNvSpPr/>
            <p:nvPr/>
          </p:nvSpPr>
          <p:spPr>
            <a:xfrm rot="10800000">
              <a:off x="467544" y="1916832"/>
              <a:ext cx="288032" cy="1008112"/>
            </a:xfrm>
            <a:prstGeom prst="downArrow">
              <a:avLst/>
            </a:prstGeom>
            <a:solidFill>
              <a:srgbClr val="0070C0"/>
            </a:solidFill>
            <a:ln>
              <a:solidFill>
                <a:srgbClr val="1D34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rgbClr val="FFFFFF"/>
                </a:solidFill>
              </a:endParaRPr>
            </a:p>
          </p:txBody>
        </p:sp>
        <p:sp>
          <p:nvSpPr>
            <p:cNvPr id="8" name="TextBox 7">
              <a:extLst>
                <a:ext uri="{FF2B5EF4-FFF2-40B4-BE49-F238E27FC236}">
                  <a16:creationId xmlns:a16="http://schemas.microsoft.com/office/drawing/2014/main" id="{9CE76B1B-23F4-14A1-E28D-4213CAB22623}"/>
                </a:ext>
              </a:extLst>
            </p:cNvPr>
            <p:cNvSpPr txBox="1"/>
            <p:nvPr/>
          </p:nvSpPr>
          <p:spPr>
            <a:xfrm>
              <a:off x="736088" y="2251611"/>
              <a:ext cx="2107720" cy="369332"/>
            </a:xfrm>
            <a:prstGeom prst="rect">
              <a:avLst/>
            </a:prstGeom>
            <a:solidFill>
              <a:schemeClr val="bg1"/>
            </a:solidFill>
            <a:ln>
              <a:solidFill>
                <a:schemeClr val="tx2"/>
              </a:solidFill>
            </a:ln>
          </p:spPr>
          <p:txBody>
            <a:bodyPr wrap="square" rtlCol="0">
              <a:spAutoFit/>
            </a:bodyPr>
            <a:lstStyle/>
            <a:p>
              <a:pPr fontAlgn="base">
                <a:spcBef>
                  <a:spcPct val="0"/>
                </a:spcBef>
                <a:spcAft>
                  <a:spcPct val="0"/>
                </a:spcAft>
              </a:pPr>
              <a:r>
                <a:rPr lang="en-GB" b="1" dirty="0">
                  <a:solidFill>
                    <a:srgbClr val="000000"/>
                  </a:solidFill>
                  <a:latin typeface="Arial" charset="0"/>
                  <a:cs typeface="Arial" charset="0"/>
                </a:rPr>
                <a:t>Select a country</a:t>
              </a:r>
            </a:p>
          </p:txBody>
        </p:sp>
      </p:grpSp>
    </p:spTree>
    <p:extLst>
      <p:ext uri="{BB962C8B-B14F-4D97-AF65-F5344CB8AC3E}">
        <p14:creationId xmlns:p14="http://schemas.microsoft.com/office/powerpoint/2010/main" val="3674348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7E81BF0-AF4B-0718-2F68-8CFD4DE3042F}"/>
              </a:ext>
            </a:extLst>
          </p:cNvPr>
          <p:cNvPicPr>
            <a:picLocks noChangeAspect="1"/>
          </p:cNvPicPr>
          <p:nvPr/>
        </p:nvPicPr>
        <p:blipFill>
          <a:blip r:embed="rId3"/>
          <a:stretch>
            <a:fillRect/>
          </a:stretch>
        </p:blipFill>
        <p:spPr>
          <a:xfrm>
            <a:off x="277002" y="962469"/>
            <a:ext cx="8461820" cy="5372342"/>
          </a:xfrm>
          <a:prstGeom prst="rect">
            <a:avLst/>
          </a:prstGeom>
        </p:spPr>
      </p:pic>
      <p:sp>
        <p:nvSpPr>
          <p:cNvPr id="26626" name="Rectangle 2"/>
          <p:cNvSpPr>
            <a:spLocks noGrp="1" noChangeArrowheads="1"/>
          </p:cNvSpPr>
          <p:nvPr>
            <p:ph type="title"/>
          </p:nvPr>
        </p:nvSpPr>
        <p:spPr>
          <a:xfrm>
            <a:off x="478602" y="116632"/>
            <a:ext cx="8229600" cy="1143000"/>
          </a:xfrm>
        </p:spPr>
        <p:txBody>
          <a:bodyPr/>
          <a:lstStyle/>
          <a:p>
            <a:pPr eaLnBrk="1" hangingPunct="1"/>
            <a:r>
              <a:rPr lang="en-GB" dirty="0"/>
              <a:t>Running a single system</a:t>
            </a:r>
          </a:p>
        </p:txBody>
      </p:sp>
      <p:sp>
        <p:nvSpPr>
          <p:cNvPr id="6" name="Slide Number Placeholder 5"/>
          <p:cNvSpPr>
            <a:spLocks noGrp="1"/>
          </p:cNvSpPr>
          <p:nvPr>
            <p:ph type="sldNum" sz="quarter" idx="12"/>
          </p:nvPr>
        </p:nvSpPr>
        <p:spPr/>
        <p:txBody>
          <a:bodyPr/>
          <a:lstStyle/>
          <a:p>
            <a:pPr>
              <a:defRPr/>
            </a:pPr>
            <a:fld id="{5D45222F-36D4-4D67-A566-C9A81DD86990}" type="slidenum">
              <a:rPr lang="en-GB"/>
              <a:pPr>
                <a:defRPr/>
              </a:pPr>
              <a:t>38</a:t>
            </a:fld>
            <a:endParaRPr lang="en-GB" dirty="0"/>
          </a:p>
        </p:txBody>
      </p:sp>
      <p:pic>
        <p:nvPicPr>
          <p:cNvPr id="10" name="Picture 9">
            <a:extLst>
              <a:ext uri="{FF2B5EF4-FFF2-40B4-BE49-F238E27FC236}">
                <a16:creationId xmlns:a16="http://schemas.microsoft.com/office/drawing/2014/main" id="{3E76A707-1EA5-8BBB-7C77-EFD10BD2D4FE}"/>
              </a:ext>
            </a:extLst>
          </p:cNvPr>
          <p:cNvPicPr>
            <a:picLocks noChangeAspect="1"/>
          </p:cNvPicPr>
          <p:nvPr/>
        </p:nvPicPr>
        <p:blipFill>
          <a:blip r:embed="rId4"/>
          <a:stretch>
            <a:fillRect/>
          </a:stretch>
        </p:blipFill>
        <p:spPr>
          <a:xfrm>
            <a:off x="1481753" y="1628800"/>
            <a:ext cx="5077194" cy="3817812"/>
          </a:xfrm>
          <a:prstGeom prst="rect">
            <a:avLst/>
          </a:prstGeom>
        </p:spPr>
      </p:pic>
      <p:grpSp>
        <p:nvGrpSpPr>
          <p:cNvPr id="12" name="Group 11">
            <a:extLst>
              <a:ext uri="{FF2B5EF4-FFF2-40B4-BE49-F238E27FC236}">
                <a16:creationId xmlns:a16="http://schemas.microsoft.com/office/drawing/2014/main" id="{19EFCA0E-B4AB-F3E8-AEED-723113D389D9}"/>
              </a:ext>
            </a:extLst>
          </p:cNvPr>
          <p:cNvGrpSpPr/>
          <p:nvPr/>
        </p:nvGrpSpPr>
        <p:grpSpPr>
          <a:xfrm>
            <a:off x="1619672" y="3293165"/>
            <a:ext cx="2207834" cy="1008112"/>
            <a:chOff x="467544" y="1916832"/>
            <a:chExt cx="2207834" cy="1008112"/>
          </a:xfrm>
        </p:grpSpPr>
        <p:sp>
          <p:nvSpPr>
            <p:cNvPr id="13" name="Down Arrow 21">
              <a:extLst>
                <a:ext uri="{FF2B5EF4-FFF2-40B4-BE49-F238E27FC236}">
                  <a16:creationId xmlns:a16="http://schemas.microsoft.com/office/drawing/2014/main" id="{7CB07E93-D305-6C7C-7F4E-12BDF91C95E7}"/>
                </a:ext>
              </a:extLst>
            </p:cNvPr>
            <p:cNvSpPr/>
            <p:nvPr/>
          </p:nvSpPr>
          <p:spPr>
            <a:xfrm rot="10800000">
              <a:off x="467544" y="1916832"/>
              <a:ext cx="288032" cy="1008112"/>
            </a:xfrm>
            <a:prstGeom prst="downArrow">
              <a:avLst/>
            </a:prstGeom>
            <a:solidFill>
              <a:srgbClr val="0070C0"/>
            </a:solidFill>
            <a:ln>
              <a:solidFill>
                <a:srgbClr val="1D34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rgbClr val="FFFFFF"/>
                </a:solidFill>
              </a:endParaRPr>
            </a:p>
          </p:txBody>
        </p:sp>
        <p:sp>
          <p:nvSpPr>
            <p:cNvPr id="14" name="TextBox 13">
              <a:extLst>
                <a:ext uri="{FF2B5EF4-FFF2-40B4-BE49-F238E27FC236}">
                  <a16:creationId xmlns:a16="http://schemas.microsoft.com/office/drawing/2014/main" id="{1A8CD2B6-5660-8478-9675-1BE98E27511E}"/>
                </a:ext>
              </a:extLst>
            </p:cNvPr>
            <p:cNvSpPr txBox="1"/>
            <p:nvPr/>
          </p:nvSpPr>
          <p:spPr>
            <a:xfrm>
              <a:off x="736088" y="2251611"/>
              <a:ext cx="1939290" cy="369332"/>
            </a:xfrm>
            <a:prstGeom prst="rect">
              <a:avLst/>
            </a:prstGeom>
            <a:solidFill>
              <a:schemeClr val="bg1"/>
            </a:solidFill>
            <a:ln>
              <a:solidFill>
                <a:schemeClr val="tx2"/>
              </a:solidFill>
            </a:ln>
          </p:spPr>
          <p:txBody>
            <a:bodyPr wrap="square" rtlCol="0">
              <a:spAutoFit/>
            </a:bodyPr>
            <a:lstStyle/>
            <a:p>
              <a:pPr fontAlgn="base">
                <a:spcBef>
                  <a:spcPct val="0"/>
                </a:spcBef>
                <a:spcAft>
                  <a:spcPct val="0"/>
                </a:spcAft>
              </a:pPr>
              <a:r>
                <a:rPr lang="en-GB" b="1" dirty="0">
                  <a:solidFill>
                    <a:srgbClr val="000000"/>
                  </a:solidFill>
                  <a:latin typeface="Arial" charset="0"/>
                  <a:cs typeface="Arial" charset="0"/>
                </a:rPr>
                <a:t>Select a system</a:t>
              </a:r>
            </a:p>
          </p:txBody>
        </p:sp>
      </p:grpSp>
    </p:spTree>
    <p:extLst>
      <p:ext uri="{BB962C8B-B14F-4D97-AF65-F5344CB8AC3E}">
        <p14:creationId xmlns:p14="http://schemas.microsoft.com/office/powerpoint/2010/main" val="179420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7E81BF0-AF4B-0718-2F68-8CFD4DE3042F}"/>
              </a:ext>
            </a:extLst>
          </p:cNvPr>
          <p:cNvPicPr>
            <a:picLocks noChangeAspect="1"/>
          </p:cNvPicPr>
          <p:nvPr/>
        </p:nvPicPr>
        <p:blipFill>
          <a:blip r:embed="rId3"/>
          <a:stretch>
            <a:fillRect/>
          </a:stretch>
        </p:blipFill>
        <p:spPr>
          <a:xfrm>
            <a:off x="277002" y="962469"/>
            <a:ext cx="8461820" cy="5372342"/>
          </a:xfrm>
          <a:prstGeom prst="rect">
            <a:avLst/>
          </a:prstGeom>
        </p:spPr>
      </p:pic>
      <p:sp>
        <p:nvSpPr>
          <p:cNvPr id="26626" name="Rectangle 2"/>
          <p:cNvSpPr>
            <a:spLocks noGrp="1" noChangeArrowheads="1"/>
          </p:cNvSpPr>
          <p:nvPr>
            <p:ph type="title"/>
          </p:nvPr>
        </p:nvSpPr>
        <p:spPr>
          <a:xfrm>
            <a:off x="478602" y="116632"/>
            <a:ext cx="8229600" cy="1143000"/>
          </a:xfrm>
        </p:spPr>
        <p:txBody>
          <a:bodyPr/>
          <a:lstStyle/>
          <a:p>
            <a:pPr eaLnBrk="1" hangingPunct="1"/>
            <a:r>
              <a:rPr lang="en-GB" dirty="0"/>
              <a:t>Running a single system</a:t>
            </a:r>
          </a:p>
        </p:txBody>
      </p:sp>
      <p:sp>
        <p:nvSpPr>
          <p:cNvPr id="6" name="Slide Number Placeholder 5"/>
          <p:cNvSpPr>
            <a:spLocks noGrp="1"/>
          </p:cNvSpPr>
          <p:nvPr>
            <p:ph type="sldNum" sz="quarter" idx="12"/>
          </p:nvPr>
        </p:nvSpPr>
        <p:spPr/>
        <p:txBody>
          <a:bodyPr/>
          <a:lstStyle/>
          <a:p>
            <a:pPr>
              <a:defRPr/>
            </a:pPr>
            <a:fld id="{5D45222F-36D4-4D67-A566-C9A81DD86990}" type="slidenum">
              <a:rPr lang="en-GB"/>
              <a:pPr>
                <a:defRPr/>
              </a:pPr>
              <a:t>39</a:t>
            </a:fld>
            <a:endParaRPr lang="en-GB" dirty="0"/>
          </a:p>
        </p:txBody>
      </p:sp>
      <p:pic>
        <p:nvPicPr>
          <p:cNvPr id="3" name="Picture 2">
            <a:extLst>
              <a:ext uri="{FF2B5EF4-FFF2-40B4-BE49-F238E27FC236}">
                <a16:creationId xmlns:a16="http://schemas.microsoft.com/office/drawing/2014/main" id="{085134E0-CE73-D64A-279A-E0BA1DE03212}"/>
              </a:ext>
            </a:extLst>
          </p:cNvPr>
          <p:cNvPicPr>
            <a:picLocks noChangeAspect="1"/>
          </p:cNvPicPr>
          <p:nvPr/>
        </p:nvPicPr>
        <p:blipFill>
          <a:blip r:embed="rId4"/>
          <a:stretch>
            <a:fillRect/>
          </a:stretch>
        </p:blipFill>
        <p:spPr>
          <a:xfrm>
            <a:off x="1484800" y="1627412"/>
            <a:ext cx="5077194" cy="3817812"/>
          </a:xfrm>
          <a:prstGeom prst="rect">
            <a:avLst/>
          </a:prstGeom>
        </p:spPr>
      </p:pic>
      <p:grpSp>
        <p:nvGrpSpPr>
          <p:cNvPr id="4" name="Group 3">
            <a:extLst>
              <a:ext uri="{FF2B5EF4-FFF2-40B4-BE49-F238E27FC236}">
                <a16:creationId xmlns:a16="http://schemas.microsoft.com/office/drawing/2014/main" id="{763E57A4-D1E7-971E-AD24-47838C328EA1}"/>
              </a:ext>
            </a:extLst>
          </p:cNvPr>
          <p:cNvGrpSpPr/>
          <p:nvPr/>
        </p:nvGrpSpPr>
        <p:grpSpPr>
          <a:xfrm>
            <a:off x="3275856" y="3356992"/>
            <a:ext cx="2207834" cy="1008112"/>
            <a:chOff x="467544" y="1916832"/>
            <a:chExt cx="2207834" cy="1008112"/>
          </a:xfrm>
        </p:grpSpPr>
        <p:sp>
          <p:nvSpPr>
            <p:cNvPr id="7" name="Down Arrow 21">
              <a:extLst>
                <a:ext uri="{FF2B5EF4-FFF2-40B4-BE49-F238E27FC236}">
                  <a16:creationId xmlns:a16="http://schemas.microsoft.com/office/drawing/2014/main" id="{668BF712-69AD-ABCA-EDCC-64FDAF69CA33}"/>
                </a:ext>
              </a:extLst>
            </p:cNvPr>
            <p:cNvSpPr/>
            <p:nvPr/>
          </p:nvSpPr>
          <p:spPr>
            <a:xfrm rot="10800000">
              <a:off x="467544" y="1916832"/>
              <a:ext cx="288032" cy="1008112"/>
            </a:xfrm>
            <a:prstGeom prst="downArrow">
              <a:avLst/>
            </a:prstGeom>
            <a:solidFill>
              <a:srgbClr val="0070C0"/>
            </a:solidFill>
            <a:ln>
              <a:solidFill>
                <a:srgbClr val="1D34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rgbClr val="FFFFFF"/>
                </a:solidFill>
              </a:endParaRPr>
            </a:p>
          </p:txBody>
        </p:sp>
        <p:sp>
          <p:nvSpPr>
            <p:cNvPr id="8" name="TextBox 7">
              <a:extLst>
                <a:ext uri="{FF2B5EF4-FFF2-40B4-BE49-F238E27FC236}">
                  <a16:creationId xmlns:a16="http://schemas.microsoft.com/office/drawing/2014/main" id="{8F5FAAE5-719C-B1CC-026D-4B1A548D4E72}"/>
                </a:ext>
              </a:extLst>
            </p:cNvPr>
            <p:cNvSpPr txBox="1"/>
            <p:nvPr/>
          </p:nvSpPr>
          <p:spPr>
            <a:xfrm>
              <a:off x="736088" y="2251611"/>
              <a:ext cx="1939290" cy="369332"/>
            </a:xfrm>
            <a:prstGeom prst="rect">
              <a:avLst/>
            </a:prstGeom>
            <a:solidFill>
              <a:schemeClr val="bg1"/>
            </a:solidFill>
            <a:ln>
              <a:solidFill>
                <a:schemeClr val="tx2"/>
              </a:solidFill>
            </a:ln>
          </p:spPr>
          <p:txBody>
            <a:bodyPr wrap="square" rtlCol="0">
              <a:spAutoFit/>
            </a:bodyPr>
            <a:lstStyle/>
            <a:p>
              <a:pPr fontAlgn="base">
                <a:spcBef>
                  <a:spcPct val="0"/>
                </a:spcBef>
                <a:spcAft>
                  <a:spcPct val="0"/>
                </a:spcAft>
              </a:pPr>
              <a:r>
                <a:rPr lang="en-GB" b="1" dirty="0">
                  <a:solidFill>
                    <a:srgbClr val="000000"/>
                  </a:solidFill>
                  <a:latin typeface="Arial" charset="0"/>
                  <a:cs typeface="Arial" charset="0"/>
                </a:rPr>
                <a:t>Select a dataset</a:t>
              </a:r>
            </a:p>
          </p:txBody>
        </p:sp>
      </p:grpSp>
    </p:spTree>
    <p:extLst>
      <p:ext uri="{BB962C8B-B14F-4D97-AF65-F5344CB8AC3E}">
        <p14:creationId xmlns:p14="http://schemas.microsoft.com/office/powerpoint/2010/main" val="3944155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C089F-A03F-0330-C91D-61BF58FC8281}"/>
              </a:ext>
            </a:extLst>
          </p:cNvPr>
          <p:cNvSpPr>
            <a:spLocks noGrp="1"/>
          </p:cNvSpPr>
          <p:nvPr>
            <p:ph type="title"/>
          </p:nvPr>
        </p:nvSpPr>
        <p:spPr/>
        <p:txBody>
          <a:bodyPr/>
          <a:lstStyle/>
          <a:p>
            <a:r>
              <a:rPr lang="en-GB" dirty="0"/>
              <a:t>Course outline – day 1</a:t>
            </a:r>
          </a:p>
        </p:txBody>
      </p:sp>
      <p:sp>
        <p:nvSpPr>
          <p:cNvPr id="3" name="Content Placeholder 2">
            <a:extLst>
              <a:ext uri="{FF2B5EF4-FFF2-40B4-BE49-F238E27FC236}">
                <a16:creationId xmlns:a16="http://schemas.microsoft.com/office/drawing/2014/main" id="{1EFCF764-3C7D-DE4E-F6FC-C9A276822582}"/>
              </a:ext>
            </a:extLst>
          </p:cNvPr>
          <p:cNvSpPr>
            <a:spLocks noGrp="1"/>
          </p:cNvSpPr>
          <p:nvPr>
            <p:ph idx="1"/>
          </p:nvPr>
        </p:nvSpPr>
        <p:spPr/>
        <p:txBody>
          <a:bodyPr>
            <a:normAutofit/>
          </a:bodyPr>
          <a:lstStyle/>
          <a:p>
            <a:r>
              <a:rPr lang="en-GB" dirty="0"/>
              <a:t>Session 1: Introduction to UKMOD and microsimulation</a:t>
            </a:r>
          </a:p>
          <a:p>
            <a:r>
              <a:rPr lang="en-GB" dirty="0"/>
              <a:t>Session 2: Overview of how UKMOD works and a first simulation</a:t>
            </a:r>
          </a:p>
          <a:p>
            <a:r>
              <a:rPr lang="en-GB" dirty="0"/>
              <a:t>Session 3: The UKMOD programming interface and implementing a simple reform</a:t>
            </a:r>
          </a:p>
          <a:p>
            <a:r>
              <a:rPr lang="en-GB" dirty="0"/>
              <a:t>Session 4: More detail concerning the structure of UKMOD and introduction of two basic model functions</a:t>
            </a:r>
          </a:p>
          <a:p>
            <a:r>
              <a:rPr lang="en-GB" dirty="0"/>
              <a:t>Session 5: Error handling, more detail concerning alternative types of model functions</a:t>
            </a:r>
          </a:p>
        </p:txBody>
      </p:sp>
      <p:sp>
        <p:nvSpPr>
          <p:cNvPr id="4" name="Slide Number Placeholder 3">
            <a:extLst>
              <a:ext uri="{FF2B5EF4-FFF2-40B4-BE49-F238E27FC236}">
                <a16:creationId xmlns:a16="http://schemas.microsoft.com/office/drawing/2014/main" id="{443C2534-FADD-F757-4C11-DED4E83F15BA}"/>
              </a:ext>
            </a:extLst>
          </p:cNvPr>
          <p:cNvSpPr>
            <a:spLocks noGrp="1"/>
          </p:cNvSpPr>
          <p:nvPr>
            <p:ph type="sldNum" sz="quarter" idx="12"/>
          </p:nvPr>
        </p:nvSpPr>
        <p:spPr/>
        <p:txBody>
          <a:bodyPr/>
          <a:lstStyle/>
          <a:p>
            <a:fld id="{C48A8FB8-C411-4B7B-B8DF-3C88CBE8C9E0}" type="slidenum">
              <a:rPr lang="en-GB" smtClean="0"/>
              <a:t>4</a:t>
            </a:fld>
            <a:endParaRPr lang="en-GB"/>
          </a:p>
        </p:txBody>
      </p:sp>
    </p:spTree>
    <p:extLst>
      <p:ext uri="{BB962C8B-B14F-4D97-AF65-F5344CB8AC3E}">
        <p14:creationId xmlns:p14="http://schemas.microsoft.com/office/powerpoint/2010/main" val="35902545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7E81BF0-AF4B-0718-2F68-8CFD4DE3042F}"/>
              </a:ext>
            </a:extLst>
          </p:cNvPr>
          <p:cNvPicPr>
            <a:picLocks noChangeAspect="1"/>
          </p:cNvPicPr>
          <p:nvPr/>
        </p:nvPicPr>
        <p:blipFill>
          <a:blip r:embed="rId3"/>
          <a:stretch>
            <a:fillRect/>
          </a:stretch>
        </p:blipFill>
        <p:spPr>
          <a:xfrm>
            <a:off x="277002" y="962469"/>
            <a:ext cx="8461820" cy="5372342"/>
          </a:xfrm>
          <a:prstGeom prst="rect">
            <a:avLst/>
          </a:prstGeom>
        </p:spPr>
      </p:pic>
      <p:sp>
        <p:nvSpPr>
          <p:cNvPr id="26626" name="Rectangle 2"/>
          <p:cNvSpPr>
            <a:spLocks noGrp="1" noChangeArrowheads="1"/>
          </p:cNvSpPr>
          <p:nvPr>
            <p:ph type="title"/>
          </p:nvPr>
        </p:nvSpPr>
        <p:spPr>
          <a:xfrm>
            <a:off x="478602" y="116632"/>
            <a:ext cx="8229600" cy="1143000"/>
          </a:xfrm>
        </p:spPr>
        <p:txBody>
          <a:bodyPr/>
          <a:lstStyle/>
          <a:p>
            <a:pPr eaLnBrk="1" hangingPunct="1"/>
            <a:r>
              <a:rPr lang="en-GB" dirty="0"/>
              <a:t>Running a single system</a:t>
            </a:r>
          </a:p>
        </p:txBody>
      </p:sp>
      <p:sp>
        <p:nvSpPr>
          <p:cNvPr id="6" name="Slide Number Placeholder 5"/>
          <p:cNvSpPr>
            <a:spLocks noGrp="1"/>
          </p:cNvSpPr>
          <p:nvPr>
            <p:ph type="sldNum" sz="quarter" idx="12"/>
          </p:nvPr>
        </p:nvSpPr>
        <p:spPr/>
        <p:txBody>
          <a:bodyPr/>
          <a:lstStyle/>
          <a:p>
            <a:pPr>
              <a:defRPr/>
            </a:pPr>
            <a:fld id="{5D45222F-36D4-4D67-A566-C9A81DD86990}" type="slidenum">
              <a:rPr lang="en-GB"/>
              <a:pPr>
                <a:defRPr/>
              </a:pPr>
              <a:t>40</a:t>
            </a:fld>
            <a:endParaRPr lang="en-GB" dirty="0"/>
          </a:p>
        </p:txBody>
      </p:sp>
      <p:pic>
        <p:nvPicPr>
          <p:cNvPr id="9" name="Picture 8">
            <a:extLst>
              <a:ext uri="{FF2B5EF4-FFF2-40B4-BE49-F238E27FC236}">
                <a16:creationId xmlns:a16="http://schemas.microsoft.com/office/drawing/2014/main" id="{8B1A355C-CD50-8429-AD97-BA69EA4289A1}"/>
              </a:ext>
            </a:extLst>
          </p:cNvPr>
          <p:cNvPicPr>
            <a:picLocks noChangeAspect="1"/>
          </p:cNvPicPr>
          <p:nvPr/>
        </p:nvPicPr>
        <p:blipFill>
          <a:blip r:embed="rId4"/>
          <a:stretch>
            <a:fillRect/>
          </a:stretch>
        </p:blipFill>
        <p:spPr>
          <a:xfrm>
            <a:off x="1484800" y="1626140"/>
            <a:ext cx="5077194" cy="3817812"/>
          </a:xfrm>
          <a:prstGeom prst="rect">
            <a:avLst/>
          </a:prstGeom>
        </p:spPr>
      </p:pic>
      <p:grpSp>
        <p:nvGrpSpPr>
          <p:cNvPr id="4" name="Group 3">
            <a:extLst>
              <a:ext uri="{FF2B5EF4-FFF2-40B4-BE49-F238E27FC236}">
                <a16:creationId xmlns:a16="http://schemas.microsoft.com/office/drawing/2014/main" id="{763E57A4-D1E7-971E-AD24-47838C328EA1}"/>
              </a:ext>
            </a:extLst>
          </p:cNvPr>
          <p:cNvGrpSpPr/>
          <p:nvPr/>
        </p:nvGrpSpPr>
        <p:grpSpPr>
          <a:xfrm>
            <a:off x="4023397" y="2528206"/>
            <a:ext cx="908643" cy="1008112"/>
            <a:chOff x="467544" y="1916832"/>
            <a:chExt cx="908643" cy="1008112"/>
          </a:xfrm>
        </p:grpSpPr>
        <p:sp>
          <p:nvSpPr>
            <p:cNvPr id="7" name="Down Arrow 21">
              <a:extLst>
                <a:ext uri="{FF2B5EF4-FFF2-40B4-BE49-F238E27FC236}">
                  <a16:creationId xmlns:a16="http://schemas.microsoft.com/office/drawing/2014/main" id="{668BF712-69AD-ABCA-EDCC-64FDAF69CA33}"/>
                </a:ext>
              </a:extLst>
            </p:cNvPr>
            <p:cNvSpPr/>
            <p:nvPr/>
          </p:nvSpPr>
          <p:spPr>
            <a:xfrm rot="10800000">
              <a:off x="467544" y="1916832"/>
              <a:ext cx="288032" cy="1008112"/>
            </a:xfrm>
            <a:prstGeom prst="downArrow">
              <a:avLst/>
            </a:prstGeom>
            <a:solidFill>
              <a:srgbClr val="0070C0"/>
            </a:solidFill>
            <a:ln>
              <a:solidFill>
                <a:srgbClr val="1D34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rgbClr val="FFFFFF"/>
                </a:solidFill>
              </a:endParaRPr>
            </a:p>
          </p:txBody>
        </p:sp>
        <p:sp>
          <p:nvSpPr>
            <p:cNvPr id="8" name="TextBox 7">
              <a:extLst>
                <a:ext uri="{FF2B5EF4-FFF2-40B4-BE49-F238E27FC236}">
                  <a16:creationId xmlns:a16="http://schemas.microsoft.com/office/drawing/2014/main" id="{8F5FAAE5-719C-B1CC-026D-4B1A548D4E72}"/>
                </a:ext>
              </a:extLst>
            </p:cNvPr>
            <p:cNvSpPr txBox="1"/>
            <p:nvPr/>
          </p:nvSpPr>
          <p:spPr>
            <a:xfrm>
              <a:off x="736088" y="2251611"/>
              <a:ext cx="640099" cy="369332"/>
            </a:xfrm>
            <a:prstGeom prst="rect">
              <a:avLst/>
            </a:prstGeom>
            <a:solidFill>
              <a:schemeClr val="bg1"/>
            </a:solidFill>
            <a:ln>
              <a:solidFill>
                <a:schemeClr val="tx2"/>
              </a:solidFill>
            </a:ln>
          </p:spPr>
          <p:txBody>
            <a:bodyPr wrap="square" rtlCol="0">
              <a:spAutoFit/>
            </a:bodyPr>
            <a:lstStyle/>
            <a:p>
              <a:pPr fontAlgn="base">
                <a:spcBef>
                  <a:spcPct val="0"/>
                </a:spcBef>
                <a:spcAft>
                  <a:spcPct val="0"/>
                </a:spcAft>
              </a:pPr>
              <a:r>
                <a:rPr lang="en-GB" b="1" dirty="0">
                  <a:solidFill>
                    <a:srgbClr val="000000"/>
                  </a:solidFill>
                  <a:latin typeface="Arial" charset="0"/>
                  <a:cs typeface="Arial" charset="0"/>
                </a:rPr>
                <a:t>run</a:t>
              </a:r>
            </a:p>
          </p:txBody>
        </p:sp>
      </p:grpSp>
    </p:spTree>
    <p:extLst>
      <p:ext uri="{BB962C8B-B14F-4D97-AF65-F5344CB8AC3E}">
        <p14:creationId xmlns:p14="http://schemas.microsoft.com/office/powerpoint/2010/main" val="3905887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31C2FDD-D8FA-C31D-A5A4-E60A63EEA9E5}"/>
              </a:ext>
            </a:extLst>
          </p:cNvPr>
          <p:cNvPicPr>
            <a:picLocks noChangeAspect="1"/>
          </p:cNvPicPr>
          <p:nvPr/>
        </p:nvPicPr>
        <p:blipFill>
          <a:blip r:embed="rId2"/>
          <a:stretch>
            <a:fillRect/>
          </a:stretch>
        </p:blipFill>
        <p:spPr>
          <a:xfrm>
            <a:off x="637729" y="854770"/>
            <a:ext cx="7581900" cy="5486400"/>
          </a:xfrm>
          <a:prstGeom prst="rect">
            <a:avLst/>
          </a:prstGeom>
        </p:spPr>
      </p:pic>
      <p:sp>
        <p:nvSpPr>
          <p:cNvPr id="22" name="Slide Number Placeholder 5">
            <a:extLst>
              <a:ext uri="{FF2B5EF4-FFF2-40B4-BE49-F238E27FC236}">
                <a16:creationId xmlns:a16="http://schemas.microsoft.com/office/drawing/2014/main" id="{7759C208-61B1-4D65-BCC3-78C78158B73D}"/>
              </a:ext>
            </a:extLst>
          </p:cNvPr>
          <p:cNvSpPr txBox="1">
            <a:spLocks/>
          </p:cNvSpPr>
          <p:nvPr/>
        </p:nvSpPr>
        <p:spPr>
          <a:xfrm>
            <a:off x="7010400" y="0"/>
            <a:ext cx="2133600" cy="365125"/>
          </a:xfrm>
          <a:prstGeom prst="rect">
            <a:avLst/>
          </a:prstGeom>
        </p:spPr>
        <p:txBody>
          <a:bodyPr vert="horz" lIns="91440" tIns="45720" rIns="91440" bIns="45720" rtlCol="0" anchor="ctr"/>
          <a:lstStyle>
            <a:defPPr>
              <a:defRPr lang="en-GB"/>
            </a:defPPr>
            <a:lvl1pPr algn="r" rtl="0" fontAlgn="base">
              <a:spcBef>
                <a:spcPct val="0"/>
              </a:spcBef>
              <a:spcAft>
                <a:spcPct val="0"/>
              </a:spcAft>
              <a:defRPr sz="1200" kern="1200">
                <a:solidFill>
                  <a:schemeClr val="tx1">
                    <a:tint val="75000"/>
                  </a:scheme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5D45222F-36D4-4D67-A566-C9A81DD86990}" type="slidenum">
              <a:rPr lang="en-GB" smtClean="0"/>
              <a:pPr>
                <a:defRPr/>
              </a:pPr>
              <a:t>41</a:t>
            </a:fld>
            <a:endParaRPr lang="en-GB" dirty="0"/>
          </a:p>
        </p:txBody>
      </p:sp>
      <p:sp>
        <p:nvSpPr>
          <p:cNvPr id="11" name="Oval 10">
            <a:extLst>
              <a:ext uri="{FF2B5EF4-FFF2-40B4-BE49-F238E27FC236}">
                <a16:creationId xmlns:a16="http://schemas.microsoft.com/office/drawing/2014/main" id="{7E0E0E65-AEEB-4B73-ADD8-E9026225ED26}"/>
              </a:ext>
            </a:extLst>
          </p:cNvPr>
          <p:cNvSpPr/>
          <p:nvPr/>
        </p:nvSpPr>
        <p:spPr>
          <a:xfrm>
            <a:off x="3306082" y="1268151"/>
            <a:ext cx="729094" cy="53100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id="{7E0E0E65-AEEB-4B73-ADD8-E9026225ED26}"/>
              </a:ext>
            </a:extLst>
          </p:cNvPr>
          <p:cNvSpPr/>
          <p:nvPr/>
        </p:nvSpPr>
        <p:spPr>
          <a:xfrm>
            <a:off x="5868144" y="1177804"/>
            <a:ext cx="1008112" cy="71169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a:extLst>
              <a:ext uri="{FF2B5EF4-FFF2-40B4-BE49-F238E27FC236}">
                <a16:creationId xmlns:a16="http://schemas.microsoft.com/office/drawing/2014/main" id="{7E0E0E65-AEEB-4B73-ADD8-E9026225ED26}"/>
              </a:ext>
            </a:extLst>
          </p:cNvPr>
          <p:cNvSpPr/>
          <p:nvPr/>
        </p:nvSpPr>
        <p:spPr>
          <a:xfrm>
            <a:off x="662610" y="1077581"/>
            <a:ext cx="1656184" cy="79419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Down Arrow 13"/>
          <p:cNvSpPr/>
          <p:nvPr/>
        </p:nvSpPr>
        <p:spPr>
          <a:xfrm rot="7065855">
            <a:off x="2026624" y="1797156"/>
            <a:ext cx="173220" cy="29442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p:cNvSpPr txBox="1"/>
          <p:nvPr/>
        </p:nvSpPr>
        <p:spPr>
          <a:xfrm>
            <a:off x="2299567" y="1766039"/>
            <a:ext cx="1056027" cy="830997"/>
          </a:xfrm>
          <a:prstGeom prst="rect">
            <a:avLst/>
          </a:prstGeom>
          <a:solidFill>
            <a:schemeClr val="bg1"/>
          </a:solidFill>
          <a:ln>
            <a:solidFill>
              <a:srgbClr val="0070C0"/>
            </a:solidFill>
          </a:ln>
        </p:spPr>
        <p:txBody>
          <a:bodyPr wrap="square" rtlCol="0">
            <a:spAutoFit/>
          </a:bodyPr>
          <a:lstStyle/>
          <a:p>
            <a:r>
              <a:rPr lang="en-GB" sz="1600" dirty="0"/>
              <a:t>data and systems running</a:t>
            </a:r>
          </a:p>
        </p:txBody>
      </p:sp>
      <p:sp>
        <p:nvSpPr>
          <p:cNvPr id="16" name="TextBox 15"/>
          <p:cNvSpPr txBox="1"/>
          <p:nvPr/>
        </p:nvSpPr>
        <p:spPr>
          <a:xfrm>
            <a:off x="4166825" y="4474070"/>
            <a:ext cx="2160240" cy="584775"/>
          </a:xfrm>
          <a:prstGeom prst="rect">
            <a:avLst/>
          </a:prstGeom>
          <a:solidFill>
            <a:schemeClr val="bg1"/>
          </a:solidFill>
          <a:ln>
            <a:solidFill>
              <a:srgbClr val="0070C0"/>
            </a:solidFill>
          </a:ln>
        </p:spPr>
        <p:txBody>
          <a:bodyPr wrap="square" rtlCol="0">
            <a:spAutoFit/>
          </a:bodyPr>
          <a:lstStyle/>
          <a:p>
            <a:r>
              <a:rPr lang="en-GB" sz="1600" dirty="0"/>
              <a:t>some details about the calculations</a:t>
            </a:r>
          </a:p>
        </p:txBody>
      </p:sp>
      <p:sp>
        <p:nvSpPr>
          <p:cNvPr id="17" name="Down Arrow 16"/>
          <p:cNvSpPr/>
          <p:nvPr/>
        </p:nvSpPr>
        <p:spPr>
          <a:xfrm rot="5400000">
            <a:off x="3492768" y="4345846"/>
            <a:ext cx="176941" cy="8412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itle 2"/>
          <p:cNvSpPr>
            <a:spLocks noGrp="1"/>
          </p:cNvSpPr>
          <p:nvPr>
            <p:ph type="title"/>
          </p:nvPr>
        </p:nvSpPr>
        <p:spPr>
          <a:xfrm>
            <a:off x="493893" y="109805"/>
            <a:ext cx="8229600" cy="635160"/>
          </a:xfrm>
        </p:spPr>
        <p:txBody>
          <a:bodyPr/>
          <a:lstStyle/>
          <a:p>
            <a:r>
              <a:rPr lang="en-GB" dirty="0"/>
              <a:t>Running a single system</a:t>
            </a:r>
          </a:p>
        </p:txBody>
      </p:sp>
    </p:spTree>
    <p:extLst>
      <p:ext uri="{BB962C8B-B14F-4D97-AF65-F5344CB8AC3E}">
        <p14:creationId xmlns:p14="http://schemas.microsoft.com/office/powerpoint/2010/main" val="1147768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ppt_x"/>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ppt_x"/>
                                          </p:val>
                                        </p:tav>
                                        <p:tav tm="100000">
                                          <p:val>
                                            <p:strVal val="#ppt_x"/>
                                          </p:val>
                                        </p:tav>
                                      </p:tavLst>
                                    </p:anim>
                                    <p:anim calcmode="lin" valueType="num">
                                      <p:cBhvr additive="base">
                                        <p:cTn id="2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down)">
                                      <p:cBhvr>
                                        <p:cTn id="27" dur="500"/>
                                        <p:tgtEl>
                                          <p:spTgt spid="12"/>
                                        </p:tgtEl>
                                      </p:cBhvr>
                                    </p:animEffect>
                                  </p:childTnLst>
                                </p:cTn>
                              </p:par>
                              <p:par>
                                <p:cTn id="28" presetID="2" presetClass="entr" presetSubtype="4" fill="hold" grpId="0" nodeType="with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additive="base">
                                        <p:cTn id="34" dur="500" fill="hold"/>
                                        <p:tgtEl>
                                          <p:spTgt spid="17"/>
                                        </p:tgtEl>
                                        <p:attrNameLst>
                                          <p:attrName>ppt_x</p:attrName>
                                        </p:attrNameLst>
                                      </p:cBhvr>
                                      <p:tavLst>
                                        <p:tav tm="0">
                                          <p:val>
                                            <p:strVal val="#ppt_x"/>
                                          </p:val>
                                        </p:tav>
                                        <p:tav tm="100000">
                                          <p:val>
                                            <p:strVal val="#ppt_x"/>
                                          </p:val>
                                        </p:tav>
                                      </p:tavLst>
                                    </p:anim>
                                    <p:anim calcmode="lin" valueType="num">
                                      <p:cBhvr additive="base">
                                        <p:cTn id="35"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29F3F4D-2675-BC25-7A64-EF64A42F6066}"/>
              </a:ext>
            </a:extLst>
          </p:cNvPr>
          <p:cNvPicPr>
            <a:picLocks noChangeAspect="1"/>
          </p:cNvPicPr>
          <p:nvPr/>
        </p:nvPicPr>
        <p:blipFill>
          <a:blip r:embed="rId2"/>
          <a:stretch>
            <a:fillRect/>
          </a:stretch>
        </p:blipFill>
        <p:spPr>
          <a:xfrm>
            <a:off x="637729" y="854770"/>
            <a:ext cx="7581900" cy="5486400"/>
          </a:xfrm>
          <a:prstGeom prst="rect">
            <a:avLst/>
          </a:prstGeom>
        </p:spPr>
      </p:pic>
      <p:sp>
        <p:nvSpPr>
          <p:cNvPr id="22" name="Slide Number Placeholder 5">
            <a:extLst>
              <a:ext uri="{FF2B5EF4-FFF2-40B4-BE49-F238E27FC236}">
                <a16:creationId xmlns:a16="http://schemas.microsoft.com/office/drawing/2014/main" id="{7759C208-61B1-4D65-BCC3-78C78158B73D}"/>
              </a:ext>
            </a:extLst>
          </p:cNvPr>
          <p:cNvSpPr txBox="1">
            <a:spLocks/>
          </p:cNvSpPr>
          <p:nvPr/>
        </p:nvSpPr>
        <p:spPr>
          <a:xfrm>
            <a:off x="7010400" y="0"/>
            <a:ext cx="2133600" cy="365125"/>
          </a:xfrm>
          <a:prstGeom prst="rect">
            <a:avLst/>
          </a:prstGeom>
        </p:spPr>
        <p:txBody>
          <a:bodyPr vert="horz" lIns="91440" tIns="45720" rIns="91440" bIns="45720" rtlCol="0" anchor="ctr"/>
          <a:lstStyle>
            <a:defPPr>
              <a:defRPr lang="en-GB"/>
            </a:defPPr>
            <a:lvl1pPr algn="r" rtl="0" fontAlgn="base">
              <a:spcBef>
                <a:spcPct val="0"/>
              </a:spcBef>
              <a:spcAft>
                <a:spcPct val="0"/>
              </a:spcAft>
              <a:defRPr sz="1200" kern="1200">
                <a:solidFill>
                  <a:schemeClr val="tx1">
                    <a:tint val="75000"/>
                  </a:scheme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5D45222F-36D4-4D67-A566-C9A81DD86990}" type="slidenum">
              <a:rPr lang="en-GB" smtClean="0"/>
              <a:pPr>
                <a:defRPr/>
              </a:pPr>
              <a:t>42</a:t>
            </a:fld>
            <a:endParaRPr lang="en-GB" dirty="0"/>
          </a:p>
        </p:txBody>
      </p:sp>
      <p:sp>
        <p:nvSpPr>
          <p:cNvPr id="3" name="Title 2"/>
          <p:cNvSpPr>
            <a:spLocks noGrp="1"/>
          </p:cNvSpPr>
          <p:nvPr>
            <p:ph type="title"/>
          </p:nvPr>
        </p:nvSpPr>
        <p:spPr>
          <a:xfrm>
            <a:off x="493893" y="109805"/>
            <a:ext cx="8229600" cy="635160"/>
          </a:xfrm>
        </p:spPr>
        <p:txBody>
          <a:bodyPr/>
          <a:lstStyle/>
          <a:p>
            <a:r>
              <a:rPr lang="en-GB" dirty="0"/>
              <a:t>Running a single system</a:t>
            </a:r>
          </a:p>
        </p:txBody>
      </p:sp>
      <p:sp>
        <p:nvSpPr>
          <p:cNvPr id="5" name="Oval 4">
            <a:extLst>
              <a:ext uri="{FF2B5EF4-FFF2-40B4-BE49-F238E27FC236}">
                <a16:creationId xmlns:a16="http://schemas.microsoft.com/office/drawing/2014/main" id="{3B8AAB66-8D25-ECF3-4CB0-63A50B2D3C3E}"/>
              </a:ext>
            </a:extLst>
          </p:cNvPr>
          <p:cNvSpPr/>
          <p:nvPr/>
        </p:nvSpPr>
        <p:spPr>
          <a:xfrm>
            <a:off x="3287100" y="1318372"/>
            <a:ext cx="729094" cy="46513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a:extLst>
              <a:ext uri="{FF2B5EF4-FFF2-40B4-BE49-F238E27FC236}">
                <a16:creationId xmlns:a16="http://schemas.microsoft.com/office/drawing/2014/main" id="{FC32D760-5D59-28EF-4A84-B7401403E1CA}"/>
              </a:ext>
            </a:extLst>
          </p:cNvPr>
          <p:cNvSpPr/>
          <p:nvPr/>
        </p:nvSpPr>
        <p:spPr>
          <a:xfrm>
            <a:off x="4016194" y="1268760"/>
            <a:ext cx="1779942" cy="63459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ounded Rectangle 17">
            <a:extLst>
              <a:ext uri="{FF2B5EF4-FFF2-40B4-BE49-F238E27FC236}">
                <a16:creationId xmlns:a16="http://schemas.microsoft.com/office/drawing/2014/main" id="{F3039125-7697-C135-AF23-17EEA8A2EFB5}"/>
              </a:ext>
            </a:extLst>
          </p:cNvPr>
          <p:cNvSpPr/>
          <p:nvPr/>
        </p:nvSpPr>
        <p:spPr>
          <a:xfrm>
            <a:off x="755576" y="5791783"/>
            <a:ext cx="2243492" cy="36004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w="57150">
                <a:solidFill>
                  <a:schemeClr val="tx1"/>
                </a:solidFill>
              </a:ln>
            </a:endParaRPr>
          </a:p>
        </p:txBody>
      </p:sp>
    </p:spTree>
    <p:extLst>
      <p:ext uri="{BB962C8B-B14F-4D97-AF65-F5344CB8AC3E}">
        <p14:creationId xmlns:p14="http://schemas.microsoft.com/office/powerpoint/2010/main" val="245058318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7E81BF0-AF4B-0718-2F68-8CFD4DE3042F}"/>
              </a:ext>
            </a:extLst>
          </p:cNvPr>
          <p:cNvPicPr>
            <a:picLocks noChangeAspect="1"/>
          </p:cNvPicPr>
          <p:nvPr/>
        </p:nvPicPr>
        <p:blipFill>
          <a:blip r:embed="rId3"/>
          <a:stretch>
            <a:fillRect/>
          </a:stretch>
        </p:blipFill>
        <p:spPr>
          <a:xfrm>
            <a:off x="277002" y="962469"/>
            <a:ext cx="8461820" cy="5372342"/>
          </a:xfrm>
          <a:prstGeom prst="rect">
            <a:avLst/>
          </a:prstGeom>
        </p:spPr>
      </p:pic>
      <p:sp>
        <p:nvSpPr>
          <p:cNvPr id="26626" name="Rectangle 2"/>
          <p:cNvSpPr>
            <a:spLocks noGrp="1" noChangeArrowheads="1"/>
          </p:cNvSpPr>
          <p:nvPr>
            <p:ph type="title"/>
          </p:nvPr>
        </p:nvSpPr>
        <p:spPr>
          <a:xfrm>
            <a:off x="478602" y="116632"/>
            <a:ext cx="8229600" cy="1143000"/>
          </a:xfrm>
        </p:spPr>
        <p:txBody>
          <a:bodyPr/>
          <a:lstStyle/>
          <a:p>
            <a:pPr eaLnBrk="1" hangingPunct="1"/>
            <a:r>
              <a:rPr lang="en-GB" dirty="0"/>
              <a:t>Running multiple systems</a:t>
            </a:r>
          </a:p>
        </p:txBody>
      </p:sp>
      <p:sp>
        <p:nvSpPr>
          <p:cNvPr id="6" name="Slide Number Placeholder 5"/>
          <p:cNvSpPr>
            <a:spLocks noGrp="1"/>
          </p:cNvSpPr>
          <p:nvPr>
            <p:ph type="sldNum" sz="quarter" idx="12"/>
          </p:nvPr>
        </p:nvSpPr>
        <p:spPr/>
        <p:txBody>
          <a:bodyPr/>
          <a:lstStyle/>
          <a:p>
            <a:pPr>
              <a:defRPr/>
            </a:pPr>
            <a:fld id="{5D45222F-36D4-4D67-A566-C9A81DD86990}" type="slidenum">
              <a:rPr lang="en-GB"/>
              <a:pPr>
                <a:defRPr/>
              </a:pPr>
              <a:t>43</a:t>
            </a:fld>
            <a:endParaRPr lang="en-GB" dirty="0"/>
          </a:p>
        </p:txBody>
      </p:sp>
      <p:pic>
        <p:nvPicPr>
          <p:cNvPr id="3" name="Picture 2">
            <a:extLst>
              <a:ext uri="{FF2B5EF4-FFF2-40B4-BE49-F238E27FC236}">
                <a16:creationId xmlns:a16="http://schemas.microsoft.com/office/drawing/2014/main" id="{CD3A23B1-5355-925B-BCEC-7E6555D4B57F}"/>
              </a:ext>
            </a:extLst>
          </p:cNvPr>
          <p:cNvPicPr>
            <a:picLocks noChangeAspect="1"/>
          </p:cNvPicPr>
          <p:nvPr/>
        </p:nvPicPr>
        <p:blipFill>
          <a:blip r:embed="rId4"/>
          <a:stretch>
            <a:fillRect/>
          </a:stretch>
        </p:blipFill>
        <p:spPr>
          <a:xfrm>
            <a:off x="1475656" y="1628800"/>
            <a:ext cx="5100212" cy="3835120"/>
          </a:xfrm>
          <a:prstGeom prst="rect">
            <a:avLst/>
          </a:prstGeom>
        </p:spPr>
      </p:pic>
      <p:grpSp>
        <p:nvGrpSpPr>
          <p:cNvPr id="9" name="Group 8">
            <a:extLst>
              <a:ext uri="{FF2B5EF4-FFF2-40B4-BE49-F238E27FC236}">
                <a16:creationId xmlns:a16="http://schemas.microsoft.com/office/drawing/2014/main" id="{C1377AF2-E379-E8DE-F7F2-C44F84A4190A}"/>
              </a:ext>
            </a:extLst>
          </p:cNvPr>
          <p:cNvGrpSpPr/>
          <p:nvPr/>
        </p:nvGrpSpPr>
        <p:grpSpPr>
          <a:xfrm>
            <a:off x="4499992" y="3585343"/>
            <a:ext cx="1568499" cy="1554679"/>
            <a:chOff x="4094685" y="2983642"/>
            <a:chExt cx="1568499" cy="1554679"/>
          </a:xfrm>
        </p:grpSpPr>
        <p:sp>
          <p:nvSpPr>
            <p:cNvPr id="10" name="Down Arrow 7">
              <a:extLst>
                <a:ext uri="{FF2B5EF4-FFF2-40B4-BE49-F238E27FC236}">
                  <a16:creationId xmlns:a16="http://schemas.microsoft.com/office/drawing/2014/main" id="{4922D355-E652-5229-FD7A-C536A9B22CF9}"/>
                </a:ext>
              </a:extLst>
            </p:cNvPr>
            <p:cNvSpPr/>
            <p:nvPr/>
          </p:nvSpPr>
          <p:spPr>
            <a:xfrm rot="10800000">
              <a:off x="5522127" y="2983642"/>
              <a:ext cx="141057" cy="723679"/>
            </a:xfrm>
            <a:prstGeom prst="downArrow">
              <a:avLst/>
            </a:prstGeom>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49CEBDF6-CF03-B59C-7A59-4744DBFD6D8A}"/>
                </a:ext>
              </a:extLst>
            </p:cNvPr>
            <p:cNvSpPr txBox="1"/>
            <p:nvPr/>
          </p:nvSpPr>
          <p:spPr>
            <a:xfrm>
              <a:off x="4094685" y="3707324"/>
              <a:ext cx="1568499" cy="830997"/>
            </a:xfrm>
            <a:prstGeom prst="rect">
              <a:avLst/>
            </a:prstGeom>
            <a:solidFill>
              <a:schemeClr val="bg1"/>
            </a:solidFill>
            <a:ln w="19050">
              <a:solidFill>
                <a:schemeClr val="accent1"/>
              </a:solidFill>
            </a:ln>
          </p:spPr>
          <p:txBody>
            <a:bodyPr wrap="square" rtlCol="0">
              <a:spAutoFit/>
            </a:bodyPr>
            <a:lstStyle/>
            <a:p>
              <a:r>
                <a:rPr lang="en-GB" sz="1600" dirty="0"/>
                <a:t>select all countries/</a:t>
              </a:r>
            </a:p>
            <a:p>
              <a:r>
                <a:rPr lang="en-GB" sz="1600" dirty="0"/>
                <a:t>all systems</a:t>
              </a:r>
            </a:p>
          </p:txBody>
        </p:sp>
      </p:grpSp>
      <p:grpSp>
        <p:nvGrpSpPr>
          <p:cNvPr id="12" name="Group 11">
            <a:extLst>
              <a:ext uri="{FF2B5EF4-FFF2-40B4-BE49-F238E27FC236}">
                <a16:creationId xmlns:a16="http://schemas.microsoft.com/office/drawing/2014/main" id="{0C410839-4301-F372-8ECB-34CAF4D201C0}"/>
              </a:ext>
            </a:extLst>
          </p:cNvPr>
          <p:cNvGrpSpPr/>
          <p:nvPr/>
        </p:nvGrpSpPr>
        <p:grpSpPr>
          <a:xfrm>
            <a:off x="7154416" y="3595543"/>
            <a:ext cx="1345025" cy="1544479"/>
            <a:chOff x="4454725" y="2993842"/>
            <a:chExt cx="1345025" cy="1544479"/>
          </a:xfrm>
        </p:grpSpPr>
        <p:sp>
          <p:nvSpPr>
            <p:cNvPr id="13" name="Down Arrow 7">
              <a:extLst>
                <a:ext uri="{FF2B5EF4-FFF2-40B4-BE49-F238E27FC236}">
                  <a16:creationId xmlns:a16="http://schemas.microsoft.com/office/drawing/2014/main" id="{FB4BE061-96D2-2828-7BEA-88F67E782FDA}"/>
                </a:ext>
              </a:extLst>
            </p:cNvPr>
            <p:cNvSpPr/>
            <p:nvPr/>
          </p:nvSpPr>
          <p:spPr>
            <a:xfrm rot="10800000">
              <a:off x="4454725" y="2993842"/>
              <a:ext cx="141057" cy="72367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A0353FF7-2B2F-17BF-A9DC-40ED5FE617A3}"/>
                </a:ext>
              </a:extLst>
            </p:cNvPr>
            <p:cNvSpPr txBox="1"/>
            <p:nvPr/>
          </p:nvSpPr>
          <p:spPr>
            <a:xfrm>
              <a:off x="4454725" y="3707324"/>
              <a:ext cx="1345025" cy="830997"/>
            </a:xfrm>
            <a:prstGeom prst="rect">
              <a:avLst/>
            </a:prstGeom>
            <a:solidFill>
              <a:schemeClr val="bg1"/>
            </a:solidFill>
            <a:ln w="19050">
              <a:solidFill>
                <a:schemeClr val="accent1"/>
              </a:solidFill>
            </a:ln>
          </p:spPr>
          <p:txBody>
            <a:bodyPr wrap="square" rtlCol="0">
              <a:spAutoFit/>
            </a:bodyPr>
            <a:lstStyle/>
            <a:p>
              <a:r>
                <a:rPr lang="en-GB" sz="1600" dirty="0"/>
                <a:t>unselect all countries/</a:t>
              </a:r>
            </a:p>
            <a:p>
              <a:r>
                <a:rPr lang="en-GB" sz="1600" dirty="0"/>
                <a:t>all systems</a:t>
              </a:r>
            </a:p>
          </p:txBody>
        </p:sp>
      </p:grpSp>
      <p:sp>
        <p:nvSpPr>
          <p:cNvPr id="15" name="Oval 14">
            <a:extLst>
              <a:ext uri="{FF2B5EF4-FFF2-40B4-BE49-F238E27FC236}">
                <a16:creationId xmlns:a16="http://schemas.microsoft.com/office/drawing/2014/main" id="{DB7A41B5-1855-5AB2-C52B-71C80C512DC3}"/>
              </a:ext>
            </a:extLst>
          </p:cNvPr>
          <p:cNvSpPr/>
          <p:nvPr/>
        </p:nvSpPr>
        <p:spPr>
          <a:xfrm>
            <a:off x="2411760" y="1719912"/>
            <a:ext cx="1800200" cy="113333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a:extLst>
              <a:ext uri="{FF2B5EF4-FFF2-40B4-BE49-F238E27FC236}">
                <a16:creationId xmlns:a16="http://schemas.microsoft.com/office/drawing/2014/main" id="{C08AA0F8-6CFE-7AEE-86B9-70F3A3E61011}"/>
              </a:ext>
            </a:extLst>
          </p:cNvPr>
          <p:cNvSpPr/>
          <p:nvPr/>
        </p:nvSpPr>
        <p:spPr>
          <a:xfrm>
            <a:off x="1482568" y="1717400"/>
            <a:ext cx="504056"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7" name="Picture 16">
            <a:extLst>
              <a:ext uri="{FF2B5EF4-FFF2-40B4-BE49-F238E27FC236}">
                <a16:creationId xmlns:a16="http://schemas.microsoft.com/office/drawing/2014/main" id="{0919D4F1-6498-2AB1-907B-BE478544724C}"/>
              </a:ext>
            </a:extLst>
          </p:cNvPr>
          <p:cNvPicPr>
            <a:picLocks noChangeAspect="1"/>
          </p:cNvPicPr>
          <p:nvPr/>
        </p:nvPicPr>
        <p:blipFill>
          <a:blip r:embed="rId5"/>
          <a:stretch>
            <a:fillRect/>
          </a:stretch>
        </p:blipFill>
        <p:spPr>
          <a:xfrm>
            <a:off x="5405867" y="2170891"/>
            <a:ext cx="2606489" cy="1364719"/>
          </a:xfrm>
          <a:prstGeom prst="rect">
            <a:avLst/>
          </a:prstGeom>
          <a:ln>
            <a:solidFill>
              <a:srgbClr val="0070C0"/>
            </a:solidFill>
          </a:ln>
        </p:spPr>
      </p:pic>
      <p:sp>
        <p:nvSpPr>
          <p:cNvPr id="18" name="Oval 17">
            <a:extLst>
              <a:ext uri="{FF2B5EF4-FFF2-40B4-BE49-F238E27FC236}">
                <a16:creationId xmlns:a16="http://schemas.microsoft.com/office/drawing/2014/main" id="{F5138832-3066-EA02-326A-E78BA7A6A932}"/>
              </a:ext>
            </a:extLst>
          </p:cNvPr>
          <p:cNvSpPr/>
          <p:nvPr/>
        </p:nvSpPr>
        <p:spPr>
          <a:xfrm>
            <a:off x="5423376" y="2159173"/>
            <a:ext cx="1236855"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307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par>
                                <p:cTn id="13" presetID="1"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wipe(down)">
                                      <p:cBhvr>
                                        <p:cTn id="2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8"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7E81BF0-AF4B-0718-2F68-8CFD4DE3042F}"/>
              </a:ext>
            </a:extLst>
          </p:cNvPr>
          <p:cNvPicPr>
            <a:picLocks noChangeAspect="1"/>
          </p:cNvPicPr>
          <p:nvPr/>
        </p:nvPicPr>
        <p:blipFill>
          <a:blip r:embed="rId3"/>
          <a:stretch>
            <a:fillRect/>
          </a:stretch>
        </p:blipFill>
        <p:spPr>
          <a:xfrm>
            <a:off x="277002" y="962469"/>
            <a:ext cx="8461820" cy="5372342"/>
          </a:xfrm>
          <a:prstGeom prst="rect">
            <a:avLst/>
          </a:prstGeom>
        </p:spPr>
      </p:pic>
      <p:sp>
        <p:nvSpPr>
          <p:cNvPr id="26626" name="Rectangle 2"/>
          <p:cNvSpPr>
            <a:spLocks noGrp="1" noChangeArrowheads="1"/>
          </p:cNvSpPr>
          <p:nvPr>
            <p:ph type="title"/>
          </p:nvPr>
        </p:nvSpPr>
        <p:spPr>
          <a:xfrm>
            <a:off x="478602" y="116632"/>
            <a:ext cx="8229600" cy="1143000"/>
          </a:xfrm>
        </p:spPr>
        <p:txBody>
          <a:bodyPr/>
          <a:lstStyle/>
          <a:p>
            <a:pPr eaLnBrk="1" hangingPunct="1"/>
            <a:r>
              <a:rPr lang="en-GB" dirty="0"/>
              <a:t>Running multiple systems</a:t>
            </a:r>
          </a:p>
        </p:txBody>
      </p:sp>
      <p:sp>
        <p:nvSpPr>
          <p:cNvPr id="6" name="Slide Number Placeholder 5"/>
          <p:cNvSpPr>
            <a:spLocks noGrp="1"/>
          </p:cNvSpPr>
          <p:nvPr>
            <p:ph type="sldNum" sz="quarter" idx="12"/>
          </p:nvPr>
        </p:nvSpPr>
        <p:spPr/>
        <p:txBody>
          <a:bodyPr/>
          <a:lstStyle/>
          <a:p>
            <a:pPr>
              <a:defRPr/>
            </a:pPr>
            <a:fld id="{5D45222F-36D4-4D67-A566-C9A81DD86990}" type="slidenum">
              <a:rPr lang="en-GB"/>
              <a:pPr>
                <a:defRPr/>
              </a:pPr>
              <a:t>44</a:t>
            </a:fld>
            <a:endParaRPr lang="en-GB" dirty="0"/>
          </a:p>
        </p:txBody>
      </p:sp>
      <p:pic>
        <p:nvPicPr>
          <p:cNvPr id="3" name="Picture 2">
            <a:extLst>
              <a:ext uri="{FF2B5EF4-FFF2-40B4-BE49-F238E27FC236}">
                <a16:creationId xmlns:a16="http://schemas.microsoft.com/office/drawing/2014/main" id="{FEB137ED-67D3-598A-CD97-6E7E4D29EF84}"/>
              </a:ext>
            </a:extLst>
          </p:cNvPr>
          <p:cNvPicPr>
            <a:picLocks noChangeAspect="1"/>
          </p:cNvPicPr>
          <p:nvPr/>
        </p:nvPicPr>
        <p:blipFill>
          <a:blip r:embed="rId4"/>
          <a:stretch>
            <a:fillRect/>
          </a:stretch>
        </p:blipFill>
        <p:spPr>
          <a:xfrm>
            <a:off x="1481753" y="1628800"/>
            <a:ext cx="5077194" cy="3817812"/>
          </a:xfrm>
          <a:prstGeom prst="rect">
            <a:avLst/>
          </a:prstGeom>
        </p:spPr>
      </p:pic>
      <p:grpSp>
        <p:nvGrpSpPr>
          <p:cNvPr id="12" name="Group 11">
            <a:extLst>
              <a:ext uri="{FF2B5EF4-FFF2-40B4-BE49-F238E27FC236}">
                <a16:creationId xmlns:a16="http://schemas.microsoft.com/office/drawing/2014/main" id="{19EFCA0E-B4AB-F3E8-AEED-723113D389D9}"/>
              </a:ext>
            </a:extLst>
          </p:cNvPr>
          <p:cNvGrpSpPr/>
          <p:nvPr/>
        </p:nvGrpSpPr>
        <p:grpSpPr>
          <a:xfrm>
            <a:off x="2843808" y="2420888"/>
            <a:ext cx="2448272" cy="1008112"/>
            <a:chOff x="467544" y="1916832"/>
            <a:chExt cx="2448272" cy="1008112"/>
          </a:xfrm>
        </p:grpSpPr>
        <p:sp>
          <p:nvSpPr>
            <p:cNvPr id="13" name="Down Arrow 21">
              <a:extLst>
                <a:ext uri="{FF2B5EF4-FFF2-40B4-BE49-F238E27FC236}">
                  <a16:creationId xmlns:a16="http://schemas.microsoft.com/office/drawing/2014/main" id="{7CB07E93-D305-6C7C-7F4E-12BDF91C95E7}"/>
                </a:ext>
              </a:extLst>
            </p:cNvPr>
            <p:cNvSpPr/>
            <p:nvPr/>
          </p:nvSpPr>
          <p:spPr>
            <a:xfrm rot="10800000">
              <a:off x="467544" y="1916832"/>
              <a:ext cx="288032" cy="1008112"/>
            </a:xfrm>
            <a:prstGeom prst="downArrow">
              <a:avLst/>
            </a:prstGeom>
            <a:solidFill>
              <a:srgbClr val="0070C0"/>
            </a:solidFill>
            <a:ln>
              <a:solidFill>
                <a:srgbClr val="1D34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rgbClr val="FFFFFF"/>
                </a:solidFill>
              </a:endParaRPr>
            </a:p>
          </p:txBody>
        </p:sp>
        <p:sp>
          <p:nvSpPr>
            <p:cNvPr id="14" name="TextBox 13">
              <a:extLst>
                <a:ext uri="{FF2B5EF4-FFF2-40B4-BE49-F238E27FC236}">
                  <a16:creationId xmlns:a16="http://schemas.microsoft.com/office/drawing/2014/main" id="{1A8CD2B6-5660-8478-9675-1BE98E27511E}"/>
                </a:ext>
              </a:extLst>
            </p:cNvPr>
            <p:cNvSpPr txBox="1"/>
            <p:nvPr/>
          </p:nvSpPr>
          <p:spPr>
            <a:xfrm>
              <a:off x="736088" y="2251611"/>
              <a:ext cx="2179728" cy="369332"/>
            </a:xfrm>
            <a:prstGeom prst="rect">
              <a:avLst/>
            </a:prstGeom>
            <a:solidFill>
              <a:schemeClr val="bg1"/>
            </a:solidFill>
            <a:ln>
              <a:solidFill>
                <a:schemeClr val="tx2"/>
              </a:solidFill>
            </a:ln>
          </p:spPr>
          <p:txBody>
            <a:bodyPr wrap="square" rtlCol="0">
              <a:spAutoFit/>
            </a:bodyPr>
            <a:lstStyle/>
            <a:p>
              <a:pPr fontAlgn="base">
                <a:spcBef>
                  <a:spcPct val="0"/>
                </a:spcBef>
                <a:spcAft>
                  <a:spcPct val="0"/>
                </a:spcAft>
              </a:pPr>
              <a:r>
                <a:rPr lang="en-GB" b="1" dirty="0">
                  <a:solidFill>
                    <a:srgbClr val="000000"/>
                  </a:solidFill>
                  <a:latin typeface="Arial" charset="0"/>
                  <a:cs typeface="Arial" charset="0"/>
                </a:rPr>
                <a:t>Select all systems</a:t>
              </a:r>
            </a:p>
          </p:txBody>
        </p:sp>
      </p:grpSp>
    </p:spTree>
    <p:extLst>
      <p:ext uri="{BB962C8B-B14F-4D97-AF65-F5344CB8AC3E}">
        <p14:creationId xmlns:p14="http://schemas.microsoft.com/office/powerpoint/2010/main" val="1366080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7E81BF0-AF4B-0718-2F68-8CFD4DE3042F}"/>
              </a:ext>
            </a:extLst>
          </p:cNvPr>
          <p:cNvPicPr>
            <a:picLocks noChangeAspect="1"/>
          </p:cNvPicPr>
          <p:nvPr/>
        </p:nvPicPr>
        <p:blipFill>
          <a:blip r:embed="rId3"/>
          <a:stretch>
            <a:fillRect/>
          </a:stretch>
        </p:blipFill>
        <p:spPr>
          <a:xfrm>
            <a:off x="277002" y="962469"/>
            <a:ext cx="8461820" cy="5372342"/>
          </a:xfrm>
          <a:prstGeom prst="rect">
            <a:avLst/>
          </a:prstGeom>
        </p:spPr>
      </p:pic>
      <p:sp>
        <p:nvSpPr>
          <p:cNvPr id="26626" name="Rectangle 2"/>
          <p:cNvSpPr>
            <a:spLocks noGrp="1" noChangeArrowheads="1"/>
          </p:cNvSpPr>
          <p:nvPr>
            <p:ph type="title"/>
          </p:nvPr>
        </p:nvSpPr>
        <p:spPr>
          <a:xfrm>
            <a:off x="478602" y="116632"/>
            <a:ext cx="8229600" cy="1143000"/>
          </a:xfrm>
        </p:spPr>
        <p:txBody>
          <a:bodyPr/>
          <a:lstStyle/>
          <a:p>
            <a:pPr eaLnBrk="1" hangingPunct="1"/>
            <a:r>
              <a:rPr lang="en-GB" dirty="0"/>
              <a:t>Running multiple systems</a:t>
            </a:r>
          </a:p>
        </p:txBody>
      </p:sp>
      <p:sp>
        <p:nvSpPr>
          <p:cNvPr id="6" name="Slide Number Placeholder 5"/>
          <p:cNvSpPr>
            <a:spLocks noGrp="1"/>
          </p:cNvSpPr>
          <p:nvPr>
            <p:ph type="sldNum" sz="quarter" idx="12"/>
          </p:nvPr>
        </p:nvSpPr>
        <p:spPr/>
        <p:txBody>
          <a:bodyPr/>
          <a:lstStyle/>
          <a:p>
            <a:pPr>
              <a:defRPr/>
            </a:pPr>
            <a:fld id="{5D45222F-36D4-4D67-A566-C9A81DD86990}" type="slidenum">
              <a:rPr lang="en-GB"/>
              <a:pPr>
                <a:defRPr/>
              </a:pPr>
              <a:t>45</a:t>
            </a:fld>
            <a:endParaRPr lang="en-GB" dirty="0"/>
          </a:p>
        </p:txBody>
      </p:sp>
      <p:pic>
        <p:nvPicPr>
          <p:cNvPr id="4" name="Picture 3">
            <a:extLst>
              <a:ext uri="{FF2B5EF4-FFF2-40B4-BE49-F238E27FC236}">
                <a16:creationId xmlns:a16="http://schemas.microsoft.com/office/drawing/2014/main" id="{026C3247-3228-B8FC-C168-6351537B8089}"/>
              </a:ext>
            </a:extLst>
          </p:cNvPr>
          <p:cNvPicPr>
            <a:picLocks noChangeAspect="1"/>
          </p:cNvPicPr>
          <p:nvPr/>
        </p:nvPicPr>
        <p:blipFill>
          <a:blip r:embed="rId4"/>
          <a:stretch>
            <a:fillRect/>
          </a:stretch>
        </p:blipFill>
        <p:spPr>
          <a:xfrm>
            <a:off x="1476049" y="1628800"/>
            <a:ext cx="5077194" cy="3817812"/>
          </a:xfrm>
          <a:prstGeom prst="rect">
            <a:avLst/>
          </a:prstGeom>
        </p:spPr>
      </p:pic>
      <p:grpSp>
        <p:nvGrpSpPr>
          <p:cNvPr id="11" name="Group 10">
            <a:extLst>
              <a:ext uri="{FF2B5EF4-FFF2-40B4-BE49-F238E27FC236}">
                <a16:creationId xmlns:a16="http://schemas.microsoft.com/office/drawing/2014/main" id="{3BB9D261-07BA-B955-BFD0-2B72EB49794D}"/>
              </a:ext>
            </a:extLst>
          </p:cNvPr>
          <p:cNvGrpSpPr/>
          <p:nvPr/>
        </p:nvGrpSpPr>
        <p:grpSpPr>
          <a:xfrm>
            <a:off x="3203848" y="4581128"/>
            <a:ext cx="2448274" cy="1008112"/>
            <a:chOff x="467544" y="1916832"/>
            <a:chExt cx="2448274" cy="1008112"/>
          </a:xfrm>
        </p:grpSpPr>
        <p:sp>
          <p:nvSpPr>
            <p:cNvPr id="15" name="Down Arrow 21">
              <a:extLst>
                <a:ext uri="{FF2B5EF4-FFF2-40B4-BE49-F238E27FC236}">
                  <a16:creationId xmlns:a16="http://schemas.microsoft.com/office/drawing/2014/main" id="{88F8CC14-669B-1CCC-AA62-1C43AA851442}"/>
                </a:ext>
              </a:extLst>
            </p:cNvPr>
            <p:cNvSpPr/>
            <p:nvPr/>
          </p:nvSpPr>
          <p:spPr>
            <a:xfrm rot="10800000">
              <a:off x="467544" y="1916832"/>
              <a:ext cx="288032" cy="1008112"/>
            </a:xfrm>
            <a:prstGeom prst="downArrow">
              <a:avLst/>
            </a:prstGeom>
            <a:solidFill>
              <a:srgbClr val="0070C0"/>
            </a:solidFill>
            <a:ln>
              <a:solidFill>
                <a:srgbClr val="1D34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rgbClr val="FFFFFF"/>
                </a:solidFill>
              </a:endParaRPr>
            </a:p>
          </p:txBody>
        </p:sp>
        <p:sp>
          <p:nvSpPr>
            <p:cNvPr id="16" name="TextBox 15">
              <a:extLst>
                <a:ext uri="{FF2B5EF4-FFF2-40B4-BE49-F238E27FC236}">
                  <a16:creationId xmlns:a16="http://schemas.microsoft.com/office/drawing/2014/main" id="{F504CF3E-966F-7495-B6BE-CD79D65F61DA}"/>
                </a:ext>
              </a:extLst>
            </p:cNvPr>
            <p:cNvSpPr txBox="1"/>
            <p:nvPr/>
          </p:nvSpPr>
          <p:spPr>
            <a:xfrm>
              <a:off x="736088" y="2251611"/>
              <a:ext cx="2179730" cy="369332"/>
            </a:xfrm>
            <a:prstGeom prst="rect">
              <a:avLst/>
            </a:prstGeom>
            <a:solidFill>
              <a:schemeClr val="bg1"/>
            </a:solidFill>
            <a:ln>
              <a:solidFill>
                <a:schemeClr val="tx2"/>
              </a:solidFill>
            </a:ln>
          </p:spPr>
          <p:txBody>
            <a:bodyPr wrap="square" rtlCol="0">
              <a:spAutoFit/>
            </a:bodyPr>
            <a:lstStyle/>
            <a:p>
              <a:pPr fontAlgn="base">
                <a:spcBef>
                  <a:spcPct val="0"/>
                </a:spcBef>
                <a:spcAft>
                  <a:spcPct val="0"/>
                </a:spcAft>
              </a:pPr>
              <a:r>
                <a:rPr lang="en-GB" b="1" dirty="0">
                  <a:solidFill>
                    <a:srgbClr val="000000"/>
                  </a:solidFill>
                  <a:latin typeface="Arial" charset="0"/>
                  <a:cs typeface="Arial" charset="0"/>
                </a:rPr>
                <a:t>Select a dataset</a:t>
              </a:r>
            </a:p>
          </p:txBody>
        </p:sp>
      </p:grpSp>
    </p:spTree>
    <p:extLst>
      <p:ext uri="{BB962C8B-B14F-4D97-AF65-F5344CB8AC3E}">
        <p14:creationId xmlns:p14="http://schemas.microsoft.com/office/powerpoint/2010/main" val="3111683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7E81BF0-AF4B-0718-2F68-8CFD4DE3042F}"/>
              </a:ext>
            </a:extLst>
          </p:cNvPr>
          <p:cNvPicPr>
            <a:picLocks noChangeAspect="1"/>
          </p:cNvPicPr>
          <p:nvPr/>
        </p:nvPicPr>
        <p:blipFill>
          <a:blip r:embed="rId3"/>
          <a:stretch>
            <a:fillRect/>
          </a:stretch>
        </p:blipFill>
        <p:spPr>
          <a:xfrm>
            <a:off x="277002" y="962469"/>
            <a:ext cx="8461820" cy="5372342"/>
          </a:xfrm>
          <a:prstGeom prst="rect">
            <a:avLst/>
          </a:prstGeom>
        </p:spPr>
      </p:pic>
      <p:sp>
        <p:nvSpPr>
          <p:cNvPr id="26626" name="Rectangle 2"/>
          <p:cNvSpPr>
            <a:spLocks noGrp="1" noChangeArrowheads="1"/>
          </p:cNvSpPr>
          <p:nvPr>
            <p:ph type="title"/>
          </p:nvPr>
        </p:nvSpPr>
        <p:spPr>
          <a:xfrm>
            <a:off x="478602" y="116632"/>
            <a:ext cx="8229600" cy="1143000"/>
          </a:xfrm>
        </p:spPr>
        <p:txBody>
          <a:bodyPr/>
          <a:lstStyle/>
          <a:p>
            <a:pPr eaLnBrk="1" hangingPunct="1"/>
            <a:r>
              <a:rPr lang="en-GB" dirty="0"/>
              <a:t>Running multiple systems</a:t>
            </a:r>
          </a:p>
        </p:txBody>
      </p:sp>
      <p:sp>
        <p:nvSpPr>
          <p:cNvPr id="6" name="Slide Number Placeholder 5"/>
          <p:cNvSpPr>
            <a:spLocks noGrp="1"/>
          </p:cNvSpPr>
          <p:nvPr>
            <p:ph type="sldNum" sz="quarter" idx="12"/>
          </p:nvPr>
        </p:nvSpPr>
        <p:spPr/>
        <p:txBody>
          <a:bodyPr/>
          <a:lstStyle/>
          <a:p>
            <a:pPr>
              <a:defRPr/>
            </a:pPr>
            <a:fld id="{5D45222F-36D4-4D67-A566-C9A81DD86990}" type="slidenum">
              <a:rPr lang="en-GB"/>
              <a:pPr>
                <a:defRPr/>
              </a:pPr>
              <a:t>46</a:t>
            </a:fld>
            <a:endParaRPr lang="en-GB" dirty="0"/>
          </a:p>
        </p:txBody>
      </p:sp>
      <p:pic>
        <p:nvPicPr>
          <p:cNvPr id="9" name="Picture 8">
            <a:extLst>
              <a:ext uri="{FF2B5EF4-FFF2-40B4-BE49-F238E27FC236}">
                <a16:creationId xmlns:a16="http://schemas.microsoft.com/office/drawing/2014/main" id="{06544714-D348-6D6A-B1F2-572CCFCCFE47}"/>
              </a:ext>
            </a:extLst>
          </p:cNvPr>
          <p:cNvPicPr>
            <a:picLocks noChangeAspect="1"/>
          </p:cNvPicPr>
          <p:nvPr/>
        </p:nvPicPr>
        <p:blipFill>
          <a:blip r:embed="rId4"/>
          <a:stretch>
            <a:fillRect/>
          </a:stretch>
        </p:blipFill>
        <p:spPr>
          <a:xfrm>
            <a:off x="1478321" y="1628800"/>
            <a:ext cx="5077194" cy="3817812"/>
          </a:xfrm>
          <a:prstGeom prst="rect">
            <a:avLst/>
          </a:prstGeom>
        </p:spPr>
      </p:pic>
      <p:grpSp>
        <p:nvGrpSpPr>
          <p:cNvPr id="2" name="Group 1">
            <a:extLst>
              <a:ext uri="{FF2B5EF4-FFF2-40B4-BE49-F238E27FC236}">
                <a16:creationId xmlns:a16="http://schemas.microsoft.com/office/drawing/2014/main" id="{06C64BA3-26B5-E79B-7FCB-BA4DED4D36FF}"/>
              </a:ext>
            </a:extLst>
          </p:cNvPr>
          <p:cNvGrpSpPr/>
          <p:nvPr/>
        </p:nvGrpSpPr>
        <p:grpSpPr>
          <a:xfrm>
            <a:off x="4023397" y="2528206"/>
            <a:ext cx="908643" cy="1008112"/>
            <a:chOff x="467544" y="1916832"/>
            <a:chExt cx="908643" cy="1008112"/>
          </a:xfrm>
        </p:grpSpPr>
        <p:sp>
          <p:nvSpPr>
            <p:cNvPr id="3" name="Down Arrow 21">
              <a:extLst>
                <a:ext uri="{FF2B5EF4-FFF2-40B4-BE49-F238E27FC236}">
                  <a16:creationId xmlns:a16="http://schemas.microsoft.com/office/drawing/2014/main" id="{14312E46-C3F2-7E33-B394-967899BE92D5}"/>
                </a:ext>
              </a:extLst>
            </p:cNvPr>
            <p:cNvSpPr/>
            <p:nvPr/>
          </p:nvSpPr>
          <p:spPr>
            <a:xfrm rot="10800000">
              <a:off x="467544" y="1916832"/>
              <a:ext cx="288032" cy="1008112"/>
            </a:xfrm>
            <a:prstGeom prst="downArrow">
              <a:avLst/>
            </a:prstGeom>
            <a:solidFill>
              <a:srgbClr val="0070C0"/>
            </a:solidFill>
            <a:ln>
              <a:solidFill>
                <a:srgbClr val="1D34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rgbClr val="FFFFFF"/>
                </a:solidFill>
              </a:endParaRPr>
            </a:p>
          </p:txBody>
        </p:sp>
        <p:sp>
          <p:nvSpPr>
            <p:cNvPr id="7" name="TextBox 6">
              <a:extLst>
                <a:ext uri="{FF2B5EF4-FFF2-40B4-BE49-F238E27FC236}">
                  <a16:creationId xmlns:a16="http://schemas.microsoft.com/office/drawing/2014/main" id="{CC1ABE03-43F4-9DFF-75F6-ADB902C5F7E6}"/>
                </a:ext>
              </a:extLst>
            </p:cNvPr>
            <p:cNvSpPr txBox="1"/>
            <p:nvPr/>
          </p:nvSpPr>
          <p:spPr>
            <a:xfrm>
              <a:off x="736088" y="2251611"/>
              <a:ext cx="640099" cy="369332"/>
            </a:xfrm>
            <a:prstGeom prst="rect">
              <a:avLst/>
            </a:prstGeom>
            <a:solidFill>
              <a:schemeClr val="bg1"/>
            </a:solidFill>
            <a:ln>
              <a:solidFill>
                <a:schemeClr val="tx2"/>
              </a:solidFill>
            </a:ln>
          </p:spPr>
          <p:txBody>
            <a:bodyPr wrap="square" rtlCol="0">
              <a:spAutoFit/>
            </a:bodyPr>
            <a:lstStyle/>
            <a:p>
              <a:pPr fontAlgn="base">
                <a:spcBef>
                  <a:spcPct val="0"/>
                </a:spcBef>
                <a:spcAft>
                  <a:spcPct val="0"/>
                </a:spcAft>
              </a:pPr>
              <a:r>
                <a:rPr lang="en-GB" b="1" dirty="0">
                  <a:solidFill>
                    <a:srgbClr val="000000"/>
                  </a:solidFill>
                  <a:latin typeface="Arial" charset="0"/>
                  <a:cs typeface="Arial" charset="0"/>
                </a:rPr>
                <a:t>run</a:t>
              </a:r>
            </a:p>
          </p:txBody>
        </p:sp>
      </p:grpSp>
    </p:spTree>
    <p:extLst>
      <p:ext uri="{BB962C8B-B14F-4D97-AF65-F5344CB8AC3E}">
        <p14:creationId xmlns:p14="http://schemas.microsoft.com/office/powerpoint/2010/main" val="909555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78602" y="116632"/>
            <a:ext cx="8229600" cy="1143000"/>
          </a:xfrm>
        </p:spPr>
        <p:txBody>
          <a:bodyPr/>
          <a:lstStyle/>
          <a:p>
            <a:pPr eaLnBrk="1" hangingPunct="1"/>
            <a:r>
              <a:rPr lang="en-GB" dirty="0"/>
              <a:t>Running multiple systems</a:t>
            </a:r>
          </a:p>
        </p:txBody>
      </p:sp>
      <p:sp>
        <p:nvSpPr>
          <p:cNvPr id="6" name="Slide Number Placeholder 5"/>
          <p:cNvSpPr>
            <a:spLocks noGrp="1"/>
          </p:cNvSpPr>
          <p:nvPr>
            <p:ph type="sldNum" sz="quarter" idx="12"/>
          </p:nvPr>
        </p:nvSpPr>
        <p:spPr/>
        <p:txBody>
          <a:bodyPr/>
          <a:lstStyle/>
          <a:p>
            <a:pPr>
              <a:defRPr/>
            </a:pPr>
            <a:fld id="{5D45222F-36D4-4D67-A566-C9A81DD86990}" type="slidenum">
              <a:rPr lang="en-GB"/>
              <a:pPr>
                <a:defRPr/>
              </a:pPr>
              <a:t>47</a:t>
            </a:fld>
            <a:endParaRPr lang="en-GB" dirty="0"/>
          </a:p>
        </p:txBody>
      </p:sp>
      <p:pic>
        <p:nvPicPr>
          <p:cNvPr id="8" name="Picture 7">
            <a:extLst>
              <a:ext uri="{FF2B5EF4-FFF2-40B4-BE49-F238E27FC236}">
                <a16:creationId xmlns:a16="http://schemas.microsoft.com/office/drawing/2014/main" id="{6A95A0A9-C594-C6F9-F66B-BBBA4D23A5A2}"/>
              </a:ext>
            </a:extLst>
          </p:cNvPr>
          <p:cNvPicPr>
            <a:picLocks noChangeAspect="1"/>
          </p:cNvPicPr>
          <p:nvPr/>
        </p:nvPicPr>
        <p:blipFill>
          <a:blip r:embed="rId3"/>
          <a:stretch>
            <a:fillRect/>
          </a:stretch>
        </p:blipFill>
        <p:spPr>
          <a:xfrm>
            <a:off x="899592" y="1052736"/>
            <a:ext cx="6984776" cy="5055926"/>
          </a:xfrm>
          <a:prstGeom prst="rect">
            <a:avLst/>
          </a:prstGeom>
        </p:spPr>
      </p:pic>
      <p:sp>
        <p:nvSpPr>
          <p:cNvPr id="11" name="Oval 10">
            <a:extLst>
              <a:ext uri="{FF2B5EF4-FFF2-40B4-BE49-F238E27FC236}">
                <a16:creationId xmlns:a16="http://schemas.microsoft.com/office/drawing/2014/main" id="{A103422C-64E7-90D2-8DE1-8C5A8BCC07E0}"/>
              </a:ext>
            </a:extLst>
          </p:cNvPr>
          <p:cNvSpPr/>
          <p:nvPr/>
        </p:nvSpPr>
        <p:spPr>
          <a:xfrm>
            <a:off x="3275856" y="1268151"/>
            <a:ext cx="1008112" cy="266490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Oval 11">
            <a:extLst>
              <a:ext uri="{FF2B5EF4-FFF2-40B4-BE49-F238E27FC236}">
                <a16:creationId xmlns:a16="http://schemas.microsoft.com/office/drawing/2014/main" id="{E1DFFA61-C56B-2292-F830-242E1E6AB39B}"/>
              </a:ext>
            </a:extLst>
          </p:cNvPr>
          <p:cNvSpPr/>
          <p:nvPr/>
        </p:nvSpPr>
        <p:spPr>
          <a:xfrm>
            <a:off x="5652120" y="1257368"/>
            <a:ext cx="1008112" cy="267568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a:extLst>
              <a:ext uri="{FF2B5EF4-FFF2-40B4-BE49-F238E27FC236}">
                <a16:creationId xmlns:a16="http://schemas.microsoft.com/office/drawing/2014/main" id="{4E3FF551-2FDE-8915-5B8F-B9DA65E2031E}"/>
              </a:ext>
            </a:extLst>
          </p:cNvPr>
          <p:cNvSpPr/>
          <p:nvPr/>
        </p:nvSpPr>
        <p:spPr>
          <a:xfrm>
            <a:off x="755576" y="1257368"/>
            <a:ext cx="1970692" cy="274769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99647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down)">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760C328-95C8-6918-142B-3F71B34C92BC}"/>
              </a:ext>
            </a:extLst>
          </p:cNvPr>
          <p:cNvPicPr>
            <a:picLocks noChangeAspect="1"/>
          </p:cNvPicPr>
          <p:nvPr/>
        </p:nvPicPr>
        <p:blipFill>
          <a:blip r:embed="rId3"/>
          <a:stretch>
            <a:fillRect/>
          </a:stretch>
        </p:blipFill>
        <p:spPr>
          <a:xfrm>
            <a:off x="899593" y="1052737"/>
            <a:ext cx="6984776" cy="5055926"/>
          </a:xfrm>
          <a:prstGeom prst="rect">
            <a:avLst/>
          </a:prstGeom>
        </p:spPr>
      </p:pic>
      <p:sp>
        <p:nvSpPr>
          <p:cNvPr id="26626" name="Rectangle 2"/>
          <p:cNvSpPr>
            <a:spLocks noGrp="1" noChangeArrowheads="1"/>
          </p:cNvSpPr>
          <p:nvPr>
            <p:ph type="title"/>
          </p:nvPr>
        </p:nvSpPr>
        <p:spPr>
          <a:xfrm>
            <a:off x="478602" y="116632"/>
            <a:ext cx="8229600" cy="1143000"/>
          </a:xfrm>
        </p:spPr>
        <p:txBody>
          <a:bodyPr/>
          <a:lstStyle/>
          <a:p>
            <a:pPr eaLnBrk="1" hangingPunct="1"/>
            <a:r>
              <a:rPr lang="en-GB" dirty="0"/>
              <a:t>Running multiple systems</a:t>
            </a:r>
          </a:p>
        </p:txBody>
      </p:sp>
      <p:sp>
        <p:nvSpPr>
          <p:cNvPr id="6" name="Slide Number Placeholder 5"/>
          <p:cNvSpPr>
            <a:spLocks noGrp="1"/>
          </p:cNvSpPr>
          <p:nvPr>
            <p:ph type="sldNum" sz="quarter" idx="12"/>
          </p:nvPr>
        </p:nvSpPr>
        <p:spPr/>
        <p:txBody>
          <a:bodyPr/>
          <a:lstStyle/>
          <a:p>
            <a:pPr>
              <a:defRPr/>
            </a:pPr>
            <a:fld id="{5D45222F-36D4-4D67-A566-C9A81DD86990}" type="slidenum">
              <a:rPr lang="en-GB"/>
              <a:pPr>
                <a:defRPr/>
              </a:pPr>
              <a:t>48</a:t>
            </a:fld>
            <a:endParaRPr lang="en-GB" dirty="0"/>
          </a:p>
        </p:txBody>
      </p:sp>
      <p:sp>
        <p:nvSpPr>
          <p:cNvPr id="11" name="Oval 10">
            <a:extLst>
              <a:ext uri="{FF2B5EF4-FFF2-40B4-BE49-F238E27FC236}">
                <a16:creationId xmlns:a16="http://schemas.microsoft.com/office/drawing/2014/main" id="{A103422C-64E7-90D2-8DE1-8C5A8BCC07E0}"/>
              </a:ext>
            </a:extLst>
          </p:cNvPr>
          <p:cNvSpPr/>
          <p:nvPr/>
        </p:nvSpPr>
        <p:spPr>
          <a:xfrm>
            <a:off x="3306082" y="1268151"/>
            <a:ext cx="729094" cy="266490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id="{E1DFFA61-C56B-2292-F830-242E1E6AB39B}"/>
              </a:ext>
            </a:extLst>
          </p:cNvPr>
          <p:cNvSpPr/>
          <p:nvPr/>
        </p:nvSpPr>
        <p:spPr>
          <a:xfrm>
            <a:off x="4067944" y="1257368"/>
            <a:ext cx="1688952" cy="267568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56781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down)">
                                      <p:cBhvr>
                                        <p:cTn id="1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4A2D04-1327-4B41-B921-DE306C6F4FF8}"/>
              </a:ext>
            </a:extLst>
          </p:cNvPr>
          <p:cNvSpPr>
            <a:spLocks noGrp="1"/>
          </p:cNvSpPr>
          <p:nvPr>
            <p:ph type="title"/>
          </p:nvPr>
        </p:nvSpPr>
        <p:spPr>
          <a:xfrm>
            <a:off x="722313" y="4820550"/>
            <a:ext cx="7772400" cy="1362075"/>
          </a:xfrm>
        </p:spPr>
        <p:txBody>
          <a:bodyPr>
            <a:noAutofit/>
          </a:bodyPr>
          <a:lstStyle/>
          <a:p>
            <a:r>
              <a:rPr lang="en-US" sz="3600" dirty="0"/>
              <a:t>Statistics Presenter Tool</a:t>
            </a:r>
          </a:p>
        </p:txBody>
      </p:sp>
      <p:sp>
        <p:nvSpPr>
          <p:cNvPr id="5" name="Text Placeholder 4">
            <a:extLst>
              <a:ext uri="{FF2B5EF4-FFF2-40B4-BE49-F238E27FC236}">
                <a16:creationId xmlns:a16="http://schemas.microsoft.com/office/drawing/2014/main" id="{64E68BBC-5EF5-2D4D-8107-2F45D9FAF0A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69172C0-60D9-0B46-A53F-DBDB7542D5BC}"/>
              </a:ext>
            </a:extLst>
          </p:cNvPr>
          <p:cNvSpPr>
            <a:spLocks noGrp="1"/>
          </p:cNvSpPr>
          <p:nvPr>
            <p:ph type="sldNum" sz="quarter" idx="12"/>
          </p:nvPr>
        </p:nvSpPr>
        <p:spPr/>
        <p:txBody>
          <a:bodyPr/>
          <a:lstStyle/>
          <a:p>
            <a:fld id="{C48A8FB8-C411-4B7B-B8DF-3C88CBE8C9E0}" type="slidenum">
              <a:rPr lang="en-GB" smtClean="0"/>
              <a:t>49</a:t>
            </a:fld>
            <a:endParaRPr lang="en-GB"/>
          </a:p>
        </p:txBody>
      </p:sp>
      <p:sp>
        <p:nvSpPr>
          <p:cNvPr id="34" name="Right Arrow 33">
            <a:extLst>
              <a:ext uri="{FF2B5EF4-FFF2-40B4-BE49-F238E27FC236}">
                <a16:creationId xmlns:a16="http://schemas.microsoft.com/office/drawing/2014/main" id="{55976B84-AC59-104D-8146-C69E67598CFB}"/>
              </a:ext>
            </a:extLst>
          </p:cNvPr>
          <p:cNvSpPr/>
          <p:nvPr/>
        </p:nvSpPr>
        <p:spPr>
          <a:xfrm rot="5400000">
            <a:off x="3599550" y="1967126"/>
            <a:ext cx="364208" cy="54006"/>
          </a:xfrm>
          <a:prstGeom prst="rightArrow">
            <a:avLst/>
          </a:prstGeom>
          <a:solidFill>
            <a:srgbClr val="1D347D"/>
          </a:solidFill>
          <a:ln>
            <a:solidFill>
              <a:srgbClr val="1D34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latin typeface="Arial" panose="020B0604020202020204" pitchFamily="34" charset="0"/>
              <a:cs typeface="Arial" panose="020B0604020202020204" pitchFamily="34" charset="0"/>
            </a:endParaRPr>
          </a:p>
        </p:txBody>
      </p:sp>
      <p:sp>
        <p:nvSpPr>
          <p:cNvPr id="35" name="Rounded Rectangle 34">
            <a:extLst>
              <a:ext uri="{FF2B5EF4-FFF2-40B4-BE49-F238E27FC236}">
                <a16:creationId xmlns:a16="http://schemas.microsoft.com/office/drawing/2014/main" id="{3E6087C9-8A71-0744-A2B8-B54B64FD0970}"/>
              </a:ext>
            </a:extLst>
          </p:cNvPr>
          <p:cNvSpPr/>
          <p:nvPr/>
        </p:nvSpPr>
        <p:spPr>
          <a:xfrm>
            <a:off x="2304807" y="1032471"/>
            <a:ext cx="2544575" cy="779554"/>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dirty="0">
                <a:solidFill>
                  <a:srgbClr val="0E4D9D"/>
                </a:solidFill>
                <a:latin typeface="Arial" panose="020B0604020202020204" pitchFamily="34" charset="0"/>
                <a:cs typeface="Arial" panose="020B0604020202020204" pitchFamily="34" charset="0"/>
              </a:rPr>
              <a:t>Tax-benefit policy rules and parameters</a:t>
            </a:r>
          </a:p>
          <a:p>
            <a:pPr algn="ctr"/>
            <a:r>
              <a:rPr lang="en-GB" sz="1400" dirty="0">
                <a:solidFill>
                  <a:srgbClr val="0E4D9D"/>
                </a:solidFill>
                <a:latin typeface="Arial" panose="020B0604020202020204" pitchFamily="34" charset="0"/>
                <a:cs typeface="Arial" panose="020B0604020202020204" pitchFamily="34" charset="0"/>
              </a:rPr>
              <a:t>(EUROMOD User Interface)</a:t>
            </a:r>
          </a:p>
        </p:txBody>
      </p:sp>
      <p:sp>
        <p:nvSpPr>
          <p:cNvPr id="36" name="Right Arrow 35">
            <a:extLst>
              <a:ext uri="{FF2B5EF4-FFF2-40B4-BE49-F238E27FC236}">
                <a16:creationId xmlns:a16="http://schemas.microsoft.com/office/drawing/2014/main" id="{242680A9-E932-CF43-B6E0-C7193E27B1CF}"/>
              </a:ext>
            </a:extLst>
          </p:cNvPr>
          <p:cNvSpPr/>
          <p:nvPr/>
        </p:nvSpPr>
        <p:spPr>
          <a:xfrm rot="5400000">
            <a:off x="6532933" y="1966378"/>
            <a:ext cx="365703" cy="54006"/>
          </a:xfrm>
          <a:prstGeom prst="rightArrow">
            <a:avLst/>
          </a:prstGeom>
          <a:solidFill>
            <a:srgbClr val="1D347D"/>
          </a:solidFill>
          <a:ln>
            <a:solidFill>
              <a:srgbClr val="1D34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latin typeface="Arial" panose="020B0604020202020204" pitchFamily="34" charset="0"/>
              <a:cs typeface="Arial" panose="020B0604020202020204" pitchFamily="34" charset="0"/>
            </a:endParaRPr>
          </a:p>
        </p:txBody>
      </p:sp>
      <p:sp>
        <p:nvSpPr>
          <p:cNvPr id="37" name="Right Arrow 36">
            <a:extLst>
              <a:ext uri="{FF2B5EF4-FFF2-40B4-BE49-F238E27FC236}">
                <a16:creationId xmlns:a16="http://schemas.microsoft.com/office/drawing/2014/main" id="{612EE1A3-ED97-0D47-987D-191231A780F6}"/>
              </a:ext>
            </a:extLst>
          </p:cNvPr>
          <p:cNvSpPr/>
          <p:nvPr/>
        </p:nvSpPr>
        <p:spPr>
          <a:xfrm rot="5400000">
            <a:off x="5166885" y="2959442"/>
            <a:ext cx="345166" cy="80781"/>
          </a:xfrm>
          <a:prstGeom prst="rightArrow">
            <a:avLst/>
          </a:prstGeom>
          <a:solidFill>
            <a:srgbClr val="1D347D"/>
          </a:solidFill>
          <a:ln>
            <a:solidFill>
              <a:srgbClr val="1D34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latin typeface="Arial" panose="020B0604020202020204" pitchFamily="34" charset="0"/>
              <a:cs typeface="Arial" panose="020B0604020202020204" pitchFamily="34" charset="0"/>
            </a:endParaRPr>
          </a:p>
        </p:txBody>
      </p:sp>
      <p:sp>
        <p:nvSpPr>
          <p:cNvPr id="38" name="Rounded Rectangle 37">
            <a:extLst>
              <a:ext uri="{FF2B5EF4-FFF2-40B4-BE49-F238E27FC236}">
                <a16:creationId xmlns:a16="http://schemas.microsoft.com/office/drawing/2014/main" id="{7C929D41-DF5F-8F48-8549-8714E89BB7B5}"/>
              </a:ext>
            </a:extLst>
          </p:cNvPr>
          <p:cNvSpPr/>
          <p:nvPr/>
        </p:nvSpPr>
        <p:spPr>
          <a:xfrm>
            <a:off x="5648284" y="1032471"/>
            <a:ext cx="2777203" cy="779554"/>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dirty="0">
                <a:solidFill>
                  <a:srgbClr val="0E4D9D"/>
                </a:solidFill>
                <a:latin typeface="Arial" panose="020B0604020202020204" pitchFamily="34" charset="0"/>
                <a:cs typeface="Arial" panose="020B0604020202020204" pitchFamily="34" charset="0"/>
              </a:rPr>
              <a:t>Input micro-data</a:t>
            </a:r>
          </a:p>
          <a:p>
            <a:pPr algn="ctr"/>
            <a:r>
              <a:rPr lang="en-GB" sz="1400" dirty="0">
                <a:solidFill>
                  <a:srgbClr val="0E4D9D"/>
                </a:solidFill>
                <a:latin typeface="Arial" panose="020B0604020202020204" pitchFamily="34" charset="0"/>
                <a:cs typeface="Arial" panose="020B0604020202020204" pitchFamily="34" charset="0"/>
              </a:rPr>
              <a:t>(FRS or hypothetical households data)</a:t>
            </a:r>
          </a:p>
        </p:txBody>
      </p:sp>
      <p:sp>
        <p:nvSpPr>
          <p:cNvPr id="39" name="Rounded Rectangle 38">
            <a:extLst>
              <a:ext uri="{FF2B5EF4-FFF2-40B4-BE49-F238E27FC236}">
                <a16:creationId xmlns:a16="http://schemas.microsoft.com/office/drawing/2014/main" id="{FC88D686-3EF7-9747-BF25-4AB6335C98C8}"/>
              </a:ext>
            </a:extLst>
          </p:cNvPr>
          <p:cNvSpPr/>
          <p:nvPr/>
        </p:nvSpPr>
        <p:spPr>
          <a:xfrm>
            <a:off x="3208345" y="2199383"/>
            <a:ext cx="4425053" cy="664617"/>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dirty="0">
                <a:solidFill>
                  <a:srgbClr val="0E4D9D"/>
                </a:solidFill>
                <a:latin typeface="Arial" panose="020B0604020202020204" pitchFamily="34" charset="0"/>
                <a:cs typeface="Arial" panose="020B0604020202020204" pitchFamily="34" charset="0"/>
              </a:rPr>
              <a:t>Policy simulations</a:t>
            </a:r>
          </a:p>
          <a:p>
            <a:pPr algn="ctr"/>
            <a:r>
              <a:rPr lang="en-GB" sz="1400" dirty="0">
                <a:solidFill>
                  <a:srgbClr val="0E4D9D"/>
                </a:solidFill>
                <a:latin typeface="Arial" panose="020B0604020202020204" pitchFamily="34" charset="0"/>
                <a:cs typeface="Arial" panose="020B0604020202020204" pitchFamily="34" charset="0"/>
              </a:rPr>
              <a:t>(EUROMOD software)</a:t>
            </a:r>
          </a:p>
        </p:txBody>
      </p:sp>
      <p:sp>
        <p:nvSpPr>
          <p:cNvPr id="40" name="Right Arrow 39">
            <a:extLst>
              <a:ext uri="{FF2B5EF4-FFF2-40B4-BE49-F238E27FC236}">
                <a16:creationId xmlns:a16="http://schemas.microsoft.com/office/drawing/2014/main" id="{ADE2B09A-7668-7341-B3E5-B5504D01E6F7}"/>
              </a:ext>
            </a:extLst>
          </p:cNvPr>
          <p:cNvSpPr/>
          <p:nvPr/>
        </p:nvSpPr>
        <p:spPr>
          <a:xfrm rot="5400000">
            <a:off x="5202624" y="3886796"/>
            <a:ext cx="271643" cy="90176"/>
          </a:xfrm>
          <a:prstGeom prst="rightArrow">
            <a:avLst/>
          </a:prstGeom>
          <a:solidFill>
            <a:srgbClr val="1D347D"/>
          </a:solidFill>
          <a:ln>
            <a:solidFill>
              <a:srgbClr val="1D34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latin typeface="Arial" panose="020B0604020202020204" pitchFamily="34" charset="0"/>
              <a:cs typeface="Arial" panose="020B0604020202020204" pitchFamily="34" charset="0"/>
            </a:endParaRPr>
          </a:p>
        </p:txBody>
      </p:sp>
      <p:sp>
        <p:nvSpPr>
          <p:cNvPr id="41" name="Rounded Rectangle 40">
            <a:extLst>
              <a:ext uri="{FF2B5EF4-FFF2-40B4-BE49-F238E27FC236}">
                <a16:creationId xmlns:a16="http://schemas.microsoft.com/office/drawing/2014/main" id="{96C506A0-B2AF-7540-BF9C-8C35FB3F54A5}"/>
              </a:ext>
            </a:extLst>
          </p:cNvPr>
          <p:cNvSpPr/>
          <p:nvPr/>
        </p:nvSpPr>
        <p:spPr>
          <a:xfrm>
            <a:off x="3262816" y="4085906"/>
            <a:ext cx="4425053" cy="550502"/>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dirty="0">
                <a:solidFill>
                  <a:srgbClr val="0E4D9D"/>
                </a:solidFill>
                <a:latin typeface="Arial" panose="020B0604020202020204" pitchFamily="34" charset="0"/>
                <a:cs typeface="Arial" panose="020B0604020202020204" pitchFamily="34" charset="0"/>
              </a:rPr>
              <a:t>Tools for analysis: Statistics Presenter</a:t>
            </a:r>
          </a:p>
          <a:p>
            <a:pPr algn="ctr"/>
            <a:r>
              <a:rPr lang="en-GB" sz="1400" dirty="0">
                <a:solidFill>
                  <a:srgbClr val="0E4D9D"/>
                </a:solidFill>
                <a:latin typeface="Arial" panose="020B0604020202020204" pitchFamily="34" charset="0"/>
                <a:cs typeface="Arial" panose="020B0604020202020204" pitchFamily="34" charset="0"/>
              </a:rPr>
              <a:t>(or statistical software e.g. Stata)</a:t>
            </a:r>
          </a:p>
        </p:txBody>
      </p:sp>
      <p:sp>
        <p:nvSpPr>
          <p:cNvPr id="42" name="Rounded Rectangle 41">
            <a:extLst>
              <a:ext uri="{FF2B5EF4-FFF2-40B4-BE49-F238E27FC236}">
                <a16:creationId xmlns:a16="http://schemas.microsoft.com/office/drawing/2014/main" id="{C85B0A18-E746-F841-A312-AD72A37EAB65}"/>
              </a:ext>
            </a:extLst>
          </p:cNvPr>
          <p:cNvSpPr/>
          <p:nvPr/>
        </p:nvSpPr>
        <p:spPr>
          <a:xfrm>
            <a:off x="3240910" y="3213732"/>
            <a:ext cx="4425053" cy="582330"/>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dirty="0">
                <a:solidFill>
                  <a:srgbClr val="0E4D9D"/>
                </a:solidFill>
                <a:latin typeface="Arial" panose="020B0604020202020204" pitchFamily="34" charset="0"/>
                <a:cs typeface="Arial" panose="020B0604020202020204" pitchFamily="34" charset="0"/>
              </a:rPr>
              <a:t>Output micro-data  = </a:t>
            </a:r>
          </a:p>
          <a:p>
            <a:pPr algn="ctr"/>
            <a:r>
              <a:rPr lang="en-GB" sz="1400" dirty="0">
                <a:solidFill>
                  <a:srgbClr val="0E4D9D"/>
                </a:solidFill>
                <a:latin typeface="Arial" panose="020B0604020202020204" pitchFamily="34" charset="0"/>
                <a:cs typeface="Arial" panose="020B0604020202020204" pitchFamily="34" charset="0"/>
              </a:rPr>
              <a:t>input micro-data  + additional simulated variables</a:t>
            </a:r>
          </a:p>
        </p:txBody>
      </p:sp>
      <p:sp>
        <p:nvSpPr>
          <p:cNvPr id="43" name="Right Arrow 42">
            <a:extLst>
              <a:ext uri="{FF2B5EF4-FFF2-40B4-BE49-F238E27FC236}">
                <a16:creationId xmlns:a16="http://schemas.microsoft.com/office/drawing/2014/main" id="{9312B410-DD8A-0E4D-BE94-9DD3501539D6}"/>
              </a:ext>
            </a:extLst>
          </p:cNvPr>
          <p:cNvSpPr/>
          <p:nvPr/>
        </p:nvSpPr>
        <p:spPr>
          <a:xfrm rot="5400000">
            <a:off x="6560376" y="818458"/>
            <a:ext cx="310818" cy="54006"/>
          </a:xfrm>
          <a:prstGeom prst="rightArrow">
            <a:avLst/>
          </a:prstGeom>
          <a:solidFill>
            <a:srgbClr val="1D347D"/>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latin typeface="Arial" panose="020B0604020202020204" pitchFamily="34" charset="0"/>
              <a:cs typeface="Arial" panose="020B0604020202020204" pitchFamily="34" charset="0"/>
            </a:endParaRPr>
          </a:p>
        </p:txBody>
      </p:sp>
      <p:sp>
        <p:nvSpPr>
          <p:cNvPr id="44" name="Rounded Rectangle 43">
            <a:extLst>
              <a:ext uri="{FF2B5EF4-FFF2-40B4-BE49-F238E27FC236}">
                <a16:creationId xmlns:a16="http://schemas.microsoft.com/office/drawing/2014/main" id="{6DF63D4D-73CC-F54E-BE03-60AEF01B035F}"/>
              </a:ext>
            </a:extLst>
          </p:cNvPr>
          <p:cNvSpPr/>
          <p:nvPr/>
        </p:nvSpPr>
        <p:spPr>
          <a:xfrm>
            <a:off x="5648284" y="82338"/>
            <a:ext cx="2777203" cy="607714"/>
          </a:xfrm>
          <a:prstGeom prst="roundRect">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dirty="0">
                <a:solidFill>
                  <a:schemeClr val="bg2">
                    <a:lumMod val="25000"/>
                  </a:schemeClr>
                </a:solidFill>
                <a:latin typeface="Arial" panose="020B0604020202020204" pitchFamily="34" charset="0"/>
                <a:cs typeface="Arial" panose="020B0604020202020204" pitchFamily="34" charset="0"/>
              </a:rPr>
              <a:t>Original micro-data</a:t>
            </a:r>
          </a:p>
          <a:p>
            <a:pPr algn="ctr"/>
            <a:r>
              <a:rPr lang="en-GB" sz="1400" dirty="0">
                <a:solidFill>
                  <a:schemeClr val="bg2">
                    <a:lumMod val="25000"/>
                  </a:schemeClr>
                </a:solidFill>
                <a:latin typeface="Arial" panose="020B0604020202020204" pitchFamily="34" charset="0"/>
                <a:cs typeface="Arial" panose="020B0604020202020204" pitchFamily="34" charset="0"/>
              </a:rPr>
              <a:t>(FRS for the UK)</a:t>
            </a:r>
          </a:p>
        </p:txBody>
      </p:sp>
      <p:sp>
        <p:nvSpPr>
          <p:cNvPr id="45" name="Right Arrow 44">
            <a:extLst>
              <a:ext uri="{FF2B5EF4-FFF2-40B4-BE49-F238E27FC236}">
                <a16:creationId xmlns:a16="http://schemas.microsoft.com/office/drawing/2014/main" id="{0455D645-4934-8943-B1E8-F0AB951BCB83}"/>
              </a:ext>
            </a:extLst>
          </p:cNvPr>
          <p:cNvSpPr/>
          <p:nvPr/>
        </p:nvSpPr>
        <p:spPr>
          <a:xfrm rot="10800000" flipV="1">
            <a:off x="4866564" y="1429873"/>
            <a:ext cx="764476" cy="45720"/>
          </a:xfrm>
          <a:prstGeom prst="rightArrow">
            <a:avLst/>
          </a:prstGeom>
          <a:solidFill>
            <a:srgbClr val="1D347D"/>
          </a:solidFill>
          <a:ln>
            <a:solidFill>
              <a:srgbClr val="1D34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latin typeface="Arial" panose="020B0604020202020204" pitchFamily="34" charset="0"/>
              <a:cs typeface="Arial" panose="020B0604020202020204" pitchFamily="34" charset="0"/>
            </a:endParaRPr>
          </a:p>
        </p:txBody>
      </p:sp>
      <p:sp>
        <p:nvSpPr>
          <p:cNvPr id="19" name="Rectangle 18">
            <a:extLst>
              <a:ext uri="{FF2B5EF4-FFF2-40B4-BE49-F238E27FC236}">
                <a16:creationId xmlns:a16="http://schemas.microsoft.com/office/drawing/2014/main" id="{8A4D9AFB-F106-D44F-A11B-B6C3779EEBDB}"/>
              </a:ext>
            </a:extLst>
          </p:cNvPr>
          <p:cNvSpPr/>
          <p:nvPr/>
        </p:nvSpPr>
        <p:spPr>
          <a:xfrm>
            <a:off x="1907705" y="-27384"/>
            <a:ext cx="6984776" cy="4067706"/>
          </a:xfrm>
          <a:prstGeom prst="rect">
            <a:avLst/>
          </a:prstGeom>
          <a:solidFill>
            <a:schemeClr val="bg1">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C53B2FED-4CAE-4B5C-AFF4-3F8DAB3D0017}"/>
              </a:ext>
            </a:extLst>
          </p:cNvPr>
          <p:cNvPicPr>
            <a:picLocks noChangeAspect="1"/>
          </p:cNvPicPr>
          <p:nvPr/>
        </p:nvPicPr>
        <p:blipFill>
          <a:blip r:embed="rId2"/>
          <a:stretch>
            <a:fillRect/>
          </a:stretch>
        </p:blipFill>
        <p:spPr>
          <a:xfrm>
            <a:off x="2598523" y="3931884"/>
            <a:ext cx="638264" cy="800212"/>
          </a:xfrm>
          <a:prstGeom prst="rect">
            <a:avLst/>
          </a:prstGeom>
        </p:spPr>
      </p:pic>
    </p:spTree>
    <p:extLst>
      <p:ext uri="{BB962C8B-B14F-4D97-AF65-F5344CB8AC3E}">
        <p14:creationId xmlns:p14="http://schemas.microsoft.com/office/powerpoint/2010/main" val="33708276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ctrTitle"/>
          </p:nvPr>
        </p:nvSpPr>
        <p:spPr/>
        <p:txBody>
          <a:bodyPr>
            <a:normAutofit fontScale="90000"/>
          </a:bodyPr>
          <a:lstStyle/>
          <a:p>
            <a:r>
              <a:rPr lang="en-GB" dirty="0"/>
              <a:t>Introduction: static tax-benefit models, distributional analysis and the UKMOD project</a:t>
            </a:r>
          </a:p>
        </p:txBody>
      </p:sp>
    </p:spTree>
    <p:extLst>
      <p:ext uri="{BB962C8B-B14F-4D97-AF65-F5344CB8AC3E}">
        <p14:creationId xmlns:p14="http://schemas.microsoft.com/office/powerpoint/2010/main" val="103965463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FB36887-E5CD-AB42-8FBA-95A91E7E982C}"/>
              </a:ext>
            </a:extLst>
          </p:cNvPr>
          <p:cNvSpPr>
            <a:spLocks noGrp="1"/>
          </p:cNvSpPr>
          <p:nvPr>
            <p:ph type="title"/>
          </p:nvPr>
        </p:nvSpPr>
        <p:spPr>
          <a:xfrm>
            <a:off x="1483668" y="274638"/>
            <a:ext cx="7203132" cy="1143000"/>
          </a:xfrm>
        </p:spPr>
        <p:txBody>
          <a:bodyPr/>
          <a:lstStyle/>
          <a:p>
            <a:pPr algn="l"/>
            <a:r>
              <a:rPr lang="en-US" dirty="0"/>
              <a:t>Statistics Presenter Tool</a:t>
            </a:r>
          </a:p>
        </p:txBody>
      </p:sp>
      <p:sp>
        <p:nvSpPr>
          <p:cNvPr id="6" name="Content Placeholder 5">
            <a:extLst>
              <a:ext uri="{FF2B5EF4-FFF2-40B4-BE49-F238E27FC236}">
                <a16:creationId xmlns:a16="http://schemas.microsoft.com/office/drawing/2014/main" id="{1CB139B7-A7F5-1A46-8972-8248AA75A133}"/>
              </a:ext>
            </a:extLst>
          </p:cNvPr>
          <p:cNvSpPr>
            <a:spLocks noGrp="1"/>
          </p:cNvSpPr>
          <p:nvPr>
            <p:ph idx="1"/>
          </p:nvPr>
        </p:nvSpPr>
        <p:spPr/>
        <p:txBody>
          <a:bodyPr>
            <a:normAutofit/>
          </a:bodyPr>
          <a:lstStyle/>
          <a:p>
            <a:r>
              <a:rPr lang="en-GB" dirty="0"/>
              <a:t>The tool estimates:</a:t>
            </a:r>
          </a:p>
          <a:p>
            <a:pPr lvl="1"/>
            <a:r>
              <a:rPr lang="en-GB" dirty="0"/>
              <a:t>distributional measures of income (poverty rates, Gini, S80/20, income shares, decomposition of income sources, gainers and losers)</a:t>
            </a:r>
          </a:p>
          <a:p>
            <a:pPr lvl="1"/>
            <a:r>
              <a:rPr lang="en-GB" dirty="0"/>
              <a:t>fiscal costs (government revenues and expenditures)</a:t>
            </a:r>
          </a:p>
          <a:p>
            <a:pPr lvl="1"/>
            <a:endParaRPr lang="en-US" dirty="0"/>
          </a:p>
        </p:txBody>
      </p:sp>
      <p:sp>
        <p:nvSpPr>
          <p:cNvPr id="4" name="Slide Number Placeholder 3">
            <a:extLst>
              <a:ext uri="{FF2B5EF4-FFF2-40B4-BE49-F238E27FC236}">
                <a16:creationId xmlns:a16="http://schemas.microsoft.com/office/drawing/2014/main" id="{04F7C1F8-2E94-004D-8354-66284F74AAAE}"/>
              </a:ext>
            </a:extLst>
          </p:cNvPr>
          <p:cNvSpPr>
            <a:spLocks noGrp="1"/>
          </p:cNvSpPr>
          <p:nvPr>
            <p:ph type="sldNum" sz="quarter" idx="12"/>
          </p:nvPr>
        </p:nvSpPr>
        <p:spPr/>
        <p:txBody>
          <a:bodyPr/>
          <a:lstStyle/>
          <a:p>
            <a:fld id="{C48A8FB8-C411-4B7B-B8DF-3C88CBE8C9E0}" type="slidenum">
              <a:rPr lang="en-GB" smtClean="0"/>
              <a:t>50</a:t>
            </a:fld>
            <a:endParaRPr lang="en-GB"/>
          </a:p>
        </p:txBody>
      </p:sp>
      <p:pic>
        <p:nvPicPr>
          <p:cNvPr id="2" name="Picture 1">
            <a:extLst>
              <a:ext uri="{FF2B5EF4-FFF2-40B4-BE49-F238E27FC236}">
                <a16:creationId xmlns:a16="http://schemas.microsoft.com/office/drawing/2014/main" id="{DFD6D9BC-09AF-45BC-B830-8A09B2D30153}"/>
              </a:ext>
            </a:extLst>
          </p:cNvPr>
          <p:cNvPicPr>
            <a:picLocks noChangeAspect="1"/>
          </p:cNvPicPr>
          <p:nvPr/>
        </p:nvPicPr>
        <p:blipFill>
          <a:blip r:embed="rId3"/>
          <a:stretch>
            <a:fillRect/>
          </a:stretch>
        </p:blipFill>
        <p:spPr>
          <a:xfrm>
            <a:off x="849975" y="446032"/>
            <a:ext cx="638264" cy="800212"/>
          </a:xfrm>
          <a:prstGeom prst="rect">
            <a:avLst/>
          </a:prstGeom>
        </p:spPr>
      </p:pic>
    </p:spTree>
    <p:extLst>
      <p:ext uri="{BB962C8B-B14F-4D97-AF65-F5344CB8AC3E}">
        <p14:creationId xmlns:p14="http://schemas.microsoft.com/office/powerpoint/2010/main" val="418821404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0CA5A64-EA38-4C4F-8E19-73AE45F50980}"/>
              </a:ext>
            </a:extLst>
          </p:cNvPr>
          <p:cNvSpPr>
            <a:spLocks noGrp="1"/>
          </p:cNvSpPr>
          <p:nvPr>
            <p:ph idx="1"/>
          </p:nvPr>
        </p:nvSpPr>
        <p:spPr/>
        <p:txBody>
          <a:bodyPr>
            <a:normAutofit/>
          </a:bodyPr>
          <a:lstStyle/>
          <a:p>
            <a:r>
              <a:rPr lang="en-GB" dirty="0"/>
              <a:t>The tool calculates income statistics for:</a:t>
            </a:r>
          </a:p>
          <a:p>
            <a:pPr lvl="1"/>
            <a:r>
              <a:rPr lang="en-GB" dirty="0"/>
              <a:t>a single country and policy system</a:t>
            </a:r>
          </a:p>
          <a:p>
            <a:pPr lvl="1"/>
            <a:r>
              <a:rPr lang="en-GB" dirty="0"/>
              <a:t>several countries/policy systems</a:t>
            </a:r>
          </a:p>
          <a:p>
            <a:pPr lvl="1"/>
            <a:r>
              <a:rPr lang="en-GB" dirty="0"/>
              <a:t>baseline and reform scenario and calculates difference in the income indicators</a:t>
            </a:r>
          </a:p>
          <a:p>
            <a:pPr lvl="1"/>
            <a:r>
              <a:rPr lang="en-GB" dirty="0"/>
              <a:t>a particular type of income (e.g. income taxes) if stronger focus on that income</a:t>
            </a:r>
          </a:p>
          <a:p>
            <a:pPr lvl="1"/>
            <a:endParaRPr lang="en-GB" dirty="0"/>
          </a:p>
          <a:p>
            <a:r>
              <a:rPr lang="en-GB" dirty="0"/>
              <a:t>Results can be exported in Excel tables</a:t>
            </a:r>
          </a:p>
          <a:p>
            <a:endParaRPr lang="en-US" dirty="0"/>
          </a:p>
        </p:txBody>
      </p:sp>
      <p:sp>
        <p:nvSpPr>
          <p:cNvPr id="4" name="Slide Number Placeholder 3">
            <a:extLst>
              <a:ext uri="{FF2B5EF4-FFF2-40B4-BE49-F238E27FC236}">
                <a16:creationId xmlns:a16="http://schemas.microsoft.com/office/drawing/2014/main" id="{7631449A-A6CC-3B45-92ED-83E3A0AB8F86}"/>
              </a:ext>
            </a:extLst>
          </p:cNvPr>
          <p:cNvSpPr>
            <a:spLocks noGrp="1"/>
          </p:cNvSpPr>
          <p:nvPr>
            <p:ph type="sldNum" sz="quarter" idx="12"/>
          </p:nvPr>
        </p:nvSpPr>
        <p:spPr/>
        <p:txBody>
          <a:bodyPr/>
          <a:lstStyle/>
          <a:p>
            <a:fld id="{C48A8FB8-C411-4B7B-B8DF-3C88CBE8C9E0}" type="slidenum">
              <a:rPr lang="en-GB" smtClean="0"/>
              <a:t>51</a:t>
            </a:fld>
            <a:endParaRPr lang="en-GB"/>
          </a:p>
        </p:txBody>
      </p:sp>
      <p:sp>
        <p:nvSpPr>
          <p:cNvPr id="11" name="Title 4">
            <a:extLst>
              <a:ext uri="{FF2B5EF4-FFF2-40B4-BE49-F238E27FC236}">
                <a16:creationId xmlns:a16="http://schemas.microsoft.com/office/drawing/2014/main" id="{6D2D79AC-9063-0E42-B56C-3B16D7EB2EDB}"/>
              </a:ext>
            </a:extLst>
          </p:cNvPr>
          <p:cNvSpPr>
            <a:spLocks noGrp="1"/>
          </p:cNvSpPr>
          <p:nvPr>
            <p:ph type="title"/>
          </p:nvPr>
        </p:nvSpPr>
        <p:spPr>
          <a:xfrm>
            <a:off x="1483668" y="274638"/>
            <a:ext cx="7203132" cy="1143000"/>
          </a:xfrm>
        </p:spPr>
        <p:txBody>
          <a:bodyPr/>
          <a:lstStyle/>
          <a:p>
            <a:pPr algn="l"/>
            <a:r>
              <a:rPr lang="en-US" dirty="0"/>
              <a:t>Statistics Presenter Tool</a:t>
            </a:r>
          </a:p>
        </p:txBody>
      </p:sp>
      <p:pic>
        <p:nvPicPr>
          <p:cNvPr id="2" name="Picture 1">
            <a:extLst>
              <a:ext uri="{FF2B5EF4-FFF2-40B4-BE49-F238E27FC236}">
                <a16:creationId xmlns:a16="http://schemas.microsoft.com/office/drawing/2014/main" id="{0E66B7E2-40CD-4C6C-AC95-106AEAAA2F98}"/>
              </a:ext>
            </a:extLst>
          </p:cNvPr>
          <p:cNvPicPr>
            <a:picLocks noChangeAspect="1"/>
          </p:cNvPicPr>
          <p:nvPr/>
        </p:nvPicPr>
        <p:blipFill>
          <a:blip r:embed="rId3"/>
          <a:stretch>
            <a:fillRect/>
          </a:stretch>
        </p:blipFill>
        <p:spPr>
          <a:xfrm>
            <a:off x="872822" y="446032"/>
            <a:ext cx="638264" cy="800212"/>
          </a:xfrm>
          <a:prstGeom prst="rect">
            <a:avLst/>
          </a:prstGeom>
        </p:spPr>
      </p:pic>
    </p:spTree>
    <p:extLst>
      <p:ext uri="{BB962C8B-B14F-4D97-AF65-F5344CB8AC3E}">
        <p14:creationId xmlns:p14="http://schemas.microsoft.com/office/powerpoint/2010/main" val="271675659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F5E3F0A2-72BE-D044-2D94-E15BEFBF46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8070" y="1273349"/>
            <a:ext cx="8666417" cy="1530976"/>
          </a:xfrm>
          <a:prstGeom prst="rect">
            <a:avLst/>
          </a:prstGeom>
        </p:spPr>
      </p:pic>
      <p:sp>
        <p:nvSpPr>
          <p:cNvPr id="11" name="Oval 10">
            <a:extLst>
              <a:ext uri="{FF2B5EF4-FFF2-40B4-BE49-F238E27FC236}">
                <a16:creationId xmlns:a16="http://schemas.microsoft.com/office/drawing/2014/main" id="{E2B2C445-4B76-4346-BA3F-ABEEF98D6764}"/>
              </a:ext>
            </a:extLst>
          </p:cNvPr>
          <p:cNvSpPr/>
          <p:nvPr/>
        </p:nvSpPr>
        <p:spPr>
          <a:xfrm>
            <a:off x="3275856" y="1395036"/>
            <a:ext cx="936104" cy="131388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Picture 14">
            <a:extLst>
              <a:ext uri="{FF2B5EF4-FFF2-40B4-BE49-F238E27FC236}">
                <a16:creationId xmlns:a16="http://schemas.microsoft.com/office/drawing/2014/main" id="{2415160F-9A28-B167-BA1D-A92EE4BA12D8}"/>
              </a:ext>
            </a:extLst>
          </p:cNvPr>
          <p:cNvPicPr>
            <a:picLocks noChangeAspect="1"/>
          </p:cNvPicPr>
          <p:nvPr/>
        </p:nvPicPr>
        <p:blipFill>
          <a:blip r:embed="rId3"/>
          <a:stretch>
            <a:fillRect/>
          </a:stretch>
        </p:blipFill>
        <p:spPr>
          <a:xfrm>
            <a:off x="1979711" y="2104618"/>
            <a:ext cx="5379071" cy="2918689"/>
          </a:xfrm>
          <a:prstGeom prst="rect">
            <a:avLst/>
          </a:prstGeom>
        </p:spPr>
      </p:pic>
      <p:sp>
        <p:nvSpPr>
          <p:cNvPr id="12" name="Oval 11">
            <a:extLst>
              <a:ext uri="{FF2B5EF4-FFF2-40B4-BE49-F238E27FC236}">
                <a16:creationId xmlns:a16="http://schemas.microsoft.com/office/drawing/2014/main" id="{9CA2B24C-E4E2-4DE2-85A3-4A2CDEC6DA69}"/>
              </a:ext>
            </a:extLst>
          </p:cNvPr>
          <p:cNvSpPr/>
          <p:nvPr/>
        </p:nvSpPr>
        <p:spPr>
          <a:xfrm>
            <a:off x="6757283" y="1079670"/>
            <a:ext cx="1199093" cy="67593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Slide Number Placeholder 3"/>
          <p:cNvSpPr>
            <a:spLocks noGrp="1"/>
          </p:cNvSpPr>
          <p:nvPr>
            <p:ph type="sldNum" sz="quarter" idx="12"/>
          </p:nvPr>
        </p:nvSpPr>
        <p:spPr/>
        <p:txBody>
          <a:bodyPr/>
          <a:lstStyle/>
          <a:p>
            <a:pPr>
              <a:defRPr/>
            </a:pPr>
            <a:fld id="{C6F7B4B3-AE8E-4042-A23C-7141963C0C11}" type="slidenum">
              <a:rPr lang="en-GB" smtClean="0"/>
              <a:pPr>
                <a:defRPr/>
              </a:pPr>
              <a:t>52</a:t>
            </a:fld>
            <a:endParaRPr lang="en-GB" dirty="0"/>
          </a:p>
        </p:txBody>
      </p:sp>
      <p:sp>
        <p:nvSpPr>
          <p:cNvPr id="7" name="Title 6"/>
          <p:cNvSpPr>
            <a:spLocks noGrp="1"/>
          </p:cNvSpPr>
          <p:nvPr>
            <p:ph type="title"/>
          </p:nvPr>
        </p:nvSpPr>
        <p:spPr/>
        <p:txBody>
          <a:bodyPr>
            <a:normAutofit/>
          </a:bodyPr>
          <a:lstStyle/>
          <a:p>
            <a:r>
              <a:rPr lang="en-US" dirty="0"/>
              <a:t>Statistics Presenter – Default</a:t>
            </a:r>
            <a:endParaRPr lang="en-GB" dirty="0"/>
          </a:p>
        </p:txBody>
      </p:sp>
      <p:pic>
        <p:nvPicPr>
          <p:cNvPr id="6" name="Picture 5">
            <a:extLst>
              <a:ext uri="{FF2B5EF4-FFF2-40B4-BE49-F238E27FC236}">
                <a16:creationId xmlns:a16="http://schemas.microsoft.com/office/drawing/2014/main" id="{F78102EE-D7C6-43A5-B563-66D91B5F9342}"/>
              </a:ext>
            </a:extLst>
          </p:cNvPr>
          <p:cNvPicPr>
            <a:picLocks noChangeAspect="1"/>
          </p:cNvPicPr>
          <p:nvPr/>
        </p:nvPicPr>
        <p:blipFill>
          <a:blip r:embed="rId4"/>
          <a:stretch>
            <a:fillRect/>
          </a:stretch>
        </p:blipFill>
        <p:spPr>
          <a:xfrm>
            <a:off x="1979712" y="2738778"/>
            <a:ext cx="5379072" cy="2947803"/>
          </a:xfrm>
          <a:prstGeom prst="rect">
            <a:avLst/>
          </a:prstGeom>
          <a:ln>
            <a:solidFill>
              <a:srgbClr val="0070C0"/>
            </a:solidFill>
          </a:ln>
        </p:spPr>
      </p:pic>
      <p:pic>
        <p:nvPicPr>
          <p:cNvPr id="8" name="Picture 7">
            <a:extLst>
              <a:ext uri="{FF2B5EF4-FFF2-40B4-BE49-F238E27FC236}">
                <a16:creationId xmlns:a16="http://schemas.microsoft.com/office/drawing/2014/main" id="{730A9762-2AA8-455B-80E4-9178E42120DD}"/>
              </a:ext>
            </a:extLst>
          </p:cNvPr>
          <p:cNvPicPr>
            <a:picLocks noChangeAspect="1"/>
          </p:cNvPicPr>
          <p:nvPr/>
        </p:nvPicPr>
        <p:blipFill>
          <a:blip r:embed="rId5"/>
          <a:stretch>
            <a:fillRect/>
          </a:stretch>
        </p:blipFill>
        <p:spPr>
          <a:xfrm>
            <a:off x="1683666" y="4573557"/>
            <a:ext cx="5760640" cy="1204773"/>
          </a:xfrm>
          <a:prstGeom prst="rect">
            <a:avLst/>
          </a:prstGeom>
        </p:spPr>
      </p:pic>
      <p:sp>
        <p:nvSpPr>
          <p:cNvPr id="10" name="Rounded Rectangle 9">
            <a:extLst>
              <a:ext uri="{FF2B5EF4-FFF2-40B4-BE49-F238E27FC236}">
                <a16:creationId xmlns:a16="http://schemas.microsoft.com/office/drawing/2014/main" id="{7E0E0E65-AEEB-4B73-ADD8-E9026225ED26}"/>
              </a:ext>
            </a:extLst>
          </p:cNvPr>
          <p:cNvSpPr/>
          <p:nvPr/>
        </p:nvSpPr>
        <p:spPr>
          <a:xfrm>
            <a:off x="1489998" y="4842226"/>
            <a:ext cx="6164002" cy="93610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w="57150">
                <a:solidFill>
                  <a:schemeClr val="tx1"/>
                </a:solidFill>
              </a:ln>
            </a:endParaRPr>
          </a:p>
        </p:txBody>
      </p:sp>
    </p:spTree>
    <p:extLst>
      <p:ext uri="{BB962C8B-B14F-4D97-AF65-F5344CB8AC3E}">
        <p14:creationId xmlns:p14="http://schemas.microsoft.com/office/powerpoint/2010/main" val="1579052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1"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0"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FAAE235-21DF-0E6A-B77B-4759CEC81A9C}"/>
              </a:ext>
            </a:extLst>
          </p:cNvPr>
          <p:cNvPicPr>
            <a:picLocks noChangeAspect="1"/>
          </p:cNvPicPr>
          <p:nvPr/>
        </p:nvPicPr>
        <p:blipFill>
          <a:blip r:embed="rId2"/>
          <a:stretch>
            <a:fillRect/>
          </a:stretch>
        </p:blipFill>
        <p:spPr>
          <a:xfrm>
            <a:off x="1294608" y="900707"/>
            <a:ext cx="6133462" cy="4984933"/>
          </a:xfrm>
          <a:prstGeom prst="rect">
            <a:avLst/>
          </a:prstGeom>
        </p:spPr>
      </p:pic>
      <p:sp>
        <p:nvSpPr>
          <p:cNvPr id="4" name="Slide Number Placeholder 3"/>
          <p:cNvSpPr>
            <a:spLocks noGrp="1"/>
          </p:cNvSpPr>
          <p:nvPr>
            <p:ph type="sldNum" sz="quarter" idx="12"/>
          </p:nvPr>
        </p:nvSpPr>
        <p:spPr/>
        <p:txBody>
          <a:bodyPr/>
          <a:lstStyle/>
          <a:p>
            <a:pPr>
              <a:defRPr/>
            </a:pPr>
            <a:fld id="{C6F7B4B3-AE8E-4042-A23C-7141963C0C11}" type="slidenum">
              <a:rPr lang="en-GB" smtClean="0"/>
              <a:pPr>
                <a:defRPr/>
              </a:pPr>
              <a:t>53</a:t>
            </a:fld>
            <a:endParaRPr lang="en-GB" dirty="0"/>
          </a:p>
        </p:txBody>
      </p:sp>
      <p:grpSp>
        <p:nvGrpSpPr>
          <p:cNvPr id="2" name="Group 1">
            <a:extLst>
              <a:ext uri="{FF2B5EF4-FFF2-40B4-BE49-F238E27FC236}">
                <a16:creationId xmlns:a16="http://schemas.microsoft.com/office/drawing/2014/main" id="{5D0E9FE1-5B1B-4886-ABEF-9E3A1A9179BA}"/>
              </a:ext>
            </a:extLst>
          </p:cNvPr>
          <p:cNvGrpSpPr/>
          <p:nvPr/>
        </p:nvGrpSpPr>
        <p:grpSpPr>
          <a:xfrm>
            <a:off x="2596359" y="3773177"/>
            <a:ext cx="5351657" cy="796035"/>
            <a:chOff x="2303788" y="4018950"/>
            <a:chExt cx="5351657" cy="796035"/>
          </a:xfrm>
        </p:grpSpPr>
        <p:sp>
          <p:nvSpPr>
            <p:cNvPr id="13" name="Down Arrow 12"/>
            <p:cNvSpPr/>
            <p:nvPr/>
          </p:nvSpPr>
          <p:spPr>
            <a:xfrm rot="6979793">
              <a:off x="3058018" y="3264720"/>
              <a:ext cx="220016" cy="172847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p:cNvSpPr txBox="1"/>
            <p:nvPr/>
          </p:nvSpPr>
          <p:spPr>
            <a:xfrm>
              <a:off x="4068768" y="4230210"/>
              <a:ext cx="3586677" cy="584775"/>
            </a:xfrm>
            <a:prstGeom prst="rect">
              <a:avLst/>
            </a:prstGeom>
            <a:noFill/>
            <a:ln w="19050">
              <a:solidFill>
                <a:srgbClr val="0070C0"/>
              </a:solidFill>
            </a:ln>
          </p:spPr>
          <p:txBody>
            <a:bodyPr wrap="square" rtlCol="0">
              <a:spAutoFit/>
            </a:bodyPr>
            <a:lstStyle/>
            <a:p>
              <a:r>
                <a:rPr lang="en-GB" sz="1600" dirty="0"/>
                <a:t>list of all output micro-data available in the output folder</a:t>
              </a:r>
            </a:p>
          </p:txBody>
        </p:sp>
      </p:grpSp>
      <p:sp>
        <p:nvSpPr>
          <p:cNvPr id="7" name="Title 6"/>
          <p:cNvSpPr>
            <a:spLocks noGrp="1"/>
          </p:cNvSpPr>
          <p:nvPr>
            <p:ph type="title"/>
          </p:nvPr>
        </p:nvSpPr>
        <p:spPr>
          <a:xfrm>
            <a:off x="379191" y="194617"/>
            <a:ext cx="8229600" cy="706090"/>
          </a:xfrm>
        </p:spPr>
        <p:txBody>
          <a:bodyPr>
            <a:noAutofit/>
          </a:bodyPr>
          <a:lstStyle/>
          <a:p>
            <a:r>
              <a:rPr lang="en-US" sz="3600" dirty="0"/>
              <a:t>Statistics Presenter Tool – Default</a:t>
            </a:r>
            <a:endParaRPr lang="en-GB" sz="3600" dirty="0"/>
          </a:p>
        </p:txBody>
      </p:sp>
      <p:sp>
        <p:nvSpPr>
          <p:cNvPr id="8" name="Rounded Rectangle 8">
            <a:extLst>
              <a:ext uri="{FF2B5EF4-FFF2-40B4-BE49-F238E27FC236}">
                <a16:creationId xmlns:a16="http://schemas.microsoft.com/office/drawing/2014/main" id="{3EBA1CE6-D5A7-597B-9AAA-58888B7FBB87}"/>
              </a:ext>
            </a:extLst>
          </p:cNvPr>
          <p:cNvSpPr/>
          <p:nvPr/>
        </p:nvSpPr>
        <p:spPr>
          <a:xfrm>
            <a:off x="4860032" y="4797152"/>
            <a:ext cx="2448272" cy="54178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24167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526DE37-2EC9-C0CE-D463-8BD51DC3DC3D}"/>
              </a:ext>
            </a:extLst>
          </p:cNvPr>
          <p:cNvPicPr>
            <a:picLocks noChangeAspect="1"/>
          </p:cNvPicPr>
          <p:nvPr/>
        </p:nvPicPr>
        <p:blipFill>
          <a:blip r:embed="rId2"/>
          <a:stretch>
            <a:fillRect/>
          </a:stretch>
        </p:blipFill>
        <p:spPr>
          <a:xfrm>
            <a:off x="1294609" y="907595"/>
            <a:ext cx="6133462" cy="4984933"/>
          </a:xfrm>
          <a:prstGeom prst="rect">
            <a:avLst/>
          </a:prstGeom>
        </p:spPr>
      </p:pic>
      <p:sp>
        <p:nvSpPr>
          <p:cNvPr id="4" name="Slide Number Placeholder 3"/>
          <p:cNvSpPr>
            <a:spLocks noGrp="1"/>
          </p:cNvSpPr>
          <p:nvPr>
            <p:ph type="sldNum" sz="quarter" idx="12"/>
          </p:nvPr>
        </p:nvSpPr>
        <p:spPr/>
        <p:txBody>
          <a:bodyPr/>
          <a:lstStyle/>
          <a:p>
            <a:pPr>
              <a:defRPr/>
            </a:pPr>
            <a:fld id="{C6F7B4B3-AE8E-4042-A23C-7141963C0C11}" type="slidenum">
              <a:rPr lang="en-GB" smtClean="0"/>
              <a:pPr>
                <a:defRPr/>
              </a:pPr>
              <a:t>54</a:t>
            </a:fld>
            <a:endParaRPr lang="en-GB" dirty="0"/>
          </a:p>
        </p:txBody>
      </p:sp>
      <p:sp>
        <p:nvSpPr>
          <p:cNvPr id="7" name="Title 6"/>
          <p:cNvSpPr>
            <a:spLocks noGrp="1"/>
          </p:cNvSpPr>
          <p:nvPr>
            <p:ph type="title"/>
          </p:nvPr>
        </p:nvSpPr>
        <p:spPr>
          <a:xfrm>
            <a:off x="379191" y="194617"/>
            <a:ext cx="8229600" cy="706090"/>
          </a:xfrm>
        </p:spPr>
        <p:txBody>
          <a:bodyPr>
            <a:noAutofit/>
          </a:bodyPr>
          <a:lstStyle/>
          <a:p>
            <a:r>
              <a:rPr lang="en-US" sz="3600" dirty="0"/>
              <a:t>Statistics Presenter Tool – Default</a:t>
            </a:r>
            <a:endParaRPr lang="en-GB" sz="3600" dirty="0"/>
          </a:p>
        </p:txBody>
      </p:sp>
      <p:sp>
        <p:nvSpPr>
          <p:cNvPr id="6" name="Rounded Rectangle 9">
            <a:extLst>
              <a:ext uri="{FF2B5EF4-FFF2-40B4-BE49-F238E27FC236}">
                <a16:creationId xmlns:a16="http://schemas.microsoft.com/office/drawing/2014/main" id="{5EE3FBE3-3B0C-CB2A-A609-CF3C35044A25}"/>
              </a:ext>
            </a:extLst>
          </p:cNvPr>
          <p:cNvSpPr/>
          <p:nvPr/>
        </p:nvSpPr>
        <p:spPr>
          <a:xfrm>
            <a:off x="1436772" y="3960488"/>
            <a:ext cx="288032" cy="54178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Down Arrow 12">
            <a:extLst>
              <a:ext uri="{FF2B5EF4-FFF2-40B4-BE49-F238E27FC236}">
                <a16:creationId xmlns:a16="http://schemas.microsoft.com/office/drawing/2014/main" id="{B31339F7-E1F9-53F5-3AE7-DEA6AD3FCCE4}"/>
              </a:ext>
            </a:extLst>
          </p:cNvPr>
          <p:cNvSpPr/>
          <p:nvPr/>
        </p:nvSpPr>
        <p:spPr>
          <a:xfrm rot="5400000">
            <a:off x="3670279" y="3616303"/>
            <a:ext cx="345955" cy="136590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8AA7794F-1DFD-9B73-857D-2358E60A80BA}"/>
              </a:ext>
            </a:extLst>
          </p:cNvPr>
          <p:cNvSpPr txBox="1"/>
          <p:nvPr/>
        </p:nvSpPr>
        <p:spPr>
          <a:xfrm>
            <a:off x="4534834" y="4026856"/>
            <a:ext cx="3853590" cy="584775"/>
          </a:xfrm>
          <a:prstGeom prst="rect">
            <a:avLst/>
          </a:prstGeom>
          <a:solidFill>
            <a:schemeClr val="bg1"/>
          </a:solidFill>
          <a:ln>
            <a:solidFill>
              <a:srgbClr val="0070C0"/>
            </a:solidFill>
          </a:ln>
        </p:spPr>
        <p:txBody>
          <a:bodyPr wrap="square" rtlCol="0">
            <a:spAutoFit/>
          </a:bodyPr>
          <a:lstStyle/>
          <a:p>
            <a:r>
              <a:rPr lang="en-GB" sz="1600" dirty="0"/>
              <a:t>I have selected the 2026 output micro-data first and the 2025 data second</a:t>
            </a:r>
          </a:p>
        </p:txBody>
      </p:sp>
    </p:spTree>
    <p:extLst>
      <p:ext uri="{BB962C8B-B14F-4D97-AF65-F5344CB8AC3E}">
        <p14:creationId xmlns:p14="http://schemas.microsoft.com/office/powerpoint/2010/main" val="3325502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 presetClass="entr" presetSubtype="4"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 calcmode="lin" valueType="num">
                                      <p:cBhvr additive="base">
                                        <p:cTn id="10" dur="500" fill="hold"/>
                                        <p:tgtEl>
                                          <p:spTgt spid="9"/>
                                        </p:tgtEl>
                                        <p:attrNameLst>
                                          <p:attrName>ppt_x</p:attrName>
                                        </p:attrNameLst>
                                      </p:cBhvr>
                                      <p:tavLst>
                                        <p:tav tm="0">
                                          <p:val>
                                            <p:strVal val="#ppt_x"/>
                                          </p:val>
                                        </p:tav>
                                        <p:tav tm="100000">
                                          <p:val>
                                            <p:strVal val="#ppt_x"/>
                                          </p:val>
                                        </p:tav>
                                      </p:tavLst>
                                    </p:anim>
                                    <p:anim calcmode="lin" valueType="num">
                                      <p:cBhvr additive="base">
                                        <p:cTn id="11" dur="500" fill="hold"/>
                                        <p:tgtEl>
                                          <p:spTgt spid="9"/>
                                        </p:tgtEl>
                                        <p:attrNameLst>
                                          <p:attrName>ppt_y</p:attrName>
                                        </p:attrNameLst>
                                      </p:cBhvr>
                                      <p:tavLst>
                                        <p:tav tm="0">
                                          <p:val>
                                            <p:strVal val="1+#ppt_h/2"/>
                                          </p:val>
                                        </p:tav>
                                        <p:tav tm="100000">
                                          <p:val>
                                            <p:strVal val="#ppt_y"/>
                                          </p:val>
                                        </p:tav>
                                      </p:tavLst>
                                    </p:anim>
                                  </p:childTnLst>
                                </p:cTn>
                              </p:par>
                              <p:par>
                                <p:cTn id="12" presetID="2" presetClass="entr" presetSubtype="4" fill="hold" grpId="0" nodeType="with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additive="base">
                                        <p:cTn id="14" dur="500" fill="hold"/>
                                        <p:tgtEl>
                                          <p:spTgt spid="11"/>
                                        </p:tgtEl>
                                        <p:attrNameLst>
                                          <p:attrName>ppt_x</p:attrName>
                                        </p:attrNameLst>
                                      </p:cBhvr>
                                      <p:tavLst>
                                        <p:tav tm="0">
                                          <p:val>
                                            <p:strVal val="#ppt_x"/>
                                          </p:val>
                                        </p:tav>
                                        <p:tav tm="100000">
                                          <p:val>
                                            <p:strVal val="#ppt_x"/>
                                          </p:val>
                                        </p:tav>
                                      </p:tavLst>
                                    </p:anim>
                                    <p:anim calcmode="lin" valueType="num">
                                      <p:cBhvr additive="base">
                                        <p:cTn id="1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1"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4A9F4329-F84C-68D2-F8B4-49A3167EA9CB}"/>
              </a:ext>
            </a:extLst>
          </p:cNvPr>
          <p:cNvPicPr>
            <a:picLocks noChangeAspect="1"/>
          </p:cNvPicPr>
          <p:nvPr/>
        </p:nvPicPr>
        <p:blipFill>
          <a:blip r:embed="rId2"/>
          <a:stretch>
            <a:fillRect/>
          </a:stretch>
        </p:blipFill>
        <p:spPr>
          <a:xfrm>
            <a:off x="0" y="1195382"/>
            <a:ext cx="9144000" cy="5662618"/>
          </a:xfrm>
          <a:prstGeom prst="rect">
            <a:avLst/>
          </a:prstGeom>
        </p:spPr>
      </p:pic>
      <p:sp>
        <p:nvSpPr>
          <p:cNvPr id="4" name="Slide Number Placeholder 3"/>
          <p:cNvSpPr>
            <a:spLocks noGrp="1"/>
          </p:cNvSpPr>
          <p:nvPr>
            <p:ph type="sldNum" sz="quarter" idx="12"/>
          </p:nvPr>
        </p:nvSpPr>
        <p:spPr/>
        <p:txBody>
          <a:bodyPr/>
          <a:lstStyle/>
          <a:p>
            <a:fld id="{C48A8FB8-C411-4B7B-B8DF-3C88CBE8C9E0}" type="slidenum">
              <a:rPr lang="en-GB" smtClean="0"/>
              <a:t>55</a:t>
            </a:fld>
            <a:endParaRPr lang="en-GB"/>
          </a:p>
        </p:txBody>
      </p:sp>
      <p:sp>
        <p:nvSpPr>
          <p:cNvPr id="6" name="Down Arrow 5"/>
          <p:cNvSpPr/>
          <p:nvPr/>
        </p:nvSpPr>
        <p:spPr>
          <a:xfrm rot="5400000">
            <a:off x="3436204" y="1410980"/>
            <a:ext cx="144016" cy="161683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4377174" y="1916832"/>
            <a:ext cx="2777242" cy="584775"/>
          </a:xfrm>
          <a:prstGeom prst="rect">
            <a:avLst/>
          </a:prstGeom>
          <a:solidFill>
            <a:schemeClr val="bg1"/>
          </a:solidFill>
          <a:ln w="19050">
            <a:solidFill>
              <a:srgbClr val="0070C0"/>
            </a:solidFill>
          </a:ln>
        </p:spPr>
        <p:txBody>
          <a:bodyPr wrap="square" rtlCol="0">
            <a:spAutoFit/>
          </a:bodyPr>
          <a:lstStyle/>
          <a:p>
            <a:r>
              <a:rPr lang="en-GB" sz="1600" dirty="0"/>
              <a:t>country and system for which results are produced</a:t>
            </a:r>
          </a:p>
        </p:txBody>
      </p:sp>
      <p:sp>
        <p:nvSpPr>
          <p:cNvPr id="10" name="Down Arrow 9"/>
          <p:cNvSpPr/>
          <p:nvPr/>
        </p:nvSpPr>
        <p:spPr>
          <a:xfrm rot="6085243" flipH="1">
            <a:off x="2758826" y="1656678"/>
            <a:ext cx="159046" cy="288032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p:cNvSpPr txBox="1"/>
          <p:nvPr/>
        </p:nvSpPr>
        <p:spPr>
          <a:xfrm>
            <a:off x="3730888" y="3521106"/>
            <a:ext cx="2263993" cy="369332"/>
          </a:xfrm>
          <a:prstGeom prst="rect">
            <a:avLst/>
          </a:prstGeom>
          <a:solidFill>
            <a:schemeClr val="bg1"/>
          </a:solidFill>
          <a:ln w="19050">
            <a:solidFill>
              <a:srgbClr val="0070C0"/>
            </a:solidFill>
          </a:ln>
        </p:spPr>
        <p:txBody>
          <a:bodyPr wrap="square" rtlCol="0">
            <a:spAutoFit/>
          </a:bodyPr>
          <a:lstStyle/>
          <a:p>
            <a:r>
              <a:rPr lang="en-GB" dirty="0"/>
              <a:t>9 tables with results</a:t>
            </a:r>
          </a:p>
        </p:txBody>
      </p:sp>
      <p:sp>
        <p:nvSpPr>
          <p:cNvPr id="12" name="Oval 11"/>
          <p:cNvSpPr/>
          <p:nvPr/>
        </p:nvSpPr>
        <p:spPr>
          <a:xfrm>
            <a:off x="7179059" y="1853711"/>
            <a:ext cx="985313" cy="45078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Down Arrow 12"/>
          <p:cNvSpPr/>
          <p:nvPr/>
        </p:nvSpPr>
        <p:spPr>
          <a:xfrm rot="10800000" flipH="1">
            <a:off x="7315367" y="2273469"/>
            <a:ext cx="116548" cy="63724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p:cNvSpPr/>
          <p:nvPr/>
        </p:nvSpPr>
        <p:spPr>
          <a:xfrm>
            <a:off x="8264312" y="1707080"/>
            <a:ext cx="466571" cy="70379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Down Arrow 15"/>
          <p:cNvSpPr/>
          <p:nvPr/>
        </p:nvSpPr>
        <p:spPr>
          <a:xfrm rot="10800000" flipH="1">
            <a:off x="8497597" y="2418449"/>
            <a:ext cx="121001" cy="92423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p:cNvSpPr txBox="1"/>
          <p:nvPr/>
        </p:nvSpPr>
        <p:spPr>
          <a:xfrm>
            <a:off x="7374215" y="3376755"/>
            <a:ext cx="1398388" cy="369332"/>
          </a:xfrm>
          <a:prstGeom prst="rect">
            <a:avLst/>
          </a:prstGeom>
          <a:solidFill>
            <a:schemeClr val="bg1"/>
          </a:solidFill>
          <a:ln w="19050">
            <a:solidFill>
              <a:srgbClr val="0070C0"/>
            </a:solidFill>
          </a:ln>
        </p:spPr>
        <p:txBody>
          <a:bodyPr wrap="square" rtlCol="0">
            <a:spAutoFit/>
          </a:bodyPr>
          <a:lstStyle/>
          <a:p>
            <a:r>
              <a:rPr lang="en-GB" dirty="0"/>
              <a:t>table notes</a:t>
            </a:r>
          </a:p>
        </p:txBody>
      </p:sp>
      <p:sp>
        <p:nvSpPr>
          <p:cNvPr id="14" name="TextBox 13"/>
          <p:cNvSpPr txBox="1"/>
          <p:nvPr/>
        </p:nvSpPr>
        <p:spPr>
          <a:xfrm>
            <a:off x="5668403" y="2927248"/>
            <a:ext cx="2448272" cy="369332"/>
          </a:xfrm>
          <a:prstGeom prst="rect">
            <a:avLst/>
          </a:prstGeom>
          <a:solidFill>
            <a:schemeClr val="bg1"/>
          </a:solidFill>
          <a:ln w="19050">
            <a:solidFill>
              <a:srgbClr val="0070C0"/>
            </a:solidFill>
          </a:ln>
        </p:spPr>
        <p:txBody>
          <a:bodyPr wrap="square" rtlCol="0">
            <a:spAutoFit/>
          </a:bodyPr>
          <a:lstStyle/>
          <a:p>
            <a:r>
              <a:rPr lang="en-GB" dirty="0"/>
              <a:t>export results to excel</a:t>
            </a:r>
          </a:p>
        </p:txBody>
      </p:sp>
      <p:sp>
        <p:nvSpPr>
          <p:cNvPr id="18" name="Title 17"/>
          <p:cNvSpPr>
            <a:spLocks noGrp="1"/>
          </p:cNvSpPr>
          <p:nvPr>
            <p:ph type="title"/>
          </p:nvPr>
        </p:nvSpPr>
        <p:spPr>
          <a:xfrm>
            <a:off x="457200" y="274638"/>
            <a:ext cx="8229600" cy="778098"/>
          </a:xfrm>
        </p:spPr>
        <p:txBody>
          <a:bodyPr>
            <a:noAutofit/>
          </a:bodyPr>
          <a:lstStyle/>
          <a:p>
            <a:r>
              <a:rPr lang="en-US" sz="3600" dirty="0"/>
              <a:t>Statistics Presenter Tool – Default</a:t>
            </a:r>
            <a:endParaRPr lang="en-GB" sz="3600" dirty="0"/>
          </a:p>
        </p:txBody>
      </p:sp>
      <p:sp>
        <p:nvSpPr>
          <p:cNvPr id="8" name="Down Arrow 7"/>
          <p:cNvSpPr/>
          <p:nvPr/>
        </p:nvSpPr>
        <p:spPr>
          <a:xfrm rot="4577154">
            <a:off x="2802665" y="4923329"/>
            <a:ext cx="144016" cy="29523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4410705" y="5814718"/>
            <a:ext cx="3168352" cy="584775"/>
          </a:xfrm>
          <a:prstGeom prst="rect">
            <a:avLst/>
          </a:prstGeom>
          <a:solidFill>
            <a:schemeClr val="bg1"/>
          </a:solidFill>
          <a:ln w="19050">
            <a:solidFill>
              <a:srgbClr val="0070C0"/>
            </a:solidFill>
          </a:ln>
        </p:spPr>
        <p:txBody>
          <a:bodyPr wrap="square" rtlCol="0">
            <a:spAutoFit/>
          </a:bodyPr>
          <a:lstStyle/>
          <a:p>
            <a:r>
              <a:rPr lang="en-GB" sz="1600" dirty="0"/>
              <a:t>one sheet per output micro-data file (2026 first, 2025 second)</a:t>
            </a:r>
          </a:p>
        </p:txBody>
      </p:sp>
    </p:spTree>
    <p:extLst>
      <p:ext uri="{BB962C8B-B14F-4D97-AF65-F5344CB8AC3E}">
        <p14:creationId xmlns:p14="http://schemas.microsoft.com/office/powerpoint/2010/main" val="1572661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ppt_x"/>
                                          </p:val>
                                        </p:tav>
                                        <p:tav tm="100000">
                                          <p:val>
                                            <p:strVal val="#ppt_x"/>
                                          </p:val>
                                        </p:tav>
                                      </p:tavLst>
                                    </p:anim>
                                    <p:anim calcmode="lin" valueType="num">
                                      <p:cBhvr additive="base">
                                        <p:cTn id="42" dur="500" fill="hold"/>
                                        <p:tgtEl>
                                          <p:spTgt spid="14"/>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 calcmode="lin" valueType="num">
                                      <p:cBhvr additive="base">
                                        <p:cTn id="45" dur="500" fill="hold"/>
                                        <p:tgtEl>
                                          <p:spTgt spid="12"/>
                                        </p:tgtEl>
                                        <p:attrNameLst>
                                          <p:attrName>ppt_x</p:attrName>
                                        </p:attrNameLst>
                                      </p:cBhvr>
                                      <p:tavLst>
                                        <p:tav tm="0">
                                          <p:val>
                                            <p:strVal val="#ppt_x"/>
                                          </p:val>
                                        </p:tav>
                                        <p:tav tm="100000">
                                          <p:val>
                                            <p:strVal val="#ppt_x"/>
                                          </p:val>
                                        </p:tav>
                                      </p:tavLst>
                                    </p:anim>
                                    <p:anim calcmode="lin" valueType="num">
                                      <p:cBhvr additive="base">
                                        <p:cTn id="4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ppt_x"/>
                                          </p:val>
                                        </p:tav>
                                        <p:tav tm="100000">
                                          <p:val>
                                            <p:strVal val="#ppt_x"/>
                                          </p:val>
                                        </p:tav>
                                      </p:tavLst>
                                    </p:anim>
                                    <p:anim calcmode="lin" valueType="num">
                                      <p:cBhvr additive="base">
                                        <p:cTn id="52" dur="500" fill="hold"/>
                                        <p:tgtEl>
                                          <p:spTgt spid="1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
                                        </p:tgtEl>
                                        <p:attrNameLst>
                                          <p:attrName>style.visibility</p:attrName>
                                        </p:attrNameLst>
                                      </p:cBhvr>
                                      <p:to>
                                        <p:strVal val="visible"/>
                                      </p:to>
                                    </p:set>
                                    <p:anim calcmode="lin" valueType="num">
                                      <p:cBhvr additive="base">
                                        <p:cTn id="55" dur="500" fill="hold"/>
                                        <p:tgtEl>
                                          <p:spTgt spid="17"/>
                                        </p:tgtEl>
                                        <p:attrNameLst>
                                          <p:attrName>ppt_x</p:attrName>
                                        </p:attrNameLst>
                                      </p:cBhvr>
                                      <p:tavLst>
                                        <p:tav tm="0">
                                          <p:val>
                                            <p:strVal val="#ppt_x"/>
                                          </p:val>
                                        </p:tav>
                                        <p:tav tm="100000">
                                          <p:val>
                                            <p:strVal val="#ppt_x"/>
                                          </p:val>
                                        </p:tav>
                                      </p:tavLst>
                                    </p:anim>
                                    <p:anim calcmode="lin" valueType="num">
                                      <p:cBhvr additive="base">
                                        <p:cTn id="56" dur="500" fill="hold"/>
                                        <p:tgtEl>
                                          <p:spTgt spid="1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additive="base">
                                        <p:cTn id="59" dur="500" fill="hold"/>
                                        <p:tgtEl>
                                          <p:spTgt spid="15"/>
                                        </p:tgtEl>
                                        <p:attrNameLst>
                                          <p:attrName>ppt_x</p:attrName>
                                        </p:attrNameLst>
                                      </p:cBhvr>
                                      <p:tavLst>
                                        <p:tav tm="0">
                                          <p:val>
                                            <p:strVal val="#ppt_x"/>
                                          </p:val>
                                        </p:tav>
                                        <p:tav tm="100000">
                                          <p:val>
                                            <p:strVal val="#ppt_x"/>
                                          </p:val>
                                        </p:tav>
                                      </p:tavLst>
                                    </p:anim>
                                    <p:anim calcmode="lin" valueType="num">
                                      <p:cBhvr additive="base">
                                        <p:cTn id="6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0" grpId="0" animBg="1"/>
      <p:bldP spid="11" grpId="0" animBg="1"/>
      <p:bldP spid="12" grpId="0" animBg="1"/>
      <p:bldP spid="13" grpId="0" animBg="1"/>
      <p:bldP spid="15" grpId="0" animBg="1"/>
      <p:bldP spid="16" grpId="0" animBg="1"/>
      <p:bldP spid="17" grpId="0" animBg="1"/>
      <p:bldP spid="14" grpId="0" animBg="1"/>
      <p:bldP spid="8" grpId="0" animBg="1"/>
      <p:bldP spid="9"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C6F7B4B3-AE8E-4042-A23C-7141963C0C11}" type="slidenum">
              <a:rPr lang="en-GB" smtClean="0"/>
              <a:pPr>
                <a:defRPr/>
              </a:pPr>
              <a:t>56</a:t>
            </a:fld>
            <a:endParaRPr lang="en-GB" dirty="0"/>
          </a:p>
        </p:txBody>
      </p:sp>
      <p:sp>
        <p:nvSpPr>
          <p:cNvPr id="7" name="Title 6"/>
          <p:cNvSpPr>
            <a:spLocks noGrp="1"/>
          </p:cNvSpPr>
          <p:nvPr>
            <p:ph type="title"/>
          </p:nvPr>
        </p:nvSpPr>
        <p:spPr>
          <a:xfrm>
            <a:off x="179512" y="274638"/>
            <a:ext cx="8712968" cy="850106"/>
          </a:xfrm>
        </p:spPr>
        <p:txBody>
          <a:bodyPr>
            <a:normAutofit/>
          </a:bodyPr>
          <a:lstStyle/>
          <a:p>
            <a:r>
              <a:rPr lang="en-US" dirty="0"/>
              <a:t>Statistics Presenter – </a:t>
            </a:r>
            <a:r>
              <a:rPr lang="en-US" dirty="0" err="1"/>
              <a:t>MultiSystem</a:t>
            </a:r>
            <a:endParaRPr lang="en-GB" dirty="0"/>
          </a:p>
        </p:txBody>
      </p:sp>
      <p:pic>
        <p:nvPicPr>
          <p:cNvPr id="2" name="Picture 1">
            <a:extLst>
              <a:ext uri="{FF2B5EF4-FFF2-40B4-BE49-F238E27FC236}">
                <a16:creationId xmlns:a16="http://schemas.microsoft.com/office/drawing/2014/main" id="{58AF7543-14B9-4375-93EF-2B6EDCC9E9E7}"/>
              </a:ext>
            </a:extLst>
          </p:cNvPr>
          <p:cNvPicPr>
            <a:picLocks noChangeAspect="1"/>
          </p:cNvPicPr>
          <p:nvPr/>
        </p:nvPicPr>
        <p:blipFill>
          <a:blip r:embed="rId2"/>
          <a:stretch>
            <a:fillRect/>
          </a:stretch>
        </p:blipFill>
        <p:spPr>
          <a:xfrm>
            <a:off x="1967730" y="3009725"/>
            <a:ext cx="5734850" cy="3096057"/>
          </a:xfrm>
          <a:prstGeom prst="rect">
            <a:avLst/>
          </a:prstGeom>
          <a:ln>
            <a:solidFill>
              <a:srgbClr val="0070C0"/>
            </a:solidFill>
          </a:ln>
        </p:spPr>
      </p:pic>
      <p:graphicFrame>
        <p:nvGraphicFramePr>
          <p:cNvPr id="8" name="Object 7">
            <a:extLst>
              <a:ext uri="{FF2B5EF4-FFF2-40B4-BE49-F238E27FC236}">
                <a16:creationId xmlns:a16="http://schemas.microsoft.com/office/drawing/2014/main" id="{ABC16754-3499-44EF-9DF6-E6D31EFB8F3A}"/>
              </a:ext>
            </a:extLst>
          </p:cNvPr>
          <p:cNvGraphicFramePr>
            <a:graphicFrameLocks noChangeAspect="1"/>
          </p:cNvGraphicFramePr>
          <p:nvPr>
            <p:extLst>
              <p:ext uri="{D42A27DB-BD31-4B8C-83A1-F6EECF244321}">
                <p14:modId xmlns:p14="http://schemas.microsoft.com/office/powerpoint/2010/main" val="1687343193"/>
              </p:ext>
            </p:extLst>
          </p:nvPr>
        </p:nvGraphicFramePr>
        <p:xfrm>
          <a:off x="291899" y="1246095"/>
          <a:ext cx="8754697" cy="1580518"/>
        </p:xfrm>
        <a:graphic>
          <a:graphicData uri="http://schemas.openxmlformats.org/presentationml/2006/ole">
            <mc:AlternateContent xmlns:mc="http://schemas.openxmlformats.org/markup-compatibility/2006">
              <mc:Choice xmlns:v="urn:schemas-microsoft-com:vml" Requires="v">
                <p:oleObj name="Bitmap Image" r:id="rId3" imgW="6067440" imgH="1095480" progId="Paint.Picture">
                  <p:embed/>
                </p:oleObj>
              </mc:Choice>
              <mc:Fallback>
                <p:oleObj name="Bitmap Image" r:id="rId3" imgW="6067440" imgH="1095480" progId="Paint.Picture">
                  <p:embed/>
                  <p:pic>
                    <p:nvPicPr>
                      <p:cNvPr id="2" name="Object 1">
                        <a:extLst>
                          <a:ext uri="{FF2B5EF4-FFF2-40B4-BE49-F238E27FC236}">
                            <a16:creationId xmlns:a16="http://schemas.microsoft.com/office/drawing/2014/main" id="{B06FCCC4-B690-4360-96D3-9FDBA414BED2}"/>
                          </a:ext>
                        </a:extLst>
                      </p:cNvPr>
                      <p:cNvPicPr/>
                      <p:nvPr/>
                    </p:nvPicPr>
                    <p:blipFill>
                      <a:blip r:embed="rId4"/>
                      <a:stretch>
                        <a:fillRect/>
                      </a:stretch>
                    </p:blipFill>
                    <p:spPr>
                      <a:xfrm>
                        <a:off x="291899" y="1246095"/>
                        <a:ext cx="8754697" cy="1580518"/>
                      </a:xfrm>
                      <a:prstGeom prst="rect">
                        <a:avLst/>
                      </a:prstGeom>
                    </p:spPr>
                  </p:pic>
                </p:oleObj>
              </mc:Fallback>
            </mc:AlternateContent>
          </a:graphicData>
        </a:graphic>
      </p:graphicFrame>
      <p:sp>
        <p:nvSpPr>
          <p:cNvPr id="11" name="Oval 10">
            <a:extLst>
              <a:ext uri="{FF2B5EF4-FFF2-40B4-BE49-F238E27FC236}">
                <a16:creationId xmlns:a16="http://schemas.microsoft.com/office/drawing/2014/main" id="{84D995E0-80AD-4F2E-A790-C3442A0F6735}"/>
              </a:ext>
            </a:extLst>
          </p:cNvPr>
          <p:cNvSpPr/>
          <p:nvPr/>
        </p:nvSpPr>
        <p:spPr>
          <a:xfrm>
            <a:off x="3877321" y="1395036"/>
            <a:ext cx="936104" cy="131388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id="{F5531891-9BED-4F2D-AB50-208B1087D9D9}"/>
              </a:ext>
            </a:extLst>
          </p:cNvPr>
          <p:cNvSpPr/>
          <p:nvPr/>
        </p:nvSpPr>
        <p:spPr>
          <a:xfrm>
            <a:off x="6757283" y="1079670"/>
            <a:ext cx="1199093" cy="67593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7584824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C6F7B4B3-AE8E-4042-A23C-7141963C0C11}" type="slidenum">
              <a:rPr lang="en-GB" smtClean="0"/>
              <a:pPr>
                <a:defRPr/>
              </a:pPr>
              <a:t>57</a:t>
            </a:fld>
            <a:endParaRPr lang="en-GB" dirty="0"/>
          </a:p>
        </p:txBody>
      </p:sp>
      <p:sp>
        <p:nvSpPr>
          <p:cNvPr id="7" name="Title 6"/>
          <p:cNvSpPr>
            <a:spLocks noGrp="1"/>
          </p:cNvSpPr>
          <p:nvPr>
            <p:ph type="title"/>
          </p:nvPr>
        </p:nvSpPr>
        <p:spPr>
          <a:xfrm>
            <a:off x="179512" y="274638"/>
            <a:ext cx="8712968" cy="850106"/>
          </a:xfrm>
        </p:spPr>
        <p:txBody>
          <a:bodyPr>
            <a:normAutofit/>
          </a:bodyPr>
          <a:lstStyle/>
          <a:p>
            <a:r>
              <a:rPr lang="en-US" dirty="0"/>
              <a:t>Statistics Presenter – </a:t>
            </a:r>
            <a:r>
              <a:rPr lang="en-US" dirty="0" err="1"/>
              <a:t>MultiSystem</a:t>
            </a:r>
            <a:endParaRPr lang="en-GB" dirty="0"/>
          </a:p>
        </p:txBody>
      </p:sp>
      <p:pic>
        <p:nvPicPr>
          <p:cNvPr id="3" name="Picture 2">
            <a:extLst>
              <a:ext uri="{FF2B5EF4-FFF2-40B4-BE49-F238E27FC236}">
                <a16:creationId xmlns:a16="http://schemas.microsoft.com/office/drawing/2014/main" id="{EF78524A-5FF1-F3E0-1558-B701D466B98C}"/>
              </a:ext>
            </a:extLst>
          </p:cNvPr>
          <p:cNvPicPr>
            <a:picLocks noChangeAspect="1"/>
          </p:cNvPicPr>
          <p:nvPr/>
        </p:nvPicPr>
        <p:blipFill>
          <a:blip r:embed="rId2"/>
          <a:stretch>
            <a:fillRect/>
          </a:stretch>
        </p:blipFill>
        <p:spPr>
          <a:xfrm>
            <a:off x="1403648" y="1268760"/>
            <a:ext cx="6336704" cy="4828501"/>
          </a:xfrm>
          <a:prstGeom prst="rect">
            <a:avLst/>
          </a:prstGeom>
        </p:spPr>
      </p:pic>
    </p:spTree>
    <p:extLst>
      <p:ext uri="{BB962C8B-B14F-4D97-AF65-F5344CB8AC3E}">
        <p14:creationId xmlns:p14="http://schemas.microsoft.com/office/powerpoint/2010/main" val="267707396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86CE317-8B67-9DDA-3599-6DB7BFEC6820}"/>
              </a:ext>
            </a:extLst>
          </p:cNvPr>
          <p:cNvPicPr>
            <a:picLocks noChangeAspect="1"/>
          </p:cNvPicPr>
          <p:nvPr/>
        </p:nvPicPr>
        <p:blipFill>
          <a:blip r:embed="rId2"/>
          <a:stretch>
            <a:fillRect/>
          </a:stretch>
        </p:blipFill>
        <p:spPr>
          <a:xfrm>
            <a:off x="0" y="1219282"/>
            <a:ext cx="9144000" cy="4419436"/>
          </a:xfrm>
          <a:prstGeom prst="rect">
            <a:avLst/>
          </a:prstGeom>
        </p:spPr>
      </p:pic>
      <p:sp>
        <p:nvSpPr>
          <p:cNvPr id="4" name="Slide Number Placeholder 3"/>
          <p:cNvSpPr>
            <a:spLocks noGrp="1"/>
          </p:cNvSpPr>
          <p:nvPr>
            <p:ph type="sldNum" sz="quarter" idx="12"/>
          </p:nvPr>
        </p:nvSpPr>
        <p:spPr/>
        <p:txBody>
          <a:bodyPr/>
          <a:lstStyle/>
          <a:p>
            <a:pPr>
              <a:defRPr/>
            </a:pPr>
            <a:fld id="{C6F7B4B3-AE8E-4042-A23C-7141963C0C11}" type="slidenum">
              <a:rPr lang="en-GB" smtClean="0"/>
              <a:pPr>
                <a:defRPr/>
              </a:pPr>
              <a:t>58</a:t>
            </a:fld>
            <a:endParaRPr lang="en-GB" dirty="0"/>
          </a:p>
        </p:txBody>
      </p:sp>
      <p:sp>
        <p:nvSpPr>
          <p:cNvPr id="7" name="Title 6"/>
          <p:cNvSpPr>
            <a:spLocks noGrp="1"/>
          </p:cNvSpPr>
          <p:nvPr>
            <p:ph type="title"/>
          </p:nvPr>
        </p:nvSpPr>
        <p:spPr>
          <a:xfrm>
            <a:off x="179512" y="274638"/>
            <a:ext cx="8712968" cy="850106"/>
          </a:xfrm>
        </p:spPr>
        <p:txBody>
          <a:bodyPr>
            <a:normAutofit/>
          </a:bodyPr>
          <a:lstStyle/>
          <a:p>
            <a:r>
              <a:rPr lang="en-US" dirty="0"/>
              <a:t>Statistics Presenter – </a:t>
            </a:r>
            <a:r>
              <a:rPr lang="en-US" dirty="0" err="1"/>
              <a:t>MultiSystem</a:t>
            </a:r>
            <a:endParaRPr lang="en-GB" dirty="0"/>
          </a:p>
        </p:txBody>
      </p:sp>
      <p:sp>
        <p:nvSpPr>
          <p:cNvPr id="5" name="Down Arrow 5">
            <a:extLst>
              <a:ext uri="{FF2B5EF4-FFF2-40B4-BE49-F238E27FC236}">
                <a16:creationId xmlns:a16="http://schemas.microsoft.com/office/drawing/2014/main" id="{DFFCC288-F355-D1E3-7D35-47B228A18E64}"/>
              </a:ext>
            </a:extLst>
          </p:cNvPr>
          <p:cNvSpPr/>
          <p:nvPr/>
        </p:nvSpPr>
        <p:spPr>
          <a:xfrm>
            <a:off x="4731474" y="2547184"/>
            <a:ext cx="185107" cy="52177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952AB1A8-8774-CBFF-3FFC-06836D10B04D}"/>
              </a:ext>
            </a:extLst>
          </p:cNvPr>
          <p:cNvSpPr txBox="1"/>
          <p:nvPr/>
        </p:nvSpPr>
        <p:spPr>
          <a:xfrm>
            <a:off x="3635896" y="2192167"/>
            <a:ext cx="2376264" cy="338554"/>
          </a:xfrm>
          <a:prstGeom prst="rect">
            <a:avLst/>
          </a:prstGeom>
          <a:solidFill>
            <a:schemeClr val="bg1"/>
          </a:solidFill>
          <a:ln w="19050">
            <a:solidFill>
              <a:srgbClr val="0070C0"/>
            </a:solidFill>
          </a:ln>
        </p:spPr>
        <p:txBody>
          <a:bodyPr wrap="square" rtlCol="0">
            <a:spAutoFit/>
          </a:bodyPr>
          <a:lstStyle/>
          <a:p>
            <a:r>
              <a:rPr lang="en-GB" sz="1600" dirty="0"/>
              <a:t>one column per system</a:t>
            </a:r>
          </a:p>
        </p:txBody>
      </p:sp>
    </p:spTree>
    <p:extLst>
      <p:ext uri="{BB962C8B-B14F-4D97-AF65-F5344CB8AC3E}">
        <p14:creationId xmlns:p14="http://schemas.microsoft.com/office/powerpoint/2010/main" val="2328691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Summary: Exercise 1 </a:t>
            </a:r>
          </a:p>
        </p:txBody>
      </p:sp>
      <p:sp>
        <p:nvSpPr>
          <p:cNvPr id="3" name="Content Placeholder 2"/>
          <p:cNvSpPr>
            <a:spLocks noGrp="1"/>
          </p:cNvSpPr>
          <p:nvPr>
            <p:ph idx="1"/>
          </p:nvPr>
        </p:nvSpPr>
        <p:spPr/>
        <p:txBody>
          <a:bodyPr>
            <a:normAutofit/>
          </a:bodyPr>
          <a:lstStyle/>
          <a:p>
            <a:r>
              <a:rPr lang="en-GB" dirty="0"/>
              <a:t>You learned how to:</a:t>
            </a:r>
          </a:p>
          <a:p>
            <a:pPr lvl="1"/>
            <a:r>
              <a:rPr lang="en-GB" dirty="0"/>
              <a:t>Open the model</a:t>
            </a:r>
          </a:p>
          <a:p>
            <a:pPr lvl="1"/>
            <a:endParaRPr lang="en-GB" dirty="0"/>
          </a:p>
          <a:p>
            <a:pPr lvl="1"/>
            <a:r>
              <a:rPr lang="en-GB" dirty="0"/>
              <a:t>Run a single system or several systems at the same time</a:t>
            </a:r>
          </a:p>
          <a:p>
            <a:pPr lvl="1"/>
            <a:endParaRPr lang="en-GB" dirty="0"/>
          </a:p>
          <a:p>
            <a:pPr lvl="1"/>
            <a:r>
              <a:rPr lang="en-GB" dirty="0"/>
              <a:t>Analyse the output micro-data with the Statistics Presenter, using the:</a:t>
            </a:r>
          </a:p>
          <a:p>
            <a:pPr lvl="2"/>
            <a:r>
              <a:rPr lang="en-GB" dirty="0"/>
              <a:t>Default template</a:t>
            </a:r>
          </a:p>
          <a:p>
            <a:pPr lvl="2"/>
            <a:r>
              <a:rPr lang="en-GB" dirty="0" err="1"/>
              <a:t>MultiSystem</a:t>
            </a:r>
            <a:r>
              <a:rPr lang="en-GB" dirty="0"/>
              <a:t> template</a:t>
            </a:r>
          </a:p>
        </p:txBody>
      </p:sp>
      <p:sp>
        <p:nvSpPr>
          <p:cNvPr id="4" name="Slide Number Placeholder 3"/>
          <p:cNvSpPr>
            <a:spLocks noGrp="1"/>
          </p:cNvSpPr>
          <p:nvPr>
            <p:ph type="sldNum" sz="quarter" idx="12"/>
          </p:nvPr>
        </p:nvSpPr>
        <p:spPr/>
        <p:txBody>
          <a:bodyPr/>
          <a:lstStyle/>
          <a:p>
            <a:fld id="{C48A8FB8-C411-4B7B-B8DF-3C88CBE8C9E0}" type="slidenum">
              <a:rPr lang="en-GB" smtClean="0"/>
              <a:t>59</a:t>
            </a:fld>
            <a:endParaRPr lang="en-GB"/>
          </a:p>
        </p:txBody>
      </p:sp>
      <p:pic>
        <p:nvPicPr>
          <p:cNvPr id="5" name="Graphic 13" descr="Person with idea">
            <a:extLst>
              <a:ext uri="{FF2B5EF4-FFF2-40B4-BE49-F238E27FC236}">
                <a16:creationId xmlns:a16="http://schemas.microsoft.com/office/drawing/2014/main" id="{1A37F10D-CC64-DB47-BA02-992E00EB3C85}"/>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5576" y="274637"/>
            <a:ext cx="914400" cy="914400"/>
          </a:xfrm>
          <a:prstGeom prst="rect">
            <a:avLst/>
          </a:prstGeom>
        </p:spPr>
      </p:pic>
    </p:spTree>
    <p:extLst>
      <p:ext uri="{BB962C8B-B14F-4D97-AF65-F5344CB8AC3E}">
        <p14:creationId xmlns:p14="http://schemas.microsoft.com/office/powerpoint/2010/main" val="20680854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GB" dirty="0"/>
              <a:t>UKMOD is a static tax-benefit microsimulation model </a:t>
            </a:r>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48A8FB8-C411-4B7B-B8DF-3C88CBE8C9E0}" type="slidenum">
              <a:rPr kumimoji="0" lang="en-GB"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GB"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92913080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1AE6D-7E89-D74D-9606-A1C8F5538CD9}"/>
              </a:ext>
            </a:extLst>
          </p:cNvPr>
          <p:cNvSpPr>
            <a:spLocks noGrp="1"/>
          </p:cNvSpPr>
          <p:nvPr>
            <p:ph type="title"/>
          </p:nvPr>
        </p:nvSpPr>
        <p:spPr/>
        <p:txBody>
          <a:bodyPr/>
          <a:lstStyle/>
          <a:p>
            <a:r>
              <a:rPr lang="en-US" dirty="0"/>
              <a:t>Questions</a:t>
            </a:r>
          </a:p>
        </p:txBody>
      </p:sp>
      <p:sp>
        <p:nvSpPr>
          <p:cNvPr id="4" name="Slide Number Placeholder 3">
            <a:extLst>
              <a:ext uri="{FF2B5EF4-FFF2-40B4-BE49-F238E27FC236}">
                <a16:creationId xmlns:a16="http://schemas.microsoft.com/office/drawing/2014/main" id="{5A0934ED-C06F-D44E-B912-ECF228D0414E}"/>
              </a:ext>
            </a:extLst>
          </p:cNvPr>
          <p:cNvSpPr>
            <a:spLocks noGrp="1"/>
          </p:cNvSpPr>
          <p:nvPr>
            <p:ph type="sldNum" sz="quarter" idx="12"/>
          </p:nvPr>
        </p:nvSpPr>
        <p:spPr/>
        <p:txBody>
          <a:bodyPr/>
          <a:lstStyle/>
          <a:p>
            <a:fld id="{C48A8FB8-C411-4B7B-B8DF-3C88CBE8C9E0}" type="slidenum">
              <a:rPr lang="en-GB" smtClean="0"/>
              <a:t>60</a:t>
            </a:fld>
            <a:endParaRPr lang="en-GB"/>
          </a:p>
        </p:txBody>
      </p:sp>
      <p:pic>
        <p:nvPicPr>
          <p:cNvPr id="7" name="Picture 6">
            <a:extLst>
              <a:ext uri="{FF2B5EF4-FFF2-40B4-BE49-F238E27FC236}">
                <a16:creationId xmlns:a16="http://schemas.microsoft.com/office/drawing/2014/main" id="{9C56B939-941F-1D41-899F-7DBFC475F8AF}"/>
              </a:ext>
            </a:extLst>
          </p:cNvPr>
          <p:cNvPicPr>
            <a:picLocks noChangeAspect="1"/>
          </p:cNvPicPr>
          <p:nvPr/>
        </p:nvPicPr>
        <p:blipFill>
          <a:blip r:embed="rId2"/>
          <a:stretch>
            <a:fillRect/>
          </a:stretch>
        </p:blipFill>
        <p:spPr>
          <a:xfrm>
            <a:off x="1403648" y="1692276"/>
            <a:ext cx="6128742" cy="4519173"/>
          </a:xfrm>
          <a:prstGeom prst="rect">
            <a:avLst/>
          </a:prstGeom>
        </p:spPr>
      </p:pic>
    </p:spTree>
    <p:extLst>
      <p:ext uri="{BB962C8B-B14F-4D97-AF65-F5344CB8AC3E}">
        <p14:creationId xmlns:p14="http://schemas.microsoft.com/office/powerpoint/2010/main" val="279516181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4A2D04-1327-4B41-B921-DE306C6F4FF8}"/>
              </a:ext>
            </a:extLst>
          </p:cNvPr>
          <p:cNvSpPr>
            <a:spLocks noGrp="1"/>
          </p:cNvSpPr>
          <p:nvPr>
            <p:ph type="title"/>
          </p:nvPr>
        </p:nvSpPr>
        <p:spPr>
          <a:xfrm>
            <a:off x="722313" y="4820550"/>
            <a:ext cx="7772400" cy="1362075"/>
          </a:xfrm>
        </p:spPr>
        <p:txBody>
          <a:bodyPr>
            <a:noAutofit/>
          </a:bodyPr>
          <a:lstStyle/>
          <a:p>
            <a:r>
              <a:rPr lang="en-US" sz="3600" dirty="0"/>
              <a:t>UKMOD </a:t>
            </a:r>
            <a:r>
              <a:rPr lang="en-US" sz="2000" dirty="0"/>
              <a:t>via  the</a:t>
            </a:r>
            <a:br>
              <a:rPr lang="en-US" sz="3600" dirty="0"/>
            </a:br>
            <a:r>
              <a:rPr lang="en-US" sz="3600" dirty="0"/>
              <a:t>User Interface (UI) </a:t>
            </a:r>
          </a:p>
        </p:txBody>
      </p:sp>
      <p:sp>
        <p:nvSpPr>
          <p:cNvPr id="5" name="Text Placeholder 4">
            <a:extLst>
              <a:ext uri="{FF2B5EF4-FFF2-40B4-BE49-F238E27FC236}">
                <a16:creationId xmlns:a16="http://schemas.microsoft.com/office/drawing/2014/main" id="{64E68BBC-5EF5-2D4D-8107-2F45D9FAF0A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69172C0-60D9-0B46-A53F-DBDB7542D5BC}"/>
              </a:ext>
            </a:extLst>
          </p:cNvPr>
          <p:cNvSpPr>
            <a:spLocks noGrp="1"/>
          </p:cNvSpPr>
          <p:nvPr>
            <p:ph type="sldNum" sz="quarter" idx="12"/>
          </p:nvPr>
        </p:nvSpPr>
        <p:spPr/>
        <p:txBody>
          <a:bodyPr/>
          <a:lstStyle/>
          <a:p>
            <a:fld id="{C48A8FB8-C411-4B7B-B8DF-3C88CBE8C9E0}" type="slidenum">
              <a:rPr lang="en-GB" smtClean="0"/>
              <a:t>61</a:t>
            </a:fld>
            <a:endParaRPr lang="en-GB"/>
          </a:p>
        </p:txBody>
      </p:sp>
      <p:sp>
        <p:nvSpPr>
          <p:cNvPr id="34" name="Right Arrow 33">
            <a:extLst>
              <a:ext uri="{FF2B5EF4-FFF2-40B4-BE49-F238E27FC236}">
                <a16:creationId xmlns:a16="http://schemas.microsoft.com/office/drawing/2014/main" id="{55976B84-AC59-104D-8146-C69E67598CFB}"/>
              </a:ext>
            </a:extLst>
          </p:cNvPr>
          <p:cNvSpPr/>
          <p:nvPr/>
        </p:nvSpPr>
        <p:spPr>
          <a:xfrm rot="5400000">
            <a:off x="3599550" y="1967126"/>
            <a:ext cx="364208" cy="54006"/>
          </a:xfrm>
          <a:prstGeom prst="rightArrow">
            <a:avLst/>
          </a:prstGeom>
          <a:solidFill>
            <a:srgbClr val="1D347D"/>
          </a:solidFill>
          <a:ln>
            <a:solidFill>
              <a:srgbClr val="1D34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latin typeface="Arial" panose="020B0604020202020204" pitchFamily="34" charset="0"/>
              <a:cs typeface="Arial" panose="020B0604020202020204" pitchFamily="34" charset="0"/>
            </a:endParaRPr>
          </a:p>
        </p:txBody>
      </p:sp>
      <p:sp>
        <p:nvSpPr>
          <p:cNvPr id="35" name="Rounded Rectangle 34">
            <a:extLst>
              <a:ext uri="{FF2B5EF4-FFF2-40B4-BE49-F238E27FC236}">
                <a16:creationId xmlns:a16="http://schemas.microsoft.com/office/drawing/2014/main" id="{3E6087C9-8A71-0744-A2B8-B54B64FD0970}"/>
              </a:ext>
            </a:extLst>
          </p:cNvPr>
          <p:cNvSpPr/>
          <p:nvPr/>
        </p:nvSpPr>
        <p:spPr>
          <a:xfrm>
            <a:off x="1691680" y="1032471"/>
            <a:ext cx="3157703" cy="779554"/>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dirty="0">
                <a:solidFill>
                  <a:srgbClr val="0E4D9D"/>
                </a:solidFill>
                <a:latin typeface="Arial" panose="020B0604020202020204" pitchFamily="34" charset="0"/>
                <a:cs typeface="Arial" panose="020B0604020202020204" pitchFamily="34" charset="0"/>
              </a:rPr>
              <a:t>Model: Tax-benefit policy code</a:t>
            </a:r>
          </a:p>
          <a:p>
            <a:pPr algn="ctr"/>
            <a:r>
              <a:rPr lang="en-GB" sz="1400" dirty="0">
                <a:solidFill>
                  <a:srgbClr val="0E4D9D"/>
                </a:solidFill>
                <a:latin typeface="Arial" panose="020B0604020202020204" pitchFamily="34" charset="0"/>
                <a:cs typeface="Arial" panose="020B0604020202020204" pitchFamily="34" charset="0"/>
              </a:rPr>
              <a:t>(via the EUROMOD User Interface)</a:t>
            </a:r>
          </a:p>
        </p:txBody>
      </p:sp>
      <p:sp>
        <p:nvSpPr>
          <p:cNvPr id="36" name="Right Arrow 35">
            <a:extLst>
              <a:ext uri="{FF2B5EF4-FFF2-40B4-BE49-F238E27FC236}">
                <a16:creationId xmlns:a16="http://schemas.microsoft.com/office/drawing/2014/main" id="{242680A9-E932-CF43-B6E0-C7193E27B1CF}"/>
              </a:ext>
            </a:extLst>
          </p:cNvPr>
          <p:cNvSpPr/>
          <p:nvPr/>
        </p:nvSpPr>
        <p:spPr>
          <a:xfrm rot="5400000">
            <a:off x="6532933" y="1966378"/>
            <a:ext cx="365703" cy="54006"/>
          </a:xfrm>
          <a:prstGeom prst="rightArrow">
            <a:avLst/>
          </a:prstGeom>
          <a:solidFill>
            <a:srgbClr val="1D347D"/>
          </a:solidFill>
          <a:ln>
            <a:solidFill>
              <a:srgbClr val="1D34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latin typeface="Arial" panose="020B0604020202020204" pitchFamily="34" charset="0"/>
              <a:cs typeface="Arial" panose="020B0604020202020204" pitchFamily="34" charset="0"/>
            </a:endParaRPr>
          </a:p>
        </p:txBody>
      </p:sp>
      <p:sp>
        <p:nvSpPr>
          <p:cNvPr id="37" name="Right Arrow 36">
            <a:extLst>
              <a:ext uri="{FF2B5EF4-FFF2-40B4-BE49-F238E27FC236}">
                <a16:creationId xmlns:a16="http://schemas.microsoft.com/office/drawing/2014/main" id="{612EE1A3-ED97-0D47-987D-191231A780F6}"/>
              </a:ext>
            </a:extLst>
          </p:cNvPr>
          <p:cNvSpPr/>
          <p:nvPr/>
        </p:nvSpPr>
        <p:spPr>
          <a:xfrm rot="5400000">
            <a:off x="5166885" y="2959442"/>
            <a:ext cx="345166" cy="80781"/>
          </a:xfrm>
          <a:prstGeom prst="rightArrow">
            <a:avLst/>
          </a:prstGeom>
          <a:solidFill>
            <a:srgbClr val="1D347D"/>
          </a:solidFill>
          <a:ln>
            <a:solidFill>
              <a:srgbClr val="1D34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latin typeface="Arial" panose="020B0604020202020204" pitchFamily="34" charset="0"/>
              <a:cs typeface="Arial" panose="020B0604020202020204" pitchFamily="34" charset="0"/>
            </a:endParaRPr>
          </a:p>
        </p:txBody>
      </p:sp>
      <p:sp>
        <p:nvSpPr>
          <p:cNvPr id="38" name="Rounded Rectangle 37">
            <a:extLst>
              <a:ext uri="{FF2B5EF4-FFF2-40B4-BE49-F238E27FC236}">
                <a16:creationId xmlns:a16="http://schemas.microsoft.com/office/drawing/2014/main" id="{7C929D41-DF5F-8F48-8549-8714E89BB7B5}"/>
              </a:ext>
            </a:extLst>
          </p:cNvPr>
          <p:cNvSpPr/>
          <p:nvPr/>
        </p:nvSpPr>
        <p:spPr>
          <a:xfrm>
            <a:off x="5648284" y="1032471"/>
            <a:ext cx="2777203" cy="779554"/>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dirty="0">
                <a:solidFill>
                  <a:srgbClr val="0E4D9D"/>
                </a:solidFill>
                <a:latin typeface="Arial" panose="020B0604020202020204" pitchFamily="34" charset="0"/>
                <a:cs typeface="Arial" panose="020B0604020202020204" pitchFamily="34" charset="0"/>
              </a:rPr>
              <a:t>Input micro-data</a:t>
            </a:r>
          </a:p>
          <a:p>
            <a:pPr algn="ctr"/>
            <a:r>
              <a:rPr lang="en-GB" sz="1400" dirty="0">
                <a:solidFill>
                  <a:srgbClr val="0E4D9D"/>
                </a:solidFill>
                <a:latin typeface="Arial" panose="020B0604020202020204" pitchFamily="34" charset="0"/>
                <a:cs typeface="Arial" panose="020B0604020202020204" pitchFamily="34" charset="0"/>
              </a:rPr>
              <a:t>(FRS or hypothetical households data)</a:t>
            </a:r>
          </a:p>
        </p:txBody>
      </p:sp>
      <p:sp>
        <p:nvSpPr>
          <p:cNvPr id="39" name="Rounded Rectangle 38">
            <a:extLst>
              <a:ext uri="{FF2B5EF4-FFF2-40B4-BE49-F238E27FC236}">
                <a16:creationId xmlns:a16="http://schemas.microsoft.com/office/drawing/2014/main" id="{FC88D686-3EF7-9747-BF25-4AB6335C98C8}"/>
              </a:ext>
            </a:extLst>
          </p:cNvPr>
          <p:cNvSpPr/>
          <p:nvPr/>
        </p:nvSpPr>
        <p:spPr>
          <a:xfrm>
            <a:off x="3208345" y="2199383"/>
            <a:ext cx="4425053" cy="664617"/>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dirty="0">
                <a:solidFill>
                  <a:srgbClr val="0E4D9D"/>
                </a:solidFill>
                <a:latin typeface="Arial" panose="020B0604020202020204" pitchFamily="34" charset="0"/>
                <a:cs typeface="Arial" panose="020B0604020202020204" pitchFamily="34" charset="0"/>
              </a:rPr>
              <a:t>Policy simulations</a:t>
            </a:r>
          </a:p>
          <a:p>
            <a:pPr algn="ctr"/>
            <a:r>
              <a:rPr lang="en-GB" sz="1400" dirty="0">
                <a:solidFill>
                  <a:srgbClr val="0E4D9D"/>
                </a:solidFill>
                <a:latin typeface="Arial" panose="020B0604020202020204" pitchFamily="34" charset="0"/>
                <a:cs typeface="Arial" panose="020B0604020202020204" pitchFamily="34" charset="0"/>
              </a:rPr>
              <a:t>(EUROMOD software)</a:t>
            </a:r>
          </a:p>
        </p:txBody>
      </p:sp>
      <p:sp>
        <p:nvSpPr>
          <p:cNvPr id="40" name="Right Arrow 39">
            <a:extLst>
              <a:ext uri="{FF2B5EF4-FFF2-40B4-BE49-F238E27FC236}">
                <a16:creationId xmlns:a16="http://schemas.microsoft.com/office/drawing/2014/main" id="{ADE2B09A-7668-7341-B3E5-B5504D01E6F7}"/>
              </a:ext>
            </a:extLst>
          </p:cNvPr>
          <p:cNvSpPr/>
          <p:nvPr/>
        </p:nvSpPr>
        <p:spPr>
          <a:xfrm rot="5400000">
            <a:off x="5202624" y="3886796"/>
            <a:ext cx="271643" cy="90176"/>
          </a:xfrm>
          <a:prstGeom prst="rightArrow">
            <a:avLst/>
          </a:prstGeom>
          <a:solidFill>
            <a:srgbClr val="1D347D"/>
          </a:solidFill>
          <a:ln>
            <a:solidFill>
              <a:srgbClr val="1D34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latin typeface="Arial" panose="020B0604020202020204" pitchFamily="34" charset="0"/>
              <a:cs typeface="Arial" panose="020B0604020202020204" pitchFamily="34" charset="0"/>
            </a:endParaRPr>
          </a:p>
        </p:txBody>
      </p:sp>
      <p:sp>
        <p:nvSpPr>
          <p:cNvPr id="41" name="Rounded Rectangle 40">
            <a:extLst>
              <a:ext uri="{FF2B5EF4-FFF2-40B4-BE49-F238E27FC236}">
                <a16:creationId xmlns:a16="http://schemas.microsoft.com/office/drawing/2014/main" id="{96C506A0-B2AF-7540-BF9C-8C35FB3F54A5}"/>
              </a:ext>
            </a:extLst>
          </p:cNvPr>
          <p:cNvSpPr/>
          <p:nvPr/>
        </p:nvSpPr>
        <p:spPr>
          <a:xfrm>
            <a:off x="3262816" y="4085906"/>
            <a:ext cx="4425053" cy="550502"/>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dirty="0">
                <a:solidFill>
                  <a:srgbClr val="0E4D9D"/>
                </a:solidFill>
                <a:latin typeface="Arial" panose="020B0604020202020204" pitchFamily="34" charset="0"/>
                <a:cs typeface="Arial" panose="020B0604020202020204" pitchFamily="34" charset="0"/>
              </a:rPr>
              <a:t>Tools for analysis: Statistics Presenter</a:t>
            </a:r>
          </a:p>
          <a:p>
            <a:pPr algn="ctr"/>
            <a:r>
              <a:rPr lang="en-GB" sz="1400" dirty="0">
                <a:solidFill>
                  <a:srgbClr val="0E4D9D"/>
                </a:solidFill>
                <a:latin typeface="Arial" panose="020B0604020202020204" pitchFamily="34" charset="0"/>
                <a:cs typeface="Arial" panose="020B0604020202020204" pitchFamily="34" charset="0"/>
              </a:rPr>
              <a:t>(or statistical software e.g. Stata)</a:t>
            </a:r>
          </a:p>
        </p:txBody>
      </p:sp>
      <p:sp>
        <p:nvSpPr>
          <p:cNvPr id="42" name="Rounded Rectangle 41">
            <a:extLst>
              <a:ext uri="{FF2B5EF4-FFF2-40B4-BE49-F238E27FC236}">
                <a16:creationId xmlns:a16="http://schemas.microsoft.com/office/drawing/2014/main" id="{C85B0A18-E746-F841-A312-AD72A37EAB65}"/>
              </a:ext>
            </a:extLst>
          </p:cNvPr>
          <p:cNvSpPr/>
          <p:nvPr/>
        </p:nvSpPr>
        <p:spPr>
          <a:xfrm>
            <a:off x="3240910" y="3213732"/>
            <a:ext cx="4425053" cy="582330"/>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dirty="0">
                <a:solidFill>
                  <a:srgbClr val="0E4D9D"/>
                </a:solidFill>
                <a:latin typeface="Arial" panose="020B0604020202020204" pitchFamily="34" charset="0"/>
                <a:cs typeface="Arial" panose="020B0604020202020204" pitchFamily="34" charset="0"/>
              </a:rPr>
              <a:t>Output micro-data  = </a:t>
            </a:r>
          </a:p>
          <a:p>
            <a:pPr algn="ctr"/>
            <a:r>
              <a:rPr lang="en-GB" sz="1400" dirty="0">
                <a:solidFill>
                  <a:srgbClr val="0E4D9D"/>
                </a:solidFill>
                <a:latin typeface="Arial" panose="020B0604020202020204" pitchFamily="34" charset="0"/>
                <a:cs typeface="Arial" panose="020B0604020202020204" pitchFamily="34" charset="0"/>
              </a:rPr>
              <a:t>input micro-data  + additional simulated variables</a:t>
            </a:r>
          </a:p>
        </p:txBody>
      </p:sp>
      <p:sp>
        <p:nvSpPr>
          <p:cNvPr id="43" name="Right Arrow 42">
            <a:extLst>
              <a:ext uri="{FF2B5EF4-FFF2-40B4-BE49-F238E27FC236}">
                <a16:creationId xmlns:a16="http://schemas.microsoft.com/office/drawing/2014/main" id="{9312B410-DD8A-0E4D-BE94-9DD3501539D6}"/>
              </a:ext>
            </a:extLst>
          </p:cNvPr>
          <p:cNvSpPr/>
          <p:nvPr/>
        </p:nvSpPr>
        <p:spPr>
          <a:xfrm rot="5400000">
            <a:off x="6560376" y="818458"/>
            <a:ext cx="310818" cy="54006"/>
          </a:xfrm>
          <a:prstGeom prst="rightArrow">
            <a:avLst/>
          </a:prstGeom>
          <a:solidFill>
            <a:srgbClr val="1D347D"/>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latin typeface="Arial" panose="020B0604020202020204" pitchFamily="34" charset="0"/>
              <a:cs typeface="Arial" panose="020B0604020202020204" pitchFamily="34" charset="0"/>
            </a:endParaRPr>
          </a:p>
        </p:txBody>
      </p:sp>
      <p:sp>
        <p:nvSpPr>
          <p:cNvPr id="44" name="Rounded Rectangle 43">
            <a:extLst>
              <a:ext uri="{FF2B5EF4-FFF2-40B4-BE49-F238E27FC236}">
                <a16:creationId xmlns:a16="http://schemas.microsoft.com/office/drawing/2014/main" id="{6DF63D4D-73CC-F54E-BE03-60AEF01B035F}"/>
              </a:ext>
            </a:extLst>
          </p:cNvPr>
          <p:cNvSpPr/>
          <p:nvPr/>
        </p:nvSpPr>
        <p:spPr>
          <a:xfrm>
            <a:off x="5648284" y="82338"/>
            <a:ext cx="2777203" cy="607714"/>
          </a:xfrm>
          <a:prstGeom prst="roundRect">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dirty="0">
                <a:solidFill>
                  <a:schemeClr val="bg2">
                    <a:lumMod val="25000"/>
                  </a:schemeClr>
                </a:solidFill>
                <a:latin typeface="Arial" panose="020B0604020202020204" pitchFamily="34" charset="0"/>
                <a:cs typeface="Arial" panose="020B0604020202020204" pitchFamily="34" charset="0"/>
              </a:rPr>
              <a:t>Original micro-data</a:t>
            </a:r>
          </a:p>
          <a:p>
            <a:pPr algn="ctr"/>
            <a:r>
              <a:rPr lang="en-GB" sz="1400" dirty="0">
                <a:solidFill>
                  <a:schemeClr val="bg2">
                    <a:lumMod val="25000"/>
                  </a:schemeClr>
                </a:solidFill>
                <a:latin typeface="Arial" panose="020B0604020202020204" pitchFamily="34" charset="0"/>
                <a:cs typeface="Arial" panose="020B0604020202020204" pitchFamily="34" charset="0"/>
              </a:rPr>
              <a:t>(FRS for the UK)</a:t>
            </a:r>
          </a:p>
        </p:txBody>
      </p:sp>
      <p:sp>
        <p:nvSpPr>
          <p:cNvPr id="45" name="Right Arrow 44">
            <a:extLst>
              <a:ext uri="{FF2B5EF4-FFF2-40B4-BE49-F238E27FC236}">
                <a16:creationId xmlns:a16="http://schemas.microsoft.com/office/drawing/2014/main" id="{0455D645-4934-8943-B1E8-F0AB951BCB83}"/>
              </a:ext>
            </a:extLst>
          </p:cNvPr>
          <p:cNvSpPr/>
          <p:nvPr/>
        </p:nvSpPr>
        <p:spPr>
          <a:xfrm rot="10800000" flipV="1">
            <a:off x="4866564" y="1429873"/>
            <a:ext cx="764476" cy="45720"/>
          </a:xfrm>
          <a:prstGeom prst="rightArrow">
            <a:avLst/>
          </a:prstGeom>
          <a:solidFill>
            <a:srgbClr val="1D347D"/>
          </a:solidFill>
          <a:ln>
            <a:solidFill>
              <a:srgbClr val="1D34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5840CD5B-AFF2-2145-A15F-A77318F25342}"/>
              </a:ext>
            </a:extLst>
          </p:cNvPr>
          <p:cNvSpPr/>
          <p:nvPr/>
        </p:nvSpPr>
        <p:spPr>
          <a:xfrm rot="5400000">
            <a:off x="3978592" y="623174"/>
            <a:ext cx="2822946" cy="5380547"/>
          </a:xfrm>
          <a:prstGeom prst="rect">
            <a:avLst/>
          </a:prstGeom>
          <a:solidFill>
            <a:schemeClr val="bg1">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8A4D9AFB-F106-D44F-A11B-B6C3779EEBDB}"/>
              </a:ext>
            </a:extLst>
          </p:cNvPr>
          <p:cNvSpPr/>
          <p:nvPr/>
        </p:nvSpPr>
        <p:spPr>
          <a:xfrm>
            <a:off x="4863517" y="3246"/>
            <a:ext cx="3979723" cy="1898728"/>
          </a:xfrm>
          <a:prstGeom prst="rect">
            <a:avLst/>
          </a:prstGeom>
          <a:solidFill>
            <a:schemeClr val="bg1">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6201080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In this section, you will learn about:</a:t>
            </a:r>
          </a:p>
        </p:txBody>
      </p:sp>
      <p:sp>
        <p:nvSpPr>
          <p:cNvPr id="3" name="Content Placeholder 2"/>
          <p:cNvSpPr>
            <a:spLocks noGrp="1"/>
          </p:cNvSpPr>
          <p:nvPr>
            <p:ph idx="1"/>
          </p:nvPr>
        </p:nvSpPr>
        <p:spPr/>
        <p:txBody>
          <a:bodyPr>
            <a:normAutofit/>
          </a:bodyPr>
          <a:lstStyle/>
          <a:p>
            <a:r>
              <a:rPr lang="en-GB" dirty="0"/>
              <a:t>The building blocks of EUROMOD </a:t>
            </a:r>
            <a:r>
              <a:rPr lang="en-GB" dirty="0">
                <a:solidFill>
                  <a:srgbClr val="0070C0"/>
                </a:solidFill>
              </a:rPr>
              <a:t>tax-benefit microsimulation language:</a:t>
            </a:r>
            <a:r>
              <a:rPr lang="en-GB" dirty="0"/>
              <a:t> </a:t>
            </a:r>
          </a:p>
          <a:p>
            <a:endParaRPr lang="en-GB" dirty="0"/>
          </a:p>
          <a:p>
            <a:pPr lvl="1"/>
            <a:r>
              <a:rPr lang="en-GB" dirty="0"/>
              <a:t>Variable types and names</a:t>
            </a:r>
          </a:p>
          <a:p>
            <a:pPr lvl="1"/>
            <a:r>
              <a:rPr lang="en-GB" dirty="0"/>
              <a:t>Policies</a:t>
            </a:r>
          </a:p>
          <a:p>
            <a:pPr lvl="1"/>
            <a:r>
              <a:rPr lang="en-GB" dirty="0"/>
              <a:t>Functions  </a:t>
            </a:r>
          </a:p>
          <a:p>
            <a:pPr lvl="1"/>
            <a:r>
              <a:rPr lang="en-GB" dirty="0"/>
              <a:t>Parameters </a:t>
            </a:r>
          </a:p>
          <a:p>
            <a:pPr lvl="1"/>
            <a:r>
              <a:rPr lang="en-GB" dirty="0"/>
              <a:t>Cells</a:t>
            </a:r>
          </a:p>
          <a:p>
            <a:pPr lvl="2"/>
            <a:r>
              <a:rPr lang="en-GB" dirty="0"/>
              <a:t>Operators</a:t>
            </a:r>
          </a:p>
          <a:p>
            <a:pPr lvl="2"/>
            <a:r>
              <a:rPr lang="en-GB" dirty="0"/>
              <a:t>Arguments</a:t>
            </a:r>
          </a:p>
          <a:p>
            <a:endParaRPr lang="en-GB" b="1" dirty="0">
              <a:solidFill>
                <a:srgbClr val="0070C0"/>
              </a:solidFill>
            </a:endParaRPr>
          </a:p>
          <a:p>
            <a:endParaRPr lang="en-GB" dirty="0"/>
          </a:p>
        </p:txBody>
      </p:sp>
      <p:sp>
        <p:nvSpPr>
          <p:cNvPr id="4" name="Slide Number Placeholder 3"/>
          <p:cNvSpPr>
            <a:spLocks noGrp="1"/>
          </p:cNvSpPr>
          <p:nvPr>
            <p:ph type="sldNum" sz="quarter" idx="12"/>
          </p:nvPr>
        </p:nvSpPr>
        <p:spPr/>
        <p:txBody>
          <a:bodyPr/>
          <a:lstStyle/>
          <a:p>
            <a:fld id="{C48A8FB8-C411-4B7B-B8DF-3C88CBE8C9E0}" type="slidenum">
              <a:rPr lang="en-GB" smtClean="0"/>
              <a:t>62</a:t>
            </a:fld>
            <a:endParaRPr lang="en-GB"/>
          </a:p>
        </p:txBody>
      </p:sp>
    </p:spTree>
    <p:extLst>
      <p:ext uri="{BB962C8B-B14F-4D97-AF65-F5344CB8AC3E}">
        <p14:creationId xmlns:p14="http://schemas.microsoft.com/office/powerpoint/2010/main" val="212616484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are variables</a:t>
            </a:r>
          </a:p>
        </p:txBody>
      </p:sp>
      <p:sp>
        <p:nvSpPr>
          <p:cNvPr id="3" name="Content Placeholder 2"/>
          <p:cNvSpPr>
            <a:spLocks noGrp="1"/>
          </p:cNvSpPr>
          <p:nvPr>
            <p:ph idx="1"/>
          </p:nvPr>
        </p:nvSpPr>
        <p:spPr>
          <a:xfrm>
            <a:off x="179512" y="1484784"/>
            <a:ext cx="8784976" cy="4608512"/>
          </a:xfrm>
        </p:spPr>
        <p:txBody>
          <a:bodyPr>
            <a:normAutofit/>
          </a:bodyPr>
          <a:lstStyle/>
          <a:p>
            <a:r>
              <a:rPr lang="en-GB" sz="2800" dirty="0"/>
              <a:t>Variables define the results of model calculations for individual observations described by the input data</a:t>
            </a:r>
          </a:p>
          <a:p>
            <a:r>
              <a:rPr lang="en-GB" sz="2800" dirty="0"/>
              <a:t>Variables are saved to the output data generated by the model by default</a:t>
            </a:r>
          </a:p>
          <a:p>
            <a:r>
              <a:rPr lang="en-GB" sz="2800" dirty="0"/>
              <a:t>Useful for:</a:t>
            </a:r>
          </a:p>
          <a:p>
            <a:pPr lvl="1"/>
            <a:r>
              <a:rPr lang="en-GB" dirty="0"/>
              <a:t>Checking whether new model code is working as intended</a:t>
            </a:r>
          </a:p>
          <a:p>
            <a:pPr lvl="1"/>
            <a:r>
              <a:rPr lang="en-GB" dirty="0"/>
              <a:t>Analysing model output of special interest</a:t>
            </a:r>
          </a:p>
          <a:p>
            <a:pPr lvl="1"/>
            <a:r>
              <a:rPr lang="en-GB" dirty="0"/>
              <a:t>Adding to other variables and income lists for secondary analysis</a:t>
            </a:r>
          </a:p>
        </p:txBody>
      </p:sp>
      <p:sp>
        <p:nvSpPr>
          <p:cNvPr id="4" name="Slide Number Placeholder 3"/>
          <p:cNvSpPr>
            <a:spLocks noGrp="1"/>
          </p:cNvSpPr>
          <p:nvPr>
            <p:ph type="sldNum" sz="quarter" idx="12"/>
          </p:nvPr>
        </p:nvSpPr>
        <p:spPr/>
        <p:txBody>
          <a:bodyPr/>
          <a:lstStyle/>
          <a:p>
            <a:fld id="{C48A8FB8-C411-4B7B-B8DF-3C88CBE8C9E0}" type="slidenum">
              <a:rPr lang="en-GB" smtClean="0"/>
              <a:t>63</a:t>
            </a:fld>
            <a:endParaRPr lang="en-GB"/>
          </a:p>
        </p:txBody>
      </p:sp>
    </p:spTree>
    <p:extLst>
      <p:ext uri="{BB962C8B-B14F-4D97-AF65-F5344CB8AC3E}">
        <p14:creationId xmlns:p14="http://schemas.microsoft.com/office/powerpoint/2010/main" val="317863423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Variable types</a:t>
            </a:r>
          </a:p>
        </p:txBody>
      </p:sp>
      <p:sp>
        <p:nvSpPr>
          <p:cNvPr id="3" name="Content Placeholder 2"/>
          <p:cNvSpPr>
            <a:spLocks noGrp="1"/>
          </p:cNvSpPr>
          <p:nvPr>
            <p:ph idx="1"/>
          </p:nvPr>
        </p:nvSpPr>
        <p:spPr/>
        <p:txBody>
          <a:bodyPr>
            <a:normAutofit/>
          </a:bodyPr>
          <a:lstStyle/>
          <a:p>
            <a:r>
              <a:rPr lang="en-GB" dirty="0"/>
              <a:t>“Standard” – following EUROMOD naming convention</a:t>
            </a:r>
          </a:p>
          <a:p>
            <a:pPr lvl="1"/>
            <a:r>
              <a:rPr lang="en-GB" dirty="0"/>
              <a:t>Household and individual characteristics</a:t>
            </a:r>
          </a:p>
          <a:p>
            <a:pPr lvl="1"/>
            <a:r>
              <a:rPr lang="en-GB" dirty="0"/>
              <a:t>Incomes: market incomes, simulated and non-simulated benefits and taxes</a:t>
            </a:r>
          </a:p>
          <a:p>
            <a:pPr lvl="1"/>
            <a:r>
              <a:rPr lang="en-GB" dirty="0"/>
              <a:t>Assets and expenditures</a:t>
            </a:r>
          </a:p>
          <a:p>
            <a:r>
              <a:rPr lang="en-GB" dirty="0"/>
              <a:t>“Intermediate”</a:t>
            </a:r>
          </a:p>
          <a:p>
            <a:pPr lvl="1"/>
            <a:r>
              <a:rPr lang="en-GB" dirty="0"/>
              <a:t>Used to save the result of an intermediate calculation e.g. an eligibility condition, number of twins in the tax unit</a:t>
            </a:r>
          </a:p>
          <a:p>
            <a:pPr lvl="1"/>
            <a:r>
              <a:rPr lang="en-GB" dirty="0" err="1"/>
              <a:t>i</a:t>
            </a:r>
            <a:r>
              <a:rPr lang="en-GB" dirty="0"/>
              <a:t>_&lt;name&gt;</a:t>
            </a:r>
          </a:p>
        </p:txBody>
      </p:sp>
      <p:sp>
        <p:nvSpPr>
          <p:cNvPr id="4" name="Slide Number Placeholder 3"/>
          <p:cNvSpPr>
            <a:spLocks noGrp="1"/>
          </p:cNvSpPr>
          <p:nvPr>
            <p:ph type="sldNum" sz="quarter" idx="12"/>
          </p:nvPr>
        </p:nvSpPr>
        <p:spPr/>
        <p:txBody>
          <a:bodyPr/>
          <a:lstStyle/>
          <a:p>
            <a:fld id="{C48A8FB8-C411-4B7B-B8DF-3C88CBE8C9E0}" type="slidenum">
              <a:rPr lang="en-GB" smtClean="0"/>
              <a:t>64</a:t>
            </a:fld>
            <a:endParaRPr lang="en-GB"/>
          </a:p>
        </p:txBody>
      </p:sp>
    </p:spTree>
    <p:extLst>
      <p:ext uri="{BB962C8B-B14F-4D97-AF65-F5344CB8AC3E}">
        <p14:creationId xmlns:p14="http://schemas.microsoft.com/office/powerpoint/2010/main" val="399232242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395536" y="260648"/>
            <a:ext cx="8229600" cy="863601"/>
          </a:xfrm>
        </p:spPr>
        <p:txBody>
          <a:bodyPr>
            <a:normAutofit/>
          </a:bodyPr>
          <a:lstStyle/>
          <a:p>
            <a:pPr>
              <a:defRPr/>
            </a:pPr>
            <a:r>
              <a:rPr lang="en-GB" dirty="0">
                <a:latin typeface="+mn-lt"/>
              </a:rPr>
              <a:t>Variable naming convention </a:t>
            </a:r>
          </a:p>
        </p:txBody>
      </p:sp>
      <p:sp>
        <p:nvSpPr>
          <p:cNvPr id="4100" name="Rectangle 3"/>
          <p:cNvSpPr>
            <a:spLocks noGrp="1" noChangeArrowheads="1"/>
          </p:cNvSpPr>
          <p:nvPr>
            <p:ph idx="1"/>
          </p:nvPr>
        </p:nvSpPr>
        <p:spPr>
          <a:xfrm>
            <a:off x="457200" y="1125538"/>
            <a:ext cx="8507413" cy="5000625"/>
          </a:xfrm>
        </p:spPr>
        <p:txBody>
          <a:bodyPr>
            <a:normAutofit fontScale="92500" lnSpcReduction="20000"/>
          </a:bodyPr>
          <a:lstStyle/>
          <a:p>
            <a:r>
              <a:rPr lang="en-GB" sz="2400" dirty="0"/>
              <a:t>“Standard” variables defined in the EUROMOD input micro-data and used by EUROMOD for policy simulations</a:t>
            </a:r>
          </a:p>
          <a:p>
            <a:r>
              <a:rPr lang="en-GB" sz="2400" dirty="0"/>
              <a:t>The goal is to achieve:</a:t>
            </a:r>
          </a:p>
          <a:p>
            <a:pPr lvl="1"/>
            <a:r>
              <a:rPr lang="en-GB" sz="2000" dirty="0"/>
              <a:t>more intuitive variable names </a:t>
            </a:r>
          </a:p>
          <a:p>
            <a:pPr lvl="1"/>
            <a:r>
              <a:rPr lang="en-GB" sz="2000" dirty="0"/>
              <a:t>harmonised variable names to allow for consistent cross-county comparisons</a:t>
            </a:r>
          </a:p>
          <a:p>
            <a:pPr eaLnBrk="1" hangingPunct="1"/>
            <a:r>
              <a:rPr lang="en-GB" sz="2400" dirty="0"/>
              <a:t>Names are combinations of acronyms</a:t>
            </a:r>
            <a:r>
              <a:rPr lang="en-GB" dirty="0"/>
              <a:t> take the form: </a:t>
            </a:r>
            <a:r>
              <a:rPr lang="en-GB" sz="2400" dirty="0" err="1">
                <a:solidFill>
                  <a:srgbClr val="C00000"/>
                </a:solidFill>
              </a:rPr>
              <a:t>abb</a:t>
            </a:r>
            <a:r>
              <a:rPr lang="en-GB" dirty="0" err="1">
                <a:solidFill>
                  <a:srgbClr val="C00000"/>
                </a:solidFill>
              </a:rPr>
              <a:t>cc</a:t>
            </a:r>
            <a:endParaRPr lang="en-GB" sz="2400" dirty="0">
              <a:solidFill>
                <a:srgbClr val="C00000"/>
              </a:solidFill>
            </a:endParaRPr>
          </a:p>
          <a:p>
            <a:pPr lvl="1"/>
            <a:r>
              <a:rPr lang="en-GB" sz="2000" dirty="0">
                <a:solidFill>
                  <a:srgbClr val="C00000"/>
                </a:solidFill>
              </a:rPr>
              <a:t>a</a:t>
            </a:r>
            <a:r>
              <a:rPr lang="en-GB" sz="2000" dirty="0"/>
              <a:t> – type of information (e.g., y: income, x: expenditure)</a:t>
            </a:r>
          </a:p>
          <a:p>
            <a:pPr lvl="1"/>
            <a:r>
              <a:rPr lang="en-GB" sz="2000" dirty="0">
                <a:solidFill>
                  <a:srgbClr val="C00000"/>
                </a:solidFill>
              </a:rPr>
              <a:t>bb</a:t>
            </a:r>
            <a:r>
              <a:rPr lang="en-GB" sz="2000" dirty="0"/>
              <a:t> – specific for each type </a:t>
            </a:r>
            <a:r>
              <a:rPr lang="en-GB" sz="2000" dirty="0">
                <a:solidFill>
                  <a:srgbClr val="C00000"/>
                </a:solidFill>
              </a:rPr>
              <a:t>a</a:t>
            </a:r>
            <a:r>
              <a:rPr lang="en-GB" sz="2000" dirty="0">
                <a:solidFill>
                  <a:srgbClr val="FF0000"/>
                </a:solidFill>
              </a:rPr>
              <a:t> </a:t>
            </a:r>
            <a:r>
              <a:rPr lang="en-GB" sz="2000" dirty="0"/>
              <a:t>(e.g., y | </a:t>
            </a:r>
            <a:r>
              <a:rPr lang="en-GB" sz="2000" dirty="0" err="1"/>
              <a:t>em</a:t>
            </a:r>
            <a:r>
              <a:rPr lang="en-GB" sz="2000" dirty="0"/>
              <a:t>: employment, se: self-employment):</a:t>
            </a:r>
          </a:p>
          <a:p>
            <a:pPr lvl="2"/>
            <a:r>
              <a:rPr lang="en-GB" sz="1800" dirty="0" err="1"/>
              <a:t>yem</a:t>
            </a:r>
            <a:r>
              <a:rPr lang="en-GB" sz="1800" dirty="0"/>
              <a:t>: employment income</a:t>
            </a:r>
          </a:p>
          <a:p>
            <a:pPr lvl="2"/>
            <a:r>
              <a:rPr lang="en-GB" sz="1800" dirty="0" err="1"/>
              <a:t>yse</a:t>
            </a:r>
            <a:r>
              <a:rPr lang="en-GB" sz="1800" dirty="0"/>
              <a:t>: self-employment income</a:t>
            </a:r>
          </a:p>
          <a:p>
            <a:pPr lvl="1"/>
            <a:r>
              <a:rPr lang="en-GB" sz="2000" dirty="0">
                <a:solidFill>
                  <a:srgbClr val="C00000"/>
                </a:solidFill>
              </a:rPr>
              <a:t>cc</a:t>
            </a:r>
            <a:r>
              <a:rPr lang="en-GB" sz="2000" dirty="0"/>
              <a:t> further </a:t>
            </a:r>
            <a:r>
              <a:rPr lang="en-GB" sz="2000" dirty="0">
                <a:solidFill>
                  <a:srgbClr val="C00000"/>
                </a:solidFill>
              </a:rPr>
              <a:t>bb’s</a:t>
            </a:r>
            <a:r>
              <a:rPr lang="en-GB" sz="2000" dirty="0"/>
              <a:t> for additional information/detail, e.g. </a:t>
            </a:r>
          </a:p>
          <a:p>
            <a:pPr lvl="2"/>
            <a:r>
              <a:rPr lang="en-GB" sz="1800" dirty="0" err="1"/>
              <a:t>ysebs</a:t>
            </a:r>
            <a:r>
              <a:rPr lang="en-GB" sz="1800" dirty="0"/>
              <a:t>: business self-employment income</a:t>
            </a:r>
          </a:p>
          <a:p>
            <a:pPr lvl="1"/>
            <a:r>
              <a:rPr lang="en-GB" sz="2000" dirty="0"/>
              <a:t>exception id*, </a:t>
            </a:r>
            <a:r>
              <a:rPr lang="en-GB" sz="2000" dirty="0" err="1"/>
              <a:t>eg</a:t>
            </a:r>
            <a:r>
              <a:rPr lang="en-GB" sz="2000" dirty="0"/>
              <a:t>. </a:t>
            </a:r>
            <a:r>
              <a:rPr lang="en-GB" sz="2000" dirty="0" err="1"/>
              <a:t>idperson</a:t>
            </a:r>
            <a:r>
              <a:rPr lang="en-GB" sz="2000" dirty="0"/>
              <a:t>, </a:t>
            </a:r>
            <a:r>
              <a:rPr lang="en-GB" sz="2000" dirty="0" err="1"/>
              <a:t>idmother</a:t>
            </a:r>
            <a:endParaRPr lang="en-GB" sz="2000" dirty="0"/>
          </a:p>
          <a:p>
            <a:r>
              <a:rPr lang="en-GB" sz="2400" dirty="0"/>
              <a:t>Variables administered </a:t>
            </a:r>
            <a:r>
              <a:rPr lang="en-GB" dirty="0"/>
              <a:t>via a built-in library</a:t>
            </a:r>
            <a:endParaRPr lang="en-GB" sz="2400" dirty="0"/>
          </a:p>
          <a:p>
            <a:endParaRPr lang="en-GB" sz="2400" dirty="0"/>
          </a:p>
          <a:p>
            <a:pPr lvl="1"/>
            <a:endParaRPr lang="en-GB" sz="2000" dirty="0"/>
          </a:p>
          <a:p>
            <a:pPr eaLnBrk="1" hangingPunct="1"/>
            <a:endParaRPr lang="en-GB" sz="2400" dirty="0"/>
          </a:p>
        </p:txBody>
      </p:sp>
      <p:sp>
        <p:nvSpPr>
          <p:cNvPr id="7" name="Slide Number Placeholder 6"/>
          <p:cNvSpPr>
            <a:spLocks noGrp="1"/>
          </p:cNvSpPr>
          <p:nvPr>
            <p:ph type="sldNum" sz="quarter" idx="12"/>
          </p:nvPr>
        </p:nvSpPr>
        <p:spPr/>
        <p:txBody>
          <a:bodyPr/>
          <a:lstStyle/>
          <a:p>
            <a:pPr>
              <a:defRPr/>
            </a:pPr>
            <a:fld id="{A5941C88-9354-487E-87E5-8AB76B9E7EC3}" type="slidenum">
              <a:rPr lang="en-GB"/>
              <a:pPr>
                <a:defRPr/>
              </a:pPr>
              <a:t>65</a:t>
            </a:fld>
            <a:endParaRPr lang="en-GB" dirty="0"/>
          </a:p>
        </p:txBody>
      </p:sp>
    </p:spTree>
    <p:extLst>
      <p:ext uri="{BB962C8B-B14F-4D97-AF65-F5344CB8AC3E}">
        <p14:creationId xmlns:p14="http://schemas.microsoft.com/office/powerpoint/2010/main" val="318230889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7383" y="2204864"/>
            <a:ext cx="8769234" cy="1418205"/>
          </a:xfrm>
        </p:spPr>
      </p:pic>
      <p:sp>
        <p:nvSpPr>
          <p:cNvPr id="2" name="Title 1"/>
          <p:cNvSpPr>
            <a:spLocks noGrp="1"/>
          </p:cNvSpPr>
          <p:nvPr>
            <p:ph type="title"/>
          </p:nvPr>
        </p:nvSpPr>
        <p:spPr>
          <a:solidFill>
            <a:schemeClr val="bg1"/>
          </a:solidFill>
        </p:spPr>
        <p:txBody>
          <a:bodyPr>
            <a:normAutofit/>
          </a:bodyPr>
          <a:lstStyle/>
          <a:p>
            <a:r>
              <a:rPr lang="en-GB" sz="3600" dirty="0"/>
              <a:t>Variables Library</a:t>
            </a:r>
          </a:p>
        </p:txBody>
      </p:sp>
      <p:sp>
        <p:nvSpPr>
          <p:cNvPr id="8" name="Oval 7"/>
          <p:cNvSpPr/>
          <p:nvPr/>
        </p:nvSpPr>
        <p:spPr>
          <a:xfrm>
            <a:off x="3929297" y="2492896"/>
            <a:ext cx="785542" cy="77620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rgbClr val="FFFFFF"/>
              </a:solidFill>
            </a:endParaRPr>
          </a:p>
        </p:txBody>
      </p:sp>
      <p:sp>
        <p:nvSpPr>
          <p:cNvPr id="7" name="Slide Number Placeholder 3"/>
          <p:cNvSpPr>
            <a:spLocks noGrp="1"/>
          </p:cNvSpPr>
          <p:nvPr>
            <p:ph type="sldNum" sz="quarter" idx="12"/>
          </p:nvPr>
        </p:nvSpPr>
        <p:spPr>
          <a:xfrm>
            <a:off x="7010400" y="0"/>
            <a:ext cx="2133600" cy="365125"/>
          </a:xfrm>
        </p:spPr>
        <p:txBody>
          <a:bodyPr/>
          <a:lstStyle/>
          <a:p>
            <a:pPr>
              <a:defRPr/>
            </a:pPr>
            <a:fld id="{C6F7B4B3-AE8E-4042-A23C-7141963C0C11}" type="slidenum">
              <a:rPr lang="en-GB" smtClean="0"/>
              <a:pPr>
                <a:defRPr/>
              </a:pPr>
              <a:t>66</a:t>
            </a:fld>
            <a:endParaRPr lang="en-GB" dirty="0"/>
          </a:p>
        </p:txBody>
      </p:sp>
      <p:sp>
        <p:nvSpPr>
          <p:cNvPr id="3" name="Rectangle: Rounded Corners 2">
            <a:extLst>
              <a:ext uri="{FF2B5EF4-FFF2-40B4-BE49-F238E27FC236}">
                <a16:creationId xmlns:a16="http://schemas.microsoft.com/office/drawing/2014/main" id="{7A049F55-19BC-DB22-BBAA-0D4FABE8BD14}"/>
              </a:ext>
            </a:extLst>
          </p:cNvPr>
          <p:cNvSpPr/>
          <p:nvPr/>
        </p:nvSpPr>
        <p:spPr>
          <a:xfrm>
            <a:off x="3563888" y="2204864"/>
            <a:ext cx="1584176" cy="268379"/>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43012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Content Placeholder 1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036975"/>
            <a:ext cx="9061547" cy="5056321"/>
          </a:xfrm>
        </p:spPr>
      </p:pic>
      <p:sp>
        <p:nvSpPr>
          <p:cNvPr id="2" name="Title 1"/>
          <p:cNvSpPr>
            <a:spLocks noGrp="1"/>
          </p:cNvSpPr>
          <p:nvPr>
            <p:ph type="title"/>
          </p:nvPr>
        </p:nvSpPr>
        <p:spPr>
          <a:xfrm>
            <a:off x="457200" y="274638"/>
            <a:ext cx="8229600" cy="706090"/>
          </a:xfrm>
          <a:solidFill>
            <a:schemeClr val="bg1"/>
          </a:solidFill>
        </p:spPr>
        <p:txBody>
          <a:bodyPr/>
          <a:lstStyle/>
          <a:p>
            <a:r>
              <a:rPr lang="en-GB" sz="3200" dirty="0"/>
              <a:t>Variables Library</a:t>
            </a:r>
            <a:endParaRPr lang="en-GB" sz="3200" dirty="0">
              <a:solidFill>
                <a:srgbClr val="0E4D9D"/>
              </a:solidFill>
            </a:endParaRPr>
          </a:p>
        </p:txBody>
      </p:sp>
      <p:sp>
        <p:nvSpPr>
          <p:cNvPr id="6" name="Right Brace 5"/>
          <p:cNvSpPr/>
          <p:nvPr/>
        </p:nvSpPr>
        <p:spPr>
          <a:xfrm>
            <a:off x="3635896" y="2276872"/>
            <a:ext cx="360040" cy="2736304"/>
          </a:xfrm>
          <a:prstGeom prst="rightBrace">
            <a:avLst/>
          </a:prstGeom>
          <a:ln>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fontAlgn="base">
              <a:spcBef>
                <a:spcPct val="0"/>
              </a:spcBef>
              <a:spcAft>
                <a:spcPct val="0"/>
              </a:spcAft>
            </a:pPr>
            <a:endParaRPr lang="en-GB">
              <a:solidFill>
                <a:srgbClr val="000000"/>
              </a:solidFill>
            </a:endParaRPr>
          </a:p>
        </p:txBody>
      </p:sp>
      <p:sp>
        <p:nvSpPr>
          <p:cNvPr id="7" name="TextBox 6"/>
          <p:cNvSpPr txBox="1"/>
          <p:nvPr/>
        </p:nvSpPr>
        <p:spPr>
          <a:xfrm>
            <a:off x="3934780" y="2598714"/>
            <a:ext cx="2077380" cy="1077218"/>
          </a:xfrm>
          <a:prstGeom prst="rect">
            <a:avLst/>
          </a:prstGeom>
          <a:solidFill>
            <a:schemeClr val="bg1"/>
          </a:solidFill>
          <a:ln>
            <a:solidFill>
              <a:srgbClr val="1D347D"/>
            </a:solidFill>
          </a:ln>
        </p:spPr>
        <p:txBody>
          <a:bodyPr wrap="square" rtlCol="0">
            <a:spAutoFit/>
          </a:bodyPr>
          <a:lstStyle/>
          <a:p>
            <a:pPr fontAlgn="base">
              <a:spcBef>
                <a:spcPct val="0"/>
              </a:spcBef>
              <a:spcAft>
                <a:spcPct val="0"/>
              </a:spcAft>
            </a:pPr>
            <a:r>
              <a:rPr lang="en-GB" sz="1600" b="1" dirty="0">
                <a:solidFill>
                  <a:srgbClr val="000000"/>
                </a:solidFill>
                <a:latin typeface="Arial" charset="0"/>
                <a:cs typeface="Arial" charset="0"/>
              </a:rPr>
              <a:t>list of all variables defined in the variables file in alphabetical order</a:t>
            </a:r>
          </a:p>
        </p:txBody>
      </p:sp>
      <p:sp>
        <p:nvSpPr>
          <p:cNvPr id="9" name="Right Arrow 8"/>
          <p:cNvSpPr/>
          <p:nvPr/>
        </p:nvSpPr>
        <p:spPr>
          <a:xfrm rot="19862612">
            <a:off x="121277" y="3574483"/>
            <a:ext cx="288032" cy="72008"/>
          </a:xfrm>
          <a:prstGeom prst="rightArrow">
            <a:avLst/>
          </a:prstGeom>
          <a:solidFill>
            <a:schemeClr val="accent1"/>
          </a:solidFill>
          <a:ln>
            <a:solidFill>
              <a:srgbClr val="1D34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rgbClr val="FFFFFF"/>
              </a:solidFill>
            </a:endParaRPr>
          </a:p>
        </p:txBody>
      </p:sp>
      <p:sp>
        <p:nvSpPr>
          <p:cNvPr id="10" name="TextBox 9"/>
          <p:cNvSpPr txBox="1"/>
          <p:nvPr/>
        </p:nvSpPr>
        <p:spPr>
          <a:xfrm>
            <a:off x="0" y="3767715"/>
            <a:ext cx="755576" cy="338554"/>
          </a:xfrm>
          <a:prstGeom prst="rect">
            <a:avLst/>
          </a:prstGeom>
          <a:solidFill>
            <a:schemeClr val="bg1"/>
          </a:solidFill>
          <a:ln>
            <a:solidFill>
              <a:srgbClr val="1D347D"/>
            </a:solidFill>
          </a:ln>
        </p:spPr>
        <p:txBody>
          <a:bodyPr wrap="square" rtlCol="0">
            <a:spAutoFit/>
          </a:bodyPr>
          <a:lstStyle/>
          <a:p>
            <a:pPr fontAlgn="base">
              <a:spcBef>
                <a:spcPct val="0"/>
              </a:spcBef>
              <a:spcAft>
                <a:spcPct val="0"/>
              </a:spcAft>
            </a:pPr>
            <a:r>
              <a:rPr lang="en-GB" sz="1600" b="1" dirty="0">
                <a:solidFill>
                  <a:srgbClr val="000000"/>
                </a:solidFill>
                <a:latin typeface="Arial" charset="0"/>
                <a:cs typeface="Arial" charset="0"/>
              </a:rPr>
              <a:t>name</a:t>
            </a:r>
          </a:p>
        </p:txBody>
      </p:sp>
      <p:sp>
        <p:nvSpPr>
          <p:cNvPr id="11" name="Down Arrow 10"/>
          <p:cNvSpPr/>
          <p:nvPr/>
        </p:nvSpPr>
        <p:spPr>
          <a:xfrm rot="5400000">
            <a:off x="2243133" y="5043133"/>
            <a:ext cx="72008" cy="876190"/>
          </a:xfrm>
          <a:prstGeom prst="downArrow">
            <a:avLst/>
          </a:prstGeom>
          <a:solidFill>
            <a:schemeClr val="accent1"/>
          </a:solidFill>
          <a:ln>
            <a:solidFill>
              <a:srgbClr val="1D34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rgbClr val="FFFFFF"/>
              </a:solidFill>
            </a:endParaRPr>
          </a:p>
        </p:txBody>
      </p:sp>
      <p:sp>
        <p:nvSpPr>
          <p:cNvPr id="12" name="TextBox 11"/>
          <p:cNvSpPr txBox="1"/>
          <p:nvPr/>
        </p:nvSpPr>
        <p:spPr>
          <a:xfrm>
            <a:off x="2915816" y="5373217"/>
            <a:ext cx="2736304" cy="584775"/>
          </a:xfrm>
          <a:prstGeom prst="rect">
            <a:avLst/>
          </a:prstGeom>
          <a:noFill/>
          <a:ln>
            <a:solidFill>
              <a:srgbClr val="1D347D"/>
            </a:solidFill>
          </a:ln>
        </p:spPr>
        <p:txBody>
          <a:bodyPr wrap="square" rtlCol="0">
            <a:spAutoFit/>
          </a:bodyPr>
          <a:lstStyle/>
          <a:p>
            <a:pPr fontAlgn="base">
              <a:spcBef>
                <a:spcPct val="0"/>
              </a:spcBef>
              <a:spcAft>
                <a:spcPct val="0"/>
              </a:spcAft>
            </a:pPr>
            <a:r>
              <a:rPr lang="en-GB" sz="1600" b="1" dirty="0">
                <a:solidFill>
                  <a:srgbClr val="000000"/>
                </a:solidFill>
                <a:latin typeface="Arial" charset="0"/>
                <a:cs typeface="Arial" charset="0"/>
              </a:rPr>
              <a:t>description of variable for countries where it is used</a:t>
            </a:r>
          </a:p>
        </p:txBody>
      </p:sp>
      <p:sp>
        <p:nvSpPr>
          <p:cNvPr id="13" name="Right Arrow 12"/>
          <p:cNvSpPr/>
          <p:nvPr/>
        </p:nvSpPr>
        <p:spPr>
          <a:xfrm rot="11568287">
            <a:off x="2672912" y="4457137"/>
            <a:ext cx="1512168" cy="124477"/>
          </a:xfrm>
          <a:prstGeom prst="rightArrow">
            <a:avLst/>
          </a:prstGeom>
          <a:solidFill>
            <a:schemeClr val="accent1"/>
          </a:solidFill>
          <a:ln>
            <a:solidFill>
              <a:srgbClr val="1D34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rgbClr val="FFFFFF"/>
              </a:solidFill>
            </a:endParaRPr>
          </a:p>
        </p:txBody>
      </p:sp>
      <p:sp>
        <p:nvSpPr>
          <p:cNvPr id="14" name="TextBox 13"/>
          <p:cNvSpPr txBox="1"/>
          <p:nvPr/>
        </p:nvSpPr>
        <p:spPr>
          <a:xfrm>
            <a:off x="4211960" y="4581128"/>
            <a:ext cx="1728192" cy="338554"/>
          </a:xfrm>
          <a:prstGeom prst="rect">
            <a:avLst/>
          </a:prstGeom>
          <a:solidFill>
            <a:schemeClr val="bg1"/>
          </a:solidFill>
          <a:ln>
            <a:solidFill>
              <a:srgbClr val="1D347D"/>
            </a:solidFill>
          </a:ln>
        </p:spPr>
        <p:txBody>
          <a:bodyPr wrap="square" rtlCol="0">
            <a:spAutoFit/>
          </a:bodyPr>
          <a:lstStyle/>
          <a:p>
            <a:pPr fontAlgn="base">
              <a:spcBef>
                <a:spcPct val="0"/>
              </a:spcBef>
              <a:spcAft>
                <a:spcPct val="0"/>
              </a:spcAft>
            </a:pPr>
            <a:r>
              <a:rPr lang="en-GB" sz="1600" b="1" dirty="0">
                <a:solidFill>
                  <a:srgbClr val="000000"/>
                </a:solidFill>
                <a:latin typeface="Arial" charset="0"/>
                <a:cs typeface="Arial" charset="0"/>
              </a:rPr>
              <a:t>automatic label</a:t>
            </a:r>
          </a:p>
        </p:txBody>
      </p:sp>
      <p:sp>
        <p:nvSpPr>
          <p:cNvPr id="15" name="Down Arrow 14"/>
          <p:cNvSpPr/>
          <p:nvPr/>
        </p:nvSpPr>
        <p:spPr>
          <a:xfrm rot="6108137" flipH="1">
            <a:off x="2547961" y="2403137"/>
            <a:ext cx="45719" cy="2816584"/>
          </a:xfrm>
          <a:prstGeom prst="downArrow">
            <a:avLst/>
          </a:prstGeom>
          <a:solidFill>
            <a:schemeClr val="accent1"/>
          </a:solidFill>
          <a:ln>
            <a:solidFill>
              <a:srgbClr val="1D34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rgbClr val="FFFFFF"/>
              </a:solidFill>
            </a:endParaRPr>
          </a:p>
        </p:txBody>
      </p:sp>
      <p:sp>
        <p:nvSpPr>
          <p:cNvPr id="16" name="TextBox 15"/>
          <p:cNvSpPr txBox="1"/>
          <p:nvPr/>
        </p:nvSpPr>
        <p:spPr>
          <a:xfrm>
            <a:off x="3995935" y="3821352"/>
            <a:ext cx="3949885" cy="338554"/>
          </a:xfrm>
          <a:prstGeom prst="rect">
            <a:avLst/>
          </a:prstGeom>
          <a:solidFill>
            <a:schemeClr val="bg1"/>
          </a:solidFill>
          <a:ln>
            <a:solidFill>
              <a:srgbClr val="1D347D"/>
            </a:solidFill>
          </a:ln>
        </p:spPr>
        <p:txBody>
          <a:bodyPr wrap="square" rtlCol="0">
            <a:spAutoFit/>
          </a:bodyPr>
          <a:lstStyle/>
          <a:p>
            <a:pPr fontAlgn="base">
              <a:spcBef>
                <a:spcPct val="0"/>
              </a:spcBef>
              <a:spcAft>
                <a:spcPct val="0"/>
              </a:spcAft>
            </a:pPr>
            <a:r>
              <a:rPr lang="en-GB" sz="1600" b="1" dirty="0">
                <a:solidFill>
                  <a:srgbClr val="000000"/>
                </a:solidFill>
                <a:latin typeface="Arial" charset="0"/>
                <a:cs typeface="Arial" charset="0"/>
              </a:rPr>
              <a:t>variable is monetary or non-monetary</a:t>
            </a:r>
          </a:p>
        </p:txBody>
      </p:sp>
      <p:sp>
        <p:nvSpPr>
          <p:cNvPr id="17" name="Slide Number Placeholder 3"/>
          <p:cNvSpPr>
            <a:spLocks noGrp="1"/>
          </p:cNvSpPr>
          <p:nvPr>
            <p:ph type="sldNum" sz="quarter" idx="12"/>
          </p:nvPr>
        </p:nvSpPr>
        <p:spPr>
          <a:xfrm>
            <a:off x="7010400" y="0"/>
            <a:ext cx="2133600" cy="365125"/>
          </a:xfrm>
        </p:spPr>
        <p:txBody>
          <a:bodyPr/>
          <a:lstStyle/>
          <a:p>
            <a:pPr>
              <a:defRPr/>
            </a:pPr>
            <a:fld id="{C6F7B4B3-AE8E-4042-A23C-7141963C0C11}" type="slidenum">
              <a:rPr lang="en-GB" smtClean="0"/>
              <a:pPr>
                <a:defRPr/>
              </a:pPr>
              <a:t>67</a:t>
            </a:fld>
            <a:endParaRPr lang="en-GB" dirty="0"/>
          </a:p>
        </p:txBody>
      </p:sp>
      <p:sp>
        <p:nvSpPr>
          <p:cNvPr id="19" name="Right Arrow 18"/>
          <p:cNvSpPr/>
          <p:nvPr/>
        </p:nvSpPr>
        <p:spPr>
          <a:xfrm rot="5400000">
            <a:off x="7200976" y="2222151"/>
            <a:ext cx="370371" cy="148809"/>
          </a:xfrm>
          <a:prstGeom prst="rightArrow">
            <a:avLst/>
          </a:prstGeom>
          <a:solidFill>
            <a:schemeClr val="accent1"/>
          </a:solidFill>
          <a:ln>
            <a:solidFill>
              <a:srgbClr val="1D34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rgbClr val="FFFFFF"/>
              </a:solidFill>
            </a:endParaRPr>
          </a:p>
        </p:txBody>
      </p:sp>
      <p:sp>
        <p:nvSpPr>
          <p:cNvPr id="20" name="TextBox 19"/>
          <p:cNvSpPr txBox="1"/>
          <p:nvPr/>
        </p:nvSpPr>
        <p:spPr>
          <a:xfrm>
            <a:off x="6300192" y="1772816"/>
            <a:ext cx="2736304" cy="338554"/>
          </a:xfrm>
          <a:prstGeom prst="rect">
            <a:avLst/>
          </a:prstGeom>
          <a:solidFill>
            <a:schemeClr val="bg1"/>
          </a:solidFill>
          <a:ln>
            <a:solidFill>
              <a:srgbClr val="1D347D"/>
            </a:solidFill>
          </a:ln>
        </p:spPr>
        <p:txBody>
          <a:bodyPr wrap="square" rtlCol="0">
            <a:spAutoFit/>
          </a:bodyPr>
          <a:lstStyle/>
          <a:p>
            <a:pPr fontAlgn="base">
              <a:spcBef>
                <a:spcPct val="0"/>
              </a:spcBef>
              <a:spcAft>
                <a:spcPct val="0"/>
              </a:spcAft>
            </a:pPr>
            <a:r>
              <a:rPr lang="en-GB" sz="1600" b="1" dirty="0">
                <a:solidFill>
                  <a:srgbClr val="000000"/>
                </a:solidFill>
                <a:latin typeface="Arial" charset="0"/>
                <a:cs typeface="Arial" charset="0"/>
              </a:rPr>
              <a:t>acronyms used for names</a:t>
            </a:r>
          </a:p>
        </p:txBody>
      </p:sp>
    </p:spTree>
    <p:extLst>
      <p:ext uri="{BB962C8B-B14F-4D97-AF65-F5344CB8AC3E}">
        <p14:creationId xmlns:p14="http://schemas.microsoft.com/office/powerpoint/2010/main" val="216806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additive="base">
                                        <p:cTn id="29" dur="500" fill="hold"/>
                                        <p:tgtEl>
                                          <p:spTgt spid="20"/>
                                        </p:tgtEl>
                                        <p:attrNameLst>
                                          <p:attrName>ppt_x</p:attrName>
                                        </p:attrNameLst>
                                      </p:cBhvr>
                                      <p:tavLst>
                                        <p:tav tm="0">
                                          <p:val>
                                            <p:strVal val="#ppt_x"/>
                                          </p:val>
                                        </p:tav>
                                        <p:tav tm="100000">
                                          <p:val>
                                            <p:strVal val="#ppt_x"/>
                                          </p:val>
                                        </p:tav>
                                      </p:tavLst>
                                    </p:anim>
                                    <p:anim calcmode="lin" valueType="num">
                                      <p:cBhvr additive="base">
                                        <p:cTn id="3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ppt_x"/>
                                          </p:val>
                                        </p:tav>
                                        <p:tav tm="100000">
                                          <p:val>
                                            <p:strVal val="#ppt_x"/>
                                          </p:val>
                                        </p:tav>
                                      </p:tavLst>
                                    </p:anim>
                                    <p:anim calcmode="lin" valueType="num">
                                      <p:cBhvr additive="base">
                                        <p:cTn id="36" dur="500" fill="hold"/>
                                        <p:tgtEl>
                                          <p:spTgt spid="15"/>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anim calcmode="lin" valueType="num">
                                      <p:cBhvr additive="base">
                                        <p:cTn id="39" dur="500" fill="hold"/>
                                        <p:tgtEl>
                                          <p:spTgt spid="16"/>
                                        </p:tgtEl>
                                        <p:attrNameLst>
                                          <p:attrName>ppt_x</p:attrName>
                                        </p:attrNameLst>
                                      </p:cBhvr>
                                      <p:tavLst>
                                        <p:tav tm="0">
                                          <p:val>
                                            <p:strVal val="#ppt_x"/>
                                          </p:val>
                                        </p:tav>
                                        <p:tav tm="100000">
                                          <p:val>
                                            <p:strVal val="#ppt_x"/>
                                          </p:val>
                                        </p:tav>
                                      </p:tavLst>
                                    </p:anim>
                                    <p:anim calcmode="lin" valueType="num">
                                      <p:cBhvr additive="base">
                                        <p:cTn id="4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additive="base">
                                        <p:cTn id="45" dur="500" fill="hold"/>
                                        <p:tgtEl>
                                          <p:spTgt spid="13"/>
                                        </p:tgtEl>
                                        <p:attrNameLst>
                                          <p:attrName>ppt_x</p:attrName>
                                        </p:attrNameLst>
                                      </p:cBhvr>
                                      <p:tavLst>
                                        <p:tav tm="0">
                                          <p:val>
                                            <p:strVal val="#ppt_x"/>
                                          </p:val>
                                        </p:tav>
                                        <p:tav tm="100000">
                                          <p:val>
                                            <p:strVal val="#ppt_x"/>
                                          </p:val>
                                        </p:tav>
                                      </p:tavLst>
                                    </p:anim>
                                    <p:anim calcmode="lin" valueType="num">
                                      <p:cBhvr additive="base">
                                        <p:cTn id="46" dur="500" fill="hold"/>
                                        <p:tgtEl>
                                          <p:spTgt spid="13"/>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additive="base">
                                        <p:cTn id="49" dur="500" fill="hold"/>
                                        <p:tgtEl>
                                          <p:spTgt spid="14"/>
                                        </p:tgtEl>
                                        <p:attrNameLst>
                                          <p:attrName>ppt_x</p:attrName>
                                        </p:attrNameLst>
                                      </p:cBhvr>
                                      <p:tavLst>
                                        <p:tav tm="0">
                                          <p:val>
                                            <p:strVal val="#ppt_x"/>
                                          </p:val>
                                        </p:tav>
                                        <p:tav tm="100000">
                                          <p:val>
                                            <p:strVal val="#ppt_x"/>
                                          </p:val>
                                        </p:tav>
                                      </p:tavLst>
                                    </p:anim>
                                    <p:anim calcmode="lin" valueType="num">
                                      <p:cBhvr additive="base">
                                        <p:cTn id="5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1"/>
                                        </p:tgtEl>
                                        <p:attrNameLst>
                                          <p:attrName>style.visibility</p:attrName>
                                        </p:attrNameLst>
                                      </p:cBhvr>
                                      <p:to>
                                        <p:strVal val="visible"/>
                                      </p:to>
                                    </p:set>
                                    <p:anim calcmode="lin" valueType="num">
                                      <p:cBhvr additive="base">
                                        <p:cTn id="59" dur="500" fill="hold"/>
                                        <p:tgtEl>
                                          <p:spTgt spid="11"/>
                                        </p:tgtEl>
                                        <p:attrNameLst>
                                          <p:attrName>ppt_x</p:attrName>
                                        </p:attrNameLst>
                                      </p:cBhvr>
                                      <p:tavLst>
                                        <p:tav tm="0">
                                          <p:val>
                                            <p:strVal val="#ppt_x"/>
                                          </p:val>
                                        </p:tav>
                                        <p:tav tm="100000">
                                          <p:val>
                                            <p:strVal val="#ppt_x"/>
                                          </p:val>
                                        </p:tav>
                                      </p:tavLst>
                                    </p:anim>
                                    <p:anim calcmode="lin" valueType="num">
                                      <p:cBhvr additive="base">
                                        <p:cTn id="6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10" grpId="0" animBg="1"/>
      <p:bldP spid="11" grpId="0" animBg="1"/>
      <p:bldP spid="12" grpId="0" animBg="1"/>
      <p:bldP spid="13" grpId="0" animBg="1"/>
      <p:bldP spid="14" grpId="0" animBg="1"/>
      <p:bldP spid="15" grpId="0" animBg="1"/>
      <p:bldP spid="16" grpId="0" animBg="1"/>
      <p:bldP spid="19" grpId="0" animBg="1"/>
      <p:bldP spid="20"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40D283-AD38-9F44-A99B-2182C945875F}"/>
              </a:ext>
            </a:extLst>
          </p:cNvPr>
          <p:cNvSpPr>
            <a:spLocks noGrp="1"/>
          </p:cNvSpPr>
          <p:nvPr>
            <p:ph type="title"/>
          </p:nvPr>
        </p:nvSpPr>
        <p:spPr/>
        <p:txBody>
          <a:bodyPr/>
          <a:lstStyle/>
          <a:p>
            <a:pPr algn="l"/>
            <a:r>
              <a:rPr lang="en-US" dirty="0"/>
              <a:t>Policies</a:t>
            </a:r>
          </a:p>
        </p:txBody>
      </p:sp>
      <p:sp>
        <p:nvSpPr>
          <p:cNvPr id="4" name="Slide Number Placeholder 3">
            <a:extLst>
              <a:ext uri="{FF2B5EF4-FFF2-40B4-BE49-F238E27FC236}">
                <a16:creationId xmlns:a16="http://schemas.microsoft.com/office/drawing/2014/main" id="{694DA22A-BF21-4844-82F1-08BCA1C77302}"/>
              </a:ext>
            </a:extLst>
          </p:cNvPr>
          <p:cNvSpPr>
            <a:spLocks noGrp="1"/>
          </p:cNvSpPr>
          <p:nvPr>
            <p:ph type="sldNum" sz="quarter" idx="12"/>
          </p:nvPr>
        </p:nvSpPr>
        <p:spPr/>
        <p:txBody>
          <a:bodyPr/>
          <a:lstStyle/>
          <a:p>
            <a:fld id="{C48A8FB8-C411-4B7B-B8DF-3C88CBE8C9E0}" type="slidenum">
              <a:rPr lang="en-GB" smtClean="0"/>
              <a:t>68</a:t>
            </a:fld>
            <a:endParaRPr lang="en-GB"/>
          </a:p>
        </p:txBody>
      </p:sp>
      <p:sp>
        <p:nvSpPr>
          <p:cNvPr id="3" name="Content Placeholder 2">
            <a:extLst>
              <a:ext uri="{FF2B5EF4-FFF2-40B4-BE49-F238E27FC236}">
                <a16:creationId xmlns:a16="http://schemas.microsoft.com/office/drawing/2014/main" id="{6A05C5AE-673A-4343-884B-BF2031A38803}"/>
              </a:ext>
            </a:extLst>
          </p:cNvPr>
          <p:cNvSpPr>
            <a:spLocks noGrp="1"/>
          </p:cNvSpPr>
          <p:nvPr>
            <p:ph idx="1"/>
          </p:nvPr>
        </p:nvSpPr>
        <p:spPr/>
        <p:txBody>
          <a:bodyPr>
            <a:normAutofit lnSpcReduction="10000"/>
          </a:bodyPr>
          <a:lstStyle/>
          <a:p>
            <a:r>
              <a:rPr lang="en-US" dirty="0"/>
              <a:t>a </a:t>
            </a:r>
            <a:r>
              <a:rPr lang="en-US" b="1" dirty="0"/>
              <a:t>block of functions </a:t>
            </a:r>
            <a:r>
              <a:rPr lang="en-US" dirty="0"/>
              <a:t>completes a policy simulation</a:t>
            </a:r>
          </a:p>
          <a:p>
            <a:endParaRPr lang="en-US" dirty="0"/>
          </a:p>
          <a:p>
            <a:r>
              <a:rPr lang="en-US" b="1" dirty="0"/>
              <a:t>policy names </a:t>
            </a:r>
            <a:r>
              <a:rPr lang="en-US" dirty="0"/>
              <a:t>end (usually) with the country acronym</a:t>
            </a:r>
          </a:p>
          <a:p>
            <a:pPr lvl="1"/>
            <a:r>
              <a:rPr lang="en-US" dirty="0"/>
              <a:t>policies can have any name – but good to follow naming conventions</a:t>
            </a:r>
          </a:p>
          <a:p>
            <a:pPr lvl="1"/>
            <a:endParaRPr lang="en-US" dirty="0"/>
          </a:p>
          <a:p>
            <a:r>
              <a:rPr lang="en-US" b="1" dirty="0"/>
              <a:t>comments</a:t>
            </a:r>
            <a:r>
              <a:rPr lang="en-US" dirty="0"/>
              <a:t> (in the comments column) explain what the policy intends to simulate</a:t>
            </a:r>
          </a:p>
          <a:p>
            <a:endParaRPr lang="en-US" dirty="0"/>
          </a:p>
          <a:p>
            <a:r>
              <a:rPr lang="en-US" dirty="0"/>
              <a:t>policies are run </a:t>
            </a:r>
            <a:r>
              <a:rPr lang="en-US" b="1" dirty="0"/>
              <a:t>in the order they appear</a:t>
            </a:r>
          </a:p>
          <a:p>
            <a:pPr lvl="1"/>
            <a:r>
              <a:rPr lang="en-US" dirty="0"/>
              <a:t>order of policies is called the </a:t>
            </a:r>
            <a:r>
              <a:rPr lang="en-US" b="1" dirty="0"/>
              <a:t>‘spine</a:t>
            </a:r>
            <a:r>
              <a:rPr lang="en-US" dirty="0"/>
              <a:t>’</a:t>
            </a:r>
          </a:p>
        </p:txBody>
      </p:sp>
      <p:graphicFrame>
        <p:nvGraphicFramePr>
          <p:cNvPr id="8" name="Diagram 7">
            <a:extLst>
              <a:ext uri="{FF2B5EF4-FFF2-40B4-BE49-F238E27FC236}">
                <a16:creationId xmlns:a16="http://schemas.microsoft.com/office/drawing/2014/main" id="{0ECD879C-9930-1349-8F23-6D97FF95B6FA}"/>
              </a:ext>
            </a:extLst>
          </p:cNvPr>
          <p:cNvGraphicFramePr/>
          <p:nvPr>
            <p:extLst>
              <p:ext uri="{D42A27DB-BD31-4B8C-83A1-F6EECF244321}">
                <p14:modId xmlns:p14="http://schemas.microsoft.com/office/powerpoint/2010/main" val="3525168423"/>
              </p:ext>
            </p:extLst>
          </p:nvPr>
        </p:nvGraphicFramePr>
        <p:xfrm>
          <a:off x="5378527" y="254596"/>
          <a:ext cx="3203848" cy="114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3238092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6AF53-8186-C94B-A054-434D1EB3A639}"/>
              </a:ext>
            </a:extLst>
          </p:cNvPr>
          <p:cNvSpPr>
            <a:spLocks noGrp="1"/>
          </p:cNvSpPr>
          <p:nvPr>
            <p:ph type="title"/>
          </p:nvPr>
        </p:nvSpPr>
        <p:spPr>
          <a:xfrm>
            <a:off x="457200" y="274638"/>
            <a:ext cx="8229600" cy="1143000"/>
          </a:xfrm>
          <a:prstGeom prst="rect">
            <a:avLst/>
          </a:prstGeom>
        </p:spPr>
        <p:txBody>
          <a:bodyPr anchor="ctr">
            <a:normAutofit/>
          </a:bodyPr>
          <a:lstStyle/>
          <a:p>
            <a:r>
              <a:rPr lang="en-US" dirty="0"/>
              <a:t>Policies in the spine</a:t>
            </a:r>
          </a:p>
        </p:txBody>
      </p:sp>
      <p:sp>
        <p:nvSpPr>
          <p:cNvPr id="4" name="Slide Number Placeholder 3">
            <a:extLst>
              <a:ext uri="{FF2B5EF4-FFF2-40B4-BE49-F238E27FC236}">
                <a16:creationId xmlns:a16="http://schemas.microsoft.com/office/drawing/2014/main" id="{BCDE6149-E0A4-5647-966B-683827DEB685}"/>
              </a:ext>
            </a:extLst>
          </p:cNvPr>
          <p:cNvSpPr>
            <a:spLocks noGrp="1"/>
          </p:cNvSpPr>
          <p:nvPr>
            <p:ph type="sldNum" sz="quarter" idx="12"/>
          </p:nvPr>
        </p:nvSpPr>
        <p:spPr>
          <a:xfrm>
            <a:off x="7010400" y="0"/>
            <a:ext cx="2133600" cy="365125"/>
          </a:xfrm>
          <a:prstGeom prst="rect">
            <a:avLst/>
          </a:prstGeom>
        </p:spPr>
        <p:txBody>
          <a:bodyPr anchor="ctr">
            <a:normAutofit/>
          </a:bodyPr>
          <a:lstStyle/>
          <a:p>
            <a:pPr>
              <a:spcAft>
                <a:spcPts val="600"/>
              </a:spcAft>
            </a:pPr>
            <a:fld id="{C48A8FB8-C411-4B7B-B8DF-3C88CBE8C9E0}" type="slidenum">
              <a:rPr lang="en-GB" smtClean="0"/>
              <a:pPr>
                <a:spcAft>
                  <a:spcPts val="600"/>
                </a:spcAft>
              </a:pPr>
              <a:t>69</a:t>
            </a:fld>
            <a:endParaRPr lang="en-GB" dirty="0"/>
          </a:p>
        </p:txBody>
      </p:sp>
      <p:graphicFrame>
        <p:nvGraphicFramePr>
          <p:cNvPr id="6" name="Content Placeholder 2">
            <a:extLst>
              <a:ext uri="{FF2B5EF4-FFF2-40B4-BE49-F238E27FC236}">
                <a16:creationId xmlns:a16="http://schemas.microsoft.com/office/drawing/2014/main" id="{6E63BE7C-D7BB-4DC3-AA78-B631C62D09D5}"/>
              </a:ext>
            </a:extLst>
          </p:cNvPr>
          <p:cNvGraphicFramePr>
            <a:graphicFrameLocks noGrp="1"/>
          </p:cNvGraphicFramePr>
          <p:nvPr>
            <p:ph sz="half" idx="2"/>
          </p:nvPr>
        </p:nvGraphicFramePr>
        <p:xfrm>
          <a:off x="827584" y="1600200"/>
          <a:ext cx="7859216"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89464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graphicEl>
                                              <a:dgm id="{8D9E13D8-EAB9-FE41-B842-A5908D8ABCDD}"/>
                                            </p:graphicEl>
                                          </p:spTgt>
                                        </p:tgtEl>
                                        <p:attrNameLst>
                                          <p:attrName>style.visibility</p:attrName>
                                        </p:attrNameLst>
                                      </p:cBhvr>
                                      <p:to>
                                        <p:strVal val="visible"/>
                                      </p:to>
                                    </p:set>
                                    <p:animEffect transition="in" filter="fade">
                                      <p:cBhvr>
                                        <p:cTn id="7" dur="500"/>
                                        <p:tgtEl>
                                          <p:spTgt spid="6">
                                            <p:graphicEl>
                                              <a:dgm id="{8D9E13D8-EAB9-FE41-B842-A5908D8ABCD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graphicEl>
                                              <a:dgm id="{C3112BBB-807D-7546-AA0E-7DF6F8E84C71}"/>
                                            </p:graphicEl>
                                          </p:spTgt>
                                        </p:tgtEl>
                                        <p:attrNameLst>
                                          <p:attrName>style.visibility</p:attrName>
                                        </p:attrNameLst>
                                      </p:cBhvr>
                                      <p:to>
                                        <p:strVal val="visible"/>
                                      </p:to>
                                    </p:set>
                                    <p:animEffect transition="in" filter="fade">
                                      <p:cBhvr>
                                        <p:cTn id="12" dur="500"/>
                                        <p:tgtEl>
                                          <p:spTgt spid="6">
                                            <p:graphicEl>
                                              <a:dgm id="{C3112BBB-807D-7546-AA0E-7DF6F8E84C71}"/>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graphicEl>
                                              <a:dgm id="{C7D47CA2-FFF2-844E-840D-FBD0A71DBB1D}"/>
                                            </p:graphicEl>
                                          </p:spTgt>
                                        </p:tgtEl>
                                        <p:attrNameLst>
                                          <p:attrName>style.visibility</p:attrName>
                                        </p:attrNameLst>
                                      </p:cBhvr>
                                      <p:to>
                                        <p:strVal val="visible"/>
                                      </p:to>
                                    </p:set>
                                    <p:animEffect transition="in" filter="fade">
                                      <p:cBhvr>
                                        <p:cTn id="17" dur="500"/>
                                        <p:tgtEl>
                                          <p:spTgt spid="6">
                                            <p:graphicEl>
                                              <a:dgm id="{C7D47CA2-FFF2-844E-840D-FBD0A71DBB1D}"/>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graphicEl>
                                              <a:dgm id="{49AA9C54-113C-B244-97D9-FFEB016346FA}"/>
                                            </p:graphicEl>
                                          </p:spTgt>
                                        </p:tgtEl>
                                        <p:attrNameLst>
                                          <p:attrName>style.visibility</p:attrName>
                                        </p:attrNameLst>
                                      </p:cBhvr>
                                      <p:to>
                                        <p:strVal val="visible"/>
                                      </p:to>
                                    </p:set>
                                    <p:animEffect transition="in" filter="fade">
                                      <p:cBhvr>
                                        <p:cTn id="22" dur="500"/>
                                        <p:tgtEl>
                                          <p:spTgt spid="6">
                                            <p:graphicEl>
                                              <a:dgm id="{49AA9C54-113C-B244-97D9-FFEB016346FA}"/>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graphicEl>
                                              <a:dgm id="{171C2ED1-87E4-0B41-B317-DBB88AA06BE8}"/>
                                            </p:graphicEl>
                                          </p:spTgt>
                                        </p:tgtEl>
                                        <p:attrNameLst>
                                          <p:attrName>style.visibility</p:attrName>
                                        </p:attrNameLst>
                                      </p:cBhvr>
                                      <p:to>
                                        <p:strVal val="visible"/>
                                      </p:to>
                                    </p:set>
                                    <p:animEffect transition="in" filter="fade">
                                      <p:cBhvr>
                                        <p:cTn id="27" dur="500"/>
                                        <p:tgtEl>
                                          <p:spTgt spid="6">
                                            <p:graphicEl>
                                              <a:dgm id="{171C2ED1-87E4-0B41-B317-DBB88AA06BE8}"/>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graphicEl>
                                              <a:dgm id="{55FD741B-5CFA-AD44-9CFA-A2A67408A071}"/>
                                            </p:graphicEl>
                                          </p:spTgt>
                                        </p:tgtEl>
                                        <p:attrNameLst>
                                          <p:attrName>style.visibility</p:attrName>
                                        </p:attrNameLst>
                                      </p:cBhvr>
                                      <p:to>
                                        <p:strVal val="visible"/>
                                      </p:to>
                                    </p:set>
                                    <p:animEffect transition="in" filter="fade">
                                      <p:cBhvr>
                                        <p:cTn id="32" dur="500"/>
                                        <p:tgtEl>
                                          <p:spTgt spid="6">
                                            <p:graphicEl>
                                              <a:dgm id="{55FD741B-5CFA-AD44-9CFA-A2A67408A071}"/>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C8376-0C3F-E144-9707-DFC55A524D5E}"/>
              </a:ext>
            </a:extLst>
          </p:cNvPr>
          <p:cNvSpPr>
            <a:spLocks noGrp="1"/>
          </p:cNvSpPr>
          <p:nvPr>
            <p:ph type="title"/>
          </p:nvPr>
        </p:nvSpPr>
        <p:spPr>
          <a:xfrm>
            <a:off x="323528" y="274638"/>
            <a:ext cx="8363272" cy="1143000"/>
          </a:xfrm>
          <a:prstGeom prst="rect">
            <a:avLst/>
          </a:prstGeom>
        </p:spPr>
        <p:txBody>
          <a:bodyPr anchor="ctr">
            <a:noAutofit/>
          </a:bodyPr>
          <a:lstStyle/>
          <a:p>
            <a:pPr>
              <a:lnSpc>
                <a:spcPct val="90000"/>
              </a:lnSpc>
            </a:pPr>
            <a:r>
              <a:rPr lang="en-US" sz="4000" dirty="0"/>
              <a:t>What does “microsimulation” mean?</a:t>
            </a:r>
          </a:p>
        </p:txBody>
      </p:sp>
      <p:sp>
        <p:nvSpPr>
          <p:cNvPr id="4" name="Slide Number Placeholder 3">
            <a:extLst>
              <a:ext uri="{FF2B5EF4-FFF2-40B4-BE49-F238E27FC236}">
                <a16:creationId xmlns:a16="http://schemas.microsoft.com/office/drawing/2014/main" id="{ABC151EC-B92C-1E46-9617-AFCF948DE242}"/>
              </a:ext>
            </a:extLst>
          </p:cNvPr>
          <p:cNvSpPr>
            <a:spLocks noGrp="1"/>
          </p:cNvSpPr>
          <p:nvPr>
            <p:ph type="sldNum" sz="quarter" idx="12"/>
          </p:nvPr>
        </p:nvSpPr>
        <p:spPr>
          <a:xfrm>
            <a:off x="7010400" y="0"/>
            <a:ext cx="2133600" cy="365125"/>
          </a:xfrm>
          <a:prstGeom prst="rect">
            <a:avLst/>
          </a:prstGeom>
        </p:spPr>
        <p:txBody>
          <a:bodyPr anchor="ctr">
            <a:normAutofit/>
          </a:bodyPr>
          <a:lstStyle/>
          <a:p>
            <a:pPr marL="0" marR="0" lvl="0" indent="0" algn="r" defTabSz="914400" rtl="0" eaLnBrk="1" fontAlgn="base" latinLnBrk="0" hangingPunct="1">
              <a:lnSpc>
                <a:spcPct val="100000"/>
              </a:lnSpc>
              <a:spcBef>
                <a:spcPct val="0"/>
              </a:spcBef>
              <a:spcAft>
                <a:spcPts val="600"/>
              </a:spcAft>
              <a:buClrTx/>
              <a:buSzTx/>
              <a:buFontTx/>
              <a:buNone/>
              <a:tabLst/>
              <a:defRPr/>
            </a:pPr>
            <a:fld id="{C48A8FB8-C411-4B7B-B8DF-3C88CBE8C9E0}" type="slidenum">
              <a:rPr kumimoji="0" lang="en-GB"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ts val="600"/>
                </a:spcAft>
                <a:buClrTx/>
                <a:buSzTx/>
                <a:buFontTx/>
                <a:buNone/>
                <a:tabLst/>
                <a:defRPr/>
              </a:pPr>
              <a:t>7</a:t>
            </a:fld>
            <a:endParaRPr kumimoji="0" lang="en-GB"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graphicFrame>
        <p:nvGraphicFramePr>
          <p:cNvPr id="6" name="Content Placeholder 2">
            <a:extLst>
              <a:ext uri="{FF2B5EF4-FFF2-40B4-BE49-F238E27FC236}">
                <a16:creationId xmlns:a16="http://schemas.microsoft.com/office/drawing/2014/main" id="{6E3BC981-86F8-4304-87F4-E4A6A058B435}"/>
              </a:ext>
            </a:extLst>
          </p:cNvPr>
          <p:cNvGraphicFramePr>
            <a:graphicFrameLocks noGrp="1"/>
          </p:cNvGraphicFramePr>
          <p:nvPr>
            <p:ph idx="1"/>
            <p:extLst>
              <p:ext uri="{D42A27DB-BD31-4B8C-83A1-F6EECF244321}">
                <p14:modId xmlns:p14="http://schemas.microsoft.com/office/powerpoint/2010/main" val="909388121"/>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34958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350F01A-E99F-83F0-D6C7-5591F80F8A4C}"/>
              </a:ext>
            </a:extLst>
          </p:cNvPr>
          <p:cNvPicPr>
            <a:picLocks noChangeAspect="1"/>
          </p:cNvPicPr>
          <p:nvPr/>
        </p:nvPicPr>
        <p:blipFill>
          <a:blip r:embed="rId2"/>
          <a:stretch>
            <a:fillRect/>
          </a:stretch>
        </p:blipFill>
        <p:spPr>
          <a:xfrm>
            <a:off x="1673055" y="792309"/>
            <a:ext cx="5797890" cy="6065691"/>
          </a:xfrm>
          <a:prstGeom prst="rect">
            <a:avLst/>
          </a:prstGeom>
        </p:spPr>
      </p:pic>
      <p:sp>
        <p:nvSpPr>
          <p:cNvPr id="2" name="Title 1"/>
          <p:cNvSpPr>
            <a:spLocks noGrp="1"/>
          </p:cNvSpPr>
          <p:nvPr>
            <p:ph type="title"/>
          </p:nvPr>
        </p:nvSpPr>
        <p:spPr>
          <a:xfrm>
            <a:off x="457200" y="274638"/>
            <a:ext cx="8229600" cy="562074"/>
          </a:xfrm>
        </p:spPr>
        <p:txBody>
          <a:bodyPr>
            <a:normAutofit fontScale="90000"/>
          </a:bodyPr>
          <a:lstStyle/>
          <a:p>
            <a:r>
              <a:rPr lang="en-GB" dirty="0"/>
              <a:t>Definitions</a:t>
            </a:r>
          </a:p>
        </p:txBody>
      </p:sp>
      <p:sp>
        <p:nvSpPr>
          <p:cNvPr id="4" name="Slide Number Placeholder 3"/>
          <p:cNvSpPr>
            <a:spLocks noGrp="1"/>
          </p:cNvSpPr>
          <p:nvPr>
            <p:ph type="sldNum" sz="quarter" idx="12"/>
          </p:nvPr>
        </p:nvSpPr>
        <p:spPr/>
        <p:txBody>
          <a:bodyPr/>
          <a:lstStyle/>
          <a:p>
            <a:fld id="{C48A8FB8-C411-4B7B-B8DF-3C88CBE8C9E0}" type="slidenum">
              <a:rPr lang="en-GB" smtClean="0"/>
              <a:t>70</a:t>
            </a:fld>
            <a:endParaRPr lang="en-GB"/>
          </a:p>
        </p:txBody>
      </p:sp>
      <p:sp>
        <p:nvSpPr>
          <p:cNvPr id="6" name="Rounded Rectangle 5"/>
          <p:cNvSpPr/>
          <p:nvPr/>
        </p:nvSpPr>
        <p:spPr>
          <a:xfrm>
            <a:off x="2123728" y="1916832"/>
            <a:ext cx="5112568" cy="2808312"/>
          </a:xfrm>
          <a:prstGeom prst="roundRect">
            <a:avLst>
              <a:gd name="adj" fmla="val 3772"/>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1655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5A472DB-22A3-C0FA-9DAD-4671481FF524}"/>
              </a:ext>
            </a:extLst>
          </p:cNvPr>
          <p:cNvPicPr>
            <a:picLocks noChangeAspect="1"/>
          </p:cNvPicPr>
          <p:nvPr/>
        </p:nvPicPr>
        <p:blipFill>
          <a:blip r:embed="rId2"/>
          <a:stretch>
            <a:fillRect/>
          </a:stretch>
        </p:blipFill>
        <p:spPr>
          <a:xfrm>
            <a:off x="1673055" y="792309"/>
            <a:ext cx="5797890" cy="6065691"/>
          </a:xfrm>
          <a:prstGeom prst="rect">
            <a:avLst/>
          </a:prstGeom>
        </p:spPr>
      </p:pic>
      <p:sp>
        <p:nvSpPr>
          <p:cNvPr id="2" name="Title 1"/>
          <p:cNvSpPr>
            <a:spLocks noGrp="1"/>
          </p:cNvSpPr>
          <p:nvPr>
            <p:ph type="title"/>
          </p:nvPr>
        </p:nvSpPr>
        <p:spPr>
          <a:xfrm>
            <a:off x="457200" y="274638"/>
            <a:ext cx="8229600" cy="562074"/>
          </a:xfrm>
        </p:spPr>
        <p:txBody>
          <a:bodyPr>
            <a:normAutofit fontScale="90000"/>
          </a:bodyPr>
          <a:lstStyle/>
          <a:p>
            <a:r>
              <a:rPr lang="en-GB" dirty="0"/>
              <a:t>Tax and benefit calculations</a:t>
            </a:r>
          </a:p>
        </p:txBody>
      </p:sp>
      <p:sp>
        <p:nvSpPr>
          <p:cNvPr id="4" name="Slide Number Placeholder 3"/>
          <p:cNvSpPr>
            <a:spLocks noGrp="1"/>
          </p:cNvSpPr>
          <p:nvPr>
            <p:ph type="sldNum" sz="quarter" idx="12"/>
          </p:nvPr>
        </p:nvSpPr>
        <p:spPr/>
        <p:txBody>
          <a:bodyPr/>
          <a:lstStyle/>
          <a:p>
            <a:fld id="{C48A8FB8-C411-4B7B-B8DF-3C88CBE8C9E0}" type="slidenum">
              <a:rPr lang="en-GB" smtClean="0"/>
              <a:t>71</a:t>
            </a:fld>
            <a:endParaRPr lang="en-GB"/>
          </a:p>
        </p:txBody>
      </p:sp>
      <p:sp>
        <p:nvSpPr>
          <p:cNvPr id="8" name="Rounded Rectangle 5">
            <a:extLst>
              <a:ext uri="{FF2B5EF4-FFF2-40B4-BE49-F238E27FC236}">
                <a16:creationId xmlns:a16="http://schemas.microsoft.com/office/drawing/2014/main" id="{7065B980-24FF-9B17-37AE-545C817D8DCD}"/>
              </a:ext>
            </a:extLst>
          </p:cNvPr>
          <p:cNvSpPr/>
          <p:nvPr/>
        </p:nvSpPr>
        <p:spPr>
          <a:xfrm>
            <a:off x="2123728" y="2492896"/>
            <a:ext cx="5112568" cy="3888432"/>
          </a:xfrm>
          <a:prstGeom prst="roundRect">
            <a:avLst>
              <a:gd name="adj" fmla="val 3396"/>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9CAD59D3-9DCF-2AA1-3527-BD0B659C93FA}"/>
              </a:ext>
            </a:extLst>
          </p:cNvPr>
          <p:cNvSpPr txBox="1"/>
          <p:nvPr/>
        </p:nvSpPr>
        <p:spPr>
          <a:xfrm>
            <a:off x="3689057" y="2875290"/>
            <a:ext cx="3744416" cy="1077218"/>
          </a:xfrm>
          <a:prstGeom prst="rect">
            <a:avLst/>
          </a:prstGeom>
          <a:solidFill>
            <a:schemeClr val="bg1"/>
          </a:solidFill>
          <a:ln>
            <a:solidFill>
              <a:srgbClr val="0070C0"/>
            </a:solidFill>
          </a:ln>
        </p:spPr>
        <p:txBody>
          <a:bodyPr wrap="square" rtlCol="0">
            <a:spAutoFit/>
          </a:bodyPr>
          <a:lstStyle/>
          <a:p>
            <a:r>
              <a:rPr lang="en-GB" sz="1600" dirty="0"/>
              <a:t>National Insurance contributions for employees and self-employed implemented in a single policy due to interactions</a:t>
            </a:r>
          </a:p>
        </p:txBody>
      </p:sp>
      <p:sp>
        <p:nvSpPr>
          <p:cNvPr id="5" name="Down Arrow 8">
            <a:extLst>
              <a:ext uri="{FF2B5EF4-FFF2-40B4-BE49-F238E27FC236}">
                <a16:creationId xmlns:a16="http://schemas.microsoft.com/office/drawing/2014/main" id="{819293D9-504B-3B22-8BFA-01A4B76F09D3}"/>
              </a:ext>
            </a:extLst>
          </p:cNvPr>
          <p:cNvSpPr/>
          <p:nvPr/>
        </p:nvSpPr>
        <p:spPr>
          <a:xfrm rot="5400000">
            <a:off x="3347019" y="2948751"/>
            <a:ext cx="180020" cy="504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859D5DDB-3160-81E6-07A1-592382963D23}"/>
              </a:ext>
            </a:extLst>
          </p:cNvPr>
          <p:cNvSpPr txBox="1"/>
          <p:nvPr/>
        </p:nvSpPr>
        <p:spPr>
          <a:xfrm>
            <a:off x="3689057" y="3918848"/>
            <a:ext cx="3744416" cy="830997"/>
          </a:xfrm>
          <a:prstGeom prst="rect">
            <a:avLst/>
          </a:prstGeom>
          <a:solidFill>
            <a:schemeClr val="bg1"/>
          </a:solidFill>
          <a:ln>
            <a:solidFill>
              <a:srgbClr val="0070C0"/>
            </a:solidFill>
          </a:ln>
        </p:spPr>
        <p:txBody>
          <a:bodyPr wrap="square" rtlCol="0">
            <a:spAutoFit/>
          </a:bodyPr>
          <a:lstStyle/>
          <a:p>
            <a:r>
              <a:rPr lang="en-GB" sz="1600" dirty="0"/>
              <a:t>Working and Child Tax Credit implemented in a single policy due to interactions </a:t>
            </a:r>
          </a:p>
        </p:txBody>
      </p:sp>
      <p:sp>
        <p:nvSpPr>
          <p:cNvPr id="9" name="Down Arrow 10">
            <a:extLst>
              <a:ext uri="{FF2B5EF4-FFF2-40B4-BE49-F238E27FC236}">
                <a16:creationId xmlns:a16="http://schemas.microsoft.com/office/drawing/2014/main" id="{6A3DD781-91C4-BB20-A392-27B7CA2C0457}"/>
              </a:ext>
            </a:extLst>
          </p:cNvPr>
          <p:cNvSpPr/>
          <p:nvPr/>
        </p:nvSpPr>
        <p:spPr>
          <a:xfrm rot="5400000">
            <a:off x="3347019" y="3992309"/>
            <a:ext cx="180020" cy="504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92305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ppt_x"/>
                                          </p:val>
                                        </p:tav>
                                        <p:tav tm="100000">
                                          <p:val>
                                            <p:strVal val="#ppt_x"/>
                                          </p:val>
                                        </p:tav>
                                      </p:tavLst>
                                    </p:anim>
                                    <p:anim calcmode="lin" valueType="num">
                                      <p:cBhvr additive="base">
                                        <p:cTn id="21" dur="500" fill="hold"/>
                                        <p:tgtEl>
                                          <p:spTgt spid="6"/>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ppt_x"/>
                                          </p:val>
                                        </p:tav>
                                        <p:tav tm="100000">
                                          <p:val>
                                            <p:strVal val="#ppt_x"/>
                                          </p:val>
                                        </p:tav>
                                      </p:tavLst>
                                    </p:anim>
                                    <p:anim calcmode="lin" valueType="num">
                                      <p:cBhvr additive="base">
                                        <p:cTn id="2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 grpId="0" animBg="1"/>
      <p:bldP spid="5" grpId="0" animBg="1"/>
      <p:bldP spid="6" grpId="0" animBg="1"/>
      <p:bldP spid="9"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E90A0FC-A2C1-B1A7-26D2-D39751D503F5}"/>
              </a:ext>
            </a:extLst>
          </p:cNvPr>
          <p:cNvPicPr>
            <a:picLocks noChangeAspect="1"/>
          </p:cNvPicPr>
          <p:nvPr/>
        </p:nvPicPr>
        <p:blipFill>
          <a:blip r:embed="rId2"/>
          <a:stretch>
            <a:fillRect/>
          </a:stretch>
        </p:blipFill>
        <p:spPr>
          <a:xfrm>
            <a:off x="0" y="1083325"/>
            <a:ext cx="9144000" cy="4691349"/>
          </a:xfrm>
          <a:prstGeom prst="rect">
            <a:avLst/>
          </a:prstGeom>
        </p:spPr>
      </p:pic>
      <p:sp>
        <p:nvSpPr>
          <p:cNvPr id="2" name="Title 1"/>
          <p:cNvSpPr>
            <a:spLocks noGrp="1"/>
          </p:cNvSpPr>
          <p:nvPr>
            <p:ph type="title"/>
          </p:nvPr>
        </p:nvSpPr>
        <p:spPr/>
        <p:txBody>
          <a:bodyPr/>
          <a:lstStyle/>
          <a:p>
            <a:r>
              <a:rPr lang="en-GB" dirty="0"/>
              <a:t>Output </a:t>
            </a:r>
          </a:p>
        </p:txBody>
      </p:sp>
      <p:sp>
        <p:nvSpPr>
          <p:cNvPr id="4" name="Slide Number Placeholder 3"/>
          <p:cNvSpPr>
            <a:spLocks noGrp="1"/>
          </p:cNvSpPr>
          <p:nvPr>
            <p:ph type="sldNum" sz="quarter" idx="12"/>
          </p:nvPr>
        </p:nvSpPr>
        <p:spPr/>
        <p:txBody>
          <a:bodyPr/>
          <a:lstStyle/>
          <a:p>
            <a:fld id="{C48A8FB8-C411-4B7B-B8DF-3C88CBE8C9E0}" type="slidenum">
              <a:rPr lang="en-GB" smtClean="0"/>
              <a:t>72</a:t>
            </a:fld>
            <a:endParaRPr lang="en-GB"/>
          </a:p>
        </p:txBody>
      </p:sp>
      <p:sp>
        <p:nvSpPr>
          <p:cNvPr id="8" name="Rounded Rectangle 6">
            <a:extLst>
              <a:ext uri="{FF2B5EF4-FFF2-40B4-BE49-F238E27FC236}">
                <a16:creationId xmlns:a16="http://schemas.microsoft.com/office/drawing/2014/main" id="{06D2A1F5-A54F-4D0C-94BA-87F2F642834B}"/>
              </a:ext>
            </a:extLst>
          </p:cNvPr>
          <p:cNvSpPr/>
          <p:nvPr/>
        </p:nvSpPr>
        <p:spPr>
          <a:xfrm>
            <a:off x="683568" y="4869160"/>
            <a:ext cx="7056784" cy="36004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96923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0731" y="32405"/>
            <a:ext cx="8229600" cy="1143000"/>
          </a:xfrm>
        </p:spPr>
        <p:txBody>
          <a:bodyPr/>
          <a:lstStyle/>
          <a:p>
            <a:r>
              <a:rPr lang="en-GB" dirty="0"/>
              <a:t>Structure of a policy</a:t>
            </a:r>
          </a:p>
        </p:txBody>
      </p:sp>
      <p:sp>
        <p:nvSpPr>
          <p:cNvPr id="3" name="Content Placeholder 2"/>
          <p:cNvSpPr>
            <a:spLocks noGrp="1"/>
          </p:cNvSpPr>
          <p:nvPr>
            <p:ph idx="1"/>
          </p:nvPr>
        </p:nvSpPr>
        <p:spPr>
          <a:xfrm>
            <a:off x="430731" y="908720"/>
            <a:ext cx="8229600" cy="1944216"/>
          </a:xfrm>
        </p:spPr>
        <p:txBody>
          <a:bodyPr>
            <a:noAutofit/>
          </a:bodyPr>
          <a:lstStyle/>
          <a:p>
            <a:r>
              <a:rPr lang="en-GB" b="1" dirty="0"/>
              <a:t>Policy </a:t>
            </a:r>
            <a:r>
              <a:rPr lang="en-GB" dirty="0"/>
              <a:t>column includes policy name, function and parameter names</a:t>
            </a:r>
          </a:p>
          <a:p>
            <a:pPr lvl="2"/>
            <a:r>
              <a:rPr lang="en-GB" dirty="0"/>
              <a:t>order of policies and functions reflects order of calculations</a:t>
            </a:r>
          </a:p>
          <a:p>
            <a:pPr lvl="2"/>
            <a:r>
              <a:rPr lang="en-GB" dirty="0"/>
              <a:t>groups (Grp/No) used to define conditional policy blocks</a:t>
            </a:r>
          </a:p>
          <a:p>
            <a:r>
              <a:rPr lang="en-GB" b="1" dirty="0"/>
              <a:t>System </a:t>
            </a:r>
            <a:r>
              <a:rPr lang="en-GB" dirty="0"/>
              <a:t>columns include the values of the tax-benefit parameters by policy year</a:t>
            </a:r>
          </a:p>
          <a:p>
            <a:r>
              <a:rPr lang="en-GB" b="1" dirty="0"/>
              <a:t>Comments</a:t>
            </a:r>
            <a:r>
              <a:rPr lang="en-GB" dirty="0"/>
              <a:t> column includes policy description</a:t>
            </a:r>
          </a:p>
        </p:txBody>
      </p:sp>
      <p:sp>
        <p:nvSpPr>
          <p:cNvPr id="4" name="Slide Number Placeholder 3"/>
          <p:cNvSpPr>
            <a:spLocks noGrp="1"/>
          </p:cNvSpPr>
          <p:nvPr>
            <p:ph type="sldNum" sz="quarter" idx="12"/>
          </p:nvPr>
        </p:nvSpPr>
        <p:spPr/>
        <p:txBody>
          <a:bodyPr/>
          <a:lstStyle/>
          <a:p>
            <a:fld id="{C48A8FB8-C411-4B7B-B8DF-3C88CBE8C9E0}" type="slidenum">
              <a:rPr lang="en-GB" smtClean="0"/>
              <a:t>73</a:t>
            </a:fld>
            <a:endParaRPr lang="en-GB"/>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582" y="3688821"/>
            <a:ext cx="8894836" cy="3131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348780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49E3FD71-DAAF-70A7-30F7-15056C239AF7}"/>
              </a:ext>
            </a:extLst>
          </p:cNvPr>
          <p:cNvPicPr>
            <a:picLocks noChangeAspect="1"/>
          </p:cNvPicPr>
          <p:nvPr/>
        </p:nvPicPr>
        <p:blipFill>
          <a:blip r:embed="rId2"/>
          <a:stretch>
            <a:fillRect/>
          </a:stretch>
        </p:blipFill>
        <p:spPr>
          <a:xfrm>
            <a:off x="0" y="497514"/>
            <a:ext cx="9144000" cy="5862972"/>
          </a:xfrm>
          <a:prstGeom prst="rect">
            <a:avLst/>
          </a:prstGeom>
        </p:spPr>
      </p:pic>
      <p:sp>
        <p:nvSpPr>
          <p:cNvPr id="2" name="Title 1"/>
          <p:cNvSpPr>
            <a:spLocks noGrp="1"/>
          </p:cNvSpPr>
          <p:nvPr>
            <p:ph type="title"/>
          </p:nvPr>
        </p:nvSpPr>
        <p:spPr>
          <a:xfrm>
            <a:off x="482736" y="0"/>
            <a:ext cx="8229600" cy="490066"/>
          </a:xfrm>
          <a:noFill/>
        </p:spPr>
        <p:txBody>
          <a:bodyPr>
            <a:noAutofit/>
          </a:bodyPr>
          <a:lstStyle/>
          <a:p>
            <a:r>
              <a:rPr lang="en-GB" sz="3400" dirty="0"/>
              <a:t>Working environment</a:t>
            </a:r>
          </a:p>
        </p:txBody>
      </p:sp>
      <p:grpSp>
        <p:nvGrpSpPr>
          <p:cNvPr id="8" name="Group 7"/>
          <p:cNvGrpSpPr/>
          <p:nvPr/>
        </p:nvGrpSpPr>
        <p:grpSpPr>
          <a:xfrm>
            <a:off x="899592" y="1586241"/>
            <a:ext cx="1701423" cy="1655796"/>
            <a:chOff x="1142384" y="1523442"/>
            <a:chExt cx="1701423" cy="1655796"/>
          </a:xfrm>
        </p:grpSpPr>
        <p:sp>
          <p:nvSpPr>
            <p:cNvPr id="6" name="Right Arrow 5"/>
            <p:cNvSpPr/>
            <p:nvPr/>
          </p:nvSpPr>
          <p:spPr>
            <a:xfrm rot="16200000">
              <a:off x="1902902" y="1686230"/>
              <a:ext cx="571630" cy="246054"/>
            </a:xfrm>
            <a:prstGeom prst="rightArrow">
              <a:avLst/>
            </a:prstGeom>
            <a:solidFill>
              <a:schemeClr val="accent1"/>
            </a:solidFill>
            <a:ln>
              <a:solidFill>
                <a:srgbClr val="1D34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rgbClr val="FFFFFF"/>
                </a:solidFill>
              </a:endParaRPr>
            </a:p>
          </p:txBody>
        </p:sp>
        <p:sp>
          <p:nvSpPr>
            <p:cNvPr id="7" name="TextBox 6"/>
            <p:cNvSpPr txBox="1"/>
            <p:nvPr/>
          </p:nvSpPr>
          <p:spPr>
            <a:xfrm>
              <a:off x="1142384" y="2255908"/>
              <a:ext cx="1701423" cy="923330"/>
            </a:xfrm>
            <a:prstGeom prst="rect">
              <a:avLst/>
            </a:prstGeom>
            <a:solidFill>
              <a:schemeClr val="bg1"/>
            </a:solidFill>
            <a:ln>
              <a:solidFill>
                <a:schemeClr val="tx2"/>
              </a:solidFill>
            </a:ln>
          </p:spPr>
          <p:txBody>
            <a:bodyPr wrap="square" rtlCol="0">
              <a:spAutoFit/>
            </a:bodyPr>
            <a:lstStyle/>
            <a:p>
              <a:pPr fontAlgn="base">
                <a:spcBef>
                  <a:spcPct val="0"/>
                </a:spcBef>
                <a:spcAft>
                  <a:spcPct val="0"/>
                </a:spcAft>
              </a:pPr>
              <a:r>
                <a:rPr lang="en-GB" b="1" dirty="0">
                  <a:solidFill>
                    <a:srgbClr val="000000"/>
                  </a:solidFill>
                  <a:latin typeface="Arial" charset="0"/>
                  <a:cs typeface="Arial" charset="0"/>
                </a:rPr>
                <a:t>open country by clicking on a flag</a:t>
              </a:r>
            </a:p>
          </p:txBody>
        </p:sp>
      </p:grpSp>
      <p:grpSp>
        <p:nvGrpSpPr>
          <p:cNvPr id="11" name="Group 10"/>
          <p:cNvGrpSpPr/>
          <p:nvPr/>
        </p:nvGrpSpPr>
        <p:grpSpPr>
          <a:xfrm>
            <a:off x="3375733" y="1004497"/>
            <a:ext cx="1166555" cy="791830"/>
            <a:chOff x="3663765" y="757968"/>
            <a:chExt cx="1166555" cy="850828"/>
          </a:xfrm>
        </p:grpSpPr>
        <p:sp>
          <p:nvSpPr>
            <p:cNvPr id="9" name="Down Arrow 8"/>
            <p:cNvSpPr/>
            <p:nvPr/>
          </p:nvSpPr>
          <p:spPr>
            <a:xfrm flipH="1">
              <a:off x="4142270" y="1154818"/>
              <a:ext cx="190451" cy="453978"/>
            </a:xfrm>
            <a:prstGeom prst="downArrow">
              <a:avLst/>
            </a:prstGeom>
            <a:solidFill>
              <a:schemeClr val="accent1"/>
            </a:solidFill>
            <a:ln>
              <a:solidFill>
                <a:srgbClr val="1D34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rgbClr val="FFFFFF"/>
                </a:solidFill>
              </a:endParaRPr>
            </a:p>
          </p:txBody>
        </p:sp>
        <p:sp>
          <p:nvSpPr>
            <p:cNvPr id="10" name="TextBox 9"/>
            <p:cNvSpPr txBox="1"/>
            <p:nvPr/>
          </p:nvSpPr>
          <p:spPr>
            <a:xfrm>
              <a:off x="3663765" y="757968"/>
              <a:ext cx="1166555" cy="396850"/>
            </a:xfrm>
            <a:prstGeom prst="rect">
              <a:avLst/>
            </a:prstGeom>
            <a:solidFill>
              <a:schemeClr val="bg1"/>
            </a:solidFill>
            <a:ln>
              <a:solidFill>
                <a:schemeClr val="tx2"/>
              </a:solidFill>
            </a:ln>
          </p:spPr>
          <p:txBody>
            <a:bodyPr wrap="square" rtlCol="0">
              <a:spAutoFit/>
            </a:bodyPr>
            <a:lstStyle/>
            <a:p>
              <a:pPr algn="ctr" fontAlgn="base">
                <a:spcBef>
                  <a:spcPct val="0"/>
                </a:spcBef>
                <a:spcAft>
                  <a:spcPct val="0"/>
                </a:spcAft>
              </a:pPr>
              <a:r>
                <a:rPr lang="en-GB" b="1" dirty="0">
                  <a:solidFill>
                    <a:srgbClr val="000000"/>
                  </a:solidFill>
                  <a:latin typeface="Arial" charset="0"/>
                  <a:cs typeface="Arial" charset="0"/>
                </a:rPr>
                <a:t>systems</a:t>
              </a:r>
            </a:p>
          </p:txBody>
        </p:sp>
      </p:grpSp>
      <p:grpSp>
        <p:nvGrpSpPr>
          <p:cNvPr id="14" name="Group 13"/>
          <p:cNvGrpSpPr/>
          <p:nvPr/>
        </p:nvGrpSpPr>
        <p:grpSpPr>
          <a:xfrm>
            <a:off x="7668344" y="3557927"/>
            <a:ext cx="1359697" cy="750258"/>
            <a:chOff x="7511203" y="2342814"/>
            <a:chExt cx="1359697" cy="750258"/>
          </a:xfrm>
        </p:grpSpPr>
        <p:sp>
          <p:nvSpPr>
            <p:cNvPr id="12" name="Down Arrow 11"/>
            <p:cNvSpPr/>
            <p:nvPr/>
          </p:nvSpPr>
          <p:spPr>
            <a:xfrm rot="5400000">
              <a:off x="8073069" y="2073461"/>
              <a:ext cx="325389" cy="864096"/>
            </a:xfrm>
            <a:prstGeom prst="downArrow">
              <a:avLst/>
            </a:prstGeom>
            <a:solidFill>
              <a:schemeClr val="accent1"/>
            </a:solidFill>
            <a:ln>
              <a:solidFill>
                <a:srgbClr val="1D34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rgbClr val="FFFFFF"/>
                </a:solidFill>
              </a:endParaRPr>
            </a:p>
          </p:txBody>
        </p:sp>
        <p:sp>
          <p:nvSpPr>
            <p:cNvPr id="13" name="TextBox 12"/>
            <p:cNvSpPr txBox="1"/>
            <p:nvPr/>
          </p:nvSpPr>
          <p:spPr>
            <a:xfrm>
              <a:off x="7511203" y="2723740"/>
              <a:ext cx="1359697" cy="369332"/>
            </a:xfrm>
            <a:prstGeom prst="rect">
              <a:avLst/>
            </a:prstGeom>
            <a:solidFill>
              <a:schemeClr val="bg1"/>
            </a:solidFill>
            <a:ln>
              <a:solidFill>
                <a:schemeClr val="tx2"/>
              </a:solidFill>
            </a:ln>
          </p:spPr>
          <p:txBody>
            <a:bodyPr wrap="square" rtlCol="0">
              <a:spAutoFit/>
            </a:bodyPr>
            <a:lstStyle/>
            <a:p>
              <a:pPr fontAlgn="base">
                <a:spcBef>
                  <a:spcPct val="0"/>
                </a:spcBef>
                <a:spcAft>
                  <a:spcPct val="0"/>
                </a:spcAft>
              </a:pPr>
              <a:r>
                <a:rPr lang="en-GB" b="1" dirty="0">
                  <a:solidFill>
                    <a:srgbClr val="000000"/>
                  </a:solidFill>
                  <a:latin typeface="Arial" charset="0"/>
                  <a:cs typeface="Arial" charset="0"/>
                </a:rPr>
                <a:t>comments</a:t>
              </a:r>
            </a:p>
          </p:txBody>
        </p:sp>
      </p:grpSp>
      <p:grpSp>
        <p:nvGrpSpPr>
          <p:cNvPr id="17" name="Group 16"/>
          <p:cNvGrpSpPr/>
          <p:nvPr/>
        </p:nvGrpSpPr>
        <p:grpSpPr>
          <a:xfrm>
            <a:off x="251520" y="3933056"/>
            <a:ext cx="1058652" cy="744921"/>
            <a:chOff x="288032" y="3789040"/>
            <a:chExt cx="1331640" cy="829448"/>
          </a:xfrm>
        </p:grpSpPr>
        <p:sp>
          <p:nvSpPr>
            <p:cNvPr id="15" name="Right Arrow 14"/>
            <p:cNvSpPr/>
            <p:nvPr/>
          </p:nvSpPr>
          <p:spPr>
            <a:xfrm>
              <a:off x="482736" y="3789040"/>
              <a:ext cx="648073" cy="288032"/>
            </a:xfrm>
            <a:prstGeom prst="rightArrow">
              <a:avLst/>
            </a:prstGeom>
            <a:solidFill>
              <a:schemeClr val="accent1"/>
            </a:solidFill>
            <a:ln>
              <a:solidFill>
                <a:srgbClr val="1D34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rgbClr val="FFFFFF"/>
                </a:solidFill>
              </a:endParaRPr>
            </a:p>
          </p:txBody>
        </p:sp>
        <p:sp>
          <p:nvSpPr>
            <p:cNvPr id="16" name="TextBox 15"/>
            <p:cNvSpPr txBox="1"/>
            <p:nvPr/>
          </p:nvSpPr>
          <p:spPr>
            <a:xfrm>
              <a:off x="288032" y="4249156"/>
              <a:ext cx="1331640" cy="369332"/>
            </a:xfrm>
            <a:prstGeom prst="rect">
              <a:avLst/>
            </a:prstGeom>
            <a:solidFill>
              <a:schemeClr val="bg1"/>
            </a:solidFill>
            <a:ln>
              <a:solidFill>
                <a:schemeClr val="tx2"/>
              </a:solidFill>
            </a:ln>
          </p:spPr>
          <p:txBody>
            <a:bodyPr wrap="square" rtlCol="0">
              <a:spAutoFit/>
            </a:bodyPr>
            <a:lstStyle/>
            <a:p>
              <a:pPr fontAlgn="base">
                <a:spcBef>
                  <a:spcPct val="0"/>
                </a:spcBef>
                <a:spcAft>
                  <a:spcPct val="0"/>
                </a:spcAft>
              </a:pPr>
              <a:r>
                <a:rPr lang="en-GB" b="1" dirty="0">
                  <a:solidFill>
                    <a:srgbClr val="000000"/>
                  </a:solidFill>
                  <a:latin typeface="Arial" charset="0"/>
                  <a:cs typeface="Arial" charset="0"/>
                </a:rPr>
                <a:t>policies</a:t>
              </a:r>
            </a:p>
          </p:txBody>
        </p:sp>
      </p:grpSp>
      <p:sp>
        <p:nvSpPr>
          <p:cNvPr id="19" name="Slide Number Placeholder 3"/>
          <p:cNvSpPr>
            <a:spLocks noGrp="1"/>
          </p:cNvSpPr>
          <p:nvPr>
            <p:ph type="sldNum" sz="quarter" idx="12"/>
          </p:nvPr>
        </p:nvSpPr>
        <p:spPr>
          <a:xfrm>
            <a:off x="7010400" y="0"/>
            <a:ext cx="2133600" cy="365125"/>
          </a:xfrm>
        </p:spPr>
        <p:txBody>
          <a:bodyPr/>
          <a:lstStyle/>
          <a:p>
            <a:fld id="{C48A8FB8-C411-4B7B-B8DF-3C88CBE8C9E0}" type="slidenum">
              <a:rPr lang="en-GB" smtClean="0"/>
              <a:t>74</a:t>
            </a:fld>
            <a:endParaRPr lang="en-GB"/>
          </a:p>
        </p:txBody>
      </p:sp>
    </p:spTree>
    <p:extLst>
      <p:ext uri="{BB962C8B-B14F-4D97-AF65-F5344CB8AC3E}">
        <p14:creationId xmlns:p14="http://schemas.microsoft.com/office/powerpoint/2010/main" val="2528000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CF81147-6483-732E-85C3-936F02BC4516}"/>
              </a:ext>
            </a:extLst>
          </p:cNvPr>
          <p:cNvPicPr>
            <a:picLocks noChangeAspect="1"/>
          </p:cNvPicPr>
          <p:nvPr/>
        </p:nvPicPr>
        <p:blipFill rotWithShape="1">
          <a:blip r:embed="rId2"/>
          <a:srcRect l="-3361" t="23405" r="3361" b="15209"/>
          <a:stretch/>
        </p:blipFill>
        <p:spPr>
          <a:xfrm>
            <a:off x="-306405" y="1502266"/>
            <a:ext cx="9444709" cy="3717407"/>
          </a:xfrm>
          <a:prstGeom prst="rect">
            <a:avLst/>
          </a:prstGeom>
        </p:spPr>
      </p:pic>
      <p:sp>
        <p:nvSpPr>
          <p:cNvPr id="2" name="Title 1"/>
          <p:cNvSpPr>
            <a:spLocks noGrp="1"/>
          </p:cNvSpPr>
          <p:nvPr>
            <p:ph type="title"/>
          </p:nvPr>
        </p:nvSpPr>
        <p:spPr>
          <a:xfrm>
            <a:off x="404038" y="40627"/>
            <a:ext cx="8229600" cy="923540"/>
          </a:xfrm>
        </p:spPr>
        <p:txBody>
          <a:bodyPr>
            <a:normAutofit/>
          </a:bodyPr>
          <a:lstStyle/>
          <a:p>
            <a:r>
              <a:rPr lang="en-GB" sz="4000" dirty="0"/>
              <a:t>Example of a policy</a:t>
            </a:r>
          </a:p>
        </p:txBody>
      </p:sp>
      <p:grpSp>
        <p:nvGrpSpPr>
          <p:cNvPr id="21" name="Group 20">
            <a:extLst>
              <a:ext uri="{FF2B5EF4-FFF2-40B4-BE49-F238E27FC236}">
                <a16:creationId xmlns:a16="http://schemas.microsoft.com/office/drawing/2014/main" id="{624645BF-DA5A-99E4-7BA9-93056E3A9BBD}"/>
              </a:ext>
            </a:extLst>
          </p:cNvPr>
          <p:cNvGrpSpPr/>
          <p:nvPr/>
        </p:nvGrpSpPr>
        <p:grpSpPr>
          <a:xfrm>
            <a:off x="3022623" y="2000872"/>
            <a:ext cx="1823259" cy="338554"/>
            <a:chOff x="3051698" y="2000939"/>
            <a:chExt cx="1823259" cy="338554"/>
          </a:xfrm>
        </p:grpSpPr>
        <p:sp>
          <p:nvSpPr>
            <p:cNvPr id="10" name="Rounded Rectangle 9"/>
            <p:cNvSpPr/>
            <p:nvPr/>
          </p:nvSpPr>
          <p:spPr>
            <a:xfrm>
              <a:off x="3051698" y="2050309"/>
              <a:ext cx="270485" cy="226344"/>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Arial" panose="020B0604020202020204" pitchFamily="34" charset="0"/>
                <a:cs typeface="Arial" panose="020B0604020202020204" pitchFamily="34" charset="0"/>
              </a:endParaRPr>
            </a:p>
          </p:txBody>
        </p:sp>
        <p:sp>
          <p:nvSpPr>
            <p:cNvPr id="22" name="TextBox 21"/>
            <p:cNvSpPr txBox="1"/>
            <p:nvPr/>
          </p:nvSpPr>
          <p:spPr>
            <a:xfrm>
              <a:off x="3377427" y="2000939"/>
              <a:ext cx="1497530" cy="338554"/>
            </a:xfrm>
            <a:prstGeom prst="rect">
              <a:avLst/>
            </a:prstGeom>
            <a:solidFill>
              <a:schemeClr val="bg1"/>
            </a:solidFill>
            <a:ln>
              <a:solidFill>
                <a:schemeClr val="tx1"/>
              </a:solidFill>
            </a:ln>
          </p:spPr>
          <p:txBody>
            <a:bodyPr wrap="square" rtlCol="0">
              <a:spAutoFit/>
            </a:bodyPr>
            <a:lstStyle/>
            <a:p>
              <a:r>
                <a:rPr lang="en-GB" sz="1600" b="1" dirty="0">
                  <a:latin typeface="Arial" panose="020B0604020202020204" pitchFamily="34" charset="0"/>
                  <a:cs typeface="Arial" panose="020B0604020202020204" pitchFamily="34" charset="0"/>
                </a:rPr>
                <a:t>policy switch</a:t>
              </a:r>
            </a:p>
          </p:txBody>
        </p:sp>
      </p:grpSp>
      <p:grpSp>
        <p:nvGrpSpPr>
          <p:cNvPr id="19" name="Group 18">
            <a:extLst>
              <a:ext uri="{FF2B5EF4-FFF2-40B4-BE49-F238E27FC236}">
                <a16:creationId xmlns:a16="http://schemas.microsoft.com/office/drawing/2014/main" id="{DC5A47B5-7139-FFB3-A4C8-9556FE3A64B5}"/>
              </a:ext>
            </a:extLst>
          </p:cNvPr>
          <p:cNvGrpSpPr/>
          <p:nvPr/>
        </p:nvGrpSpPr>
        <p:grpSpPr>
          <a:xfrm>
            <a:off x="5422006" y="832765"/>
            <a:ext cx="3716298" cy="905789"/>
            <a:chOff x="5422006" y="832765"/>
            <a:chExt cx="3716298" cy="905789"/>
          </a:xfrm>
        </p:grpSpPr>
        <p:sp>
          <p:nvSpPr>
            <p:cNvPr id="17" name="Rounded Rectangle 16"/>
            <p:cNvSpPr/>
            <p:nvPr/>
          </p:nvSpPr>
          <p:spPr>
            <a:xfrm>
              <a:off x="5422006" y="1440663"/>
              <a:ext cx="3716298" cy="297891"/>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Arial" panose="020B0604020202020204" pitchFamily="34" charset="0"/>
                <a:cs typeface="Arial" panose="020B0604020202020204" pitchFamily="34" charset="0"/>
              </a:endParaRPr>
            </a:p>
          </p:txBody>
        </p:sp>
        <p:grpSp>
          <p:nvGrpSpPr>
            <p:cNvPr id="18" name="Group 17">
              <a:extLst>
                <a:ext uri="{FF2B5EF4-FFF2-40B4-BE49-F238E27FC236}">
                  <a16:creationId xmlns:a16="http://schemas.microsoft.com/office/drawing/2014/main" id="{ACCB2135-FA72-772F-C131-6433FB2067AC}"/>
                </a:ext>
              </a:extLst>
            </p:cNvPr>
            <p:cNvGrpSpPr/>
            <p:nvPr/>
          </p:nvGrpSpPr>
          <p:grpSpPr>
            <a:xfrm>
              <a:off x="6200035" y="832765"/>
              <a:ext cx="2044373" cy="567208"/>
              <a:chOff x="7011030" y="705255"/>
              <a:chExt cx="2044373" cy="567208"/>
            </a:xfrm>
          </p:grpSpPr>
          <p:sp>
            <p:nvSpPr>
              <p:cNvPr id="36" name="Right Arrow 35"/>
              <p:cNvSpPr/>
              <p:nvPr/>
            </p:nvSpPr>
            <p:spPr>
              <a:xfrm rot="5400000">
                <a:off x="7979958" y="1067093"/>
                <a:ext cx="222380" cy="188359"/>
              </a:xfrm>
              <a:prstGeom prst="rightArrow">
                <a:avLst/>
              </a:prstGeom>
              <a:solidFill>
                <a:schemeClr val="accent1"/>
              </a:solidFill>
              <a:ln>
                <a:solidFill>
                  <a:srgbClr val="1D34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rgbClr val="FFFFFF"/>
                  </a:solidFill>
                </a:endParaRPr>
              </a:p>
            </p:txBody>
          </p:sp>
          <p:sp>
            <p:nvSpPr>
              <p:cNvPr id="37" name="TextBox 36"/>
              <p:cNvSpPr txBox="1"/>
              <p:nvPr/>
            </p:nvSpPr>
            <p:spPr>
              <a:xfrm>
                <a:off x="7011030" y="705255"/>
                <a:ext cx="2044373" cy="338555"/>
              </a:xfrm>
              <a:prstGeom prst="rect">
                <a:avLst/>
              </a:prstGeom>
              <a:solidFill>
                <a:schemeClr val="bg1"/>
              </a:solidFill>
              <a:ln>
                <a:solidFill>
                  <a:schemeClr val="tx2"/>
                </a:solidFill>
              </a:ln>
            </p:spPr>
            <p:txBody>
              <a:bodyPr wrap="square" rtlCol="0">
                <a:spAutoFit/>
              </a:bodyPr>
              <a:lstStyle/>
              <a:p>
                <a:pPr fontAlgn="base">
                  <a:spcBef>
                    <a:spcPct val="0"/>
                  </a:spcBef>
                  <a:spcAft>
                    <a:spcPct val="0"/>
                  </a:spcAft>
                </a:pPr>
                <a:r>
                  <a:rPr lang="en-GB" sz="1600" b="1" dirty="0">
                    <a:solidFill>
                      <a:srgbClr val="000000"/>
                    </a:solidFill>
                  </a:rPr>
                  <a:t>comments column</a:t>
                </a:r>
                <a:endParaRPr lang="en-GB" sz="1600" b="1" dirty="0">
                  <a:solidFill>
                    <a:srgbClr val="000000"/>
                  </a:solidFill>
                  <a:latin typeface="Arial" charset="0"/>
                  <a:cs typeface="Arial" charset="0"/>
                </a:endParaRPr>
              </a:p>
            </p:txBody>
          </p:sp>
        </p:grpSp>
      </p:grpSp>
      <p:grpSp>
        <p:nvGrpSpPr>
          <p:cNvPr id="9" name="Group 8">
            <a:extLst>
              <a:ext uri="{FF2B5EF4-FFF2-40B4-BE49-F238E27FC236}">
                <a16:creationId xmlns:a16="http://schemas.microsoft.com/office/drawing/2014/main" id="{4A44867D-4A7F-D96D-EC48-3EA775AFD1AE}"/>
              </a:ext>
            </a:extLst>
          </p:cNvPr>
          <p:cNvGrpSpPr/>
          <p:nvPr/>
        </p:nvGrpSpPr>
        <p:grpSpPr>
          <a:xfrm>
            <a:off x="687686" y="841860"/>
            <a:ext cx="1914988" cy="896694"/>
            <a:chOff x="687686" y="841860"/>
            <a:chExt cx="1914988" cy="896694"/>
          </a:xfrm>
        </p:grpSpPr>
        <p:grpSp>
          <p:nvGrpSpPr>
            <p:cNvPr id="7" name="Group 6">
              <a:extLst>
                <a:ext uri="{FF2B5EF4-FFF2-40B4-BE49-F238E27FC236}">
                  <a16:creationId xmlns:a16="http://schemas.microsoft.com/office/drawing/2014/main" id="{CCC4FB35-5617-9CE2-8B04-2797B4E0E3A0}"/>
                </a:ext>
              </a:extLst>
            </p:cNvPr>
            <p:cNvGrpSpPr/>
            <p:nvPr/>
          </p:nvGrpSpPr>
          <p:grpSpPr>
            <a:xfrm>
              <a:off x="859223" y="841860"/>
              <a:ext cx="1562874" cy="564216"/>
              <a:chOff x="429866" y="705255"/>
              <a:chExt cx="1562874" cy="564216"/>
            </a:xfrm>
          </p:grpSpPr>
          <p:sp>
            <p:nvSpPr>
              <p:cNvPr id="29" name="Right Arrow 28"/>
              <p:cNvSpPr/>
              <p:nvPr/>
            </p:nvSpPr>
            <p:spPr>
              <a:xfrm rot="5400000">
                <a:off x="1112125" y="1098731"/>
                <a:ext cx="210106" cy="131373"/>
              </a:xfrm>
              <a:prstGeom prst="rightArrow">
                <a:avLst/>
              </a:prstGeom>
              <a:solidFill>
                <a:schemeClr val="accent1"/>
              </a:solidFill>
              <a:ln>
                <a:solidFill>
                  <a:srgbClr val="1D34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rgbClr val="FFFFFF"/>
                  </a:solidFill>
                </a:endParaRPr>
              </a:p>
            </p:txBody>
          </p:sp>
          <p:sp>
            <p:nvSpPr>
              <p:cNvPr id="31" name="TextBox 30"/>
              <p:cNvSpPr txBox="1"/>
              <p:nvPr/>
            </p:nvSpPr>
            <p:spPr>
              <a:xfrm>
                <a:off x="429866" y="705255"/>
                <a:ext cx="1562874" cy="338554"/>
              </a:xfrm>
              <a:prstGeom prst="rect">
                <a:avLst/>
              </a:prstGeom>
              <a:solidFill>
                <a:schemeClr val="bg1"/>
              </a:solidFill>
              <a:ln>
                <a:solidFill>
                  <a:schemeClr val="tx2"/>
                </a:solidFill>
              </a:ln>
            </p:spPr>
            <p:txBody>
              <a:bodyPr wrap="square" rtlCol="0">
                <a:spAutoFit/>
              </a:bodyPr>
              <a:lstStyle/>
              <a:p>
                <a:pPr fontAlgn="base">
                  <a:spcBef>
                    <a:spcPct val="0"/>
                  </a:spcBef>
                  <a:spcAft>
                    <a:spcPct val="0"/>
                  </a:spcAft>
                </a:pPr>
                <a:r>
                  <a:rPr lang="en-GB" sz="1600" b="1" dirty="0">
                    <a:solidFill>
                      <a:srgbClr val="000000"/>
                    </a:solidFill>
                  </a:rPr>
                  <a:t>policy column</a:t>
                </a:r>
                <a:endParaRPr lang="en-GB" sz="1600" b="1" dirty="0">
                  <a:solidFill>
                    <a:srgbClr val="000000"/>
                  </a:solidFill>
                  <a:latin typeface="Arial" charset="0"/>
                  <a:cs typeface="Arial" charset="0"/>
                </a:endParaRPr>
              </a:p>
            </p:txBody>
          </p:sp>
        </p:grpSp>
        <p:sp>
          <p:nvSpPr>
            <p:cNvPr id="38" name="Rounded Rectangle 37"/>
            <p:cNvSpPr/>
            <p:nvPr/>
          </p:nvSpPr>
          <p:spPr>
            <a:xfrm>
              <a:off x="687686" y="1446167"/>
              <a:ext cx="1914988" cy="292387"/>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Arial" panose="020B0604020202020204" pitchFamily="34" charset="0"/>
                <a:cs typeface="Arial" panose="020B0604020202020204" pitchFamily="34" charset="0"/>
              </a:endParaRPr>
            </a:p>
          </p:txBody>
        </p:sp>
      </p:grpSp>
      <p:grpSp>
        <p:nvGrpSpPr>
          <p:cNvPr id="12" name="Group 11">
            <a:extLst>
              <a:ext uri="{FF2B5EF4-FFF2-40B4-BE49-F238E27FC236}">
                <a16:creationId xmlns:a16="http://schemas.microsoft.com/office/drawing/2014/main" id="{52D6A067-401B-FDCD-032C-867711697C56}"/>
              </a:ext>
            </a:extLst>
          </p:cNvPr>
          <p:cNvGrpSpPr/>
          <p:nvPr/>
        </p:nvGrpSpPr>
        <p:grpSpPr>
          <a:xfrm>
            <a:off x="3062870" y="840687"/>
            <a:ext cx="2373226" cy="901261"/>
            <a:chOff x="3062870" y="840687"/>
            <a:chExt cx="2373226" cy="901261"/>
          </a:xfrm>
        </p:grpSpPr>
        <p:grpSp>
          <p:nvGrpSpPr>
            <p:cNvPr id="6" name="Group 5">
              <a:extLst>
                <a:ext uri="{FF2B5EF4-FFF2-40B4-BE49-F238E27FC236}">
                  <a16:creationId xmlns:a16="http://schemas.microsoft.com/office/drawing/2014/main" id="{F424B60F-B459-B622-89E0-530F7AE8FDBA}"/>
                </a:ext>
              </a:extLst>
            </p:cNvPr>
            <p:cNvGrpSpPr/>
            <p:nvPr/>
          </p:nvGrpSpPr>
          <p:grpSpPr>
            <a:xfrm>
              <a:off x="3322183" y="840687"/>
              <a:ext cx="1872368" cy="561698"/>
              <a:chOff x="3800102" y="850229"/>
              <a:chExt cx="1872368" cy="561698"/>
            </a:xfrm>
          </p:grpSpPr>
          <p:sp>
            <p:nvSpPr>
              <p:cNvPr id="33" name="Right Arrow 32"/>
              <p:cNvSpPr/>
              <p:nvPr/>
            </p:nvSpPr>
            <p:spPr>
              <a:xfrm rot="5400000">
                <a:off x="4595319" y="1228180"/>
                <a:ext cx="210106" cy="157388"/>
              </a:xfrm>
              <a:prstGeom prst="rightArrow">
                <a:avLst/>
              </a:prstGeom>
              <a:solidFill>
                <a:schemeClr val="accent1"/>
              </a:solidFill>
              <a:ln>
                <a:solidFill>
                  <a:srgbClr val="1D34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rgbClr val="FFFFFF"/>
                  </a:solidFill>
                </a:endParaRPr>
              </a:p>
            </p:txBody>
          </p:sp>
          <p:sp>
            <p:nvSpPr>
              <p:cNvPr id="34" name="TextBox 33"/>
              <p:cNvSpPr txBox="1"/>
              <p:nvPr/>
            </p:nvSpPr>
            <p:spPr>
              <a:xfrm>
                <a:off x="3800102" y="850229"/>
                <a:ext cx="1872368" cy="338554"/>
              </a:xfrm>
              <a:prstGeom prst="rect">
                <a:avLst/>
              </a:prstGeom>
              <a:solidFill>
                <a:schemeClr val="bg1"/>
              </a:solidFill>
              <a:ln>
                <a:solidFill>
                  <a:schemeClr val="tx2"/>
                </a:solidFill>
              </a:ln>
            </p:spPr>
            <p:txBody>
              <a:bodyPr wrap="square" rtlCol="0">
                <a:spAutoFit/>
              </a:bodyPr>
              <a:lstStyle/>
              <a:p>
                <a:pPr fontAlgn="base">
                  <a:spcBef>
                    <a:spcPct val="0"/>
                  </a:spcBef>
                  <a:spcAft>
                    <a:spcPct val="0"/>
                  </a:spcAft>
                </a:pPr>
                <a:r>
                  <a:rPr lang="en-GB" sz="1600" b="1" dirty="0">
                    <a:solidFill>
                      <a:srgbClr val="000000"/>
                    </a:solidFill>
                  </a:rPr>
                  <a:t>system columns</a:t>
                </a:r>
                <a:endParaRPr lang="en-GB" sz="1600" b="1" dirty="0">
                  <a:solidFill>
                    <a:srgbClr val="000000"/>
                  </a:solidFill>
                  <a:latin typeface="Arial" charset="0"/>
                  <a:cs typeface="Arial" charset="0"/>
                </a:endParaRPr>
              </a:p>
            </p:txBody>
          </p:sp>
        </p:grpSp>
        <p:sp>
          <p:nvSpPr>
            <p:cNvPr id="39" name="Rounded Rectangle 38"/>
            <p:cNvSpPr/>
            <p:nvPr/>
          </p:nvSpPr>
          <p:spPr>
            <a:xfrm>
              <a:off x="3062870" y="1440663"/>
              <a:ext cx="2373226" cy="301285"/>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Arial" panose="020B0604020202020204" pitchFamily="34" charset="0"/>
                <a:cs typeface="Arial" panose="020B0604020202020204" pitchFamily="34" charset="0"/>
              </a:endParaRPr>
            </a:p>
          </p:txBody>
        </p:sp>
      </p:grpSp>
      <p:grpSp>
        <p:nvGrpSpPr>
          <p:cNvPr id="11" name="Group 10">
            <a:extLst>
              <a:ext uri="{FF2B5EF4-FFF2-40B4-BE49-F238E27FC236}">
                <a16:creationId xmlns:a16="http://schemas.microsoft.com/office/drawing/2014/main" id="{4D1EA7F8-02D5-8156-143A-5F09CEFB720C}"/>
              </a:ext>
            </a:extLst>
          </p:cNvPr>
          <p:cNvGrpSpPr/>
          <p:nvPr/>
        </p:nvGrpSpPr>
        <p:grpSpPr>
          <a:xfrm>
            <a:off x="2059597" y="851957"/>
            <a:ext cx="1543311" cy="886597"/>
            <a:chOff x="2059597" y="851957"/>
            <a:chExt cx="1543311" cy="886597"/>
          </a:xfrm>
        </p:grpSpPr>
        <p:sp>
          <p:nvSpPr>
            <p:cNvPr id="30" name="Rounded Rectangle 37">
              <a:extLst>
                <a:ext uri="{FF2B5EF4-FFF2-40B4-BE49-F238E27FC236}">
                  <a16:creationId xmlns:a16="http://schemas.microsoft.com/office/drawing/2014/main" id="{3AE7DEEB-42DB-4FF5-81D4-963753DA7325}"/>
                </a:ext>
              </a:extLst>
            </p:cNvPr>
            <p:cNvSpPr/>
            <p:nvPr/>
          </p:nvSpPr>
          <p:spPr>
            <a:xfrm>
              <a:off x="2602674" y="1446167"/>
              <a:ext cx="457158" cy="292387"/>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Arial" panose="020B0604020202020204" pitchFamily="34" charset="0"/>
                <a:cs typeface="Arial" panose="020B0604020202020204" pitchFamily="34" charset="0"/>
              </a:endParaRPr>
            </a:p>
          </p:txBody>
        </p:sp>
        <p:grpSp>
          <p:nvGrpSpPr>
            <p:cNvPr id="8" name="Group 7">
              <a:extLst>
                <a:ext uri="{FF2B5EF4-FFF2-40B4-BE49-F238E27FC236}">
                  <a16:creationId xmlns:a16="http://schemas.microsoft.com/office/drawing/2014/main" id="{E5D53521-9CC4-1143-9D8A-CF73FC30EE97}"/>
                </a:ext>
              </a:extLst>
            </p:cNvPr>
            <p:cNvGrpSpPr/>
            <p:nvPr/>
          </p:nvGrpSpPr>
          <p:grpSpPr>
            <a:xfrm>
              <a:off x="2059597" y="851957"/>
              <a:ext cx="1543311" cy="555498"/>
              <a:chOff x="2508728" y="860844"/>
              <a:chExt cx="1543311" cy="555498"/>
            </a:xfrm>
          </p:grpSpPr>
          <p:sp>
            <p:nvSpPr>
              <p:cNvPr id="41" name="Right Arrow 28">
                <a:extLst>
                  <a:ext uri="{FF2B5EF4-FFF2-40B4-BE49-F238E27FC236}">
                    <a16:creationId xmlns:a16="http://schemas.microsoft.com/office/drawing/2014/main" id="{13446B28-F153-438C-8067-C9C20FEF2C1C}"/>
                  </a:ext>
                </a:extLst>
              </p:cNvPr>
              <p:cNvSpPr/>
              <p:nvPr/>
            </p:nvSpPr>
            <p:spPr>
              <a:xfrm rot="5400000">
                <a:off x="3175329" y="1240019"/>
                <a:ext cx="210106" cy="142539"/>
              </a:xfrm>
              <a:prstGeom prst="rightArrow">
                <a:avLst/>
              </a:prstGeom>
              <a:solidFill>
                <a:schemeClr val="accent1"/>
              </a:solidFill>
              <a:ln>
                <a:solidFill>
                  <a:srgbClr val="1D34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rgbClr val="FFFFFF"/>
                  </a:solidFill>
                </a:endParaRPr>
              </a:p>
            </p:txBody>
          </p:sp>
          <p:sp>
            <p:nvSpPr>
              <p:cNvPr id="42" name="TextBox 41">
                <a:extLst>
                  <a:ext uri="{FF2B5EF4-FFF2-40B4-BE49-F238E27FC236}">
                    <a16:creationId xmlns:a16="http://schemas.microsoft.com/office/drawing/2014/main" id="{4BB1E12B-B9E8-4D13-AD24-8D52DCDC245A}"/>
                  </a:ext>
                </a:extLst>
              </p:cNvPr>
              <p:cNvSpPr txBox="1"/>
              <p:nvPr/>
            </p:nvSpPr>
            <p:spPr>
              <a:xfrm>
                <a:off x="2508728" y="860844"/>
                <a:ext cx="1543311" cy="338554"/>
              </a:xfrm>
              <a:prstGeom prst="rect">
                <a:avLst/>
              </a:prstGeom>
              <a:solidFill>
                <a:schemeClr val="bg1"/>
              </a:solidFill>
              <a:ln>
                <a:solidFill>
                  <a:schemeClr val="tx2"/>
                </a:solidFill>
              </a:ln>
            </p:spPr>
            <p:txBody>
              <a:bodyPr wrap="square" rtlCol="0">
                <a:spAutoFit/>
              </a:bodyPr>
              <a:lstStyle/>
              <a:p>
                <a:pPr fontAlgn="base">
                  <a:spcBef>
                    <a:spcPct val="0"/>
                  </a:spcBef>
                  <a:spcAft>
                    <a:spcPct val="0"/>
                  </a:spcAft>
                </a:pPr>
                <a:r>
                  <a:rPr lang="en-GB" sz="1600" b="1" dirty="0">
                    <a:solidFill>
                      <a:srgbClr val="000000"/>
                    </a:solidFill>
                  </a:rPr>
                  <a:t>group column</a:t>
                </a:r>
                <a:endParaRPr lang="en-GB" sz="1600" b="1" dirty="0">
                  <a:solidFill>
                    <a:srgbClr val="000000"/>
                  </a:solidFill>
                  <a:latin typeface="Arial" charset="0"/>
                  <a:cs typeface="Arial" charset="0"/>
                </a:endParaRPr>
              </a:p>
            </p:txBody>
          </p:sp>
        </p:grpSp>
      </p:grpSp>
      <p:grpSp>
        <p:nvGrpSpPr>
          <p:cNvPr id="24" name="Group 23">
            <a:extLst>
              <a:ext uri="{FF2B5EF4-FFF2-40B4-BE49-F238E27FC236}">
                <a16:creationId xmlns:a16="http://schemas.microsoft.com/office/drawing/2014/main" id="{F1204A03-F5E2-AC8A-71DD-32C2806B9A67}"/>
              </a:ext>
            </a:extLst>
          </p:cNvPr>
          <p:cNvGrpSpPr/>
          <p:nvPr/>
        </p:nvGrpSpPr>
        <p:grpSpPr>
          <a:xfrm>
            <a:off x="3022623" y="2185197"/>
            <a:ext cx="2015735" cy="338554"/>
            <a:chOff x="3051698" y="2000939"/>
            <a:chExt cx="2015735" cy="338554"/>
          </a:xfrm>
        </p:grpSpPr>
        <p:sp>
          <p:nvSpPr>
            <p:cNvPr id="25" name="Rounded Rectangle 9">
              <a:extLst>
                <a:ext uri="{FF2B5EF4-FFF2-40B4-BE49-F238E27FC236}">
                  <a16:creationId xmlns:a16="http://schemas.microsoft.com/office/drawing/2014/main" id="{32890116-29AC-B8E6-6110-D21B5B0E1D0C}"/>
                </a:ext>
              </a:extLst>
            </p:cNvPr>
            <p:cNvSpPr/>
            <p:nvPr/>
          </p:nvSpPr>
          <p:spPr>
            <a:xfrm>
              <a:off x="3051698" y="2050309"/>
              <a:ext cx="270485" cy="226344"/>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Arial" panose="020B0604020202020204" pitchFamily="34" charset="0"/>
                <a:cs typeface="Arial" panose="020B0604020202020204" pitchFamily="34" charset="0"/>
              </a:endParaRPr>
            </a:p>
          </p:txBody>
        </p:sp>
        <p:sp>
          <p:nvSpPr>
            <p:cNvPr id="46" name="TextBox 45">
              <a:extLst>
                <a:ext uri="{FF2B5EF4-FFF2-40B4-BE49-F238E27FC236}">
                  <a16:creationId xmlns:a16="http://schemas.microsoft.com/office/drawing/2014/main" id="{02199105-BAB4-A965-D15A-6DA0AA13E7B8}"/>
                </a:ext>
              </a:extLst>
            </p:cNvPr>
            <p:cNvSpPr txBox="1"/>
            <p:nvPr/>
          </p:nvSpPr>
          <p:spPr>
            <a:xfrm>
              <a:off x="3377426" y="2000939"/>
              <a:ext cx="1690007" cy="338554"/>
            </a:xfrm>
            <a:prstGeom prst="rect">
              <a:avLst/>
            </a:prstGeom>
            <a:solidFill>
              <a:schemeClr val="bg1"/>
            </a:solidFill>
            <a:ln>
              <a:solidFill>
                <a:schemeClr val="tx1"/>
              </a:solidFill>
            </a:ln>
          </p:spPr>
          <p:txBody>
            <a:bodyPr wrap="square" rtlCol="0">
              <a:spAutoFit/>
            </a:bodyPr>
            <a:lstStyle/>
            <a:p>
              <a:r>
                <a:rPr lang="en-GB" sz="1600" b="1" dirty="0">
                  <a:latin typeface="Arial" panose="020B0604020202020204" pitchFamily="34" charset="0"/>
                  <a:cs typeface="Arial" panose="020B0604020202020204" pitchFamily="34" charset="0"/>
                </a:rPr>
                <a:t>function switch</a:t>
              </a:r>
            </a:p>
          </p:txBody>
        </p:sp>
      </p:grpSp>
      <p:grpSp>
        <p:nvGrpSpPr>
          <p:cNvPr id="50" name="Group 49">
            <a:extLst>
              <a:ext uri="{FF2B5EF4-FFF2-40B4-BE49-F238E27FC236}">
                <a16:creationId xmlns:a16="http://schemas.microsoft.com/office/drawing/2014/main" id="{0AF55AAD-2F3B-C781-59AE-901A1F967E1B}"/>
              </a:ext>
            </a:extLst>
          </p:cNvPr>
          <p:cNvGrpSpPr/>
          <p:nvPr/>
        </p:nvGrpSpPr>
        <p:grpSpPr>
          <a:xfrm>
            <a:off x="1032996" y="1449513"/>
            <a:ext cx="1440160" cy="590802"/>
            <a:chOff x="6329395" y="5362151"/>
            <a:chExt cx="1440160" cy="590802"/>
          </a:xfrm>
        </p:grpSpPr>
        <p:sp>
          <p:nvSpPr>
            <p:cNvPr id="48" name="Right Arrow 13">
              <a:extLst>
                <a:ext uri="{FF2B5EF4-FFF2-40B4-BE49-F238E27FC236}">
                  <a16:creationId xmlns:a16="http://schemas.microsoft.com/office/drawing/2014/main" id="{14EB1351-F344-F278-ECDE-C794714AC6B0}"/>
                </a:ext>
              </a:extLst>
            </p:cNvPr>
            <p:cNvSpPr/>
            <p:nvPr/>
          </p:nvSpPr>
          <p:spPr>
            <a:xfrm rot="5400000">
              <a:off x="6932937" y="5772315"/>
              <a:ext cx="233076" cy="128199"/>
            </a:xfrm>
            <a:prstGeom prst="rightArrow">
              <a:avLst/>
            </a:prstGeom>
            <a:solidFill>
              <a:schemeClr val="accent1"/>
            </a:solidFill>
            <a:ln>
              <a:solidFill>
                <a:srgbClr val="1D34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rgbClr val="FFFFFF"/>
                </a:solidFill>
              </a:endParaRPr>
            </a:p>
          </p:txBody>
        </p:sp>
        <p:sp>
          <p:nvSpPr>
            <p:cNvPr id="49" name="TextBox 48">
              <a:extLst>
                <a:ext uri="{FF2B5EF4-FFF2-40B4-BE49-F238E27FC236}">
                  <a16:creationId xmlns:a16="http://schemas.microsoft.com/office/drawing/2014/main" id="{AA6118C8-6092-95F2-7EC3-F1BFF00A0E74}"/>
                </a:ext>
              </a:extLst>
            </p:cNvPr>
            <p:cNvSpPr txBox="1"/>
            <p:nvPr/>
          </p:nvSpPr>
          <p:spPr>
            <a:xfrm>
              <a:off x="6329395" y="5362151"/>
              <a:ext cx="1440160" cy="338554"/>
            </a:xfrm>
            <a:prstGeom prst="rect">
              <a:avLst/>
            </a:prstGeom>
            <a:solidFill>
              <a:schemeClr val="bg1"/>
            </a:solidFill>
            <a:ln>
              <a:solidFill>
                <a:schemeClr val="tx2"/>
              </a:solidFill>
            </a:ln>
          </p:spPr>
          <p:txBody>
            <a:bodyPr wrap="square" rtlCol="0">
              <a:spAutoFit/>
            </a:bodyPr>
            <a:lstStyle/>
            <a:p>
              <a:pPr fontAlgn="base">
                <a:spcBef>
                  <a:spcPct val="0"/>
                </a:spcBef>
                <a:spcAft>
                  <a:spcPct val="0"/>
                </a:spcAft>
              </a:pPr>
              <a:r>
                <a:rPr lang="en-GB" sz="1600" b="1" dirty="0">
                  <a:solidFill>
                    <a:srgbClr val="000000"/>
                  </a:solidFill>
                </a:rPr>
                <a:t>policy name</a:t>
              </a:r>
              <a:endParaRPr lang="en-GB" sz="1600" b="1" dirty="0">
                <a:solidFill>
                  <a:srgbClr val="000000"/>
                </a:solidFill>
                <a:latin typeface="Arial" charset="0"/>
                <a:cs typeface="Arial" charset="0"/>
              </a:endParaRPr>
            </a:p>
          </p:txBody>
        </p:sp>
      </p:grpSp>
      <p:grpSp>
        <p:nvGrpSpPr>
          <p:cNvPr id="27" name="Group 26">
            <a:extLst>
              <a:ext uri="{FF2B5EF4-FFF2-40B4-BE49-F238E27FC236}">
                <a16:creationId xmlns:a16="http://schemas.microsoft.com/office/drawing/2014/main" id="{58BFACC8-DCA4-88B4-66DF-A59B7911E18E}"/>
              </a:ext>
            </a:extLst>
          </p:cNvPr>
          <p:cNvGrpSpPr/>
          <p:nvPr/>
        </p:nvGrpSpPr>
        <p:grpSpPr>
          <a:xfrm>
            <a:off x="5427495" y="1437269"/>
            <a:ext cx="3716298" cy="881489"/>
            <a:chOff x="5427702" y="1447425"/>
            <a:chExt cx="3716298" cy="881489"/>
          </a:xfrm>
        </p:grpSpPr>
        <p:grpSp>
          <p:nvGrpSpPr>
            <p:cNvPr id="54" name="Group 53">
              <a:extLst>
                <a:ext uri="{FF2B5EF4-FFF2-40B4-BE49-F238E27FC236}">
                  <a16:creationId xmlns:a16="http://schemas.microsoft.com/office/drawing/2014/main" id="{D9B52933-5F88-7C5E-C4E6-33B6DDB84488}"/>
                </a:ext>
              </a:extLst>
            </p:cNvPr>
            <p:cNvGrpSpPr/>
            <p:nvPr/>
          </p:nvGrpSpPr>
          <p:grpSpPr>
            <a:xfrm>
              <a:off x="6160723" y="1447425"/>
              <a:ext cx="1944216" cy="582257"/>
              <a:chOff x="4932040" y="5413417"/>
              <a:chExt cx="1944216" cy="582257"/>
            </a:xfrm>
          </p:grpSpPr>
          <p:sp>
            <p:nvSpPr>
              <p:cNvPr id="52" name="Right Arrow 13">
                <a:extLst>
                  <a:ext uri="{FF2B5EF4-FFF2-40B4-BE49-F238E27FC236}">
                    <a16:creationId xmlns:a16="http://schemas.microsoft.com/office/drawing/2014/main" id="{BB5B6137-757C-D972-EADC-C441B0A53F01}"/>
                  </a:ext>
                </a:extLst>
              </p:cNvPr>
              <p:cNvSpPr/>
              <p:nvPr/>
            </p:nvSpPr>
            <p:spPr>
              <a:xfrm rot="5400000">
                <a:off x="5787609" y="5815036"/>
                <a:ext cx="233076" cy="128199"/>
              </a:xfrm>
              <a:prstGeom prst="rightArrow">
                <a:avLst/>
              </a:prstGeom>
              <a:solidFill>
                <a:schemeClr val="accent1"/>
              </a:solidFill>
              <a:ln>
                <a:solidFill>
                  <a:srgbClr val="1D34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rgbClr val="FFFFFF"/>
                  </a:solidFill>
                </a:endParaRPr>
              </a:p>
            </p:txBody>
          </p:sp>
          <p:sp>
            <p:nvSpPr>
              <p:cNvPr id="53" name="TextBox 52">
                <a:extLst>
                  <a:ext uri="{FF2B5EF4-FFF2-40B4-BE49-F238E27FC236}">
                    <a16:creationId xmlns:a16="http://schemas.microsoft.com/office/drawing/2014/main" id="{60A51E4B-30B6-0958-782F-7DF0C7B87E89}"/>
                  </a:ext>
                </a:extLst>
              </p:cNvPr>
              <p:cNvSpPr txBox="1"/>
              <p:nvPr/>
            </p:nvSpPr>
            <p:spPr>
              <a:xfrm>
                <a:off x="4932040" y="5413417"/>
                <a:ext cx="1944216" cy="338554"/>
              </a:xfrm>
              <a:prstGeom prst="rect">
                <a:avLst/>
              </a:prstGeom>
              <a:solidFill>
                <a:schemeClr val="bg1"/>
              </a:solidFill>
              <a:ln>
                <a:solidFill>
                  <a:schemeClr val="tx2"/>
                </a:solidFill>
              </a:ln>
            </p:spPr>
            <p:txBody>
              <a:bodyPr wrap="square" rtlCol="0">
                <a:spAutoFit/>
              </a:bodyPr>
              <a:lstStyle/>
              <a:p>
                <a:pPr fontAlgn="base">
                  <a:spcBef>
                    <a:spcPct val="0"/>
                  </a:spcBef>
                  <a:spcAft>
                    <a:spcPct val="0"/>
                  </a:spcAft>
                </a:pPr>
                <a:r>
                  <a:rPr lang="en-GB" sz="1600" b="1" dirty="0">
                    <a:solidFill>
                      <a:srgbClr val="000000"/>
                    </a:solidFill>
                  </a:rPr>
                  <a:t>policy description</a:t>
                </a:r>
                <a:endParaRPr lang="en-GB" sz="1600" b="1" dirty="0">
                  <a:solidFill>
                    <a:srgbClr val="000000"/>
                  </a:solidFill>
                  <a:latin typeface="Arial" charset="0"/>
                  <a:cs typeface="Arial" charset="0"/>
                </a:endParaRPr>
              </a:p>
            </p:txBody>
          </p:sp>
        </p:grpSp>
        <p:sp>
          <p:nvSpPr>
            <p:cNvPr id="5" name="Rounded Rectangle 16">
              <a:extLst>
                <a:ext uri="{FF2B5EF4-FFF2-40B4-BE49-F238E27FC236}">
                  <a16:creationId xmlns:a16="http://schemas.microsoft.com/office/drawing/2014/main" id="{6E08BA82-FBE9-6F13-5821-0EB419A33BA2}"/>
                </a:ext>
              </a:extLst>
            </p:cNvPr>
            <p:cNvSpPr/>
            <p:nvPr/>
          </p:nvSpPr>
          <p:spPr>
            <a:xfrm>
              <a:off x="5427702" y="2031023"/>
              <a:ext cx="3716298" cy="297891"/>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Arial" panose="020B0604020202020204" pitchFamily="34" charset="0"/>
                <a:cs typeface="Arial" panose="020B0604020202020204" pitchFamily="34" charset="0"/>
              </a:endParaRPr>
            </a:p>
          </p:txBody>
        </p:sp>
      </p:grpSp>
      <p:grpSp>
        <p:nvGrpSpPr>
          <p:cNvPr id="45" name="Group 44">
            <a:extLst>
              <a:ext uri="{FF2B5EF4-FFF2-40B4-BE49-F238E27FC236}">
                <a16:creationId xmlns:a16="http://schemas.microsoft.com/office/drawing/2014/main" id="{9398C724-EAF0-DE43-15A8-B576D8156970}"/>
              </a:ext>
            </a:extLst>
          </p:cNvPr>
          <p:cNvGrpSpPr/>
          <p:nvPr/>
        </p:nvGrpSpPr>
        <p:grpSpPr>
          <a:xfrm>
            <a:off x="1188111" y="1559906"/>
            <a:ext cx="1440160" cy="919238"/>
            <a:chOff x="7280153" y="4077071"/>
            <a:chExt cx="1440160" cy="919238"/>
          </a:xfrm>
        </p:grpSpPr>
        <p:grpSp>
          <p:nvGrpSpPr>
            <p:cNvPr id="32" name="Group 31">
              <a:extLst>
                <a:ext uri="{FF2B5EF4-FFF2-40B4-BE49-F238E27FC236}">
                  <a16:creationId xmlns:a16="http://schemas.microsoft.com/office/drawing/2014/main" id="{3DCE358C-E067-5369-17EB-725C33D23E1C}"/>
                </a:ext>
              </a:extLst>
            </p:cNvPr>
            <p:cNvGrpSpPr/>
            <p:nvPr/>
          </p:nvGrpSpPr>
          <p:grpSpPr>
            <a:xfrm>
              <a:off x="7280153" y="4077071"/>
              <a:ext cx="1353485" cy="349050"/>
              <a:chOff x="92916" y="1298237"/>
              <a:chExt cx="1018687" cy="564216"/>
            </a:xfrm>
          </p:grpSpPr>
          <p:sp>
            <p:nvSpPr>
              <p:cNvPr id="40" name="Right Arrow 28">
                <a:extLst>
                  <a:ext uri="{FF2B5EF4-FFF2-40B4-BE49-F238E27FC236}">
                    <a16:creationId xmlns:a16="http://schemas.microsoft.com/office/drawing/2014/main" id="{4A92D2EB-C75D-0A0D-529A-DBA1ED638F86}"/>
                  </a:ext>
                </a:extLst>
              </p:cNvPr>
              <p:cNvSpPr/>
              <p:nvPr/>
            </p:nvSpPr>
            <p:spPr>
              <a:xfrm rot="5400000">
                <a:off x="346959" y="1708000"/>
                <a:ext cx="210106" cy="98799"/>
              </a:xfrm>
              <a:prstGeom prst="rightArrow">
                <a:avLst/>
              </a:prstGeom>
              <a:solidFill>
                <a:schemeClr val="accent1"/>
              </a:solidFill>
              <a:ln>
                <a:solidFill>
                  <a:srgbClr val="1D34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rgbClr val="FFFFFF"/>
                  </a:solidFill>
                </a:endParaRPr>
              </a:p>
            </p:txBody>
          </p:sp>
          <p:sp>
            <p:nvSpPr>
              <p:cNvPr id="43" name="TextBox 42">
                <a:extLst>
                  <a:ext uri="{FF2B5EF4-FFF2-40B4-BE49-F238E27FC236}">
                    <a16:creationId xmlns:a16="http://schemas.microsoft.com/office/drawing/2014/main" id="{11C3601E-6BE4-D8DF-2B2D-66D1D27350B9}"/>
                  </a:ext>
                </a:extLst>
              </p:cNvPr>
              <p:cNvSpPr txBox="1"/>
              <p:nvPr/>
            </p:nvSpPr>
            <p:spPr>
              <a:xfrm>
                <a:off x="92916" y="1298237"/>
                <a:ext cx="1018687" cy="547250"/>
              </a:xfrm>
              <a:prstGeom prst="rect">
                <a:avLst/>
              </a:prstGeom>
              <a:solidFill>
                <a:schemeClr val="bg1"/>
              </a:solidFill>
              <a:ln>
                <a:solidFill>
                  <a:schemeClr val="tx2"/>
                </a:solidFill>
              </a:ln>
            </p:spPr>
            <p:txBody>
              <a:bodyPr wrap="square" rtlCol="0">
                <a:spAutoFit/>
              </a:bodyPr>
              <a:lstStyle/>
              <a:p>
                <a:pPr fontAlgn="base">
                  <a:spcBef>
                    <a:spcPct val="0"/>
                  </a:spcBef>
                  <a:spcAft>
                    <a:spcPct val="0"/>
                  </a:spcAft>
                </a:pPr>
                <a:r>
                  <a:rPr lang="en-GB" sz="1600" b="1" dirty="0">
                    <a:solidFill>
                      <a:srgbClr val="000000"/>
                    </a:solidFill>
                  </a:rPr>
                  <a:t>function #1</a:t>
                </a:r>
                <a:endParaRPr lang="en-GB" sz="1600" b="1" dirty="0">
                  <a:solidFill>
                    <a:srgbClr val="000000"/>
                  </a:solidFill>
                  <a:latin typeface="Arial" charset="0"/>
                  <a:cs typeface="Arial" charset="0"/>
                </a:endParaRPr>
              </a:p>
            </p:txBody>
          </p:sp>
        </p:grpSp>
        <p:sp>
          <p:nvSpPr>
            <p:cNvPr id="35" name="Rounded Rectangle 37">
              <a:extLst>
                <a:ext uri="{FF2B5EF4-FFF2-40B4-BE49-F238E27FC236}">
                  <a16:creationId xmlns:a16="http://schemas.microsoft.com/office/drawing/2014/main" id="{824DD0DF-D307-A98A-9A02-FC0DD474BDD8}"/>
                </a:ext>
              </a:extLst>
            </p:cNvPr>
            <p:cNvSpPr/>
            <p:nvPr/>
          </p:nvSpPr>
          <p:spPr>
            <a:xfrm>
              <a:off x="7280153" y="4703922"/>
              <a:ext cx="1440160" cy="292387"/>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Arial" panose="020B0604020202020204" pitchFamily="34" charset="0"/>
                <a:cs typeface="Arial" panose="020B0604020202020204" pitchFamily="34" charset="0"/>
              </a:endParaRPr>
            </a:p>
          </p:txBody>
        </p:sp>
        <p:sp>
          <p:nvSpPr>
            <p:cNvPr id="44" name="Right Arrow 13">
              <a:extLst>
                <a:ext uri="{FF2B5EF4-FFF2-40B4-BE49-F238E27FC236}">
                  <a16:creationId xmlns:a16="http://schemas.microsoft.com/office/drawing/2014/main" id="{3A39B2E7-B2BD-4EB0-6FA8-720B1A53F19F}"/>
                </a:ext>
              </a:extLst>
            </p:cNvPr>
            <p:cNvSpPr/>
            <p:nvPr/>
          </p:nvSpPr>
          <p:spPr>
            <a:xfrm rot="5400000">
              <a:off x="7883695" y="4503916"/>
              <a:ext cx="233076" cy="128199"/>
            </a:xfrm>
            <a:prstGeom prst="rightArrow">
              <a:avLst/>
            </a:prstGeom>
            <a:solidFill>
              <a:schemeClr val="accent1"/>
            </a:solidFill>
            <a:ln>
              <a:solidFill>
                <a:srgbClr val="1D34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rgbClr val="FFFFFF"/>
                </a:solidFill>
              </a:endParaRPr>
            </a:p>
          </p:txBody>
        </p:sp>
      </p:grpSp>
      <p:grpSp>
        <p:nvGrpSpPr>
          <p:cNvPr id="47" name="Group 46">
            <a:extLst>
              <a:ext uri="{FF2B5EF4-FFF2-40B4-BE49-F238E27FC236}">
                <a16:creationId xmlns:a16="http://schemas.microsoft.com/office/drawing/2014/main" id="{C2073102-D6CE-29C4-27BF-E7DF230FE640}"/>
              </a:ext>
            </a:extLst>
          </p:cNvPr>
          <p:cNvGrpSpPr/>
          <p:nvPr/>
        </p:nvGrpSpPr>
        <p:grpSpPr>
          <a:xfrm>
            <a:off x="1359978" y="1843868"/>
            <a:ext cx="1288754" cy="2093407"/>
            <a:chOff x="8760826" y="3442738"/>
            <a:chExt cx="1288754" cy="2093407"/>
          </a:xfrm>
        </p:grpSpPr>
        <p:sp>
          <p:nvSpPr>
            <p:cNvPr id="61" name="TextBox 60">
              <a:extLst>
                <a:ext uri="{FF2B5EF4-FFF2-40B4-BE49-F238E27FC236}">
                  <a16:creationId xmlns:a16="http://schemas.microsoft.com/office/drawing/2014/main" id="{4D7F6AE7-DE44-1F80-1EFF-E4BAC7D3F5B3}"/>
                </a:ext>
              </a:extLst>
            </p:cNvPr>
            <p:cNvSpPr txBox="1"/>
            <p:nvPr/>
          </p:nvSpPr>
          <p:spPr>
            <a:xfrm>
              <a:off x="8760826" y="3442738"/>
              <a:ext cx="1288754" cy="338554"/>
            </a:xfrm>
            <a:prstGeom prst="rect">
              <a:avLst/>
            </a:prstGeom>
            <a:solidFill>
              <a:schemeClr val="bg1"/>
            </a:solidFill>
            <a:ln>
              <a:solidFill>
                <a:schemeClr val="tx2"/>
              </a:solidFill>
            </a:ln>
          </p:spPr>
          <p:txBody>
            <a:bodyPr wrap="square" rtlCol="0">
              <a:spAutoFit/>
            </a:bodyPr>
            <a:lstStyle/>
            <a:p>
              <a:pPr fontAlgn="base">
                <a:spcBef>
                  <a:spcPct val="0"/>
                </a:spcBef>
                <a:spcAft>
                  <a:spcPct val="0"/>
                </a:spcAft>
              </a:pPr>
              <a:r>
                <a:rPr lang="en-GB" sz="1600" b="1" dirty="0">
                  <a:solidFill>
                    <a:srgbClr val="000000"/>
                  </a:solidFill>
                </a:rPr>
                <a:t>parameters</a:t>
              </a:r>
              <a:endParaRPr lang="en-GB" sz="1600" b="1" dirty="0">
                <a:solidFill>
                  <a:srgbClr val="000000"/>
                </a:solidFill>
                <a:latin typeface="Arial" charset="0"/>
                <a:cs typeface="Arial" charset="0"/>
              </a:endParaRPr>
            </a:p>
          </p:txBody>
        </p:sp>
        <p:sp>
          <p:nvSpPr>
            <p:cNvPr id="58" name="Rounded Rectangle 37">
              <a:extLst>
                <a:ext uri="{FF2B5EF4-FFF2-40B4-BE49-F238E27FC236}">
                  <a16:creationId xmlns:a16="http://schemas.microsoft.com/office/drawing/2014/main" id="{6C6DBEE2-F1F6-11C5-0847-7D9B7FE6F68D}"/>
                </a:ext>
              </a:extLst>
            </p:cNvPr>
            <p:cNvSpPr/>
            <p:nvPr/>
          </p:nvSpPr>
          <p:spPr>
            <a:xfrm>
              <a:off x="8800681" y="4067730"/>
              <a:ext cx="1202079" cy="1468415"/>
            </a:xfrm>
            <a:prstGeom prst="roundRect">
              <a:avLst>
                <a:gd name="adj" fmla="val 5370"/>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Arial" panose="020B0604020202020204" pitchFamily="34" charset="0"/>
                <a:cs typeface="Arial" panose="020B0604020202020204" pitchFamily="34" charset="0"/>
              </a:endParaRPr>
            </a:p>
          </p:txBody>
        </p:sp>
        <p:sp>
          <p:nvSpPr>
            <p:cNvPr id="59" name="Right Arrow 13">
              <a:extLst>
                <a:ext uri="{FF2B5EF4-FFF2-40B4-BE49-F238E27FC236}">
                  <a16:creationId xmlns:a16="http://schemas.microsoft.com/office/drawing/2014/main" id="{1EF23BA4-7258-4A58-6343-954F8E47CE22}"/>
                </a:ext>
              </a:extLst>
            </p:cNvPr>
            <p:cNvSpPr/>
            <p:nvPr/>
          </p:nvSpPr>
          <p:spPr>
            <a:xfrm rot="5400000">
              <a:off x="9277060" y="3851324"/>
              <a:ext cx="233076" cy="128199"/>
            </a:xfrm>
            <a:prstGeom prst="rightArrow">
              <a:avLst/>
            </a:prstGeom>
            <a:solidFill>
              <a:schemeClr val="accent1"/>
            </a:solidFill>
            <a:ln>
              <a:solidFill>
                <a:srgbClr val="1D34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rgbClr val="FFFFFF"/>
                </a:solidFill>
              </a:endParaRPr>
            </a:p>
          </p:txBody>
        </p:sp>
      </p:grpSp>
      <p:grpSp>
        <p:nvGrpSpPr>
          <p:cNvPr id="16" name="Group 15">
            <a:extLst>
              <a:ext uri="{FF2B5EF4-FFF2-40B4-BE49-F238E27FC236}">
                <a16:creationId xmlns:a16="http://schemas.microsoft.com/office/drawing/2014/main" id="{1A4FF696-6E98-5C3B-A074-582077294D9E}"/>
              </a:ext>
            </a:extLst>
          </p:cNvPr>
          <p:cNvGrpSpPr/>
          <p:nvPr/>
        </p:nvGrpSpPr>
        <p:grpSpPr>
          <a:xfrm>
            <a:off x="3043645" y="3310168"/>
            <a:ext cx="1257502" cy="879390"/>
            <a:chOff x="8800681" y="4167014"/>
            <a:chExt cx="1257502" cy="879390"/>
          </a:xfrm>
        </p:grpSpPr>
        <p:sp>
          <p:nvSpPr>
            <p:cNvPr id="20" name="TextBox 19">
              <a:extLst>
                <a:ext uri="{FF2B5EF4-FFF2-40B4-BE49-F238E27FC236}">
                  <a16:creationId xmlns:a16="http://schemas.microsoft.com/office/drawing/2014/main" id="{63E5C360-9959-202E-28BA-98B228D814B6}"/>
                </a:ext>
              </a:extLst>
            </p:cNvPr>
            <p:cNvSpPr txBox="1"/>
            <p:nvPr/>
          </p:nvSpPr>
          <p:spPr>
            <a:xfrm>
              <a:off x="9137009" y="4707850"/>
              <a:ext cx="558812" cy="338554"/>
            </a:xfrm>
            <a:prstGeom prst="rect">
              <a:avLst/>
            </a:prstGeom>
            <a:solidFill>
              <a:schemeClr val="bg1"/>
            </a:solidFill>
            <a:ln>
              <a:solidFill>
                <a:schemeClr val="tx2"/>
              </a:solidFill>
            </a:ln>
          </p:spPr>
          <p:txBody>
            <a:bodyPr wrap="square" rtlCol="0">
              <a:spAutoFit/>
            </a:bodyPr>
            <a:lstStyle/>
            <a:p>
              <a:pPr fontAlgn="base">
                <a:spcBef>
                  <a:spcPct val="0"/>
                </a:spcBef>
                <a:spcAft>
                  <a:spcPct val="0"/>
                </a:spcAft>
              </a:pPr>
              <a:r>
                <a:rPr lang="en-GB" sz="1600" b="1" dirty="0">
                  <a:solidFill>
                    <a:srgbClr val="000000"/>
                  </a:solidFill>
                </a:rPr>
                <a:t>cell</a:t>
              </a:r>
              <a:endParaRPr lang="en-GB" sz="1600" b="1" dirty="0">
                <a:solidFill>
                  <a:srgbClr val="000000"/>
                </a:solidFill>
                <a:latin typeface="Arial" charset="0"/>
                <a:cs typeface="Arial" charset="0"/>
              </a:endParaRPr>
            </a:p>
          </p:txBody>
        </p:sp>
        <p:sp>
          <p:nvSpPr>
            <p:cNvPr id="23" name="Rounded Rectangle 37">
              <a:extLst>
                <a:ext uri="{FF2B5EF4-FFF2-40B4-BE49-F238E27FC236}">
                  <a16:creationId xmlns:a16="http://schemas.microsoft.com/office/drawing/2014/main" id="{D948867A-7736-73CF-2295-6C22E50E3F76}"/>
                </a:ext>
              </a:extLst>
            </p:cNvPr>
            <p:cNvSpPr/>
            <p:nvPr/>
          </p:nvSpPr>
          <p:spPr>
            <a:xfrm>
              <a:off x="8800681" y="4167014"/>
              <a:ext cx="1257502" cy="251661"/>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Arial" panose="020B0604020202020204" pitchFamily="34" charset="0"/>
                <a:cs typeface="Arial" panose="020B0604020202020204" pitchFamily="34" charset="0"/>
              </a:endParaRPr>
            </a:p>
          </p:txBody>
        </p:sp>
        <p:sp>
          <p:nvSpPr>
            <p:cNvPr id="26" name="Right Arrow 13">
              <a:extLst>
                <a:ext uri="{FF2B5EF4-FFF2-40B4-BE49-F238E27FC236}">
                  <a16:creationId xmlns:a16="http://schemas.microsoft.com/office/drawing/2014/main" id="{9C441FCD-EB53-4CB5-CE01-7E98EFB9FDD7}"/>
                </a:ext>
              </a:extLst>
            </p:cNvPr>
            <p:cNvSpPr/>
            <p:nvPr/>
          </p:nvSpPr>
          <p:spPr>
            <a:xfrm rot="16200000">
              <a:off x="9299877" y="4504181"/>
              <a:ext cx="233076" cy="128199"/>
            </a:xfrm>
            <a:prstGeom prst="rightArrow">
              <a:avLst/>
            </a:prstGeom>
            <a:solidFill>
              <a:schemeClr val="accent1"/>
            </a:solidFill>
            <a:ln>
              <a:solidFill>
                <a:srgbClr val="1D34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rgbClr val="FFFFFF"/>
                </a:solidFill>
              </a:endParaRPr>
            </a:p>
          </p:txBody>
        </p:sp>
      </p:grpSp>
      <p:grpSp>
        <p:nvGrpSpPr>
          <p:cNvPr id="60" name="Group 59">
            <a:extLst>
              <a:ext uri="{FF2B5EF4-FFF2-40B4-BE49-F238E27FC236}">
                <a16:creationId xmlns:a16="http://schemas.microsoft.com/office/drawing/2014/main" id="{1BDF698E-FD68-7223-27AD-B7F3F9579E25}"/>
              </a:ext>
            </a:extLst>
          </p:cNvPr>
          <p:cNvGrpSpPr/>
          <p:nvPr/>
        </p:nvGrpSpPr>
        <p:grpSpPr>
          <a:xfrm>
            <a:off x="1372121" y="3328984"/>
            <a:ext cx="1641206" cy="636267"/>
            <a:chOff x="1372121" y="3328984"/>
            <a:chExt cx="1641206" cy="636267"/>
          </a:xfrm>
        </p:grpSpPr>
        <p:sp>
          <p:nvSpPr>
            <p:cNvPr id="28" name="Right Arrow 13">
              <a:extLst>
                <a:ext uri="{FF2B5EF4-FFF2-40B4-BE49-F238E27FC236}">
                  <a16:creationId xmlns:a16="http://schemas.microsoft.com/office/drawing/2014/main" id="{7BC175A7-77FC-CA21-8588-2F6CD2C621DF}"/>
                </a:ext>
              </a:extLst>
            </p:cNvPr>
            <p:cNvSpPr/>
            <p:nvPr/>
          </p:nvSpPr>
          <p:spPr>
            <a:xfrm rot="10800000">
              <a:off x="2628271" y="3383380"/>
              <a:ext cx="385056" cy="117628"/>
            </a:xfrm>
            <a:prstGeom prst="rightArrow">
              <a:avLst/>
            </a:prstGeom>
            <a:solidFill>
              <a:schemeClr val="accent1"/>
            </a:solidFill>
            <a:ln>
              <a:solidFill>
                <a:srgbClr val="1D34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rgbClr val="FFFFFF"/>
                </a:solidFill>
              </a:endParaRPr>
            </a:p>
          </p:txBody>
        </p:sp>
        <p:sp>
          <p:nvSpPr>
            <p:cNvPr id="56" name="TextBox 55">
              <a:extLst>
                <a:ext uri="{FF2B5EF4-FFF2-40B4-BE49-F238E27FC236}">
                  <a16:creationId xmlns:a16="http://schemas.microsoft.com/office/drawing/2014/main" id="{1DD6A91B-21C9-8AB6-FDA4-33688B0420A1}"/>
                </a:ext>
              </a:extLst>
            </p:cNvPr>
            <p:cNvSpPr txBox="1"/>
            <p:nvPr/>
          </p:nvSpPr>
          <p:spPr>
            <a:xfrm>
              <a:off x="1388371" y="3626697"/>
              <a:ext cx="1184474" cy="338554"/>
            </a:xfrm>
            <a:prstGeom prst="rect">
              <a:avLst/>
            </a:prstGeom>
            <a:solidFill>
              <a:schemeClr val="bg1"/>
            </a:solidFill>
            <a:ln>
              <a:solidFill>
                <a:schemeClr val="tx2"/>
              </a:solidFill>
            </a:ln>
          </p:spPr>
          <p:txBody>
            <a:bodyPr wrap="square" rtlCol="0">
              <a:spAutoFit/>
            </a:bodyPr>
            <a:lstStyle/>
            <a:p>
              <a:pPr fontAlgn="base">
                <a:spcBef>
                  <a:spcPct val="0"/>
                </a:spcBef>
                <a:spcAft>
                  <a:spcPct val="0"/>
                </a:spcAft>
              </a:pPr>
              <a:r>
                <a:rPr lang="en-GB" sz="1600" b="1" dirty="0">
                  <a:solidFill>
                    <a:srgbClr val="000000"/>
                  </a:solidFill>
                  <a:latin typeface="Arial" charset="0"/>
                  <a:cs typeface="Arial" charset="0"/>
                </a:rPr>
                <a:t>parameter</a:t>
              </a:r>
            </a:p>
          </p:txBody>
        </p:sp>
        <p:sp>
          <p:nvSpPr>
            <p:cNvPr id="57" name="Rounded Rectangle 37">
              <a:extLst>
                <a:ext uri="{FF2B5EF4-FFF2-40B4-BE49-F238E27FC236}">
                  <a16:creationId xmlns:a16="http://schemas.microsoft.com/office/drawing/2014/main" id="{7FC688E4-5DCC-72A7-9969-2346612F3034}"/>
                </a:ext>
              </a:extLst>
            </p:cNvPr>
            <p:cNvSpPr/>
            <p:nvPr/>
          </p:nvSpPr>
          <p:spPr>
            <a:xfrm>
              <a:off x="1372121" y="3328984"/>
              <a:ext cx="1257502" cy="251661"/>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Arial" panose="020B0604020202020204" pitchFamily="34" charset="0"/>
                <a:cs typeface="Arial" panose="020B0604020202020204" pitchFamily="34" charset="0"/>
              </a:endParaRPr>
            </a:p>
          </p:txBody>
        </p:sp>
      </p:grpSp>
      <p:grpSp>
        <p:nvGrpSpPr>
          <p:cNvPr id="64" name="Group 63">
            <a:extLst>
              <a:ext uri="{FF2B5EF4-FFF2-40B4-BE49-F238E27FC236}">
                <a16:creationId xmlns:a16="http://schemas.microsoft.com/office/drawing/2014/main" id="{9D6FFA19-768C-A719-EDC9-06EA6512252C}"/>
              </a:ext>
            </a:extLst>
          </p:cNvPr>
          <p:cNvGrpSpPr/>
          <p:nvPr/>
        </p:nvGrpSpPr>
        <p:grpSpPr>
          <a:xfrm>
            <a:off x="3042784" y="1099839"/>
            <a:ext cx="1257502" cy="2185144"/>
            <a:chOff x="3042784" y="1099839"/>
            <a:chExt cx="1257502" cy="2185144"/>
          </a:xfrm>
        </p:grpSpPr>
        <p:sp>
          <p:nvSpPr>
            <p:cNvPr id="51" name="Right Arrow 32">
              <a:extLst>
                <a:ext uri="{FF2B5EF4-FFF2-40B4-BE49-F238E27FC236}">
                  <a16:creationId xmlns:a16="http://schemas.microsoft.com/office/drawing/2014/main" id="{7FD38D0F-C1AC-4DFB-72EF-D18A64E3C0DF}"/>
                </a:ext>
              </a:extLst>
            </p:cNvPr>
            <p:cNvSpPr/>
            <p:nvPr/>
          </p:nvSpPr>
          <p:spPr>
            <a:xfrm rot="16200000">
              <a:off x="2884357" y="2432868"/>
              <a:ext cx="1546843" cy="157388"/>
            </a:xfrm>
            <a:prstGeom prst="rightArrow">
              <a:avLst/>
            </a:prstGeom>
            <a:solidFill>
              <a:schemeClr val="accent1"/>
            </a:solidFill>
            <a:ln>
              <a:solidFill>
                <a:srgbClr val="1D34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rgbClr val="FFFFFF"/>
                </a:solidFill>
              </a:endParaRPr>
            </a:p>
          </p:txBody>
        </p:sp>
        <p:sp>
          <p:nvSpPr>
            <p:cNvPr id="62" name="TextBox 61">
              <a:extLst>
                <a:ext uri="{FF2B5EF4-FFF2-40B4-BE49-F238E27FC236}">
                  <a16:creationId xmlns:a16="http://schemas.microsoft.com/office/drawing/2014/main" id="{D0411378-C143-CAD4-F68C-CC90C68EF4CC}"/>
                </a:ext>
              </a:extLst>
            </p:cNvPr>
            <p:cNvSpPr txBox="1"/>
            <p:nvPr/>
          </p:nvSpPr>
          <p:spPr>
            <a:xfrm>
              <a:off x="3203483" y="1099839"/>
              <a:ext cx="936104" cy="338554"/>
            </a:xfrm>
            <a:prstGeom prst="rect">
              <a:avLst/>
            </a:prstGeom>
            <a:solidFill>
              <a:schemeClr val="bg1"/>
            </a:solidFill>
            <a:ln>
              <a:solidFill>
                <a:schemeClr val="tx2"/>
              </a:solidFill>
            </a:ln>
          </p:spPr>
          <p:txBody>
            <a:bodyPr wrap="square" rtlCol="0">
              <a:spAutoFit/>
            </a:bodyPr>
            <a:lstStyle/>
            <a:p>
              <a:pPr fontAlgn="base">
                <a:spcBef>
                  <a:spcPct val="0"/>
                </a:spcBef>
                <a:spcAft>
                  <a:spcPct val="0"/>
                </a:spcAft>
              </a:pPr>
              <a:r>
                <a:rPr lang="en-GB" sz="1600" b="1" dirty="0">
                  <a:solidFill>
                    <a:srgbClr val="000000"/>
                  </a:solidFill>
                  <a:latin typeface="Arial" charset="0"/>
                  <a:cs typeface="Arial" charset="0"/>
                </a:rPr>
                <a:t>system</a:t>
              </a:r>
            </a:p>
          </p:txBody>
        </p:sp>
        <p:sp>
          <p:nvSpPr>
            <p:cNvPr id="63" name="Rounded Rectangle 37">
              <a:extLst>
                <a:ext uri="{FF2B5EF4-FFF2-40B4-BE49-F238E27FC236}">
                  <a16:creationId xmlns:a16="http://schemas.microsoft.com/office/drawing/2014/main" id="{925F52B0-FAA9-3828-BE5E-0C6294F62D4B}"/>
                </a:ext>
              </a:extLst>
            </p:cNvPr>
            <p:cNvSpPr/>
            <p:nvPr/>
          </p:nvSpPr>
          <p:spPr>
            <a:xfrm>
              <a:off x="3042784" y="1493623"/>
              <a:ext cx="1257502" cy="251661"/>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260677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par>
                                <p:cTn id="13" presetID="10" presetClass="exit" presetSubtype="0" fill="hold" nodeType="withEffect">
                                  <p:stCondLst>
                                    <p:cond delay="0"/>
                                  </p:stCondLst>
                                  <p:childTnLst>
                                    <p:animEffect transition="out" filter="fade">
                                      <p:cBhvr>
                                        <p:cTn id="14" dur="500"/>
                                        <p:tgtEl>
                                          <p:spTgt spid="9"/>
                                        </p:tgtEl>
                                      </p:cBhvr>
                                    </p:animEffect>
                                    <p:set>
                                      <p:cBhvr>
                                        <p:cTn id="15" dur="1" fill="hold">
                                          <p:stCondLst>
                                            <p:cond delay="499"/>
                                          </p:stCondLst>
                                        </p:cTn>
                                        <p:tgtEl>
                                          <p:spTgt spid="9"/>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par>
                                <p:cTn id="21" presetID="10" presetClass="exit" presetSubtype="0" fill="hold" nodeType="withEffect">
                                  <p:stCondLst>
                                    <p:cond delay="0"/>
                                  </p:stCondLst>
                                  <p:childTnLst>
                                    <p:animEffect transition="out" filter="fade">
                                      <p:cBhvr>
                                        <p:cTn id="22" dur="500"/>
                                        <p:tgtEl>
                                          <p:spTgt spid="11"/>
                                        </p:tgtEl>
                                      </p:cBhvr>
                                    </p:animEffect>
                                    <p:set>
                                      <p:cBhvr>
                                        <p:cTn id="23" dur="1" fill="hold">
                                          <p:stCondLst>
                                            <p:cond delay="499"/>
                                          </p:stCondLst>
                                        </p:cTn>
                                        <p:tgtEl>
                                          <p:spTgt spid="11"/>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500"/>
                                        <p:tgtEl>
                                          <p:spTgt spid="19"/>
                                        </p:tgtEl>
                                      </p:cBhvr>
                                    </p:animEffect>
                                  </p:childTnLst>
                                </p:cTn>
                              </p:par>
                              <p:par>
                                <p:cTn id="29" presetID="10" presetClass="exit" presetSubtype="0" fill="hold" nodeType="withEffect">
                                  <p:stCondLst>
                                    <p:cond delay="0"/>
                                  </p:stCondLst>
                                  <p:childTnLst>
                                    <p:animEffect transition="out" filter="fade">
                                      <p:cBhvr>
                                        <p:cTn id="30" dur="500"/>
                                        <p:tgtEl>
                                          <p:spTgt spid="12"/>
                                        </p:tgtEl>
                                      </p:cBhvr>
                                    </p:animEffect>
                                    <p:set>
                                      <p:cBhvr>
                                        <p:cTn id="31" dur="1" fill="hold">
                                          <p:stCondLst>
                                            <p:cond delay="499"/>
                                          </p:stCondLst>
                                        </p:cTn>
                                        <p:tgtEl>
                                          <p:spTgt spid="12"/>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50"/>
                                        </p:tgtEl>
                                        <p:attrNameLst>
                                          <p:attrName>style.visibility</p:attrName>
                                        </p:attrNameLst>
                                      </p:cBhvr>
                                      <p:to>
                                        <p:strVal val="visible"/>
                                      </p:to>
                                    </p:set>
                                    <p:animEffect transition="in" filter="fade">
                                      <p:cBhvr>
                                        <p:cTn id="36" dur="500"/>
                                        <p:tgtEl>
                                          <p:spTgt spid="50"/>
                                        </p:tgtEl>
                                      </p:cBhvr>
                                    </p:animEffect>
                                  </p:childTnLst>
                                </p:cTn>
                              </p:par>
                              <p:par>
                                <p:cTn id="37" presetID="10" presetClass="exit" presetSubtype="0" fill="hold" nodeType="withEffect">
                                  <p:stCondLst>
                                    <p:cond delay="0"/>
                                  </p:stCondLst>
                                  <p:childTnLst>
                                    <p:animEffect transition="out" filter="fade">
                                      <p:cBhvr>
                                        <p:cTn id="38" dur="500"/>
                                        <p:tgtEl>
                                          <p:spTgt spid="19"/>
                                        </p:tgtEl>
                                      </p:cBhvr>
                                    </p:animEffect>
                                    <p:set>
                                      <p:cBhvr>
                                        <p:cTn id="39" dur="1" fill="hold">
                                          <p:stCondLst>
                                            <p:cond delay="499"/>
                                          </p:stCondLst>
                                        </p:cTn>
                                        <p:tgtEl>
                                          <p:spTgt spid="19"/>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fade">
                                      <p:cBhvr>
                                        <p:cTn id="44" dur="500"/>
                                        <p:tgtEl>
                                          <p:spTgt spid="21"/>
                                        </p:tgtEl>
                                      </p:cBhvr>
                                    </p:animEffect>
                                  </p:childTnLst>
                                </p:cTn>
                              </p:par>
                              <p:par>
                                <p:cTn id="45" presetID="10" presetClass="exit" presetSubtype="0" fill="hold" nodeType="withEffect">
                                  <p:stCondLst>
                                    <p:cond delay="0"/>
                                  </p:stCondLst>
                                  <p:childTnLst>
                                    <p:animEffect transition="out" filter="fade">
                                      <p:cBhvr>
                                        <p:cTn id="46" dur="500"/>
                                        <p:tgtEl>
                                          <p:spTgt spid="50"/>
                                        </p:tgtEl>
                                      </p:cBhvr>
                                    </p:animEffect>
                                    <p:set>
                                      <p:cBhvr>
                                        <p:cTn id="47" dur="1" fill="hold">
                                          <p:stCondLst>
                                            <p:cond delay="499"/>
                                          </p:stCondLst>
                                        </p:cTn>
                                        <p:tgtEl>
                                          <p:spTgt spid="50"/>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500"/>
                                        <p:tgtEl>
                                          <p:spTgt spid="27"/>
                                        </p:tgtEl>
                                      </p:cBhvr>
                                    </p:animEffect>
                                  </p:childTnLst>
                                </p:cTn>
                              </p:par>
                              <p:par>
                                <p:cTn id="53" presetID="10" presetClass="exit" presetSubtype="0" fill="hold" nodeType="withEffect">
                                  <p:stCondLst>
                                    <p:cond delay="0"/>
                                  </p:stCondLst>
                                  <p:childTnLst>
                                    <p:animEffect transition="out" filter="fade">
                                      <p:cBhvr>
                                        <p:cTn id="54" dur="500"/>
                                        <p:tgtEl>
                                          <p:spTgt spid="21"/>
                                        </p:tgtEl>
                                      </p:cBhvr>
                                    </p:animEffect>
                                    <p:set>
                                      <p:cBhvr>
                                        <p:cTn id="55" dur="1" fill="hold">
                                          <p:stCondLst>
                                            <p:cond delay="499"/>
                                          </p:stCondLst>
                                        </p:cTn>
                                        <p:tgtEl>
                                          <p:spTgt spid="21"/>
                                        </p:tgtEl>
                                        <p:attrNameLst>
                                          <p:attrName>style.visibility</p:attrName>
                                        </p:attrNameLst>
                                      </p:cBhvr>
                                      <p:to>
                                        <p:strVal val="hidden"/>
                                      </p:to>
                                    </p:se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45"/>
                                        </p:tgtEl>
                                        <p:attrNameLst>
                                          <p:attrName>style.visibility</p:attrName>
                                        </p:attrNameLst>
                                      </p:cBhvr>
                                      <p:to>
                                        <p:strVal val="visible"/>
                                      </p:to>
                                    </p:set>
                                    <p:animEffect transition="in" filter="fade">
                                      <p:cBhvr>
                                        <p:cTn id="60" dur="500"/>
                                        <p:tgtEl>
                                          <p:spTgt spid="45"/>
                                        </p:tgtEl>
                                      </p:cBhvr>
                                    </p:animEffect>
                                  </p:childTnLst>
                                </p:cTn>
                              </p:par>
                              <p:par>
                                <p:cTn id="61" presetID="10" presetClass="exit" presetSubtype="0" fill="hold" nodeType="withEffect">
                                  <p:stCondLst>
                                    <p:cond delay="0"/>
                                  </p:stCondLst>
                                  <p:childTnLst>
                                    <p:animEffect transition="out" filter="fade">
                                      <p:cBhvr>
                                        <p:cTn id="62" dur="500"/>
                                        <p:tgtEl>
                                          <p:spTgt spid="27"/>
                                        </p:tgtEl>
                                      </p:cBhvr>
                                    </p:animEffect>
                                    <p:set>
                                      <p:cBhvr>
                                        <p:cTn id="63" dur="1" fill="hold">
                                          <p:stCondLst>
                                            <p:cond delay="499"/>
                                          </p:stCondLst>
                                        </p:cTn>
                                        <p:tgtEl>
                                          <p:spTgt spid="27"/>
                                        </p:tgtEl>
                                        <p:attrNameLst>
                                          <p:attrName>style.visibility</p:attrName>
                                        </p:attrNameLst>
                                      </p:cBhvr>
                                      <p:to>
                                        <p:strVal val="hidden"/>
                                      </p:to>
                                    </p:se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fade">
                                      <p:cBhvr>
                                        <p:cTn id="68" dur="500"/>
                                        <p:tgtEl>
                                          <p:spTgt spid="24"/>
                                        </p:tgtEl>
                                      </p:cBhvr>
                                    </p:animEffect>
                                  </p:childTnLst>
                                </p:cTn>
                              </p:par>
                              <p:par>
                                <p:cTn id="69" presetID="10" presetClass="exit" presetSubtype="0" fill="hold" nodeType="withEffect">
                                  <p:stCondLst>
                                    <p:cond delay="0"/>
                                  </p:stCondLst>
                                  <p:childTnLst>
                                    <p:animEffect transition="out" filter="fade">
                                      <p:cBhvr>
                                        <p:cTn id="70" dur="500"/>
                                        <p:tgtEl>
                                          <p:spTgt spid="45"/>
                                        </p:tgtEl>
                                      </p:cBhvr>
                                    </p:animEffect>
                                    <p:set>
                                      <p:cBhvr>
                                        <p:cTn id="71" dur="1" fill="hold">
                                          <p:stCondLst>
                                            <p:cond delay="499"/>
                                          </p:stCondLst>
                                        </p:cTn>
                                        <p:tgtEl>
                                          <p:spTgt spid="45"/>
                                        </p:tgtEl>
                                        <p:attrNameLst>
                                          <p:attrName>style.visibility</p:attrName>
                                        </p:attrNameLst>
                                      </p:cBhvr>
                                      <p:to>
                                        <p:strVal val="hidden"/>
                                      </p:to>
                                    </p:se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nodeType="clickEffect">
                                  <p:stCondLst>
                                    <p:cond delay="0"/>
                                  </p:stCondLst>
                                  <p:childTnLst>
                                    <p:set>
                                      <p:cBhvr>
                                        <p:cTn id="75" dur="1" fill="hold">
                                          <p:stCondLst>
                                            <p:cond delay="0"/>
                                          </p:stCondLst>
                                        </p:cTn>
                                        <p:tgtEl>
                                          <p:spTgt spid="47"/>
                                        </p:tgtEl>
                                        <p:attrNameLst>
                                          <p:attrName>style.visibility</p:attrName>
                                        </p:attrNameLst>
                                      </p:cBhvr>
                                      <p:to>
                                        <p:strVal val="visible"/>
                                      </p:to>
                                    </p:set>
                                    <p:animEffect transition="in" filter="fade">
                                      <p:cBhvr>
                                        <p:cTn id="76" dur="500"/>
                                        <p:tgtEl>
                                          <p:spTgt spid="47"/>
                                        </p:tgtEl>
                                      </p:cBhvr>
                                    </p:animEffect>
                                  </p:childTnLst>
                                </p:cTn>
                              </p:par>
                              <p:par>
                                <p:cTn id="77" presetID="10" presetClass="exit" presetSubtype="0" fill="hold" nodeType="withEffect">
                                  <p:stCondLst>
                                    <p:cond delay="0"/>
                                  </p:stCondLst>
                                  <p:childTnLst>
                                    <p:animEffect transition="out" filter="fade">
                                      <p:cBhvr>
                                        <p:cTn id="78" dur="500"/>
                                        <p:tgtEl>
                                          <p:spTgt spid="24"/>
                                        </p:tgtEl>
                                      </p:cBhvr>
                                    </p:animEffect>
                                    <p:set>
                                      <p:cBhvr>
                                        <p:cTn id="79" dur="1" fill="hold">
                                          <p:stCondLst>
                                            <p:cond delay="499"/>
                                          </p:stCondLst>
                                        </p:cTn>
                                        <p:tgtEl>
                                          <p:spTgt spid="24"/>
                                        </p:tgtEl>
                                        <p:attrNameLst>
                                          <p:attrName>style.visibility</p:attrName>
                                        </p:attrNameLst>
                                      </p:cBhvr>
                                      <p:to>
                                        <p:strVal val="hidden"/>
                                      </p:to>
                                    </p:se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nodeType="clickEffect">
                                  <p:stCondLst>
                                    <p:cond delay="0"/>
                                  </p:stCondLst>
                                  <p:childTnLst>
                                    <p:set>
                                      <p:cBhvr>
                                        <p:cTn id="83" dur="1" fill="hold">
                                          <p:stCondLst>
                                            <p:cond delay="0"/>
                                          </p:stCondLst>
                                        </p:cTn>
                                        <p:tgtEl>
                                          <p:spTgt spid="16"/>
                                        </p:tgtEl>
                                        <p:attrNameLst>
                                          <p:attrName>style.visibility</p:attrName>
                                        </p:attrNameLst>
                                      </p:cBhvr>
                                      <p:to>
                                        <p:strVal val="visible"/>
                                      </p:to>
                                    </p:set>
                                    <p:animEffect transition="in" filter="fade">
                                      <p:cBhvr>
                                        <p:cTn id="84" dur="500"/>
                                        <p:tgtEl>
                                          <p:spTgt spid="16"/>
                                        </p:tgtEl>
                                      </p:cBhvr>
                                    </p:animEffect>
                                  </p:childTnLst>
                                </p:cTn>
                              </p:par>
                              <p:par>
                                <p:cTn id="85" presetID="10" presetClass="exit" presetSubtype="0" fill="hold" nodeType="withEffect">
                                  <p:stCondLst>
                                    <p:cond delay="0"/>
                                  </p:stCondLst>
                                  <p:childTnLst>
                                    <p:animEffect transition="out" filter="fade">
                                      <p:cBhvr>
                                        <p:cTn id="86" dur="500"/>
                                        <p:tgtEl>
                                          <p:spTgt spid="47"/>
                                        </p:tgtEl>
                                      </p:cBhvr>
                                    </p:animEffect>
                                    <p:set>
                                      <p:cBhvr>
                                        <p:cTn id="87" dur="1" fill="hold">
                                          <p:stCondLst>
                                            <p:cond delay="499"/>
                                          </p:stCondLst>
                                        </p:cTn>
                                        <p:tgtEl>
                                          <p:spTgt spid="47"/>
                                        </p:tgtEl>
                                        <p:attrNameLst>
                                          <p:attrName>style.visibility</p:attrName>
                                        </p:attrNameLst>
                                      </p:cBhvr>
                                      <p:to>
                                        <p:strVal val="hidden"/>
                                      </p:to>
                                    </p:se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nodeType="clickEffect">
                                  <p:stCondLst>
                                    <p:cond delay="0"/>
                                  </p:stCondLst>
                                  <p:childTnLst>
                                    <p:set>
                                      <p:cBhvr>
                                        <p:cTn id="91" dur="1" fill="hold">
                                          <p:stCondLst>
                                            <p:cond delay="0"/>
                                          </p:stCondLst>
                                        </p:cTn>
                                        <p:tgtEl>
                                          <p:spTgt spid="60"/>
                                        </p:tgtEl>
                                        <p:attrNameLst>
                                          <p:attrName>style.visibility</p:attrName>
                                        </p:attrNameLst>
                                      </p:cBhvr>
                                      <p:to>
                                        <p:strVal val="visible"/>
                                      </p:to>
                                    </p:set>
                                    <p:animEffect transition="in" filter="fade">
                                      <p:cBhvr>
                                        <p:cTn id="92" dur="500"/>
                                        <p:tgtEl>
                                          <p:spTgt spid="60"/>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nodeType="click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FE6C626-E9FB-3434-D567-8DA029C1B153}"/>
              </a:ext>
            </a:extLst>
          </p:cNvPr>
          <p:cNvPicPr>
            <a:picLocks noChangeAspect="1"/>
          </p:cNvPicPr>
          <p:nvPr/>
        </p:nvPicPr>
        <p:blipFill rotWithShape="1">
          <a:blip r:embed="rId2"/>
          <a:srcRect l="-3361" t="23405" r="3361" b="15209"/>
          <a:stretch/>
        </p:blipFill>
        <p:spPr>
          <a:xfrm>
            <a:off x="-306405" y="1502266"/>
            <a:ext cx="9444709" cy="3717407"/>
          </a:xfrm>
          <a:prstGeom prst="rect">
            <a:avLst/>
          </a:prstGeom>
        </p:spPr>
      </p:pic>
      <p:sp>
        <p:nvSpPr>
          <p:cNvPr id="2" name="Title 1"/>
          <p:cNvSpPr>
            <a:spLocks noGrp="1"/>
          </p:cNvSpPr>
          <p:nvPr>
            <p:ph type="title"/>
          </p:nvPr>
        </p:nvSpPr>
        <p:spPr>
          <a:xfrm>
            <a:off x="404038" y="40627"/>
            <a:ext cx="8229600" cy="923540"/>
          </a:xfrm>
        </p:spPr>
        <p:txBody>
          <a:bodyPr>
            <a:normAutofit/>
          </a:bodyPr>
          <a:lstStyle/>
          <a:p>
            <a:r>
              <a:rPr lang="en-GB" sz="4000" dirty="0"/>
              <a:t>Example of a policy</a:t>
            </a:r>
          </a:p>
        </p:txBody>
      </p:sp>
      <p:sp>
        <p:nvSpPr>
          <p:cNvPr id="48" name="TextBox 47">
            <a:extLst>
              <a:ext uri="{FF2B5EF4-FFF2-40B4-BE49-F238E27FC236}">
                <a16:creationId xmlns:a16="http://schemas.microsoft.com/office/drawing/2014/main" id="{F5F95A20-11E1-462A-A168-D7CC943535B6}"/>
              </a:ext>
            </a:extLst>
          </p:cNvPr>
          <p:cNvSpPr txBox="1"/>
          <p:nvPr/>
        </p:nvSpPr>
        <p:spPr>
          <a:xfrm>
            <a:off x="293728" y="2528255"/>
            <a:ext cx="792087" cy="369332"/>
          </a:xfrm>
          <a:prstGeom prst="rect">
            <a:avLst/>
          </a:prstGeom>
          <a:solidFill>
            <a:schemeClr val="bg1"/>
          </a:solidFill>
          <a:ln w="9525">
            <a:solidFill>
              <a:schemeClr val="tx1"/>
            </a:solidFill>
          </a:ln>
        </p:spPr>
        <p:txBody>
          <a:bodyPr wrap="square" rtlCol="0">
            <a:spAutoFit/>
          </a:bodyPr>
          <a:lstStyle/>
          <a:p>
            <a:r>
              <a:rPr lang="en-GB" b="1" dirty="0">
                <a:latin typeface="Arial" panose="020B0604020202020204" pitchFamily="34" charset="0"/>
                <a:cs typeface="Arial" panose="020B0604020202020204" pitchFamily="34" charset="0"/>
              </a:rPr>
              <a:t>Grp 1</a:t>
            </a:r>
          </a:p>
        </p:txBody>
      </p:sp>
      <p:sp>
        <p:nvSpPr>
          <p:cNvPr id="54" name="Rounded Rectangle 19">
            <a:extLst>
              <a:ext uri="{FF2B5EF4-FFF2-40B4-BE49-F238E27FC236}">
                <a16:creationId xmlns:a16="http://schemas.microsoft.com/office/drawing/2014/main" id="{D7FBC4AA-0BAA-4B76-8CFA-9CC9BA2F77FB}"/>
              </a:ext>
            </a:extLst>
          </p:cNvPr>
          <p:cNvSpPr/>
          <p:nvPr/>
        </p:nvSpPr>
        <p:spPr>
          <a:xfrm>
            <a:off x="1187624" y="2428891"/>
            <a:ext cx="7056784" cy="568061"/>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F81C67CA-0ECE-47FB-B529-8C5E635C6D13}"/>
              </a:ext>
            </a:extLst>
          </p:cNvPr>
          <p:cNvSpPr txBox="1"/>
          <p:nvPr/>
        </p:nvSpPr>
        <p:spPr>
          <a:xfrm>
            <a:off x="293728" y="3096571"/>
            <a:ext cx="792087" cy="369332"/>
          </a:xfrm>
          <a:prstGeom prst="rect">
            <a:avLst/>
          </a:prstGeom>
          <a:solidFill>
            <a:schemeClr val="bg1"/>
          </a:solidFill>
          <a:ln w="9525">
            <a:solidFill>
              <a:schemeClr val="tx1"/>
            </a:solidFill>
          </a:ln>
        </p:spPr>
        <p:txBody>
          <a:bodyPr wrap="square" rtlCol="0">
            <a:spAutoFit/>
          </a:bodyPr>
          <a:lstStyle/>
          <a:p>
            <a:r>
              <a:rPr lang="en-GB" b="1" dirty="0">
                <a:latin typeface="Arial" panose="020B0604020202020204" pitchFamily="34" charset="0"/>
                <a:cs typeface="Arial" panose="020B0604020202020204" pitchFamily="34" charset="0"/>
              </a:rPr>
              <a:t>Grp 2</a:t>
            </a:r>
          </a:p>
        </p:txBody>
      </p:sp>
      <p:sp>
        <p:nvSpPr>
          <p:cNvPr id="13" name="Rounded Rectangle 19">
            <a:extLst>
              <a:ext uri="{FF2B5EF4-FFF2-40B4-BE49-F238E27FC236}">
                <a16:creationId xmlns:a16="http://schemas.microsoft.com/office/drawing/2014/main" id="{BE6A91C3-AB8D-40ED-8455-5F3B93FD894D}"/>
              </a:ext>
            </a:extLst>
          </p:cNvPr>
          <p:cNvSpPr/>
          <p:nvPr/>
        </p:nvSpPr>
        <p:spPr>
          <a:xfrm>
            <a:off x="1187624" y="2997208"/>
            <a:ext cx="7056784" cy="53784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66050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additive="base">
                                        <p:cTn id="7" dur="500" fill="hold"/>
                                        <p:tgtEl>
                                          <p:spTgt spid="48"/>
                                        </p:tgtEl>
                                        <p:attrNameLst>
                                          <p:attrName>ppt_x</p:attrName>
                                        </p:attrNameLst>
                                      </p:cBhvr>
                                      <p:tavLst>
                                        <p:tav tm="0">
                                          <p:val>
                                            <p:strVal val="#ppt_x"/>
                                          </p:val>
                                        </p:tav>
                                        <p:tav tm="100000">
                                          <p:val>
                                            <p:strVal val="#ppt_x"/>
                                          </p:val>
                                        </p:tav>
                                      </p:tavLst>
                                    </p:anim>
                                    <p:anim calcmode="lin" valueType="num">
                                      <p:cBhvr additive="base">
                                        <p:cTn id="8" dur="500" fill="hold"/>
                                        <p:tgtEl>
                                          <p:spTgt spid="48"/>
                                        </p:tgtEl>
                                        <p:attrNameLst>
                                          <p:attrName>ppt_y</p:attrName>
                                        </p:attrNameLst>
                                      </p:cBhvr>
                                      <p:tavLst>
                                        <p:tav tm="0">
                                          <p:val>
                                            <p:strVal val="1+#ppt_h/2"/>
                                          </p:val>
                                        </p:tav>
                                        <p:tav tm="100000">
                                          <p:val>
                                            <p:strVal val="#ppt_y"/>
                                          </p:val>
                                        </p:tav>
                                      </p:tavLst>
                                    </p:anim>
                                  </p:childTnLst>
                                </p:cTn>
                              </p:par>
                              <p:par>
                                <p:cTn id="9" presetID="22" presetClass="entr" presetSubtype="4" fill="hold" grpId="0" nodeType="with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down)">
                                      <p:cBhvr>
                                        <p:cTn id="11" dur="500"/>
                                        <p:tgtEl>
                                          <p:spTgt spid="54"/>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additive="base">
                                        <p:cTn id="16" dur="500" fill="hold"/>
                                        <p:tgtEl>
                                          <p:spTgt spid="12"/>
                                        </p:tgtEl>
                                        <p:attrNameLst>
                                          <p:attrName>ppt_x</p:attrName>
                                        </p:attrNameLst>
                                      </p:cBhvr>
                                      <p:tavLst>
                                        <p:tav tm="0">
                                          <p:val>
                                            <p:strVal val="#ppt_x"/>
                                          </p:val>
                                        </p:tav>
                                        <p:tav tm="100000">
                                          <p:val>
                                            <p:strVal val="#ppt_x"/>
                                          </p:val>
                                        </p:tav>
                                      </p:tavLst>
                                    </p:anim>
                                    <p:anim calcmode="lin" valueType="num">
                                      <p:cBhvr additive="base">
                                        <p:cTn id="17" dur="500" fill="hold"/>
                                        <p:tgtEl>
                                          <p:spTgt spid="12"/>
                                        </p:tgtEl>
                                        <p:attrNameLst>
                                          <p:attrName>ppt_y</p:attrName>
                                        </p:attrNameLst>
                                      </p:cBhvr>
                                      <p:tavLst>
                                        <p:tav tm="0">
                                          <p:val>
                                            <p:strVal val="1+#ppt_h/2"/>
                                          </p:val>
                                        </p:tav>
                                        <p:tav tm="100000">
                                          <p:val>
                                            <p:strVal val="#ppt_y"/>
                                          </p:val>
                                        </p:tav>
                                      </p:tavLst>
                                    </p:anim>
                                  </p:childTnLst>
                                </p:cTn>
                              </p:par>
                              <p:par>
                                <p:cTn id="18" presetID="22" presetClass="entr" presetSubtype="4"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down)">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grpId="1" nodeType="clickEffect">
                                  <p:stCondLst>
                                    <p:cond delay="0"/>
                                  </p:stCondLst>
                                  <p:childTnLst>
                                    <p:animEffect transition="out" filter="fade">
                                      <p:cBhvr>
                                        <p:cTn id="24" dur="500"/>
                                        <p:tgtEl>
                                          <p:spTgt spid="48"/>
                                        </p:tgtEl>
                                      </p:cBhvr>
                                    </p:animEffect>
                                    <p:set>
                                      <p:cBhvr>
                                        <p:cTn id="25" dur="1" fill="hold">
                                          <p:stCondLst>
                                            <p:cond delay="499"/>
                                          </p:stCondLst>
                                        </p:cTn>
                                        <p:tgtEl>
                                          <p:spTgt spid="48"/>
                                        </p:tgtEl>
                                        <p:attrNameLst>
                                          <p:attrName>style.visibility</p:attrName>
                                        </p:attrNameLst>
                                      </p:cBhvr>
                                      <p:to>
                                        <p:strVal val="hidden"/>
                                      </p:to>
                                    </p:set>
                                  </p:childTnLst>
                                </p:cTn>
                              </p:par>
                              <p:par>
                                <p:cTn id="26" presetID="10" presetClass="exit" presetSubtype="0" fill="hold" grpId="1" nodeType="withEffect">
                                  <p:stCondLst>
                                    <p:cond delay="0"/>
                                  </p:stCondLst>
                                  <p:childTnLst>
                                    <p:animEffect transition="out" filter="fade">
                                      <p:cBhvr>
                                        <p:cTn id="27" dur="500"/>
                                        <p:tgtEl>
                                          <p:spTgt spid="54"/>
                                        </p:tgtEl>
                                      </p:cBhvr>
                                    </p:animEffect>
                                    <p:set>
                                      <p:cBhvr>
                                        <p:cTn id="28" dur="1" fill="hold">
                                          <p:stCondLst>
                                            <p:cond delay="499"/>
                                          </p:stCondLst>
                                        </p:cTn>
                                        <p:tgtEl>
                                          <p:spTgt spid="54"/>
                                        </p:tgtEl>
                                        <p:attrNameLst>
                                          <p:attrName>style.visibility</p:attrName>
                                        </p:attrNameLst>
                                      </p:cBhvr>
                                      <p:to>
                                        <p:strVal val="hidden"/>
                                      </p:to>
                                    </p:set>
                                  </p:childTnLst>
                                </p:cTn>
                              </p:par>
                              <p:par>
                                <p:cTn id="29" presetID="10" presetClass="exit" presetSubtype="0" fill="hold" grpId="1" nodeType="withEffect">
                                  <p:stCondLst>
                                    <p:cond delay="0"/>
                                  </p:stCondLst>
                                  <p:childTnLst>
                                    <p:animEffect transition="out" filter="fade">
                                      <p:cBhvr>
                                        <p:cTn id="30" dur="500"/>
                                        <p:tgtEl>
                                          <p:spTgt spid="12"/>
                                        </p:tgtEl>
                                      </p:cBhvr>
                                    </p:animEffect>
                                    <p:set>
                                      <p:cBhvr>
                                        <p:cTn id="31" dur="1" fill="hold">
                                          <p:stCondLst>
                                            <p:cond delay="499"/>
                                          </p:stCondLst>
                                        </p:cTn>
                                        <p:tgtEl>
                                          <p:spTgt spid="12"/>
                                        </p:tgtEl>
                                        <p:attrNameLst>
                                          <p:attrName>style.visibility</p:attrName>
                                        </p:attrNameLst>
                                      </p:cBhvr>
                                      <p:to>
                                        <p:strVal val="hidden"/>
                                      </p:to>
                                    </p:set>
                                  </p:childTnLst>
                                </p:cTn>
                              </p:par>
                              <p:par>
                                <p:cTn id="32" presetID="10" presetClass="exit" presetSubtype="0" fill="hold" grpId="1" nodeType="withEffect">
                                  <p:stCondLst>
                                    <p:cond delay="0"/>
                                  </p:stCondLst>
                                  <p:childTnLst>
                                    <p:animEffect transition="out" filter="fade">
                                      <p:cBhvr>
                                        <p:cTn id="33" dur="500"/>
                                        <p:tgtEl>
                                          <p:spTgt spid="13"/>
                                        </p:tgtEl>
                                      </p:cBhvr>
                                    </p:animEffect>
                                    <p:set>
                                      <p:cBhvr>
                                        <p:cTn id="34"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8" grpId="1" animBg="1"/>
      <p:bldP spid="54" grpId="0" animBg="1"/>
      <p:bldP spid="54" grpId="1" animBg="1"/>
      <p:bldP spid="12" grpId="0" animBg="1"/>
      <p:bldP spid="12" grpId="1" animBg="1"/>
      <p:bldP spid="13" grpId="0" animBg="1"/>
      <p:bldP spid="13" grpId="1"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40A1ED-D977-434E-BEFD-25C48C95ED16}"/>
              </a:ext>
            </a:extLst>
          </p:cNvPr>
          <p:cNvSpPr>
            <a:spLocks noGrp="1"/>
          </p:cNvSpPr>
          <p:nvPr>
            <p:ph type="title"/>
          </p:nvPr>
        </p:nvSpPr>
        <p:spPr>
          <a:prstGeom prst="rect">
            <a:avLst/>
          </a:prstGeom>
        </p:spPr>
        <p:txBody>
          <a:bodyPr anchor="ctr">
            <a:normAutofit/>
          </a:bodyPr>
          <a:lstStyle/>
          <a:p>
            <a:pPr algn="l"/>
            <a:r>
              <a:rPr lang="en-US" dirty="0"/>
              <a:t>Parameters</a:t>
            </a:r>
          </a:p>
        </p:txBody>
      </p:sp>
      <p:sp>
        <p:nvSpPr>
          <p:cNvPr id="3" name="Content Placeholder 2">
            <a:extLst>
              <a:ext uri="{FF2B5EF4-FFF2-40B4-BE49-F238E27FC236}">
                <a16:creationId xmlns:a16="http://schemas.microsoft.com/office/drawing/2014/main" id="{ED568452-1BC4-E54C-A3E9-18E930709801}"/>
              </a:ext>
            </a:extLst>
          </p:cNvPr>
          <p:cNvSpPr>
            <a:spLocks noGrp="1"/>
          </p:cNvSpPr>
          <p:nvPr>
            <p:ph idx="1"/>
          </p:nvPr>
        </p:nvSpPr>
        <p:spPr>
          <a:prstGeom prst="rect">
            <a:avLst/>
          </a:prstGeom>
        </p:spPr>
        <p:txBody>
          <a:bodyPr>
            <a:noAutofit/>
          </a:bodyPr>
          <a:lstStyle/>
          <a:p>
            <a:r>
              <a:rPr lang="en-GB" dirty="0"/>
              <a:t>Can be:</a:t>
            </a:r>
          </a:p>
          <a:p>
            <a:pPr lvl="2"/>
            <a:r>
              <a:rPr lang="en-GB" dirty="0">
                <a:solidFill>
                  <a:srgbClr val="0070C0"/>
                </a:solidFill>
              </a:rPr>
              <a:t>common</a:t>
            </a:r>
            <a:r>
              <a:rPr lang="en-GB" dirty="0"/>
              <a:t> to several functions or </a:t>
            </a:r>
            <a:r>
              <a:rPr lang="en-GB" dirty="0">
                <a:solidFill>
                  <a:srgbClr val="0070C0"/>
                </a:solidFill>
              </a:rPr>
              <a:t>specific</a:t>
            </a:r>
            <a:r>
              <a:rPr lang="en-GB" dirty="0"/>
              <a:t> to one function</a:t>
            </a:r>
          </a:p>
          <a:p>
            <a:pPr lvl="2"/>
            <a:r>
              <a:rPr lang="en-GB" dirty="0">
                <a:solidFill>
                  <a:srgbClr val="0070C0"/>
                </a:solidFill>
              </a:rPr>
              <a:t>compulsory</a:t>
            </a:r>
            <a:r>
              <a:rPr lang="en-GB" dirty="0"/>
              <a:t> (i.e. error generated if not used) or </a:t>
            </a:r>
            <a:r>
              <a:rPr lang="en-GB" dirty="0">
                <a:solidFill>
                  <a:srgbClr val="0070C0"/>
                </a:solidFill>
              </a:rPr>
              <a:t>optional</a:t>
            </a:r>
          </a:p>
          <a:p>
            <a:pPr lvl="2"/>
            <a:r>
              <a:rPr lang="en-GB" dirty="0"/>
              <a:t>which parameters are compulsory/</a:t>
            </a:r>
            <a:r>
              <a:rPr lang="en-GB"/>
              <a:t>optional depend </a:t>
            </a:r>
            <a:r>
              <a:rPr lang="en-GB" dirty="0"/>
              <a:t>on the function</a:t>
            </a:r>
          </a:p>
          <a:p>
            <a:r>
              <a:rPr lang="en-GB" dirty="0"/>
              <a:t>Order of parameters in a function is not important</a:t>
            </a:r>
          </a:p>
          <a:p>
            <a:pPr lvl="2"/>
            <a:r>
              <a:rPr lang="en-GB" dirty="0"/>
              <a:t>but order of functions in a policy is!</a:t>
            </a:r>
          </a:p>
          <a:p>
            <a:r>
              <a:rPr lang="en-GB" dirty="0"/>
              <a:t>Manipulated via context menu (right-click)</a:t>
            </a:r>
          </a:p>
          <a:p>
            <a:pPr lvl="2"/>
            <a:r>
              <a:rPr lang="en-GB" dirty="0"/>
              <a:t>only relevant parameters for the given function are shown</a:t>
            </a:r>
          </a:p>
          <a:p>
            <a:r>
              <a:rPr lang="en-GB" dirty="0"/>
              <a:t>Drag &amp; drop can be used</a:t>
            </a:r>
          </a:p>
        </p:txBody>
      </p:sp>
      <p:sp>
        <p:nvSpPr>
          <p:cNvPr id="4" name="Slide Number Placeholder 3">
            <a:extLst>
              <a:ext uri="{FF2B5EF4-FFF2-40B4-BE49-F238E27FC236}">
                <a16:creationId xmlns:a16="http://schemas.microsoft.com/office/drawing/2014/main" id="{88DF2828-28BD-0D46-915A-C60EB5CEF45A}"/>
              </a:ext>
            </a:extLst>
          </p:cNvPr>
          <p:cNvSpPr>
            <a:spLocks noGrp="1"/>
          </p:cNvSpPr>
          <p:nvPr>
            <p:ph type="sldNum" sz="quarter" idx="12"/>
          </p:nvPr>
        </p:nvSpPr>
        <p:spPr>
          <a:prstGeom prst="rect">
            <a:avLst/>
          </a:prstGeom>
        </p:spPr>
        <p:txBody>
          <a:bodyPr anchor="ctr">
            <a:normAutofit/>
          </a:bodyPr>
          <a:lstStyle/>
          <a:p>
            <a:pPr>
              <a:spcAft>
                <a:spcPts val="600"/>
              </a:spcAft>
            </a:pPr>
            <a:fld id="{C48A8FB8-C411-4B7B-B8DF-3C88CBE8C9E0}" type="slidenum">
              <a:rPr lang="en-GB" smtClean="0"/>
              <a:pPr>
                <a:spcAft>
                  <a:spcPts val="600"/>
                </a:spcAft>
              </a:pPr>
              <a:t>77</a:t>
            </a:fld>
            <a:endParaRPr lang="en-GB"/>
          </a:p>
        </p:txBody>
      </p:sp>
      <p:graphicFrame>
        <p:nvGraphicFramePr>
          <p:cNvPr id="6" name="Diagram 5">
            <a:extLst>
              <a:ext uri="{FF2B5EF4-FFF2-40B4-BE49-F238E27FC236}">
                <a16:creationId xmlns:a16="http://schemas.microsoft.com/office/drawing/2014/main" id="{38D9B750-88B4-2D48-BE1B-ED4044329684}"/>
              </a:ext>
            </a:extLst>
          </p:cNvPr>
          <p:cNvGraphicFramePr/>
          <p:nvPr>
            <p:extLst>
              <p:ext uri="{D42A27DB-BD31-4B8C-83A1-F6EECF244321}">
                <p14:modId xmlns:p14="http://schemas.microsoft.com/office/powerpoint/2010/main" val="1280973765"/>
              </p:ext>
            </p:extLst>
          </p:nvPr>
        </p:nvGraphicFramePr>
        <p:xfrm>
          <a:off x="5501208" y="323056"/>
          <a:ext cx="3203848"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tangle 6">
            <a:extLst>
              <a:ext uri="{FF2B5EF4-FFF2-40B4-BE49-F238E27FC236}">
                <a16:creationId xmlns:a16="http://schemas.microsoft.com/office/drawing/2014/main" id="{9FD24D7A-30A2-2143-9B9A-F28A3170D4AA}"/>
              </a:ext>
            </a:extLst>
          </p:cNvPr>
          <p:cNvSpPr/>
          <p:nvPr/>
        </p:nvSpPr>
        <p:spPr>
          <a:xfrm>
            <a:off x="5400092" y="448071"/>
            <a:ext cx="2268252" cy="892969"/>
          </a:xfrm>
          <a:prstGeom prst="rect">
            <a:avLst/>
          </a:prstGeom>
          <a:solidFill>
            <a:schemeClr val="bg1">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98514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Cells</a:t>
            </a:r>
          </a:p>
        </p:txBody>
      </p:sp>
      <p:sp>
        <p:nvSpPr>
          <p:cNvPr id="3" name="Content Placeholder 2"/>
          <p:cNvSpPr>
            <a:spLocks noGrp="1"/>
          </p:cNvSpPr>
          <p:nvPr>
            <p:ph idx="1"/>
          </p:nvPr>
        </p:nvSpPr>
        <p:spPr/>
        <p:txBody>
          <a:bodyPr>
            <a:normAutofit lnSpcReduction="10000"/>
          </a:bodyPr>
          <a:lstStyle/>
          <a:p>
            <a:r>
              <a:rPr lang="en-GB" dirty="0"/>
              <a:t>Determines effect of a parameter on a system</a:t>
            </a:r>
          </a:p>
          <a:p>
            <a:r>
              <a:rPr lang="en-GB" dirty="0"/>
              <a:t>Content varies depending on the parent function</a:t>
            </a:r>
          </a:p>
          <a:p>
            <a:pPr lvl="1"/>
            <a:r>
              <a:rPr lang="en-GB" dirty="0"/>
              <a:t>switches</a:t>
            </a:r>
          </a:p>
          <a:p>
            <a:pPr lvl="1"/>
            <a:r>
              <a:rPr lang="en-GB" dirty="0"/>
              <a:t>amounts</a:t>
            </a:r>
          </a:p>
          <a:p>
            <a:pPr lvl="2"/>
            <a:r>
              <a:rPr lang="en-GB" dirty="0"/>
              <a:t>#w #m #y #d #c #l #s</a:t>
            </a:r>
          </a:p>
          <a:p>
            <a:pPr lvl="1"/>
            <a:r>
              <a:rPr lang="en-GB" dirty="0"/>
              <a:t>operators </a:t>
            </a:r>
          </a:p>
          <a:p>
            <a:pPr lvl="2"/>
            <a:r>
              <a:rPr lang="en-GB" dirty="0"/>
              <a:t>+ - * / ^ % ! | &amp; &gt; = &lt;</a:t>
            </a:r>
          </a:p>
          <a:p>
            <a:pPr lvl="2"/>
            <a:r>
              <a:rPr lang="en-GB" dirty="0"/>
              <a:t>if() abs() min() max() ln() log() exp() sqrt() ceiling() floor() round()</a:t>
            </a:r>
          </a:p>
          <a:p>
            <a:pPr lvl="1"/>
            <a:r>
              <a:rPr lang="en-GB" dirty="0"/>
              <a:t>arguments:</a:t>
            </a:r>
          </a:p>
          <a:p>
            <a:pPr lvl="2"/>
            <a:r>
              <a:rPr lang="en-GB" dirty="0"/>
              <a:t>variables, constants, income lists, queries, tax units</a:t>
            </a:r>
          </a:p>
          <a:p>
            <a:pPr lvl="2"/>
            <a:r>
              <a:rPr lang="en-GB" dirty="0"/>
              <a:t>we will discuss arguments throughout this course</a:t>
            </a:r>
          </a:p>
          <a:p>
            <a:pPr lvl="2"/>
            <a:endParaRPr lang="en-GB" dirty="0"/>
          </a:p>
        </p:txBody>
      </p:sp>
      <p:sp>
        <p:nvSpPr>
          <p:cNvPr id="4" name="Slide Number Placeholder 3"/>
          <p:cNvSpPr>
            <a:spLocks noGrp="1"/>
          </p:cNvSpPr>
          <p:nvPr>
            <p:ph type="sldNum" sz="quarter" idx="12"/>
          </p:nvPr>
        </p:nvSpPr>
        <p:spPr/>
        <p:txBody>
          <a:bodyPr/>
          <a:lstStyle/>
          <a:p>
            <a:fld id="{C48A8FB8-C411-4B7B-B8DF-3C88CBE8C9E0}" type="slidenum">
              <a:rPr lang="en-GB" smtClean="0"/>
              <a:t>78</a:t>
            </a:fld>
            <a:endParaRPr lang="en-GB"/>
          </a:p>
        </p:txBody>
      </p:sp>
    </p:spTree>
    <p:extLst>
      <p:ext uri="{BB962C8B-B14F-4D97-AF65-F5344CB8AC3E}">
        <p14:creationId xmlns:p14="http://schemas.microsoft.com/office/powerpoint/2010/main" val="64444557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Exercise 2</a:t>
            </a:r>
          </a:p>
        </p:txBody>
      </p:sp>
      <p:sp>
        <p:nvSpPr>
          <p:cNvPr id="3" name="Content Placeholder 2"/>
          <p:cNvSpPr>
            <a:spLocks noGrp="1"/>
          </p:cNvSpPr>
          <p:nvPr>
            <p:ph idx="1"/>
          </p:nvPr>
        </p:nvSpPr>
        <p:spPr/>
        <p:txBody>
          <a:bodyPr>
            <a:normAutofit/>
          </a:bodyPr>
          <a:lstStyle/>
          <a:p>
            <a:r>
              <a:rPr lang="en-GB" dirty="0"/>
              <a:t>You will learn to:</a:t>
            </a:r>
          </a:p>
          <a:p>
            <a:pPr lvl="1"/>
            <a:r>
              <a:rPr lang="en-GB" dirty="0"/>
              <a:t>How to make a copy of an existing system</a:t>
            </a:r>
          </a:p>
          <a:p>
            <a:pPr lvl="1"/>
            <a:r>
              <a:rPr lang="en-GB" dirty="0"/>
              <a:t>How to alter the copy to reflect a simple reform</a:t>
            </a:r>
          </a:p>
          <a:p>
            <a:pPr lvl="2"/>
            <a:r>
              <a:rPr lang="en-GB" dirty="0"/>
              <a:t>increase child benefit amount for the first child in the UK in 2026 by £10 per week</a:t>
            </a:r>
          </a:p>
          <a:p>
            <a:pPr lvl="1"/>
            <a:r>
              <a:rPr lang="en-GB" dirty="0"/>
              <a:t>Run reform system and analyse its effects using Statistics Presenter </a:t>
            </a:r>
          </a:p>
          <a:p>
            <a:pPr lvl="1"/>
            <a:endParaRPr lang="en-GB" dirty="0"/>
          </a:p>
          <a:p>
            <a:r>
              <a:rPr lang="en-GB" dirty="0"/>
              <a:t>We will do the exercise together!</a:t>
            </a:r>
          </a:p>
          <a:p>
            <a:pPr lvl="1"/>
            <a:r>
              <a:rPr lang="en-GB" dirty="0"/>
              <a:t>Each step is described in the following slides if you want to return to them later </a:t>
            </a:r>
          </a:p>
        </p:txBody>
      </p:sp>
      <p:sp>
        <p:nvSpPr>
          <p:cNvPr id="4" name="Slide Number Placeholder 3"/>
          <p:cNvSpPr>
            <a:spLocks noGrp="1"/>
          </p:cNvSpPr>
          <p:nvPr>
            <p:ph type="sldNum" sz="quarter" idx="12"/>
          </p:nvPr>
        </p:nvSpPr>
        <p:spPr/>
        <p:txBody>
          <a:bodyPr/>
          <a:lstStyle/>
          <a:p>
            <a:fld id="{C48A8FB8-C411-4B7B-B8DF-3C88CBE8C9E0}" type="slidenum">
              <a:rPr lang="en-GB" smtClean="0"/>
              <a:t>79</a:t>
            </a:fld>
            <a:endParaRPr lang="en-GB"/>
          </a:p>
        </p:txBody>
      </p:sp>
      <p:pic>
        <p:nvPicPr>
          <p:cNvPr id="5" name="Picture 2" descr="C:\Users\kg16893\AppData\Local\Microsoft\Windows\Temporary Internet Files\Content.IE5\XJYSR4RB\Abacus-symbol[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3608" y="265726"/>
            <a:ext cx="1422091" cy="10877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53608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Microsimulation: Why</a:t>
            </a:r>
          </a:p>
        </p:txBody>
      </p:sp>
      <p:sp>
        <p:nvSpPr>
          <p:cNvPr id="3" name="Content Placeholder 2"/>
          <p:cNvSpPr>
            <a:spLocks noGrp="1"/>
          </p:cNvSpPr>
          <p:nvPr>
            <p:ph idx="1"/>
          </p:nvPr>
        </p:nvSpPr>
        <p:spPr/>
        <p:txBody>
          <a:bodyPr>
            <a:normAutofit/>
          </a:bodyPr>
          <a:lstStyle/>
          <a:p>
            <a:r>
              <a:rPr lang="en-GB" sz="2400" dirty="0">
                <a:solidFill>
                  <a:srgbClr val="0070C0"/>
                </a:solidFill>
              </a:rPr>
              <a:t>To reconstruct things we do not observe</a:t>
            </a:r>
            <a:r>
              <a:rPr lang="en-GB" sz="2400" dirty="0"/>
              <a:t>:</a:t>
            </a:r>
          </a:p>
          <a:p>
            <a:pPr lvl="1"/>
            <a:r>
              <a:rPr lang="en-GB" sz="2000" dirty="0"/>
              <a:t>Missing variables </a:t>
            </a:r>
          </a:p>
          <a:p>
            <a:pPr lvl="1"/>
            <a:r>
              <a:rPr lang="en-GB" sz="2000" dirty="0"/>
              <a:t>(Future states)</a:t>
            </a:r>
          </a:p>
          <a:p>
            <a:pPr lvl="1"/>
            <a:r>
              <a:rPr lang="en-GB" sz="2000" dirty="0"/>
              <a:t>Counterfactuals</a:t>
            </a:r>
            <a:br>
              <a:rPr lang="en-GB" sz="2400" dirty="0"/>
            </a:br>
            <a:endParaRPr lang="en-GB" sz="2400" dirty="0"/>
          </a:p>
          <a:p>
            <a:r>
              <a:rPr lang="en-GB" sz="2400" dirty="0"/>
              <a:t>With respect to other modelling exercises:</a:t>
            </a:r>
          </a:p>
          <a:p>
            <a:pPr lvl="1"/>
            <a:r>
              <a:rPr lang="en-GB" sz="2000" dirty="0"/>
              <a:t>Focus on </a:t>
            </a:r>
            <a:r>
              <a:rPr lang="en-GB" sz="2000" dirty="0">
                <a:solidFill>
                  <a:srgbClr val="0070C0"/>
                </a:solidFill>
              </a:rPr>
              <a:t>micro-units</a:t>
            </a:r>
            <a:r>
              <a:rPr lang="en-GB" sz="2000" dirty="0"/>
              <a:t>, and </a:t>
            </a:r>
            <a:r>
              <a:rPr lang="en-GB" sz="2000" dirty="0">
                <a:solidFill>
                  <a:srgbClr val="0070C0"/>
                </a:solidFill>
              </a:rPr>
              <a:t>micro-rules</a:t>
            </a:r>
          </a:p>
          <a:p>
            <a:pPr lvl="1"/>
            <a:r>
              <a:rPr lang="en-GB" sz="2000" dirty="0">
                <a:solidFill>
                  <a:srgbClr val="0070C0"/>
                </a:solidFill>
              </a:rPr>
              <a:t>Flexibility</a:t>
            </a:r>
            <a:r>
              <a:rPr lang="en-GB" sz="2000" dirty="0"/>
              <a:t> brought about by the computational approach: everything that can be algorithmically described can be simulated.</a:t>
            </a:r>
          </a:p>
          <a:p>
            <a:pPr lvl="1"/>
            <a:endParaRPr lang="en-GB" sz="2400" dirty="0"/>
          </a:p>
          <a:p>
            <a:pPr lvl="1"/>
            <a:endParaRPr lang="en-GB" sz="2400" dirty="0"/>
          </a:p>
          <a:p>
            <a:pPr lvl="1"/>
            <a:endParaRPr lang="en-GB" sz="2400" dirty="0"/>
          </a:p>
        </p:txBody>
      </p:sp>
    </p:spTree>
    <p:extLst>
      <p:ext uri="{BB962C8B-B14F-4D97-AF65-F5344CB8AC3E}">
        <p14:creationId xmlns:p14="http://schemas.microsoft.com/office/powerpoint/2010/main" val="74917221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74C5B1-4FCF-C1A2-2479-2E59FB803813}"/>
              </a:ext>
            </a:extLst>
          </p:cNvPr>
          <p:cNvPicPr>
            <a:picLocks noChangeAspect="1"/>
          </p:cNvPicPr>
          <p:nvPr/>
        </p:nvPicPr>
        <p:blipFill>
          <a:blip r:embed="rId2"/>
          <a:stretch>
            <a:fillRect/>
          </a:stretch>
        </p:blipFill>
        <p:spPr>
          <a:xfrm>
            <a:off x="0" y="796114"/>
            <a:ext cx="9144000" cy="5265772"/>
          </a:xfrm>
          <a:prstGeom prst="rect">
            <a:avLst/>
          </a:prstGeom>
        </p:spPr>
      </p:pic>
      <p:sp>
        <p:nvSpPr>
          <p:cNvPr id="2" name="Title 1"/>
          <p:cNvSpPr>
            <a:spLocks noGrp="1"/>
          </p:cNvSpPr>
          <p:nvPr>
            <p:ph type="title"/>
          </p:nvPr>
        </p:nvSpPr>
        <p:spPr>
          <a:xfrm>
            <a:off x="467544" y="14988"/>
            <a:ext cx="8229600" cy="781126"/>
          </a:xfrm>
        </p:spPr>
        <p:txBody>
          <a:bodyPr/>
          <a:lstStyle/>
          <a:p>
            <a:r>
              <a:rPr lang="en-GB" dirty="0"/>
              <a:t>Hiding systems</a:t>
            </a:r>
          </a:p>
        </p:txBody>
      </p:sp>
      <p:sp>
        <p:nvSpPr>
          <p:cNvPr id="4" name="Slide Number Placeholder 3"/>
          <p:cNvSpPr>
            <a:spLocks noGrp="1"/>
          </p:cNvSpPr>
          <p:nvPr>
            <p:ph type="sldNum" sz="quarter" idx="12"/>
          </p:nvPr>
        </p:nvSpPr>
        <p:spPr/>
        <p:txBody>
          <a:bodyPr/>
          <a:lstStyle/>
          <a:p>
            <a:fld id="{C48A8FB8-C411-4B7B-B8DF-3C88CBE8C9E0}" type="slidenum">
              <a:rPr lang="en-GB" smtClean="0"/>
              <a:t>80</a:t>
            </a:fld>
            <a:endParaRPr lang="en-GB"/>
          </a:p>
        </p:txBody>
      </p:sp>
      <p:sp>
        <p:nvSpPr>
          <p:cNvPr id="7" name="Oval 6"/>
          <p:cNvSpPr/>
          <p:nvPr/>
        </p:nvSpPr>
        <p:spPr>
          <a:xfrm>
            <a:off x="3821088" y="1956788"/>
            <a:ext cx="476353" cy="33855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4403419" y="1916832"/>
            <a:ext cx="2040789" cy="338554"/>
          </a:xfrm>
          <a:prstGeom prst="rect">
            <a:avLst/>
          </a:prstGeom>
          <a:solidFill>
            <a:schemeClr val="bg1"/>
          </a:solidFill>
          <a:ln>
            <a:solidFill>
              <a:srgbClr val="0070C0"/>
            </a:solidFill>
          </a:ln>
        </p:spPr>
        <p:txBody>
          <a:bodyPr wrap="square" rtlCol="0">
            <a:spAutoFit/>
          </a:bodyPr>
          <a:lstStyle/>
          <a:p>
            <a:r>
              <a:rPr lang="en-GB" sz="1600" dirty="0"/>
              <a:t>right-click on system</a:t>
            </a:r>
          </a:p>
        </p:txBody>
      </p:sp>
      <p:pic>
        <p:nvPicPr>
          <p:cNvPr id="6" name="Picture 5">
            <a:extLst>
              <a:ext uri="{FF2B5EF4-FFF2-40B4-BE49-F238E27FC236}">
                <a16:creationId xmlns:a16="http://schemas.microsoft.com/office/drawing/2014/main" id="{5F3A7D87-5775-419A-93D7-6BF3515E69E6}"/>
              </a:ext>
            </a:extLst>
          </p:cNvPr>
          <p:cNvPicPr>
            <a:picLocks noChangeAspect="1"/>
          </p:cNvPicPr>
          <p:nvPr/>
        </p:nvPicPr>
        <p:blipFill>
          <a:blip r:embed="rId3"/>
          <a:stretch>
            <a:fillRect/>
          </a:stretch>
        </p:blipFill>
        <p:spPr>
          <a:xfrm>
            <a:off x="1835696" y="2420888"/>
            <a:ext cx="2724530" cy="3867690"/>
          </a:xfrm>
          <a:prstGeom prst="rect">
            <a:avLst/>
          </a:prstGeom>
          <a:ln>
            <a:solidFill>
              <a:srgbClr val="0070C0"/>
            </a:solidFill>
          </a:ln>
        </p:spPr>
      </p:pic>
      <p:pic>
        <p:nvPicPr>
          <p:cNvPr id="11" name="Picture 10">
            <a:extLst>
              <a:ext uri="{FF2B5EF4-FFF2-40B4-BE49-F238E27FC236}">
                <a16:creationId xmlns:a16="http://schemas.microsoft.com/office/drawing/2014/main" id="{BD70A69D-9E22-4BA7-A9A0-A72388A37FA6}"/>
              </a:ext>
            </a:extLst>
          </p:cNvPr>
          <p:cNvPicPr>
            <a:picLocks noChangeAspect="1"/>
          </p:cNvPicPr>
          <p:nvPr/>
        </p:nvPicPr>
        <p:blipFill>
          <a:blip r:embed="rId4"/>
          <a:stretch>
            <a:fillRect/>
          </a:stretch>
        </p:blipFill>
        <p:spPr>
          <a:xfrm>
            <a:off x="4560226" y="4140285"/>
            <a:ext cx="2429214" cy="2114845"/>
          </a:xfrm>
          <a:prstGeom prst="rect">
            <a:avLst/>
          </a:prstGeom>
          <a:ln>
            <a:solidFill>
              <a:srgbClr val="0070C0"/>
            </a:solidFill>
          </a:ln>
        </p:spPr>
      </p:pic>
    </p:spTree>
    <p:extLst>
      <p:ext uri="{BB962C8B-B14F-4D97-AF65-F5344CB8AC3E}">
        <p14:creationId xmlns:p14="http://schemas.microsoft.com/office/powerpoint/2010/main" val="1094693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1"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0-#ppt_w/2"/>
                                          </p:val>
                                        </p:tav>
                                        <p:tav tm="100000">
                                          <p:val>
                                            <p:strVal val="#ppt_x"/>
                                          </p:val>
                                        </p:tav>
                                      </p:tavLst>
                                    </p:anim>
                                    <p:anim calcmode="lin" valueType="num">
                                      <p:cBhvr additive="base">
                                        <p:cTn id="22"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C6CA83C-BDA8-A591-7F0C-6F66AEF31C27}"/>
              </a:ext>
            </a:extLst>
          </p:cNvPr>
          <p:cNvPicPr>
            <a:picLocks noChangeAspect="1"/>
          </p:cNvPicPr>
          <p:nvPr/>
        </p:nvPicPr>
        <p:blipFill>
          <a:blip r:embed="rId2"/>
          <a:stretch>
            <a:fillRect/>
          </a:stretch>
        </p:blipFill>
        <p:spPr>
          <a:xfrm>
            <a:off x="509587" y="904875"/>
            <a:ext cx="8124825" cy="5048250"/>
          </a:xfrm>
          <a:prstGeom prst="rect">
            <a:avLst/>
          </a:prstGeom>
        </p:spPr>
      </p:pic>
      <p:sp>
        <p:nvSpPr>
          <p:cNvPr id="2" name="Title 1"/>
          <p:cNvSpPr>
            <a:spLocks noGrp="1"/>
          </p:cNvSpPr>
          <p:nvPr>
            <p:ph type="title"/>
          </p:nvPr>
        </p:nvSpPr>
        <p:spPr>
          <a:xfrm>
            <a:off x="467544" y="-1"/>
            <a:ext cx="8229600" cy="904875"/>
          </a:xfrm>
        </p:spPr>
        <p:txBody>
          <a:bodyPr>
            <a:normAutofit/>
          </a:bodyPr>
          <a:lstStyle/>
          <a:p>
            <a:r>
              <a:rPr lang="en-GB" dirty="0"/>
              <a:t>Expanding a policy</a:t>
            </a:r>
          </a:p>
        </p:txBody>
      </p:sp>
      <p:sp>
        <p:nvSpPr>
          <p:cNvPr id="4" name="Slide Number Placeholder 3"/>
          <p:cNvSpPr>
            <a:spLocks noGrp="1"/>
          </p:cNvSpPr>
          <p:nvPr>
            <p:ph type="sldNum" sz="quarter" idx="12"/>
          </p:nvPr>
        </p:nvSpPr>
        <p:spPr/>
        <p:txBody>
          <a:bodyPr/>
          <a:lstStyle/>
          <a:p>
            <a:fld id="{C48A8FB8-C411-4B7B-B8DF-3C88CBE8C9E0}" type="slidenum">
              <a:rPr lang="en-GB" smtClean="0"/>
              <a:t>81</a:t>
            </a:fld>
            <a:endParaRPr lang="en-GB"/>
          </a:p>
        </p:txBody>
      </p:sp>
      <p:grpSp>
        <p:nvGrpSpPr>
          <p:cNvPr id="10" name="Group 9"/>
          <p:cNvGrpSpPr/>
          <p:nvPr/>
        </p:nvGrpSpPr>
        <p:grpSpPr>
          <a:xfrm>
            <a:off x="1616797" y="3913997"/>
            <a:ext cx="2608132" cy="919006"/>
            <a:chOff x="1416485" y="1933144"/>
            <a:chExt cx="3526281" cy="657065"/>
          </a:xfrm>
        </p:grpSpPr>
        <p:sp>
          <p:nvSpPr>
            <p:cNvPr id="11" name="Right Arrow 10"/>
            <p:cNvSpPr/>
            <p:nvPr/>
          </p:nvSpPr>
          <p:spPr>
            <a:xfrm rot="16200000">
              <a:off x="2495491" y="1926652"/>
              <a:ext cx="233076" cy="246060"/>
            </a:xfrm>
            <a:prstGeom prst="rightArrow">
              <a:avLst/>
            </a:prstGeom>
            <a:solidFill>
              <a:schemeClr val="accent1"/>
            </a:solidFill>
            <a:ln>
              <a:solidFill>
                <a:srgbClr val="1D34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rgbClr val="FFFFFF"/>
                </a:solidFill>
              </a:endParaRPr>
            </a:p>
          </p:txBody>
        </p:sp>
        <p:sp>
          <p:nvSpPr>
            <p:cNvPr id="12" name="TextBox 11"/>
            <p:cNvSpPr txBox="1"/>
            <p:nvPr/>
          </p:nvSpPr>
          <p:spPr>
            <a:xfrm>
              <a:off x="1416485" y="2172110"/>
              <a:ext cx="3526281" cy="418099"/>
            </a:xfrm>
            <a:prstGeom prst="rect">
              <a:avLst/>
            </a:prstGeom>
            <a:solidFill>
              <a:schemeClr val="bg1"/>
            </a:solidFill>
            <a:ln>
              <a:solidFill>
                <a:schemeClr val="tx2"/>
              </a:solidFill>
            </a:ln>
          </p:spPr>
          <p:txBody>
            <a:bodyPr wrap="square" rtlCol="0">
              <a:spAutoFit/>
            </a:bodyPr>
            <a:lstStyle/>
            <a:p>
              <a:pPr fontAlgn="base">
                <a:spcBef>
                  <a:spcPct val="0"/>
                </a:spcBef>
                <a:spcAft>
                  <a:spcPct val="0"/>
                </a:spcAft>
              </a:pPr>
              <a:r>
                <a:rPr lang="en-GB" sz="1600" b="1" dirty="0">
                  <a:solidFill>
                    <a:srgbClr val="000000"/>
                  </a:solidFill>
                </a:rPr>
                <a:t>click on triangle on the left of the policy name</a:t>
              </a:r>
              <a:endParaRPr lang="en-GB" sz="1600" b="1" dirty="0">
                <a:solidFill>
                  <a:srgbClr val="000000"/>
                </a:solidFill>
                <a:latin typeface="Arial" charset="0"/>
                <a:cs typeface="Arial" charset="0"/>
              </a:endParaRPr>
            </a:p>
          </p:txBody>
        </p:sp>
      </p:gr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8117" y="3284984"/>
            <a:ext cx="5492235" cy="513011"/>
          </a:xfrm>
          <a:prstGeom prst="rect">
            <a:avLst/>
          </a:prstGeom>
          <a:ln>
            <a:solidFill>
              <a:srgbClr val="0070C0"/>
            </a:solidFill>
          </a:ln>
        </p:spPr>
      </p:pic>
      <p:sp>
        <p:nvSpPr>
          <p:cNvPr id="14" name="Isosceles Triangle 13"/>
          <p:cNvSpPr/>
          <p:nvPr/>
        </p:nvSpPr>
        <p:spPr>
          <a:xfrm rot="5400000">
            <a:off x="2278349" y="3384878"/>
            <a:ext cx="561144" cy="361357"/>
          </a:xfrm>
          <a:prstGeom prst="triangl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 name="Group 5">
            <a:extLst>
              <a:ext uri="{FF2B5EF4-FFF2-40B4-BE49-F238E27FC236}">
                <a16:creationId xmlns:a16="http://schemas.microsoft.com/office/drawing/2014/main" id="{5D349078-6D00-804F-B69B-ABF0BABD7360}"/>
              </a:ext>
            </a:extLst>
          </p:cNvPr>
          <p:cNvGrpSpPr/>
          <p:nvPr/>
        </p:nvGrpSpPr>
        <p:grpSpPr>
          <a:xfrm>
            <a:off x="3995936" y="2490863"/>
            <a:ext cx="2838651" cy="722113"/>
            <a:chOff x="678647" y="2452560"/>
            <a:chExt cx="3837950" cy="516292"/>
          </a:xfrm>
        </p:grpSpPr>
        <p:sp>
          <p:nvSpPr>
            <p:cNvPr id="7" name="Right Arrow 10">
              <a:extLst>
                <a:ext uri="{FF2B5EF4-FFF2-40B4-BE49-F238E27FC236}">
                  <a16:creationId xmlns:a16="http://schemas.microsoft.com/office/drawing/2014/main" id="{F79025D9-96B5-E970-9EC0-A12CAE594335}"/>
                </a:ext>
              </a:extLst>
            </p:cNvPr>
            <p:cNvSpPr/>
            <p:nvPr/>
          </p:nvSpPr>
          <p:spPr>
            <a:xfrm rot="5400000">
              <a:off x="2242854" y="2729283"/>
              <a:ext cx="233076" cy="246061"/>
            </a:xfrm>
            <a:prstGeom prst="rightArrow">
              <a:avLst/>
            </a:prstGeom>
            <a:solidFill>
              <a:schemeClr val="accent1"/>
            </a:solidFill>
            <a:ln>
              <a:solidFill>
                <a:srgbClr val="1D34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rgbClr val="FFFFFF"/>
                </a:solidFill>
              </a:endParaRPr>
            </a:p>
          </p:txBody>
        </p:sp>
        <p:sp>
          <p:nvSpPr>
            <p:cNvPr id="8" name="TextBox 7">
              <a:extLst>
                <a:ext uri="{FF2B5EF4-FFF2-40B4-BE49-F238E27FC236}">
                  <a16:creationId xmlns:a16="http://schemas.microsoft.com/office/drawing/2014/main" id="{3F175B36-1CDA-4D24-DC9F-CCDA4CFB6A0D}"/>
                </a:ext>
              </a:extLst>
            </p:cNvPr>
            <p:cNvSpPr txBox="1"/>
            <p:nvPr/>
          </p:nvSpPr>
          <p:spPr>
            <a:xfrm>
              <a:off x="678647" y="2452560"/>
              <a:ext cx="3837950" cy="242057"/>
            </a:xfrm>
            <a:prstGeom prst="rect">
              <a:avLst/>
            </a:prstGeom>
            <a:solidFill>
              <a:schemeClr val="bg1"/>
            </a:solidFill>
            <a:ln>
              <a:solidFill>
                <a:schemeClr val="tx2"/>
              </a:solidFill>
            </a:ln>
          </p:spPr>
          <p:txBody>
            <a:bodyPr wrap="square" rtlCol="0">
              <a:spAutoFit/>
            </a:bodyPr>
            <a:lstStyle/>
            <a:p>
              <a:pPr fontAlgn="base">
                <a:spcBef>
                  <a:spcPct val="0"/>
                </a:spcBef>
                <a:spcAft>
                  <a:spcPct val="0"/>
                </a:spcAft>
              </a:pPr>
              <a:r>
                <a:rPr lang="en-GB" sz="1600" b="1" dirty="0">
                  <a:solidFill>
                    <a:srgbClr val="000000"/>
                  </a:solidFill>
                </a:rPr>
                <a:t>double-click the policy cell</a:t>
              </a:r>
              <a:endParaRPr lang="en-GB" sz="1600" b="1" dirty="0">
                <a:solidFill>
                  <a:srgbClr val="000000"/>
                </a:solidFill>
                <a:latin typeface="Arial" charset="0"/>
                <a:cs typeface="Arial" charset="0"/>
              </a:endParaRPr>
            </a:p>
          </p:txBody>
        </p:sp>
      </p:grpSp>
    </p:spTree>
    <p:extLst>
      <p:ext uri="{BB962C8B-B14F-4D97-AF65-F5344CB8AC3E}">
        <p14:creationId xmlns:p14="http://schemas.microsoft.com/office/powerpoint/2010/main" val="354909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6CE4B24-3DE2-4BFB-0DE3-BC205C323CC7}"/>
              </a:ext>
            </a:extLst>
          </p:cNvPr>
          <p:cNvPicPr>
            <a:picLocks noChangeAspect="1"/>
          </p:cNvPicPr>
          <p:nvPr/>
        </p:nvPicPr>
        <p:blipFill>
          <a:blip r:embed="rId2"/>
          <a:stretch>
            <a:fillRect/>
          </a:stretch>
        </p:blipFill>
        <p:spPr>
          <a:xfrm>
            <a:off x="509587" y="904875"/>
            <a:ext cx="8124825" cy="5048250"/>
          </a:xfrm>
          <a:prstGeom prst="rect">
            <a:avLst/>
          </a:prstGeom>
        </p:spPr>
      </p:pic>
      <p:graphicFrame>
        <p:nvGraphicFramePr>
          <p:cNvPr id="13" name="Object 12">
            <a:extLst>
              <a:ext uri="{FF2B5EF4-FFF2-40B4-BE49-F238E27FC236}">
                <a16:creationId xmlns:a16="http://schemas.microsoft.com/office/drawing/2014/main" id="{5F0482A6-31E0-4393-8128-721CFA3E667D}"/>
              </a:ext>
            </a:extLst>
          </p:cNvPr>
          <p:cNvGraphicFramePr>
            <a:graphicFrameLocks noChangeAspect="1"/>
          </p:cNvGraphicFramePr>
          <p:nvPr>
            <p:extLst>
              <p:ext uri="{D42A27DB-BD31-4B8C-83A1-F6EECF244321}">
                <p14:modId xmlns:p14="http://schemas.microsoft.com/office/powerpoint/2010/main" val="537343908"/>
              </p:ext>
            </p:extLst>
          </p:nvPr>
        </p:nvGraphicFramePr>
        <p:xfrm>
          <a:off x="3131840" y="1428750"/>
          <a:ext cx="2228850" cy="5429250"/>
        </p:xfrm>
        <a:graphic>
          <a:graphicData uri="http://schemas.openxmlformats.org/presentationml/2006/ole">
            <mc:AlternateContent xmlns:mc="http://schemas.openxmlformats.org/markup-compatibility/2006">
              <mc:Choice xmlns:v="urn:schemas-microsoft-com:vml" Requires="v">
                <p:oleObj name="Bitmap Image" r:id="rId3" imgW="2228760" imgH="5429160" progId="Paint.Picture">
                  <p:embed/>
                </p:oleObj>
              </mc:Choice>
              <mc:Fallback>
                <p:oleObj name="Bitmap Image" r:id="rId3" imgW="2228760" imgH="5429160" progId="Paint.Picture">
                  <p:embed/>
                  <p:pic>
                    <p:nvPicPr>
                      <p:cNvPr id="0" name=""/>
                      <p:cNvPicPr/>
                      <p:nvPr/>
                    </p:nvPicPr>
                    <p:blipFill>
                      <a:blip r:embed="rId4"/>
                      <a:stretch>
                        <a:fillRect/>
                      </a:stretch>
                    </p:blipFill>
                    <p:spPr>
                      <a:xfrm>
                        <a:off x="3131840" y="1428750"/>
                        <a:ext cx="2228850" cy="5429250"/>
                      </a:xfrm>
                      <a:prstGeom prst="rect">
                        <a:avLst/>
                      </a:prstGeom>
                    </p:spPr>
                  </p:pic>
                </p:oleObj>
              </mc:Fallback>
            </mc:AlternateContent>
          </a:graphicData>
        </a:graphic>
      </p:graphicFrame>
      <p:sp>
        <p:nvSpPr>
          <p:cNvPr id="2" name="Title 1"/>
          <p:cNvSpPr>
            <a:spLocks noGrp="1"/>
          </p:cNvSpPr>
          <p:nvPr>
            <p:ph type="title"/>
          </p:nvPr>
        </p:nvSpPr>
        <p:spPr>
          <a:xfrm>
            <a:off x="467544" y="-1"/>
            <a:ext cx="8229600" cy="902875"/>
          </a:xfrm>
        </p:spPr>
        <p:txBody>
          <a:bodyPr>
            <a:normAutofit/>
          </a:bodyPr>
          <a:lstStyle/>
          <a:p>
            <a:r>
              <a:rPr lang="en-GB" dirty="0"/>
              <a:t>Expanding a policy</a:t>
            </a:r>
          </a:p>
        </p:txBody>
      </p:sp>
      <p:sp>
        <p:nvSpPr>
          <p:cNvPr id="4" name="Slide Number Placeholder 3"/>
          <p:cNvSpPr>
            <a:spLocks noGrp="1"/>
          </p:cNvSpPr>
          <p:nvPr>
            <p:ph type="sldNum" sz="quarter" idx="12"/>
          </p:nvPr>
        </p:nvSpPr>
        <p:spPr/>
        <p:txBody>
          <a:bodyPr/>
          <a:lstStyle/>
          <a:p>
            <a:fld id="{C48A8FB8-C411-4B7B-B8DF-3C88CBE8C9E0}" type="slidenum">
              <a:rPr lang="en-GB" smtClean="0"/>
              <a:t>82</a:t>
            </a:fld>
            <a:endParaRPr lang="en-GB"/>
          </a:p>
        </p:txBody>
      </p:sp>
      <p:grpSp>
        <p:nvGrpSpPr>
          <p:cNvPr id="10" name="Group 9"/>
          <p:cNvGrpSpPr/>
          <p:nvPr/>
        </p:nvGrpSpPr>
        <p:grpSpPr>
          <a:xfrm>
            <a:off x="179512" y="2420888"/>
            <a:ext cx="2896164" cy="912769"/>
            <a:chOff x="1027056" y="2172111"/>
            <a:chExt cx="3915710" cy="652606"/>
          </a:xfrm>
        </p:grpSpPr>
        <p:sp>
          <p:nvSpPr>
            <p:cNvPr id="11" name="Right Arrow 10"/>
            <p:cNvSpPr/>
            <p:nvPr/>
          </p:nvSpPr>
          <p:spPr>
            <a:xfrm rot="5400000">
              <a:off x="4009442" y="2585148"/>
              <a:ext cx="233076" cy="246061"/>
            </a:xfrm>
            <a:prstGeom prst="rightArrow">
              <a:avLst/>
            </a:prstGeom>
            <a:solidFill>
              <a:schemeClr val="accent1"/>
            </a:solidFill>
            <a:ln>
              <a:solidFill>
                <a:srgbClr val="1D34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rgbClr val="FFFFFF"/>
                </a:solidFill>
              </a:endParaRPr>
            </a:p>
          </p:txBody>
        </p:sp>
        <p:sp>
          <p:nvSpPr>
            <p:cNvPr id="12" name="TextBox 11"/>
            <p:cNvSpPr txBox="1"/>
            <p:nvPr/>
          </p:nvSpPr>
          <p:spPr>
            <a:xfrm>
              <a:off x="1027056" y="2172111"/>
              <a:ext cx="3915710" cy="418099"/>
            </a:xfrm>
            <a:prstGeom prst="rect">
              <a:avLst/>
            </a:prstGeom>
            <a:solidFill>
              <a:schemeClr val="bg1"/>
            </a:solidFill>
            <a:ln>
              <a:solidFill>
                <a:schemeClr val="tx2"/>
              </a:solidFill>
            </a:ln>
          </p:spPr>
          <p:txBody>
            <a:bodyPr wrap="square" rtlCol="0">
              <a:spAutoFit/>
            </a:bodyPr>
            <a:lstStyle/>
            <a:p>
              <a:pPr fontAlgn="base">
                <a:spcBef>
                  <a:spcPct val="0"/>
                </a:spcBef>
                <a:spcAft>
                  <a:spcPct val="0"/>
                </a:spcAft>
              </a:pPr>
              <a:r>
                <a:rPr lang="en-GB" sz="1600" b="1" dirty="0">
                  <a:solidFill>
                    <a:srgbClr val="000000"/>
                  </a:solidFill>
                </a:rPr>
                <a:t>right-click on policy name to active context menu</a:t>
              </a:r>
              <a:endParaRPr lang="en-GB" sz="1600" b="1" dirty="0">
                <a:solidFill>
                  <a:srgbClr val="000000"/>
                </a:solidFill>
                <a:latin typeface="Arial" charset="0"/>
                <a:cs typeface="Arial" charset="0"/>
              </a:endParaRPr>
            </a:p>
          </p:txBody>
        </p:sp>
      </p:grpSp>
      <p:grpSp>
        <p:nvGrpSpPr>
          <p:cNvPr id="16" name="Group 15"/>
          <p:cNvGrpSpPr/>
          <p:nvPr/>
        </p:nvGrpSpPr>
        <p:grpSpPr>
          <a:xfrm>
            <a:off x="4381250" y="5733256"/>
            <a:ext cx="3351547" cy="584775"/>
            <a:chOff x="-1504814" y="2022849"/>
            <a:chExt cx="4531403" cy="418099"/>
          </a:xfrm>
        </p:grpSpPr>
        <p:sp>
          <p:nvSpPr>
            <p:cNvPr id="17" name="Right Arrow 16"/>
            <p:cNvSpPr/>
            <p:nvPr/>
          </p:nvSpPr>
          <p:spPr>
            <a:xfrm rot="10800000">
              <a:off x="-1504814" y="2166838"/>
              <a:ext cx="615693" cy="130120"/>
            </a:xfrm>
            <a:prstGeom prst="rightArrow">
              <a:avLst/>
            </a:prstGeom>
            <a:solidFill>
              <a:schemeClr val="accent1"/>
            </a:solidFill>
            <a:ln>
              <a:solidFill>
                <a:srgbClr val="1D34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rgbClr val="FFFFFF"/>
                </a:solidFill>
              </a:endParaRPr>
            </a:p>
          </p:txBody>
        </p:sp>
        <p:sp>
          <p:nvSpPr>
            <p:cNvPr id="18" name="TextBox 17"/>
            <p:cNvSpPr txBox="1"/>
            <p:nvPr/>
          </p:nvSpPr>
          <p:spPr>
            <a:xfrm>
              <a:off x="-889121" y="2022849"/>
              <a:ext cx="3915710" cy="418099"/>
            </a:xfrm>
            <a:prstGeom prst="rect">
              <a:avLst/>
            </a:prstGeom>
            <a:solidFill>
              <a:schemeClr val="bg1"/>
            </a:solidFill>
            <a:ln>
              <a:solidFill>
                <a:schemeClr val="tx2"/>
              </a:solidFill>
            </a:ln>
          </p:spPr>
          <p:txBody>
            <a:bodyPr wrap="square" rtlCol="0">
              <a:spAutoFit/>
            </a:bodyPr>
            <a:lstStyle/>
            <a:p>
              <a:pPr fontAlgn="base">
                <a:spcBef>
                  <a:spcPct val="0"/>
                </a:spcBef>
                <a:spcAft>
                  <a:spcPct val="0"/>
                </a:spcAft>
              </a:pPr>
              <a:r>
                <a:rPr lang="en-GB" sz="1600" b="1" dirty="0">
                  <a:solidFill>
                    <a:srgbClr val="000000"/>
                  </a:solidFill>
                </a:rPr>
                <a:t>context menu: select option “Expand All Functions”</a:t>
              </a:r>
              <a:endParaRPr lang="en-GB" sz="1600" b="1" dirty="0">
                <a:solidFill>
                  <a:srgbClr val="000000"/>
                </a:solidFill>
                <a:latin typeface="Arial" charset="0"/>
                <a:cs typeface="Arial" charset="0"/>
              </a:endParaRPr>
            </a:p>
          </p:txBody>
        </p:sp>
      </p:grpSp>
    </p:spTree>
    <p:extLst>
      <p:ext uri="{BB962C8B-B14F-4D97-AF65-F5344CB8AC3E}">
        <p14:creationId xmlns:p14="http://schemas.microsoft.com/office/powerpoint/2010/main" val="2817459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41D709A-B3A0-CB41-8434-81A295255922}"/>
              </a:ext>
            </a:extLst>
          </p:cNvPr>
          <p:cNvPicPr>
            <a:picLocks noChangeAspect="1"/>
          </p:cNvPicPr>
          <p:nvPr/>
        </p:nvPicPr>
        <p:blipFill>
          <a:blip r:embed="rId2"/>
          <a:stretch>
            <a:fillRect/>
          </a:stretch>
        </p:blipFill>
        <p:spPr>
          <a:xfrm>
            <a:off x="509587" y="904875"/>
            <a:ext cx="8124825" cy="5048250"/>
          </a:xfrm>
          <a:prstGeom prst="rect">
            <a:avLst/>
          </a:prstGeom>
        </p:spPr>
      </p:pic>
      <p:sp>
        <p:nvSpPr>
          <p:cNvPr id="2" name="Title 1"/>
          <p:cNvSpPr>
            <a:spLocks noGrp="1"/>
          </p:cNvSpPr>
          <p:nvPr>
            <p:ph type="title"/>
          </p:nvPr>
        </p:nvSpPr>
        <p:spPr>
          <a:xfrm>
            <a:off x="467544" y="116632"/>
            <a:ext cx="8229600" cy="562074"/>
          </a:xfrm>
        </p:spPr>
        <p:txBody>
          <a:bodyPr>
            <a:normAutofit fontScale="90000"/>
          </a:bodyPr>
          <a:lstStyle/>
          <a:p>
            <a:r>
              <a:rPr lang="en-GB" dirty="0"/>
              <a:t>Check existing policy</a:t>
            </a:r>
          </a:p>
        </p:txBody>
      </p:sp>
      <p:sp>
        <p:nvSpPr>
          <p:cNvPr id="4" name="Slide Number Placeholder 3"/>
          <p:cNvSpPr>
            <a:spLocks noGrp="1"/>
          </p:cNvSpPr>
          <p:nvPr>
            <p:ph type="sldNum" sz="quarter" idx="12"/>
          </p:nvPr>
        </p:nvSpPr>
        <p:spPr/>
        <p:txBody>
          <a:bodyPr/>
          <a:lstStyle/>
          <a:p>
            <a:pPr>
              <a:defRPr/>
            </a:pPr>
            <a:fld id="{C6F7B4B3-AE8E-4042-A23C-7141963C0C11}" type="slidenum">
              <a:rPr lang="en-GB" smtClean="0"/>
              <a:pPr>
                <a:defRPr/>
              </a:pPr>
              <a:t>83</a:t>
            </a:fld>
            <a:endParaRPr lang="en-GB" dirty="0"/>
          </a:p>
        </p:txBody>
      </p:sp>
      <p:sp>
        <p:nvSpPr>
          <p:cNvPr id="8" name="Oval 7"/>
          <p:cNvSpPr/>
          <p:nvPr/>
        </p:nvSpPr>
        <p:spPr>
          <a:xfrm>
            <a:off x="1259632" y="2924944"/>
            <a:ext cx="1872208"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4788024" y="3573016"/>
            <a:ext cx="3168351" cy="584775"/>
          </a:xfrm>
          <a:prstGeom prst="rect">
            <a:avLst/>
          </a:prstGeom>
          <a:solidFill>
            <a:schemeClr val="bg1"/>
          </a:solidFill>
          <a:ln>
            <a:solidFill>
              <a:srgbClr val="0070C0"/>
            </a:solidFill>
          </a:ln>
        </p:spPr>
        <p:txBody>
          <a:bodyPr wrap="square" rtlCol="0">
            <a:spAutoFit/>
          </a:bodyPr>
          <a:lstStyle/>
          <a:p>
            <a:r>
              <a:rPr lang="en-GB" sz="1600" dirty="0"/>
              <a:t>The benefit amount for the first child is £25.45 per week</a:t>
            </a:r>
          </a:p>
        </p:txBody>
      </p:sp>
      <p:sp>
        <p:nvSpPr>
          <p:cNvPr id="10" name="Right Brace 9"/>
          <p:cNvSpPr/>
          <p:nvPr/>
        </p:nvSpPr>
        <p:spPr>
          <a:xfrm rot="10800000">
            <a:off x="4427981" y="3645024"/>
            <a:ext cx="360043" cy="440759"/>
          </a:xfrm>
          <a:prstGeom prst="rightBrace">
            <a:avLst/>
          </a:prstGeom>
          <a:noFill/>
          <a:ln>
            <a:solidFill>
              <a:srgbClr val="1D34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36008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18D4812-22C5-5CC5-1868-908A7056444E}"/>
              </a:ext>
            </a:extLst>
          </p:cNvPr>
          <p:cNvPicPr>
            <a:picLocks noChangeAspect="1"/>
          </p:cNvPicPr>
          <p:nvPr/>
        </p:nvPicPr>
        <p:blipFill>
          <a:blip r:embed="rId2"/>
          <a:stretch>
            <a:fillRect/>
          </a:stretch>
        </p:blipFill>
        <p:spPr>
          <a:xfrm>
            <a:off x="509587" y="904875"/>
            <a:ext cx="8124825" cy="5048250"/>
          </a:xfrm>
          <a:prstGeom prst="rect">
            <a:avLst/>
          </a:prstGeom>
        </p:spPr>
      </p:pic>
      <p:sp>
        <p:nvSpPr>
          <p:cNvPr id="2" name="Title 1"/>
          <p:cNvSpPr>
            <a:spLocks noGrp="1"/>
          </p:cNvSpPr>
          <p:nvPr>
            <p:ph type="title"/>
          </p:nvPr>
        </p:nvSpPr>
        <p:spPr>
          <a:xfrm>
            <a:off x="467544" y="116632"/>
            <a:ext cx="8229600" cy="562074"/>
          </a:xfrm>
        </p:spPr>
        <p:txBody>
          <a:bodyPr>
            <a:normAutofit fontScale="90000"/>
          </a:bodyPr>
          <a:lstStyle/>
          <a:p>
            <a:r>
              <a:rPr lang="en-GB" dirty="0"/>
              <a:t>Copying a system</a:t>
            </a:r>
          </a:p>
        </p:txBody>
      </p:sp>
      <p:sp>
        <p:nvSpPr>
          <p:cNvPr id="4" name="Slide Number Placeholder 3"/>
          <p:cNvSpPr>
            <a:spLocks noGrp="1"/>
          </p:cNvSpPr>
          <p:nvPr>
            <p:ph type="sldNum" sz="quarter" idx="12"/>
          </p:nvPr>
        </p:nvSpPr>
        <p:spPr/>
        <p:txBody>
          <a:bodyPr/>
          <a:lstStyle/>
          <a:p>
            <a:pPr>
              <a:defRPr/>
            </a:pPr>
            <a:fld id="{C6F7B4B3-AE8E-4042-A23C-7141963C0C11}" type="slidenum">
              <a:rPr lang="en-GB" smtClean="0"/>
              <a:pPr>
                <a:defRPr/>
              </a:pPr>
              <a:t>84</a:t>
            </a:fld>
            <a:endParaRPr lang="en-GB" dirty="0"/>
          </a:p>
        </p:txBody>
      </p:sp>
      <p:sp>
        <p:nvSpPr>
          <p:cNvPr id="10" name="Oval 9"/>
          <p:cNvSpPr/>
          <p:nvPr/>
        </p:nvSpPr>
        <p:spPr>
          <a:xfrm>
            <a:off x="3347864" y="2165556"/>
            <a:ext cx="972769" cy="38415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p:cNvSpPr txBox="1"/>
          <p:nvPr/>
        </p:nvSpPr>
        <p:spPr>
          <a:xfrm>
            <a:off x="644275" y="2204270"/>
            <a:ext cx="2664296" cy="338554"/>
          </a:xfrm>
          <a:prstGeom prst="rect">
            <a:avLst/>
          </a:prstGeom>
          <a:solidFill>
            <a:schemeClr val="bg1"/>
          </a:solidFill>
          <a:ln>
            <a:solidFill>
              <a:srgbClr val="0070C0"/>
            </a:solidFill>
          </a:ln>
        </p:spPr>
        <p:txBody>
          <a:bodyPr wrap="square" rtlCol="0">
            <a:spAutoFit/>
          </a:bodyPr>
          <a:lstStyle/>
          <a:p>
            <a:r>
              <a:rPr lang="en-GB" sz="1600" dirty="0"/>
              <a:t>right-click on system name</a:t>
            </a:r>
          </a:p>
        </p:txBody>
      </p:sp>
      <p:pic>
        <p:nvPicPr>
          <p:cNvPr id="9" name="Picture 8">
            <a:extLst>
              <a:ext uri="{FF2B5EF4-FFF2-40B4-BE49-F238E27FC236}">
                <a16:creationId xmlns:a16="http://schemas.microsoft.com/office/drawing/2014/main" id="{3FF9ADA0-FCF8-4BF8-A8D7-AE4EF84C3F99}"/>
              </a:ext>
            </a:extLst>
          </p:cNvPr>
          <p:cNvPicPr>
            <a:picLocks noChangeAspect="1"/>
          </p:cNvPicPr>
          <p:nvPr/>
        </p:nvPicPr>
        <p:blipFill>
          <a:blip r:embed="rId3"/>
          <a:stretch>
            <a:fillRect/>
          </a:stretch>
        </p:blipFill>
        <p:spPr>
          <a:xfrm>
            <a:off x="4523318" y="1988840"/>
            <a:ext cx="3247059" cy="4548144"/>
          </a:xfrm>
          <a:prstGeom prst="rect">
            <a:avLst/>
          </a:prstGeom>
          <a:ln>
            <a:solidFill>
              <a:srgbClr val="0070C0"/>
            </a:solidFill>
          </a:ln>
        </p:spPr>
      </p:pic>
      <p:sp>
        <p:nvSpPr>
          <p:cNvPr id="11" name="Oval 10">
            <a:extLst>
              <a:ext uri="{FF2B5EF4-FFF2-40B4-BE49-F238E27FC236}">
                <a16:creationId xmlns:a16="http://schemas.microsoft.com/office/drawing/2014/main" id="{64AAF021-C276-4F4C-962C-96C925D9CFD9}"/>
              </a:ext>
            </a:extLst>
          </p:cNvPr>
          <p:cNvSpPr/>
          <p:nvPr/>
        </p:nvSpPr>
        <p:spPr>
          <a:xfrm>
            <a:off x="4635925" y="1901469"/>
            <a:ext cx="2310513" cy="38415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68002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22" presetClass="entr" presetSubtype="4"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animEffect transition="in" filter="wipe(down)">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down)">
                                      <p:cBhvr>
                                        <p:cTn id="2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P spid="11"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4D2A8BB-679D-ADF2-5F00-E8F4F1AC0203}"/>
              </a:ext>
            </a:extLst>
          </p:cNvPr>
          <p:cNvPicPr>
            <a:picLocks noChangeAspect="1"/>
          </p:cNvPicPr>
          <p:nvPr/>
        </p:nvPicPr>
        <p:blipFill>
          <a:blip r:embed="rId2"/>
          <a:stretch>
            <a:fillRect/>
          </a:stretch>
        </p:blipFill>
        <p:spPr>
          <a:xfrm>
            <a:off x="509587" y="904875"/>
            <a:ext cx="8124825" cy="5048250"/>
          </a:xfrm>
          <a:prstGeom prst="rect">
            <a:avLst/>
          </a:prstGeom>
        </p:spPr>
      </p:pic>
      <p:sp>
        <p:nvSpPr>
          <p:cNvPr id="2" name="Title 1"/>
          <p:cNvSpPr>
            <a:spLocks noGrp="1"/>
          </p:cNvSpPr>
          <p:nvPr>
            <p:ph type="title"/>
          </p:nvPr>
        </p:nvSpPr>
        <p:spPr>
          <a:xfrm>
            <a:off x="467544" y="116632"/>
            <a:ext cx="8229600" cy="562074"/>
          </a:xfrm>
        </p:spPr>
        <p:txBody>
          <a:bodyPr>
            <a:normAutofit fontScale="90000"/>
          </a:bodyPr>
          <a:lstStyle/>
          <a:p>
            <a:r>
              <a:rPr lang="en-GB" dirty="0"/>
              <a:t>Copying a system</a:t>
            </a:r>
          </a:p>
        </p:txBody>
      </p:sp>
      <p:sp>
        <p:nvSpPr>
          <p:cNvPr id="4" name="Slide Number Placeholder 3"/>
          <p:cNvSpPr>
            <a:spLocks noGrp="1"/>
          </p:cNvSpPr>
          <p:nvPr>
            <p:ph type="sldNum" sz="quarter" idx="12"/>
          </p:nvPr>
        </p:nvSpPr>
        <p:spPr/>
        <p:txBody>
          <a:bodyPr/>
          <a:lstStyle/>
          <a:p>
            <a:pPr>
              <a:defRPr/>
            </a:pPr>
            <a:fld id="{C6F7B4B3-AE8E-4042-A23C-7141963C0C11}" type="slidenum">
              <a:rPr lang="en-GB" smtClean="0"/>
              <a:pPr>
                <a:defRPr/>
              </a:pPr>
              <a:t>85</a:t>
            </a:fld>
            <a:endParaRPr lang="en-GB" dirty="0"/>
          </a:p>
        </p:txBody>
      </p:sp>
      <p:sp>
        <p:nvSpPr>
          <p:cNvPr id="10" name="Oval 9"/>
          <p:cNvSpPr/>
          <p:nvPr/>
        </p:nvSpPr>
        <p:spPr>
          <a:xfrm>
            <a:off x="3455876" y="2208555"/>
            <a:ext cx="1152128" cy="38415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E54534AE-331E-4A3E-9E73-5D76FA4863DF}"/>
              </a:ext>
            </a:extLst>
          </p:cNvPr>
          <p:cNvSpPr txBox="1"/>
          <p:nvPr/>
        </p:nvSpPr>
        <p:spPr>
          <a:xfrm>
            <a:off x="5580112" y="3278945"/>
            <a:ext cx="2880320" cy="338554"/>
          </a:xfrm>
          <a:prstGeom prst="rect">
            <a:avLst/>
          </a:prstGeom>
          <a:solidFill>
            <a:schemeClr val="bg1"/>
          </a:solidFill>
          <a:ln w="28575">
            <a:solidFill>
              <a:srgbClr val="0070C0"/>
            </a:solidFill>
          </a:ln>
        </p:spPr>
        <p:txBody>
          <a:bodyPr wrap="square" rtlCol="0">
            <a:spAutoFit/>
          </a:bodyPr>
          <a:lstStyle/>
          <a:p>
            <a:r>
              <a:rPr lang="en-GB" sz="1600" dirty="0"/>
              <a:t>type in a reform system name</a:t>
            </a:r>
          </a:p>
        </p:txBody>
      </p:sp>
      <p:pic>
        <p:nvPicPr>
          <p:cNvPr id="6" name="Picture 5">
            <a:extLst>
              <a:ext uri="{FF2B5EF4-FFF2-40B4-BE49-F238E27FC236}">
                <a16:creationId xmlns:a16="http://schemas.microsoft.com/office/drawing/2014/main" id="{AB4F0284-9FEB-42E6-3FC0-5B83B1329AAA}"/>
              </a:ext>
            </a:extLst>
          </p:cNvPr>
          <p:cNvPicPr>
            <a:picLocks noChangeAspect="1"/>
          </p:cNvPicPr>
          <p:nvPr/>
        </p:nvPicPr>
        <p:blipFill>
          <a:blip r:embed="rId3"/>
          <a:stretch>
            <a:fillRect/>
          </a:stretch>
        </p:blipFill>
        <p:spPr>
          <a:xfrm>
            <a:off x="2915816" y="2845494"/>
            <a:ext cx="2523040" cy="2167682"/>
          </a:xfrm>
          <a:prstGeom prst="rect">
            <a:avLst/>
          </a:prstGeom>
        </p:spPr>
      </p:pic>
      <p:sp>
        <p:nvSpPr>
          <p:cNvPr id="14" name="Down Arrow 8">
            <a:extLst>
              <a:ext uri="{FF2B5EF4-FFF2-40B4-BE49-F238E27FC236}">
                <a16:creationId xmlns:a16="http://schemas.microsoft.com/office/drawing/2014/main" id="{D2AE8677-5347-483D-A5B8-11B78A564D34}"/>
              </a:ext>
            </a:extLst>
          </p:cNvPr>
          <p:cNvSpPr/>
          <p:nvPr/>
        </p:nvSpPr>
        <p:spPr>
          <a:xfrm rot="5400000">
            <a:off x="5167169" y="3124186"/>
            <a:ext cx="144016" cy="6480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4368416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66EE4F8-8CF9-7501-4885-A52AEDC7A221}"/>
              </a:ext>
            </a:extLst>
          </p:cNvPr>
          <p:cNvPicPr>
            <a:picLocks noChangeAspect="1"/>
          </p:cNvPicPr>
          <p:nvPr/>
        </p:nvPicPr>
        <p:blipFill>
          <a:blip r:embed="rId2"/>
          <a:stretch>
            <a:fillRect/>
          </a:stretch>
        </p:blipFill>
        <p:spPr>
          <a:xfrm>
            <a:off x="0" y="1052736"/>
            <a:ext cx="9144000" cy="5683375"/>
          </a:xfrm>
          <a:prstGeom prst="rect">
            <a:avLst/>
          </a:prstGeom>
        </p:spPr>
      </p:pic>
      <p:sp>
        <p:nvSpPr>
          <p:cNvPr id="2" name="Title 1"/>
          <p:cNvSpPr>
            <a:spLocks noGrp="1"/>
          </p:cNvSpPr>
          <p:nvPr>
            <p:ph type="title"/>
          </p:nvPr>
        </p:nvSpPr>
        <p:spPr>
          <a:xfrm>
            <a:off x="467544" y="116632"/>
            <a:ext cx="8229600" cy="562074"/>
          </a:xfrm>
        </p:spPr>
        <p:txBody>
          <a:bodyPr>
            <a:normAutofit fontScale="90000"/>
          </a:bodyPr>
          <a:lstStyle/>
          <a:p>
            <a:r>
              <a:rPr lang="en-GB" dirty="0"/>
              <a:t>Copying a system</a:t>
            </a:r>
          </a:p>
        </p:txBody>
      </p:sp>
      <p:sp>
        <p:nvSpPr>
          <p:cNvPr id="4" name="Slide Number Placeholder 3"/>
          <p:cNvSpPr>
            <a:spLocks noGrp="1"/>
          </p:cNvSpPr>
          <p:nvPr>
            <p:ph type="sldNum" sz="quarter" idx="12"/>
          </p:nvPr>
        </p:nvSpPr>
        <p:spPr/>
        <p:txBody>
          <a:bodyPr/>
          <a:lstStyle/>
          <a:p>
            <a:pPr>
              <a:defRPr/>
            </a:pPr>
            <a:fld id="{C6F7B4B3-AE8E-4042-A23C-7141963C0C11}" type="slidenum">
              <a:rPr lang="en-GB" smtClean="0"/>
              <a:pPr>
                <a:defRPr/>
              </a:pPr>
              <a:t>86</a:t>
            </a:fld>
            <a:endParaRPr lang="en-GB" dirty="0"/>
          </a:p>
        </p:txBody>
      </p:sp>
      <p:sp>
        <p:nvSpPr>
          <p:cNvPr id="14" name="Oval 13"/>
          <p:cNvSpPr/>
          <p:nvPr/>
        </p:nvSpPr>
        <p:spPr>
          <a:xfrm>
            <a:off x="3851920" y="2312456"/>
            <a:ext cx="1185615" cy="33855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p:cNvSpPr txBox="1"/>
          <p:nvPr/>
        </p:nvSpPr>
        <p:spPr>
          <a:xfrm>
            <a:off x="5580113" y="2265325"/>
            <a:ext cx="2160239" cy="584775"/>
          </a:xfrm>
          <a:prstGeom prst="rect">
            <a:avLst/>
          </a:prstGeom>
          <a:solidFill>
            <a:schemeClr val="bg1"/>
          </a:solidFill>
          <a:ln w="28575">
            <a:solidFill>
              <a:srgbClr val="0070C0"/>
            </a:solidFill>
          </a:ln>
        </p:spPr>
        <p:txBody>
          <a:bodyPr wrap="square" rtlCol="0">
            <a:spAutoFit/>
          </a:bodyPr>
          <a:lstStyle/>
          <a:p>
            <a:r>
              <a:rPr lang="en-GB" sz="1600" dirty="0"/>
              <a:t>reform is identical to the baseline</a:t>
            </a:r>
          </a:p>
        </p:txBody>
      </p:sp>
      <p:sp>
        <p:nvSpPr>
          <p:cNvPr id="17" name="Down Arrow 16"/>
          <p:cNvSpPr/>
          <p:nvPr/>
        </p:nvSpPr>
        <p:spPr>
          <a:xfrm rot="5400000">
            <a:off x="5272269" y="2244953"/>
            <a:ext cx="144016" cy="4815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4334402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E1774B3-0F69-50F5-9348-5EEBA66068A3}"/>
              </a:ext>
            </a:extLst>
          </p:cNvPr>
          <p:cNvPicPr>
            <a:picLocks noChangeAspect="1"/>
          </p:cNvPicPr>
          <p:nvPr/>
        </p:nvPicPr>
        <p:blipFill>
          <a:blip r:embed="rId2"/>
          <a:stretch>
            <a:fillRect/>
          </a:stretch>
        </p:blipFill>
        <p:spPr>
          <a:xfrm>
            <a:off x="0" y="1052736"/>
            <a:ext cx="9144000" cy="5683375"/>
          </a:xfrm>
          <a:prstGeom prst="rect">
            <a:avLst/>
          </a:prstGeom>
        </p:spPr>
      </p:pic>
      <p:sp>
        <p:nvSpPr>
          <p:cNvPr id="2" name="Title 1"/>
          <p:cNvSpPr>
            <a:spLocks noGrp="1"/>
          </p:cNvSpPr>
          <p:nvPr>
            <p:ph type="title"/>
          </p:nvPr>
        </p:nvSpPr>
        <p:spPr>
          <a:xfrm>
            <a:off x="467544" y="116632"/>
            <a:ext cx="8229600" cy="562074"/>
          </a:xfrm>
        </p:spPr>
        <p:txBody>
          <a:bodyPr>
            <a:normAutofit fontScale="90000"/>
          </a:bodyPr>
          <a:lstStyle/>
          <a:p>
            <a:r>
              <a:rPr lang="en-GB" dirty="0"/>
              <a:t>Implementing a reform</a:t>
            </a:r>
          </a:p>
        </p:txBody>
      </p:sp>
      <p:sp>
        <p:nvSpPr>
          <p:cNvPr id="4" name="Slide Number Placeholder 3"/>
          <p:cNvSpPr>
            <a:spLocks noGrp="1"/>
          </p:cNvSpPr>
          <p:nvPr>
            <p:ph type="sldNum" sz="quarter" idx="12"/>
          </p:nvPr>
        </p:nvSpPr>
        <p:spPr/>
        <p:txBody>
          <a:bodyPr/>
          <a:lstStyle/>
          <a:p>
            <a:pPr>
              <a:defRPr/>
            </a:pPr>
            <a:fld id="{C6F7B4B3-AE8E-4042-A23C-7141963C0C11}" type="slidenum">
              <a:rPr lang="en-GB" smtClean="0"/>
              <a:pPr>
                <a:defRPr/>
              </a:pPr>
              <a:t>87</a:t>
            </a:fld>
            <a:endParaRPr lang="en-GB" dirty="0"/>
          </a:p>
        </p:txBody>
      </p:sp>
      <p:sp>
        <p:nvSpPr>
          <p:cNvPr id="15" name="Oval 14"/>
          <p:cNvSpPr/>
          <p:nvPr/>
        </p:nvSpPr>
        <p:spPr>
          <a:xfrm>
            <a:off x="3856443" y="3695602"/>
            <a:ext cx="666535" cy="29238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p:cNvSpPr txBox="1"/>
          <p:nvPr/>
        </p:nvSpPr>
        <p:spPr>
          <a:xfrm>
            <a:off x="5668882" y="3572490"/>
            <a:ext cx="3298407" cy="830997"/>
          </a:xfrm>
          <a:prstGeom prst="rect">
            <a:avLst/>
          </a:prstGeom>
          <a:solidFill>
            <a:schemeClr val="bg1"/>
          </a:solidFill>
          <a:ln>
            <a:solidFill>
              <a:srgbClr val="0070C0"/>
            </a:solidFill>
          </a:ln>
        </p:spPr>
        <p:txBody>
          <a:bodyPr wrap="square" rtlCol="0">
            <a:spAutoFit/>
          </a:bodyPr>
          <a:lstStyle/>
          <a:p>
            <a:r>
              <a:rPr lang="en-GB" sz="1600" dirty="0"/>
              <a:t>new amount; difference compared to baseline is highlighted (“conditional formatting” option)</a:t>
            </a:r>
          </a:p>
        </p:txBody>
      </p:sp>
      <p:sp>
        <p:nvSpPr>
          <p:cNvPr id="17" name="Down Arrow 16"/>
          <p:cNvSpPr/>
          <p:nvPr/>
        </p:nvSpPr>
        <p:spPr>
          <a:xfrm rot="5400000">
            <a:off x="5265155" y="3516175"/>
            <a:ext cx="144016" cy="6480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a:extLst>
              <a:ext uri="{FF2B5EF4-FFF2-40B4-BE49-F238E27FC236}">
                <a16:creationId xmlns:a16="http://schemas.microsoft.com/office/drawing/2014/main" id="{3137D149-30CE-4596-AA82-59ABA7D12D76}"/>
              </a:ext>
            </a:extLst>
          </p:cNvPr>
          <p:cNvSpPr/>
          <p:nvPr/>
        </p:nvSpPr>
        <p:spPr>
          <a:xfrm>
            <a:off x="3851920" y="2310248"/>
            <a:ext cx="1185615" cy="33855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90250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par>
                                <p:cTn id="8" presetID="1"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E1774B3-0F69-50F5-9348-5EEBA66068A3}"/>
              </a:ext>
            </a:extLst>
          </p:cNvPr>
          <p:cNvPicPr>
            <a:picLocks noChangeAspect="1"/>
          </p:cNvPicPr>
          <p:nvPr/>
        </p:nvPicPr>
        <p:blipFill>
          <a:blip r:embed="rId2"/>
          <a:stretch>
            <a:fillRect/>
          </a:stretch>
        </p:blipFill>
        <p:spPr>
          <a:xfrm>
            <a:off x="0" y="1057993"/>
            <a:ext cx="9144000" cy="5683375"/>
          </a:xfrm>
          <a:prstGeom prst="rect">
            <a:avLst/>
          </a:prstGeom>
        </p:spPr>
      </p:pic>
      <p:sp>
        <p:nvSpPr>
          <p:cNvPr id="2" name="Title 1"/>
          <p:cNvSpPr>
            <a:spLocks noGrp="1"/>
          </p:cNvSpPr>
          <p:nvPr>
            <p:ph type="title"/>
          </p:nvPr>
        </p:nvSpPr>
        <p:spPr>
          <a:xfrm>
            <a:off x="467544" y="116632"/>
            <a:ext cx="8229600" cy="562074"/>
          </a:xfrm>
        </p:spPr>
        <p:txBody>
          <a:bodyPr>
            <a:normAutofit fontScale="90000"/>
          </a:bodyPr>
          <a:lstStyle/>
          <a:p>
            <a:r>
              <a:rPr lang="en-GB" dirty="0"/>
              <a:t>Saving changes</a:t>
            </a:r>
          </a:p>
        </p:txBody>
      </p:sp>
      <p:sp>
        <p:nvSpPr>
          <p:cNvPr id="4" name="Slide Number Placeholder 3"/>
          <p:cNvSpPr>
            <a:spLocks noGrp="1"/>
          </p:cNvSpPr>
          <p:nvPr>
            <p:ph type="sldNum" sz="quarter" idx="12"/>
          </p:nvPr>
        </p:nvSpPr>
        <p:spPr/>
        <p:txBody>
          <a:bodyPr/>
          <a:lstStyle/>
          <a:p>
            <a:pPr>
              <a:defRPr/>
            </a:pPr>
            <a:fld id="{C6F7B4B3-AE8E-4042-A23C-7141963C0C11}" type="slidenum">
              <a:rPr lang="en-GB" smtClean="0"/>
              <a:pPr>
                <a:defRPr/>
              </a:pPr>
              <a:t>88</a:t>
            </a:fld>
            <a:endParaRPr lang="en-GB" dirty="0"/>
          </a:p>
        </p:txBody>
      </p:sp>
      <p:sp>
        <p:nvSpPr>
          <p:cNvPr id="16" name="TextBox 15"/>
          <p:cNvSpPr txBox="1"/>
          <p:nvPr/>
        </p:nvSpPr>
        <p:spPr>
          <a:xfrm>
            <a:off x="1107222" y="1303011"/>
            <a:ext cx="2232959" cy="338554"/>
          </a:xfrm>
          <a:prstGeom prst="rect">
            <a:avLst/>
          </a:prstGeom>
          <a:solidFill>
            <a:schemeClr val="bg1"/>
          </a:solidFill>
          <a:ln>
            <a:solidFill>
              <a:srgbClr val="0070C0"/>
            </a:solidFill>
          </a:ln>
        </p:spPr>
        <p:txBody>
          <a:bodyPr wrap="square" rtlCol="0">
            <a:spAutoFit/>
          </a:bodyPr>
          <a:lstStyle/>
          <a:p>
            <a:r>
              <a:rPr lang="en-GB" sz="1600" dirty="0"/>
              <a:t>access the file options</a:t>
            </a:r>
          </a:p>
        </p:txBody>
      </p:sp>
      <p:sp>
        <p:nvSpPr>
          <p:cNvPr id="17" name="Down Arrow 16"/>
          <p:cNvSpPr/>
          <p:nvPr/>
        </p:nvSpPr>
        <p:spPr>
          <a:xfrm rot="5400000">
            <a:off x="711178" y="1148253"/>
            <a:ext cx="144016" cy="6480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62855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4438B68-8F9F-40DD-C384-E1CC47ABA032}"/>
              </a:ext>
            </a:extLst>
          </p:cNvPr>
          <p:cNvPicPr>
            <a:picLocks noChangeAspect="1"/>
          </p:cNvPicPr>
          <p:nvPr/>
        </p:nvPicPr>
        <p:blipFill>
          <a:blip r:embed="rId2"/>
          <a:stretch>
            <a:fillRect/>
          </a:stretch>
        </p:blipFill>
        <p:spPr>
          <a:xfrm>
            <a:off x="0" y="1057993"/>
            <a:ext cx="9144000" cy="5683375"/>
          </a:xfrm>
          <a:prstGeom prst="rect">
            <a:avLst/>
          </a:prstGeom>
        </p:spPr>
      </p:pic>
      <p:sp>
        <p:nvSpPr>
          <p:cNvPr id="2" name="Title 1"/>
          <p:cNvSpPr>
            <a:spLocks noGrp="1"/>
          </p:cNvSpPr>
          <p:nvPr>
            <p:ph type="title"/>
          </p:nvPr>
        </p:nvSpPr>
        <p:spPr>
          <a:xfrm>
            <a:off x="467544" y="116632"/>
            <a:ext cx="8229600" cy="562074"/>
          </a:xfrm>
        </p:spPr>
        <p:txBody>
          <a:bodyPr>
            <a:normAutofit fontScale="90000"/>
          </a:bodyPr>
          <a:lstStyle/>
          <a:p>
            <a:r>
              <a:rPr lang="en-GB" dirty="0"/>
              <a:t>Savings changes</a:t>
            </a:r>
          </a:p>
        </p:txBody>
      </p:sp>
      <p:sp>
        <p:nvSpPr>
          <p:cNvPr id="4" name="Slide Number Placeholder 3"/>
          <p:cNvSpPr>
            <a:spLocks noGrp="1"/>
          </p:cNvSpPr>
          <p:nvPr>
            <p:ph type="sldNum" sz="quarter" idx="12"/>
          </p:nvPr>
        </p:nvSpPr>
        <p:spPr/>
        <p:txBody>
          <a:bodyPr/>
          <a:lstStyle/>
          <a:p>
            <a:pPr>
              <a:defRPr/>
            </a:pPr>
            <a:fld id="{C6F7B4B3-AE8E-4042-A23C-7141963C0C11}" type="slidenum">
              <a:rPr lang="en-GB" smtClean="0"/>
              <a:pPr>
                <a:defRPr/>
              </a:pPr>
              <a:t>89</a:t>
            </a:fld>
            <a:endParaRPr lang="en-GB" dirty="0"/>
          </a:p>
        </p:txBody>
      </p:sp>
      <p:sp>
        <p:nvSpPr>
          <p:cNvPr id="16" name="TextBox 15"/>
          <p:cNvSpPr txBox="1"/>
          <p:nvPr/>
        </p:nvSpPr>
        <p:spPr>
          <a:xfrm>
            <a:off x="2355831" y="1523417"/>
            <a:ext cx="1496090" cy="338554"/>
          </a:xfrm>
          <a:prstGeom prst="rect">
            <a:avLst/>
          </a:prstGeom>
          <a:solidFill>
            <a:schemeClr val="bg1"/>
          </a:solidFill>
          <a:ln>
            <a:solidFill>
              <a:srgbClr val="0070C0"/>
            </a:solidFill>
          </a:ln>
        </p:spPr>
        <p:txBody>
          <a:bodyPr wrap="square" rtlCol="0">
            <a:spAutoFit/>
          </a:bodyPr>
          <a:lstStyle/>
          <a:p>
            <a:r>
              <a:rPr lang="en-GB" sz="1600" dirty="0"/>
              <a:t>save changes</a:t>
            </a:r>
          </a:p>
        </p:txBody>
      </p:sp>
      <p:sp>
        <p:nvSpPr>
          <p:cNvPr id="17" name="Down Arrow 16"/>
          <p:cNvSpPr/>
          <p:nvPr/>
        </p:nvSpPr>
        <p:spPr>
          <a:xfrm rot="5400000">
            <a:off x="1959786" y="1368659"/>
            <a:ext cx="144016" cy="6480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18981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6A845D-888A-B91A-8275-A71C76C86FC6}"/>
              </a:ext>
            </a:extLst>
          </p:cNvPr>
          <p:cNvSpPr>
            <a:spLocks noGrp="1"/>
          </p:cNvSpPr>
          <p:nvPr>
            <p:ph type="title"/>
          </p:nvPr>
        </p:nvSpPr>
        <p:spPr>
          <a:xfrm>
            <a:off x="508335" y="981523"/>
            <a:ext cx="7886700" cy="554597"/>
          </a:xfrm>
        </p:spPr>
        <p:txBody>
          <a:bodyPr>
            <a:normAutofit fontScale="90000"/>
          </a:bodyPr>
          <a:lstStyle/>
          <a:p>
            <a:r>
              <a:rPr lang="en-GB"/>
              <a:t>Microsimulation: Time horizon</a:t>
            </a:r>
          </a:p>
        </p:txBody>
      </p:sp>
      <p:sp>
        <p:nvSpPr>
          <p:cNvPr id="4" name="Slide Number Placeholder 3">
            <a:extLst>
              <a:ext uri="{FF2B5EF4-FFF2-40B4-BE49-F238E27FC236}">
                <a16:creationId xmlns:a16="http://schemas.microsoft.com/office/drawing/2014/main" id="{95317E13-5B62-CCCC-1E33-6D6C93A963B4}"/>
              </a:ext>
            </a:extLst>
          </p:cNvPr>
          <p:cNvSpPr>
            <a:spLocks noGrp="1"/>
          </p:cNvSpPr>
          <p:nvPr>
            <p:ph type="sldNum" sz="quarter" idx="12"/>
          </p:nvPr>
        </p:nvSpPr>
        <p:spPr/>
        <p:txBody>
          <a:bodyPr/>
          <a:lstStyle/>
          <a:p>
            <a:pPr defTabSz="685800" fontAlgn="auto">
              <a:spcBef>
                <a:spcPts val="0"/>
              </a:spcBef>
              <a:spcAft>
                <a:spcPts val="0"/>
              </a:spcAft>
              <a:defRPr/>
            </a:pPr>
            <a:fld id="{E7841AD7-021E-470E-9709-3C3A055494B9}" type="slidenum">
              <a:rPr lang="en-GB" sz="900">
                <a:solidFill>
                  <a:prstClr val="black">
                    <a:tint val="75000"/>
                  </a:prstClr>
                </a:solidFill>
                <a:latin typeface="Calibri" panose="020F0502020204030204"/>
                <a:cs typeface="+mn-cs"/>
              </a:rPr>
              <a:pPr defTabSz="685800" fontAlgn="auto">
                <a:spcBef>
                  <a:spcPts val="0"/>
                </a:spcBef>
                <a:spcAft>
                  <a:spcPts val="0"/>
                </a:spcAft>
                <a:defRPr/>
              </a:pPr>
              <a:t>9</a:t>
            </a:fld>
            <a:endParaRPr lang="en-GB" sz="900">
              <a:solidFill>
                <a:prstClr val="black">
                  <a:tint val="75000"/>
                </a:prstClr>
              </a:solidFill>
              <a:latin typeface="Calibri" panose="020F0502020204030204"/>
              <a:cs typeface="+mn-cs"/>
            </a:endParaRPr>
          </a:p>
        </p:txBody>
      </p:sp>
      <p:sp>
        <p:nvSpPr>
          <p:cNvPr id="7" name="Content Placeholder 2">
            <a:extLst>
              <a:ext uri="{FF2B5EF4-FFF2-40B4-BE49-F238E27FC236}">
                <a16:creationId xmlns:a16="http://schemas.microsoft.com/office/drawing/2014/main" id="{F5946DE8-5B72-030A-419C-EC9A5F9CF4A4}"/>
              </a:ext>
            </a:extLst>
          </p:cNvPr>
          <p:cNvSpPr>
            <a:spLocks noGrp="1"/>
          </p:cNvSpPr>
          <p:nvPr>
            <p:ph idx="1"/>
          </p:nvPr>
        </p:nvSpPr>
        <p:spPr>
          <a:xfrm>
            <a:off x="294089" y="2567523"/>
            <a:ext cx="2745730" cy="1800752"/>
          </a:xfrm>
        </p:spPr>
        <p:txBody>
          <a:bodyPr>
            <a:noAutofit/>
          </a:bodyPr>
          <a:lstStyle/>
          <a:p>
            <a:pPr marL="288000" lvl="1"/>
            <a:r>
              <a:rPr lang="en-GB" sz="1600" dirty="0"/>
              <a:t>Individual characteristics (choices) do not change</a:t>
            </a:r>
          </a:p>
          <a:p>
            <a:pPr marL="288000" lvl="1"/>
            <a:r>
              <a:rPr lang="en-GB" sz="1600" dirty="0"/>
              <a:t>Population also does not change</a:t>
            </a:r>
          </a:p>
          <a:p>
            <a:pPr marL="288000" lvl="1"/>
            <a:r>
              <a:rPr lang="en-GB" sz="1600" dirty="0"/>
              <a:t>Policies have arithmetic effect</a:t>
            </a:r>
          </a:p>
        </p:txBody>
      </p:sp>
      <p:pic>
        <p:nvPicPr>
          <p:cNvPr id="3" name="Picture 2">
            <a:extLst>
              <a:ext uri="{FF2B5EF4-FFF2-40B4-BE49-F238E27FC236}">
                <a16:creationId xmlns:a16="http://schemas.microsoft.com/office/drawing/2014/main" id="{6226C477-F91F-43EC-B6F3-065D3160510B}"/>
              </a:ext>
            </a:extLst>
          </p:cNvPr>
          <p:cNvPicPr>
            <a:picLocks noChangeAspect="1"/>
          </p:cNvPicPr>
          <p:nvPr/>
        </p:nvPicPr>
        <p:blipFill>
          <a:blip r:embed="rId2"/>
          <a:stretch>
            <a:fillRect/>
          </a:stretch>
        </p:blipFill>
        <p:spPr>
          <a:xfrm>
            <a:off x="373631" y="4643741"/>
            <a:ext cx="2586646" cy="1395520"/>
          </a:xfrm>
          <a:prstGeom prst="rect">
            <a:avLst/>
          </a:prstGeom>
        </p:spPr>
      </p:pic>
      <p:sp>
        <p:nvSpPr>
          <p:cNvPr id="8" name="Callout: Line 7">
            <a:extLst>
              <a:ext uri="{FF2B5EF4-FFF2-40B4-BE49-F238E27FC236}">
                <a16:creationId xmlns:a16="http://schemas.microsoft.com/office/drawing/2014/main" id="{A3709F8E-3320-893A-5F35-96D3521A284F}"/>
              </a:ext>
            </a:extLst>
          </p:cNvPr>
          <p:cNvSpPr/>
          <p:nvPr/>
        </p:nvSpPr>
        <p:spPr>
          <a:xfrm>
            <a:off x="1216099" y="1753293"/>
            <a:ext cx="857250" cy="280958"/>
          </a:xfrm>
          <a:prstGeom prst="borderCallout1">
            <a:avLst>
              <a:gd name="adj1" fmla="val 18750"/>
              <a:gd name="adj2" fmla="val -8333"/>
              <a:gd name="adj3" fmla="val 122364"/>
              <a:gd name="adj4" fmla="val -35076"/>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t>… days</a:t>
            </a:r>
          </a:p>
        </p:txBody>
      </p:sp>
      <p:sp>
        <p:nvSpPr>
          <p:cNvPr id="9" name="Callout: Line 8">
            <a:extLst>
              <a:ext uri="{FF2B5EF4-FFF2-40B4-BE49-F238E27FC236}">
                <a16:creationId xmlns:a16="http://schemas.microsoft.com/office/drawing/2014/main" id="{8FD27FD3-5801-F6CE-15E6-46143882AE11}"/>
              </a:ext>
            </a:extLst>
          </p:cNvPr>
          <p:cNvSpPr/>
          <p:nvPr/>
        </p:nvSpPr>
        <p:spPr>
          <a:xfrm>
            <a:off x="4084234" y="1770634"/>
            <a:ext cx="1134151" cy="280958"/>
          </a:xfrm>
          <a:prstGeom prst="borderCallout1">
            <a:avLst>
              <a:gd name="adj1" fmla="val 18750"/>
              <a:gd name="adj2" fmla="val -8333"/>
              <a:gd name="adj3" fmla="val 106171"/>
              <a:gd name="adj4" fmla="val -62519"/>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t>… months</a:t>
            </a:r>
          </a:p>
        </p:txBody>
      </p:sp>
      <p:sp>
        <p:nvSpPr>
          <p:cNvPr id="11" name="Callout: Line 10">
            <a:extLst>
              <a:ext uri="{FF2B5EF4-FFF2-40B4-BE49-F238E27FC236}">
                <a16:creationId xmlns:a16="http://schemas.microsoft.com/office/drawing/2014/main" id="{C08645AF-9878-D0AD-35FA-FE10F2C31B3C}"/>
              </a:ext>
            </a:extLst>
          </p:cNvPr>
          <p:cNvSpPr/>
          <p:nvPr/>
        </p:nvSpPr>
        <p:spPr>
          <a:xfrm>
            <a:off x="7088535" y="1762114"/>
            <a:ext cx="1190553" cy="280958"/>
          </a:xfrm>
          <a:prstGeom prst="borderCallout1">
            <a:avLst>
              <a:gd name="adj1" fmla="val 18750"/>
              <a:gd name="adj2" fmla="val -8333"/>
              <a:gd name="adj3" fmla="val 106171"/>
              <a:gd name="adj4" fmla="val -62519"/>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 years</a:t>
            </a:r>
          </a:p>
        </p:txBody>
      </p:sp>
      <p:sp>
        <p:nvSpPr>
          <p:cNvPr id="12" name="Content Placeholder 2">
            <a:extLst>
              <a:ext uri="{FF2B5EF4-FFF2-40B4-BE49-F238E27FC236}">
                <a16:creationId xmlns:a16="http://schemas.microsoft.com/office/drawing/2014/main" id="{B5F39D01-EDA2-E91E-094B-586B8E2D418B}"/>
              </a:ext>
            </a:extLst>
          </p:cNvPr>
          <p:cNvSpPr txBox="1">
            <a:spLocks/>
          </p:cNvSpPr>
          <p:nvPr/>
        </p:nvSpPr>
        <p:spPr>
          <a:xfrm>
            <a:off x="3200127" y="2567523"/>
            <a:ext cx="2745730" cy="1684067"/>
          </a:xfrm>
          <a:prstGeom prst="rect">
            <a:avLst/>
          </a:prstGeom>
        </p:spPr>
        <p:txBody>
          <a:bodyPr vert="horz" lIns="91440" tIns="45720" rIns="91440" bIns="45720" rtlCol="0">
            <a:noAutofit/>
          </a:bodyPr>
          <a:lstStyle>
            <a:lvl1pPr marL="342900" indent="-342900" defTabSz="914400" eaLnBrk="1" latinLnBrk="0" hangingPunct="1">
              <a:spcBef>
                <a:spcPct val="20000"/>
              </a:spcBef>
              <a:buClr>
                <a:srgbClr val="0070C0"/>
              </a:buClr>
              <a:buSzPct val="140000"/>
              <a:buFont typeface="Arial" panose="020B0604020202020204" pitchFamily="34" charset="0"/>
              <a:buChar char="•"/>
              <a:defRPr sz="2400">
                <a:latin typeface="Arial" panose="020B0604020202020204" pitchFamily="34" charset="0"/>
                <a:cs typeface="Arial" panose="020B0604020202020204" pitchFamily="34" charset="0"/>
              </a:defRPr>
            </a:lvl1pPr>
            <a:lvl2pPr marL="288000" lvl="1" indent="-285750" defTabSz="914400" eaLnBrk="1" latinLnBrk="0" hangingPunct="1">
              <a:spcBef>
                <a:spcPct val="20000"/>
              </a:spcBef>
              <a:buClr>
                <a:srgbClr val="0070C0"/>
              </a:buClr>
              <a:buSzPct val="70000"/>
              <a:buFont typeface="Courier New" panose="02070309020205020404" pitchFamily="49" charset="0"/>
              <a:buChar char="o"/>
              <a:defRPr sz="1600">
                <a:latin typeface="Arial" panose="020B0604020202020204" pitchFamily="34" charset="0"/>
                <a:cs typeface="Arial" panose="020B0604020202020204" pitchFamily="34" charset="0"/>
              </a:defRPr>
            </a:lvl2pPr>
            <a:lvl3pPr marL="1143000" indent="-228600" defTabSz="914400" eaLnBrk="1" latinLnBrk="0" hangingPunct="1">
              <a:spcBef>
                <a:spcPct val="20000"/>
              </a:spcBef>
              <a:buClr>
                <a:srgbClr val="0070C0"/>
              </a:buClr>
              <a:buSzPct val="60000"/>
              <a:buFont typeface="Wingdings" panose="05000000000000000000" pitchFamily="2" charset="2"/>
              <a:buChar char="Ø"/>
              <a:defRPr sz="2000">
                <a:latin typeface="Arial" panose="020B0604020202020204" pitchFamily="34" charset="0"/>
                <a:cs typeface="Arial" panose="020B0604020202020204" pitchFamily="34" charset="0"/>
              </a:defRPr>
            </a:lvl3pPr>
            <a:lvl4pPr marL="1600200" indent="-228600" defTabSz="914400" eaLnBrk="1" latinLnBrk="0" hangingPunct="1">
              <a:spcBef>
                <a:spcPct val="20000"/>
              </a:spcBef>
              <a:buClr>
                <a:srgbClr val="0070C0"/>
              </a:buClr>
              <a:buFont typeface="Arial" panose="020B0604020202020204" pitchFamily="34" charset="0"/>
              <a:buChar char="–"/>
              <a:defRPr sz="2000">
                <a:latin typeface="Arial" panose="020B0604020202020204" pitchFamily="34" charset="0"/>
                <a:cs typeface="Arial" panose="020B0604020202020204" pitchFamily="34" charset="0"/>
              </a:defRPr>
            </a:lvl4pPr>
            <a:lvl5pPr marL="2057400" indent="-228600" defTabSz="914400" eaLnBrk="1" latinLnBrk="0" hangingPunct="1">
              <a:spcBef>
                <a:spcPct val="20000"/>
              </a:spcBef>
              <a:buClr>
                <a:srgbClr val="0070C0"/>
              </a:buClr>
              <a:buFont typeface="Arial" panose="020B0604020202020204" pitchFamily="34" charset="0"/>
              <a:buChar char="»"/>
              <a:defRPr sz="2000">
                <a:latin typeface="Arial" panose="020B0604020202020204" pitchFamily="34" charset="0"/>
                <a:cs typeface="Arial" panose="020B0604020202020204" pitchFamily="34" charset="0"/>
              </a:defRPr>
            </a:lvl5pPr>
            <a:lvl6pPr marL="2514600" indent="-228600">
              <a:spcBef>
                <a:spcPct val="20000"/>
              </a:spcBef>
              <a:buFont typeface="Arial" panose="020B0604020202020204" pitchFamily="34" charset="0"/>
              <a:buChar char="•"/>
              <a:defRPr sz="2000">
                <a:latin typeface="+mn-lt"/>
                <a:cs typeface="+mn-cs"/>
              </a:defRPr>
            </a:lvl6pPr>
            <a:lvl7pPr marL="2971800" indent="-228600">
              <a:spcBef>
                <a:spcPct val="20000"/>
              </a:spcBef>
              <a:buFont typeface="Arial" panose="020B0604020202020204" pitchFamily="34" charset="0"/>
              <a:buChar char="•"/>
              <a:defRPr sz="2000">
                <a:latin typeface="+mn-lt"/>
                <a:cs typeface="+mn-cs"/>
              </a:defRPr>
            </a:lvl7pPr>
            <a:lvl8pPr marL="3429000" indent="-228600">
              <a:spcBef>
                <a:spcPct val="20000"/>
              </a:spcBef>
              <a:buFont typeface="Arial" panose="020B0604020202020204" pitchFamily="34" charset="0"/>
              <a:buChar char="•"/>
              <a:defRPr sz="2000">
                <a:latin typeface="+mn-lt"/>
                <a:cs typeface="+mn-cs"/>
              </a:defRPr>
            </a:lvl8pPr>
            <a:lvl9pPr marL="3886200" indent="-228600">
              <a:spcBef>
                <a:spcPct val="20000"/>
              </a:spcBef>
              <a:buFont typeface="Arial" panose="020B0604020202020204" pitchFamily="34" charset="0"/>
              <a:buChar char="•"/>
              <a:defRPr sz="2000">
                <a:latin typeface="+mn-lt"/>
                <a:cs typeface="+mn-cs"/>
              </a:defRPr>
            </a:lvl9pPr>
          </a:lstStyle>
          <a:p>
            <a:pPr lvl="1"/>
            <a:r>
              <a:rPr lang="en-GB" dirty="0"/>
              <a:t>Individual characteristics (choices) react to changes in incentives</a:t>
            </a:r>
          </a:p>
          <a:p>
            <a:pPr lvl="1"/>
            <a:r>
              <a:rPr lang="en-GB" dirty="0"/>
              <a:t>Population still does not change</a:t>
            </a:r>
          </a:p>
          <a:p>
            <a:pPr lvl="1"/>
            <a:r>
              <a:rPr lang="en-GB" dirty="0"/>
              <a:t>Policies have behavioural effect</a:t>
            </a:r>
          </a:p>
        </p:txBody>
      </p:sp>
      <p:pic>
        <p:nvPicPr>
          <p:cNvPr id="16" name="Picture 15">
            <a:extLst>
              <a:ext uri="{FF2B5EF4-FFF2-40B4-BE49-F238E27FC236}">
                <a16:creationId xmlns:a16="http://schemas.microsoft.com/office/drawing/2014/main" id="{B17C3210-8727-1697-D01A-59A43985076D}"/>
              </a:ext>
            </a:extLst>
          </p:cNvPr>
          <p:cNvPicPr>
            <a:picLocks noChangeAspect="1"/>
          </p:cNvPicPr>
          <p:nvPr/>
        </p:nvPicPr>
        <p:blipFill>
          <a:blip r:embed="rId3"/>
          <a:stretch>
            <a:fillRect/>
          </a:stretch>
        </p:blipFill>
        <p:spPr>
          <a:xfrm>
            <a:off x="3120316" y="4609239"/>
            <a:ext cx="2628920" cy="1464479"/>
          </a:xfrm>
          <a:prstGeom prst="rect">
            <a:avLst/>
          </a:prstGeom>
        </p:spPr>
      </p:pic>
      <p:sp>
        <p:nvSpPr>
          <p:cNvPr id="17" name="Content Placeholder 2">
            <a:extLst>
              <a:ext uri="{FF2B5EF4-FFF2-40B4-BE49-F238E27FC236}">
                <a16:creationId xmlns:a16="http://schemas.microsoft.com/office/drawing/2014/main" id="{5033BEAA-1BBA-DE99-995A-A947DC7489A3}"/>
              </a:ext>
            </a:extLst>
          </p:cNvPr>
          <p:cNvSpPr txBox="1">
            <a:spLocks/>
          </p:cNvSpPr>
          <p:nvPr/>
        </p:nvSpPr>
        <p:spPr>
          <a:xfrm>
            <a:off x="6050840" y="2567523"/>
            <a:ext cx="2745730" cy="1697246"/>
          </a:xfrm>
          <a:prstGeom prst="rect">
            <a:avLst/>
          </a:prstGeom>
        </p:spPr>
        <p:txBody>
          <a:bodyPr vert="horz" lIns="91440" tIns="45720" rIns="91440" bIns="45720" rtlCol="0">
            <a:noAutofit/>
          </a:bodyPr>
          <a:lstStyle>
            <a:defPPr>
              <a:defRPr lang="en-GB"/>
            </a:defPPr>
            <a:lvl1pPr marL="342900" indent="-342900" defTabSz="914400" eaLnBrk="1" latinLnBrk="0" hangingPunct="1">
              <a:spcBef>
                <a:spcPct val="20000"/>
              </a:spcBef>
              <a:buClr>
                <a:srgbClr val="0070C0"/>
              </a:buClr>
              <a:buSzPct val="140000"/>
              <a:buFont typeface="Arial" panose="020B0604020202020204" pitchFamily="34" charset="0"/>
              <a:buChar char="•"/>
              <a:defRPr sz="2400">
                <a:latin typeface="Arial" panose="020B0604020202020204" pitchFamily="34" charset="0"/>
                <a:cs typeface="Arial" panose="020B0604020202020204" pitchFamily="34" charset="0"/>
              </a:defRPr>
            </a:lvl1pPr>
            <a:lvl2pPr marL="288000" lvl="1" indent="-285750" defTabSz="914400" eaLnBrk="1" latinLnBrk="0" hangingPunct="1">
              <a:spcBef>
                <a:spcPct val="20000"/>
              </a:spcBef>
              <a:buClr>
                <a:srgbClr val="0070C0"/>
              </a:buClr>
              <a:buSzPct val="70000"/>
              <a:buFont typeface="Courier New" panose="02070309020205020404" pitchFamily="49" charset="0"/>
              <a:buChar char="o"/>
              <a:defRPr sz="1600">
                <a:latin typeface="Arial" panose="020B0604020202020204" pitchFamily="34" charset="0"/>
                <a:cs typeface="Arial" panose="020B0604020202020204" pitchFamily="34" charset="0"/>
              </a:defRPr>
            </a:lvl2pPr>
            <a:lvl3pPr marL="1143000" indent="-228600" defTabSz="914400" eaLnBrk="1" latinLnBrk="0" hangingPunct="1">
              <a:spcBef>
                <a:spcPct val="20000"/>
              </a:spcBef>
              <a:buClr>
                <a:srgbClr val="0070C0"/>
              </a:buClr>
              <a:buSzPct val="60000"/>
              <a:buFont typeface="Wingdings" panose="05000000000000000000" pitchFamily="2" charset="2"/>
              <a:buChar char="Ø"/>
              <a:defRPr sz="2000">
                <a:latin typeface="Arial" panose="020B0604020202020204" pitchFamily="34" charset="0"/>
                <a:cs typeface="Arial" panose="020B0604020202020204" pitchFamily="34" charset="0"/>
              </a:defRPr>
            </a:lvl3pPr>
            <a:lvl4pPr marL="1600200" indent="-228600" defTabSz="914400" eaLnBrk="1" latinLnBrk="0" hangingPunct="1">
              <a:spcBef>
                <a:spcPct val="20000"/>
              </a:spcBef>
              <a:buClr>
                <a:srgbClr val="0070C0"/>
              </a:buClr>
              <a:buFont typeface="Arial" panose="020B0604020202020204" pitchFamily="34" charset="0"/>
              <a:buChar char="–"/>
              <a:defRPr sz="2000">
                <a:latin typeface="Arial" panose="020B0604020202020204" pitchFamily="34" charset="0"/>
                <a:cs typeface="Arial" panose="020B0604020202020204" pitchFamily="34" charset="0"/>
              </a:defRPr>
            </a:lvl4pPr>
            <a:lvl5pPr marL="2057400" indent="-228600" defTabSz="914400" eaLnBrk="1" latinLnBrk="0" hangingPunct="1">
              <a:spcBef>
                <a:spcPct val="20000"/>
              </a:spcBef>
              <a:buClr>
                <a:srgbClr val="0070C0"/>
              </a:buClr>
              <a:buFont typeface="Arial" panose="020B0604020202020204" pitchFamily="34" charset="0"/>
              <a:buChar char="»"/>
              <a:defRPr sz="2000">
                <a:latin typeface="Arial" panose="020B0604020202020204" pitchFamily="34" charset="0"/>
                <a:cs typeface="Arial" panose="020B0604020202020204" pitchFamily="34" charset="0"/>
              </a:defRPr>
            </a:lvl5pPr>
            <a:lvl6pPr marL="2514600" indent="-228600">
              <a:spcBef>
                <a:spcPct val="20000"/>
              </a:spcBef>
              <a:buFont typeface="Arial" panose="020B0604020202020204" pitchFamily="34" charset="0"/>
              <a:buChar char="•"/>
              <a:defRPr sz="2000">
                <a:latin typeface="+mn-lt"/>
                <a:cs typeface="+mn-cs"/>
              </a:defRPr>
            </a:lvl6pPr>
            <a:lvl7pPr marL="2971800" indent="-228600">
              <a:spcBef>
                <a:spcPct val="20000"/>
              </a:spcBef>
              <a:buFont typeface="Arial" panose="020B0604020202020204" pitchFamily="34" charset="0"/>
              <a:buChar char="•"/>
              <a:defRPr sz="2000">
                <a:latin typeface="+mn-lt"/>
                <a:cs typeface="+mn-cs"/>
              </a:defRPr>
            </a:lvl7pPr>
            <a:lvl8pPr marL="3429000" indent="-228600">
              <a:spcBef>
                <a:spcPct val="20000"/>
              </a:spcBef>
              <a:buFont typeface="Arial" panose="020B0604020202020204" pitchFamily="34" charset="0"/>
              <a:buChar char="•"/>
              <a:defRPr sz="2000">
                <a:latin typeface="+mn-lt"/>
                <a:cs typeface="+mn-cs"/>
              </a:defRPr>
            </a:lvl8pPr>
            <a:lvl9pPr marL="3886200" indent="-228600">
              <a:spcBef>
                <a:spcPct val="20000"/>
              </a:spcBef>
              <a:buFont typeface="Arial" panose="020B0604020202020204" pitchFamily="34" charset="0"/>
              <a:buChar char="•"/>
              <a:defRPr sz="2000">
                <a:latin typeface="+mn-lt"/>
                <a:cs typeface="+mn-cs"/>
              </a:defRPr>
            </a:lvl9pPr>
          </a:lstStyle>
          <a:p>
            <a:pPr lvl="1"/>
            <a:r>
              <a:rPr lang="en-GB" dirty="0"/>
              <a:t>Individual characteristics (choices) react to changes in incentives</a:t>
            </a:r>
          </a:p>
          <a:p>
            <a:pPr lvl="1"/>
            <a:r>
              <a:rPr lang="en-GB" dirty="0"/>
              <a:t>Population also changes</a:t>
            </a:r>
          </a:p>
          <a:p>
            <a:pPr lvl="1"/>
            <a:r>
              <a:rPr lang="en-GB" dirty="0"/>
              <a:t>Policies have dynamic effect</a:t>
            </a:r>
          </a:p>
        </p:txBody>
      </p:sp>
      <p:pic>
        <p:nvPicPr>
          <p:cNvPr id="21" name="Picture 20">
            <a:extLst>
              <a:ext uri="{FF2B5EF4-FFF2-40B4-BE49-F238E27FC236}">
                <a16:creationId xmlns:a16="http://schemas.microsoft.com/office/drawing/2014/main" id="{597949FD-EA43-44CA-1494-B75BCCD41CCC}"/>
              </a:ext>
            </a:extLst>
          </p:cNvPr>
          <p:cNvPicPr>
            <a:picLocks noChangeAspect="1"/>
          </p:cNvPicPr>
          <p:nvPr/>
        </p:nvPicPr>
        <p:blipFill>
          <a:blip r:embed="rId4"/>
          <a:stretch>
            <a:fillRect/>
          </a:stretch>
        </p:blipFill>
        <p:spPr>
          <a:xfrm>
            <a:off x="6050840" y="4478422"/>
            <a:ext cx="2673761" cy="1535210"/>
          </a:xfrm>
          <a:prstGeom prst="rect">
            <a:avLst/>
          </a:prstGeom>
        </p:spPr>
      </p:pic>
      <p:grpSp>
        <p:nvGrpSpPr>
          <p:cNvPr id="20" name="Group 19">
            <a:extLst>
              <a:ext uri="{FF2B5EF4-FFF2-40B4-BE49-F238E27FC236}">
                <a16:creationId xmlns:a16="http://schemas.microsoft.com/office/drawing/2014/main" id="{F353A032-C2D8-F46E-E8FE-AA9C3056BEE1}"/>
              </a:ext>
            </a:extLst>
          </p:cNvPr>
          <p:cNvGrpSpPr/>
          <p:nvPr/>
        </p:nvGrpSpPr>
        <p:grpSpPr>
          <a:xfrm>
            <a:off x="351058" y="2015058"/>
            <a:ext cx="8203956" cy="369332"/>
            <a:chOff x="468077" y="2329274"/>
            <a:chExt cx="10938609" cy="492443"/>
          </a:xfrm>
        </p:grpSpPr>
        <p:grpSp>
          <p:nvGrpSpPr>
            <p:cNvPr id="23" name="Group 22">
              <a:extLst>
                <a:ext uri="{FF2B5EF4-FFF2-40B4-BE49-F238E27FC236}">
                  <a16:creationId xmlns:a16="http://schemas.microsoft.com/office/drawing/2014/main" id="{A3AAB963-409D-A296-5F71-7BED96BB851F}"/>
                </a:ext>
              </a:extLst>
            </p:cNvPr>
            <p:cNvGrpSpPr/>
            <p:nvPr/>
          </p:nvGrpSpPr>
          <p:grpSpPr>
            <a:xfrm>
              <a:off x="1148316" y="2329274"/>
              <a:ext cx="10258370" cy="492443"/>
              <a:chOff x="1148316" y="2329274"/>
              <a:chExt cx="10258370" cy="492443"/>
            </a:xfrm>
          </p:grpSpPr>
          <p:sp>
            <p:nvSpPr>
              <p:cNvPr id="5" name="Arrow: Right 4">
                <a:extLst>
                  <a:ext uri="{FF2B5EF4-FFF2-40B4-BE49-F238E27FC236}">
                    <a16:creationId xmlns:a16="http://schemas.microsoft.com/office/drawing/2014/main" id="{72CDC5E6-F01C-20BF-D86D-03BD4A18B3B0}"/>
                  </a:ext>
                </a:extLst>
              </p:cNvPr>
              <p:cNvSpPr/>
              <p:nvPr/>
            </p:nvSpPr>
            <p:spPr>
              <a:xfrm>
                <a:off x="1148316" y="2450805"/>
                <a:ext cx="9361968" cy="138224"/>
              </a:xfrm>
              <a:prstGeom prst="rightArrow">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a:extLst>
                  <a:ext uri="{FF2B5EF4-FFF2-40B4-BE49-F238E27FC236}">
                    <a16:creationId xmlns:a16="http://schemas.microsoft.com/office/drawing/2014/main" id="{3A95AE1F-07C3-7603-6E76-273ACA747887}"/>
                  </a:ext>
                </a:extLst>
              </p:cNvPr>
              <p:cNvSpPr txBox="1"/>
              <p:nvPr/>
            </p:nvSpPr>
            <p:spPr>
              <a:xfrm>
                <a:off x="10579109" y="2329274"/>
                <a:ext cx="827577" cy="492443"/>
              </a:xfrm>
              <a:prstGeom prst="rect">
                <a:avLst/>
              </a:prstGeom>
              <a:noFill/>
            </p:spPr>
            <p:txBody>
              <a:bodyPr wrap="none" rtlCol="0">
                <a:spAutoFit/>
              </a:bodyPr>
              <a:lstStyle/>
              <a:p>
                <a:r>
                  <a:rPr lang="en-GB"/>
                  <a:t>time</a:t>
                </a:r>
              </a:p>
            </p:txBody>
          </p:sp>
        </p:grpSp>
        <p:sp>
          <p:nvSpPr>
            <p:cNvPr id="10" name="Rectangle 9">
              <a:extLst>
                <a:ext uri="{FF2B5EF4-FFF2-40B4-BE49-F238E27FC236}">
                  <a16:creationId xmlns:a16="http://schemas.microsoft.com/office/drawing/2014/main" id="{BA599645-64FB-CFA8-5C0B-60454EE75FD4}"/>
                </a:ext>
              </a:extLst>
            </p:cNvPr>
            <p:cNvSpPr/>
            <p:nvPr/>
          </p:nvSpPr>
          <p:spPr>
            <a:xfrm>
              <a:off x="468077" y="2483463"/>
              <a:ext cx="615042" cy="7407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4" name="Straight Connector 13">
              <a:extLst>
                <a:ext uri="{FF2B5EF4-FFF2-40B4-BE49-F238E27FC236}">
                  <a16:creationId xmlns:a16="http://schemas.microsoft.com/office/drawing/2014/main" id="{F6E2D7BB-5336-8D33-CE62-8CDFC42A158C}"/>
                </a:ext>
              </a:extLst>
            </p:cNvPr>
            <p:cNvCxnSpPr>
              <a:cxnSpLocks/>
            </p:cNvCxnSpPr>
            <p:nvPr/>
          </p:nvCxnSpPr>
          <p:spPr>
            <a:xfrm>
              <a:off x="1110215" y="2350539"/>
              <a:ext cx="0" cy="348067"/>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76517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7">
                                            <p:txEl>
                                              <p:pRg st="1" end="1"/>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7">
                                            <p:txEl>
                                              <p:pRg st="2" end="2"/>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bldLvl="2"/>
      <p:bldP spid="8" grpId="0" animBg="1"/>
      <p:bldP spid="9" grpId="0" animBg="1"/>
      <p:bldP spid="11" grpId="0" animBg="1"/>
      <p:bldP spid="12" grpId="0" build="p" bldLvl="2"/>
      <p:bldP spid="17" grpId="0" build="p" bldLvl="2"/>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23C7241-D774-54E2-2303-EB99A556B3DC}"/>
              </a:ext>
            </a:extLst>
          </p:cNvPr>
          <p:cNvPicPr>
            <a:picLocks noChangeAspect="1"/>
          </p:cNvPicPr>
          <p:nvPr/>
        </p:nvPicPr>
        <p:blipFill>
          <a:blip r:embed="rId2"/>
          <a:stretch>
            <a:fillRect/>
          </a:stretch>
        </p:blipFill>
        <p:spPr>
          <a:xfrm>
            <a:off x="0" y="1057993"/>
            <a:ext cx="9144000" cy="5683375"/>
          </a:xfrm>
          <a:prstGeom prst="rect">
            <a:avLst/>
          </a:prstGeom>
        </p:spPr>
      </p:pic>
      <p:sp>
        <p:nvSpPr>
          <p:cNvPr id="2" name="Title 1"/>
          <p:cNvSpPr>
            <a:spLocks noGrp="1"/>
          </p:cNvSpPr>
          <p:nvPr>
            <p:ph type="title"/>
          </p:nvPr>
        </p:nvSpPr>
        <p:spPr>
          <a:xfrm>
            <a:off x="467544" y="116632"/>
            <a:ext cx="8229600" cy="562074"/>
          </a:xfrm>
        </p:spPr>
        <p:txBody>
          <a:bodyPr>
            <a:normAutofit fontScale="90000"/>
          </a:bodyPr>
          <a:lstStyle/>
          <a:p>
            <a:r>
              <a:rPr lang="en-GB" dirty="0"/>
              <a:t>Run the base-line and reform</a:t>
            </a:r>
          </a:p>
        </p:txBody>
      </p:sp>
      <p:sp>
        <p:nvSpPr>
          <p:cNvPr id="4" name="Slide Number Placeholder 3"/>
          <p:cNvSpPr>
            <a:spLocks noGrp="1"/>
          </p:cNvSpPr>
          <p:nvPr>
            <p:ph type="sldNum" sz="quarter" idx="12"/>
          </p:nvPr>
        </p:nvSpPr>
        <p:spPr/>
        <p:txBody>
          <a:bodyPr/>
          <a:lstStyle/>
          <a:p>
            <a:pPr>
              <a:defRPr/>
            </a:pPr>
            <a:fld id="{C6F7B4B3-AE8E-4042-A23C-7141963C0C11}" type="slidenum">
              <a:rPr lang="en-GB" smtClean="0"/>
              <a:pPr>
                <a:defRPr/>
              </a:pPr>
              <a:t>90</a:t>
            </a:fld>
            <a:endParaRPr lang="en-GB" dirty="0"/>
          </a:p>
        </p:txBody>
      </p:sp>
      <p:sp>
        <p:nvSpPr>
          <p:cNvPr id="16" name="TextBox 15"/>
          <p:cNvSpPr txBox="1"/>
          <p:nvPr/>
        </p:nvSpPr>
        <p:spPr>
          <a:xfrm>
            <a:off x="1107583" y="1629556"/>
            <a:ext cx="1496090" cy="338554"/>
          </a:xfrm>
          <a:prstGeom prst="rect">
            <a:avLst/>
          </a:prstGeom>
          <a:solidFill>
            <a:schemeClr val="bg1"/>
          </a:solidFill>
          <a:ln>
            <a:solidFill>
              <a:srgbClr val="0070C0"/>
            </a:solidFill>
          </a:ln>
        </p:spPr>
        <p:txBody>
          <a:bodyPr wrap="square" rtlCol="0">
            <a:spAutoFit/>
          </a:bodyPr>
          <a:lstStyle/>
          <a:p>
            <a:r>
              <a:rPr lang="en-GB" sz="1600" dirty="0"/>
              <a:t>Run UKMOD</a:t>
            </a:r>
          </a:p>
        </p:txBody>
      </p:sp>
      <p:sp>
        <p:nvSpPr>
          <p:cNvPr id="17" name="Down Arrow 16"/>
          <p:cNvSpPr/>
          <p:nvPr/>
        </p:nvSpPr>
        <p:spPr>
          <a:xfrm rot="5400000">
            <a:off x="711538" y="1474798"/>
            <a:ext cx="144016" cy="6480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25046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48A8FB8-C411-4B7B-B8DF-3C88CBE8C9E0}" type="slidenum">
              <a:rPr lang="en-GB" smtClean="0"/>
              <a:t>91</a:t>
            </a:fld>
            <a:endParaRPr lang="en-GB"/>
          </a:p>
        </p:txBody>
      </p:sp>
      <p:pic>
        <p:nvPicPr>
          <p:cNvPr id="8" name="Picture 7">
            <a:extLst>
              <a:ext uri="{FF2B5EF4-FFF2-40B4-BE49-F238E27FC236}">
                <a16:creationId xmlns:a16="http://schemas.microsoft.com/office/drawing/2014/main" id="{E9238370-A461-1ADC-05DC-9109E857FD91}"/>
              </a:ext>
            </a:extLst>
          </p:cNvPr>
          <p:cNvPicPr>
            <a:picLocks noChangeAspect="1"/>
          </p:cNvPicPr>
          <p:nvPr/>
        </p:nvPicPr>
        <p:blipFill>
          <a:blip r:embed="rId2"/>
          <a:stretch>
            <a:fillRect/>
          </a:stretch>
        </p:blipFill>
        <p:spPr>
          <a:xfrm>
            <a:off x="2338387" y="864144"/>
            <a:ext cx="4467225" cy="5372100"/>
          </a:xfrm>
          <a:prstGeom prst="rect">
            <a:avLst/>
          </a:prstGeom>
        </p:spPr>
      </p:pic>
      <p:sp>
        <p:nvSpPr>
          <p:cNvPr id="2" name="Title 1">
            <a:extLst>
              <a:ext uri="{FF2B5EF4-FFF2-40B4-BE49-F238E27FC236}">
                <a16:creationId xmlns:a16="http://schemas.microsoft.com/office/drawing/2014/main" id="{5B5DA939-8AEC-5ED1-116A-9386007F8EB5}"/>
              </a:ext>
            </a:extLst>
          </p:cNvPr>
          <p:cNvSpPr>
            <a:spLocks noGrp="1"/>
          </p:cNvSpPr>
          <p:nvPr>
            <p:ph type="title"/>
          </p:nvPr>
        </p:nvSpPr>
        <p:spPr>
          <a:xfrm>
            <a:off x="467544" y="116632"/>
            <a:ext cx="8229600" cy="562074"/>
          </a:xfrm>
        </p:spPr>
        <p:txBody>
          <a:bodyPr>
            <a:normAutofit fontScale="90000"/>
          </a:bodyPr>
          <a:lstStyle/>
          <a:p>
            <a:r>
              <a:rPr lang="en-GB" dirty="0"/>
              <a:t>Run the base-line and reform</a:t>
            </a:r>
          </a:p>
        </p:txBody>
      </p:sp>
    </p:spTree>
    <p:extLst>
      <p:ext uri="{BB962C8B-B14F-4D97-AF65-F5344CB8AC3E}">
        <p14:creationId xmlns:p14="http://schemas.microsoft.com/office/powerpoint/2010/main" val="253106648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31AE493-1156-3D08-731F-C126B2EE72BB}"/>
              </a:ext>
            </a:extLst>
          </p:cNvPr>
          <p:cNvPicPr>
            <a:picLocks noChangeAspect="1"/>
          </p:cNvPicPr>
          <p:nvPr/>
        </p:nvPicPr>
        <p:blipFill>
          <a:blip r:embed="rId2"/>
          <a:stretch>
            <a:fillRect/>
          </a:stretch>
        </p:blipFill>
        <p:spPr>
          <a:xfrm>
            <a:off x="2338387" y="865212"/>
            <a:ext cx="4467225" cy="5372100"/>
          </a:xfrm>
          <a:prstGeom prst="rect">
            <a:avLst/>
          </a:prstGeom>
        </p:spPr>
      </p:pic>
      <p:sp>
        <p:nvSpPr>
          <p:cNvPr id="4" name="Slide Number Placeholder 3"/>
          <p:cNvSpPr>
            <a:spLocks noGrp="1"/>
          </p:cNvSpPr>
          <p:nvPr>
            <p:ph type="sldNum" sz="quarter" idx="12"/>
          </p:nvPr>
        </p:nvSpPr>
        <p:spPr/>
        <p:txBody>
          <a:bodyPr/>
          <a:lstStyle/>
          <a:p>
            <a:fld id="{C48A8FB8-C411-4B7B-B8DF-3C88CBE8C9E0}" type="slidenum">
              <a:rPr lang="en-GB" smtClean="0"/>
              <a:t>92</a:t>
            </a:fld>
            <a:endParaRPr lang="en-GB"/>
          </a:p>
        </p:txBody>
      </p:sp>
      <p:sp>
        <p:nvSpPr>
          <p:cNvPr id="9" name="Oval 8"/>
          <p:cNvSpPr/>
          <p:nvPr/>
        </p:nvSpPr>
        <p:spPr>
          <a:xfrm>
            <a:off x="2339752" y="2602862"/>
            <a:ext cx="755576" cy="69429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p:cNvSpPr txBox="1"/>
          <p:nvPr/>
        </p:nvSpPr>
        <p:spPr>
          <a:xfrm>
            <a:off x="2369249" y="3830583"/>
            <a:ext cx="2880320" cy="584775"/>
          </a:xfrm>
          <a:prstGeom prst="rect">
            <a:avLst/>
          </a:prstGeom>
          <a:solidFill>
            <a:schemeClr val="bg1"/>
          </a:solidFill>
          <a:ln w="28575">
            <a:solidFill>
              <a:srgbClr val="0070C0"/>
            </a:solidFill>
          </a:ln>
        </p:spPr>
        <p:txBody>
          <a:bodyPr wrap="square" rtlCol="0">
            <a:spAutoFit/>
          </a:bodyPr>
          <a:lstStyle/>
          <a:p>
            <a:r>
              <a:rPr lang="en-GB" sz="1600" dirty="0"/>
              <a:t>produce output for both the baseline and reform </a:t>
            </a:r>
          </a:p>
        </p:txBody>
      </p:sp>
      <p:sp>
        <p:nvSpPr>
          <p:cNvPr id="11" name="Down Arrow 10"/>
          <p:cNvSpPr/>
          <p:nvPr/>
        </p:nvSpPr>
        <p:spPr>
          <a:xfrm rot="10800000">
            <a:off x="2603879" y="3333049"/>
            <a:ext cx="227322" cy="4616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216A6B51-893B-6521-5AE8-8F8F5354C9A4}"/>
              </a:ext>
            </a:extLst>
          </p:cNvPr>
          <p:cNvSpPr>
            <a:spLocks noGrp="1"/>
          </p:cNvSpPr>
          <p:nvPr>
            <p:ph type="title"/>
          </p:nvPr>
        </p:nvSpPr>
        <p:spPr>
          <a:xfrm>
            <a:off x="467544" y="116632"/>
            <a:ext cx="8229600" cy="562074"/>
          </a:xfrm>
        </p:spPr>
        <p:txBody>
          <a:bodyPr>
            <a:normAutofit fontScale="90000"/>
          </a:bodyPr>
          <a:lstStyle/>
          <a:p>
            <a:r>
              <a:rPr lang="en-GB" dirty="0"/>
              <a:t>Run the base-line and reform</a:t>
            </a:r>
          </a:p>
        </p:txBody>
      </p:sp>
    </p:spTree>
    <p:extLst>
      <p:ext uri="{BB962C8B-B14F-4D97-AF65-F5344CB8AC3E}">
        <p14:creationId xmlns:p14="http://schemas.microsoft.com/office/powerpoint/2010/main" val="11653572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458D684-F5F8-DE47-3969-5840CD103593}"/>
              </a:ext>
            </a:extLst>
          </p:cNvPr>
          <p:cNvPicPr>
            <a:picLocks noChangeAspect="1"/>
          </p:cNvPicPr>
          <p:nvPr/>
        </p:nvPicPr>
        <p:blipFill>
          <a:blip r:embed="rId2"/>
          <a:stretch>
            <a:fillRect/>
          </a:stretch>
        </p:blipFill>
        <p:spPr>
          <a:xfrm>
            <a:off x="2338387" y="864144"/>
            <a:ext cx="4467225" cy="5372100"/>
          </a:xfrm>
          <a:prstGeom prst="rect">
            <a:avLst/>
          </a:prstGeom>
        </p:spPr>
      </p:pic>
      <p:sp>
        <p:nvSpPr>
          <p:cNvPr id="4" name="Slide Number Placeholder 3"/>
          <p:cNvSpPr>
            <a:spLocks noGrp="1"/>
          </p:cNvSpPr>
          <p:nvPr>
            <p:ph type="sldNum" sz="quarter" idx="12"/>
          </p:nvPr>
        </p:nvSpPr>
        <p:spPr/>
        <p:txBody>
          <a:bodyPr/>
          <a:lstStyle/>
          <a:p>
            <a:fld id="{C48A8FB8-C411-4B7B-B8DF-3C88CBE8C9E0}" type="slidenum">
              <a:rPr lang="en-GB" smtClean="0"/>
              <a:t>93</a:t>
            </a:fld>
            <a:endParaRPr lang="en-GB"/>
          </a:p>
        </p:txBody>
      </p:sp>
      <p:sp>
        <p:nvSpPr>
          <p:cNvPr id="9" name="Oval 8"/>
          <p:cNvSpPr/>
          <p:nvPr/>
        </p:nvSpPr>
        <p:spPr>
          <a:xfrm>
            <a:off x="4194210" y="2555635"/>
            <a:ext cx="1745941" cy="69429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p:cNvSpPr txBox="1"/>
          <p:nvPr/>
        </p:nvSpPr>
        <p:spPr>
          <a:xfrm>
            <a:off x="4427984" y="3791099"/>
            <a:ext cx="1745941" cy="338554"/>
          </a:xfrm>
          <a:prstGeom prst="rect">
            <a:avLst/>
          </a:prstGeom>
          <a:solidFill>
            <a:schemeClr val="bg1"/>
          </a:solidFill>
          <a:ln w="28575">
            <a:solidFill>
              <a:srgbClr val="0070C0"/>
            </a:solidFill>
          </a:ln>
        </p:spPr>
        <p:txBody>
          <a:bodyPr wrap="square" rtlCol="0">
            <a:spAutoFit/>
          </a:bodyPr>
          <a:lstStyle/>
          <a:p>
            <a:r>
              <a:rPr lang="en-GB" sz="1600" dirty="0"/>
              <a:t>Use training data </a:t>
            </a:r>
          </a:p>
        </p:txBody>
      </p:sp>
      <p:sp>
        <p:nvSpPr>
          <p:cNvPr id="11" name="Down Arrow 10"/>
          <p:cNvSpPr/>
          <p:nvPr/>
        </p:nvSpPr>
        <p:spPr>
          <a:xfrm rot="10800000">
            <a:off x="4662614" y="3293565"/>
            <a:ext cx="227322" cy="4616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p:cNvSpPr/>
          <p:nvPr/>
        </p:nvSpPr>
        <p:spPr>
          <a:xfrm>
            <a:off x="5437534" y="1289604"/>
            <a:ext cx="755576" cy="86409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40DDD9C3-E26E-3B5A-4C9D-A78934EB6D31}"/>
              </a:ext>
            </a:extLst>
          </p:cNvPr>
          <p:cNvSpPr>
            <a:spLocks noGrp="1"/>
          </p:cNvSpPr>
          <p:nvPr>
            <p:ph type="title"/>
          </p:nvPr>
        </p:nvSpPr>
        <p:spPr>
          <a:xfrm>
            <a:off x="467544" y="116632"/>
            <a:ext cx="8229600" cy="562074"/>
          </a:xfrm>
        </p:spPr>
        <p:txBody>
          <a:bodyPr>
            <a:normAutofit fontScale="90000"/>
          </a:bodyPr>
          <a:lstStyle/>
          <a:p>
            <a:r>
              <a:rPr lang="en-GB" dirty="0"/>
              <a:t>Run the base-line and reform</a:t>
            </a:r>
          </a:p>
        </p:txBody>
      </p:sp>
    </p:spTree>
    <p:extLst>
      <p:ext uri="{BB962C8B-B14F-4D97-AF65-F5344CB8AC3E}">
        <p14:creationId xmlns:p14="http://schemas.microsoft.com/office/powerpoint/2010/main" val="1598447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1901E43-B712-BFE8-81F1-78C734C85B99}"/>
              </a:ext>
            </a:extLst>
          </p:cNvPr>
          <p:cNvPicPr>
            <a:picLocks noChangeAspect="1"/>
          </p:cNvPicPr>
          <p:nvPr/>
        </p:nvPicPr>
        <p:blipFill>
          <a:blip r:embed="rId2"/>
          <a:stretch>
            <a:fillRect/>
          </a:stretch>
        </p:blipFill>
        <p:spPr>
          <a:xfrm>
            <a:off x="755576" y="822782"/>
            <a:ext cx="7581900" cy="5486400"/>
          </a:xfrm>
          <a:prstGeom prst="rect">
            <a:avLst/>
          </a:prstGeom>
        </p:spPr>
      </p:pic>
      <p:sp>
        <p:nvSpPr>
          <p:cNvPr id="4" name="Slide Number Placeholder 3"/>
          <p:cNvSpPr>
            <a:spLocks noGrp="1"/>
          </p:cNvSpPr>
          <p:nvPr>
            <p:ph type="sldNum" sz="quarter" idx="12"/>
          </p:nvPr>
        </p:nvSpPr>
        <p:spPr/>
        <p:txBody>
          <a:bodyPr/>
          <a:lstStyle/>
          <a:p>
            <a:fld id="{C48A8FB8-C411-4B7B-B8DF-3C88CBE8C9E0}" type="slidenum">
              <a:rPr lang="en-GB" smtClean="0"/>
              <a:t>94</a:t>
            </a:fld>
            <a:endParaRPr lang="en-GB"/>
          </a:p>
        </p:txBody>
      </p:sp>
      <p:sp>
        <p:nvSpPr>
          <p:cNvPr id="10" name="TextBox 9"/>
          <p:cNvSpPr txBox="1"/>
          <p:nvPr/>
        </p:nvSpPr>
        <p:spPr>
          <a:xfrm>
            <a:off x="899592" y="2420888"/>
            <a:ext cx="2880320" cy="584775"/>
          </a:xfrm>
          <a:prstGeom prst="rect">
            <a:avLst/>
          </a:prstGeom>
          <a:solidFill>
            <a:schemeClr val="bg1"/>
          </a:solidFill>
          <a:ln w="28575">
            <a:solidFill>
              <a:srgbClr val="0070C0"/>
            </a:solidFill>
          </a:ln>
        </p:spPr>
        <p:txBody>
          <a:bodyPr wrap="square" rtlCol="0">
            <a:spAutoFit/>
          </a:bodyPr>
          <a:lstStyle/>
          <a:p>
            <a:r>
              <a:rPr lang="en-GB" sz="1600" dirty="0"/>
              <a:t>produce output for both the baseline and reform </a:t>
            </a:r>
          </a:p>
        </p:txBody>
      </p:sp>
      <p:sp>
        <p:nvSpPr>
          <p:cNvPr id="11" name="Down Arrow 10"/>
          <p:cNvSpPr/>
          <p:nvPr/>
        </p:nvSpPr>
        <p:spPr>
          <a:xfrm rot="10800000">
            <a:off x="1187624" y="1828525"/>
            <a:ext cx="227322" cy="4616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a:extLst>
              <a:ext uri="{FF2B5EF4-FFF2-40B4-BE49-F238E27FC236}">
                <a16:creationId xmlns:a16="http://schemas.microsoft.com/office/drawing/2014/main" id="{4F6F4379-07A2-8F32-2B69-E0EFB3D65DDA}"/>
              </a:ext>
            </a:extLst>
          </p:cNvPr>
          <p:cNvSpPr/>
          <p:nvPr/>
        </p:nvSpPr>
        <p:spPr>
          <a:xfrm>
            <a:off x="6084168" y="1339265"/>
            <a:ext cx="755576" cy="72008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647BCA8A-0A2D-EBBB-D84D-9CBE63AF65C7}"/>
              </a:ext>
            </a:extLst>
          </p:cNvPr>
          <p:cNvSpPr>
            <a:spLocks noGrp="1"/>
          </p:cNvSpPr>
          <p:nvPr>
            <p:ph type="title"/>
          </p:nvPr>
        </p:nvSpPr>
        <p:spPr>
          <a:xfrm>
            <a:off x="467544" y="116632"/>
            <a:ext cx="8229600" cy="562074"/>
          </a:xfrm>
        </p:spPr>
        <p:txBody>
          <a:bodyPr>
            <a:normAutofit fontScale="90000"/>
          </a:bodyPr>
          <a:lstStyle/>
          <a:p>
            <a:r>
              <a:rPr lang="en-GB" dirty="0"/>
              <a:t>Run the base-line and reform</a:t>
            </a:r>
          </a:p>
        </p:txBody>
      </p:sp>
    </p:spTree>
    <p:extLst>
      <p:ext uri="{BB962C8B-B14F-4D97-AF65-F5344CB8AC3E}">
        <p14:creationId xmlns:p14="http://schemas.microsoft.com/office/powerpoint/2010/main" val="2102938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48A8FB8-C411-4B7B-B8DF-3C88CBE8C9E0}" type="slidenum">
              <a:rPr lang="en-GB" smtClean="0"/>
              <a:t>95</a:t>
            </a:fld>
            <a:endParaRPr lang="en-GB"/>
          </a:p>
        </p:txBody>
      </p:sp>
      <p:sp>
        <p:nvSpPr>
          <p:cNvPr id="5" name="Title 1"/>
          <p:cNvSpPr txBox="1">
            <a:spLocks/>
          </p:cNvSpPr>
          <p:nvPr/>
        </p:nvSpPr>
        <p:spPr>
          <a:xfrm>
            <a:off x="467544" y="116632"/>
            <a:ext cx="8229600" cy="792088"/>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rgbClr val="0070C0"/>
                </a:solidFill>
                <a:latin typeface="+mj-lt"/>
                <a:ea typeface="+mj-ea"/>
                <a:cs typeface="+mj-cs"/>
              </a:defRPr>
            </a:lvl1pPr>
          </a:lstStyle>
          <a:p>
            <a:pPr fontAlgn="auto">
              <a:spcAft>
                <a:spcPts val="0"/>
              </a:spcAft>
            </a:pPr>
            <a:r>
              <a:rPr lang="en-GB" dirty="0"/>
              <a:t>Analysing output</a:t>
            </a:r>
          </a:p>
        </p:txBody>
      </p:sp>
      <p:pic>
        <p:nvPicPr>
          <p:cNvPr id="3" name="Picture 2">
            <a:extLst>
              <a:ext uri="{FF2B5EF4-FFF2-40B4-BE49-F238E27FC236}">
                <a16:creationId xmlns:a16="http://schemas.microsoft.com/office/drawing/2014/main" id="{DF2122B6-0FDF-4F7E-A17E-BEE92E0CC8B5}"/>
              </a:ext>
            </a:extLst>
          </p:cNvPr>
          <p:cNvPicPr>
            <a:picLocks noChangeAspect="1"/>
          </p:cNvPicPr>
          <p:nvPr/>
        </p:nvPicPr>
        <p:blipFill>
          <a:blip r:embed="rId2"/>
          <a:stretch>
            <a:fillRect/>
          </a:stretch>
        </p:blipFill>
        <p:spPr>
          <a:xfrm>
            <a:off x="1695048" y="1852392"/>
            <a:ext cx="5753903" cy="3153215"/>
          </a:xfrm>
          <a:prstGeom prst="rect">
            <a:avLst/>
          </a:prstGeom>
          <a:ln>
            <a:solidFill>
              <a:srgbClr val="0070C0"/>
            </a:solidFill>
          </a:ln>
        </p:spPr>
      </p:pic>
    </p:spTree>
    <p:extLst>
      <p:ext uri="{BB962C8B-B14F-4D97-AF65-F5344CB8AC3E}">
        <p14:creationId xmlns:p14="http://schemas.microsoft.com/office/powerpoint/2010/main" val="196895196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B98C5C3-46D9-78D7-9433-6C20B85652DE}"/>
              </a:ext>
            </a:extLst>
          </p:cNvPr>
          <p:cNvPicPr>
            <a:picLocks noChangeAspect="1"/>
          </p:cNvPicPr>
          <p:nvPr/>
        </p:nvPicPr>
        <p:blipFill>
          <a:blip r:embed="rId2"/>
          <a:stretch>
            <a:fillRect/>
          </a:stretch>
        </p:blipFill>
        <p:spPr>
          <a:xfrm>
            <a:off x="671512" y="1138237"/>
            <a:ext cx="7800975" cy="4581525"/>
          </a:xfrm>
          <a:prstGeom prst="rect">
            <a:avLst/>
          </a:prstGeom>
        </p:spPr>
      </p:pic>
      <p:sp>
        <p:nvSpPr>
          <p:cNvPr id="4" name="Slide Number Placeholder 3"/>
          <p:cNvSpPr>
            <a:spLocks noGrp="1"/>
          </p:cNvSpPr>
          <p:nvPr>
            <p:ph type="sldNum" sz="quarter" idx="12"/>
          </p:nvPr>
        </p:nvSpPr>
        <p:spPr/>
        <p:txBody>
          <a:bodyPr/>
          <a:lstStyle/>
          <a:p>
            <a:fld id="{C48A8FB8-C411-4B7B-B8DF-3C88CBE8C9E0}" type="slidenum">
              <a:rPr lang="en-GB" smtClean="0"/>
              <a:t>96</a:t>
            </a:fld>
            <a:endParaRPr lang="en-GB"/>
          </a:p>
        </p:txBody>
      </p:sp>
      <p:sp>
        <p:nvSpPr>
          <p:cNvPr id="7" name="Oval 6"/>
          <p:cNvSpPr/>
          <p:nvPr/>
        </p:nvSpPr>
        <p:spPr>
          <a:xfrm>
            <a:off x="611560" y="2355224"/>
            <a:ext cx="1331275" cy="39604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p:cNvSpPr/>
          <p:nvPr/>
        </p:nvSpPr>
        <p:spPr>
          <a:xfrm>
            <a:off x="4427984" y="2348880"/>
            <a:ext cx="1656184" cy="47381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0DE336D3-93A7-98AC-53F3-C1268BD49A4D}"/>
              </a:ext>
            </a:extLst>
          </p:cNvPr>
          <p:cNvSpPr txBox="1">
            <a:spLocks/>
          </p:cNvSpPr>
          <p:nvPr/>
        </p:nvSpPr>
        <p:spPr>
          <a:xfrm>
            <a:off x="467544" y="116632"/>
            <a:ext cx="8229600" cy="792088"/>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rgbClr val="0070C0"/>
                </a:solidFill>
                <a:latin typeface="+mj-lt"/>
                <a:ea typeface="+mj-ea"/>
                <a:cs typeface="+mj-cs"/>
              </a:defRPr>
            </a:lvl1pPr>
          </a:lstStyle>
          <a:p>
            <a:pPr fontAlgn="auto">
              <a:spcAft>
                <a:spcPts val="0"/>
              </a:spcAft>
            </a:pPr>
            <a:r>
              <a:rPr lang="en-GB" dirty="0"/>
              <a:t>Analysing output</a:t>
            </a:r>
          </a:p>
        </p:txBody>
      </p:sp>
    </p:spTree>
    <p:extLst>
      <p:ext uri="{BB962C8B-B14F-4D97-AF65-F5344CB8AC3E}">
        <p14:creationId xmlns:p14="http://schemas.microsoft.com/office/powerpoint/2010/main" val="2657293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48A8FB8-C411-4B7B-B8DF-3C88CBE8C9E0}" type="slidenum">
              <a:rPr lang="en-GB" smtClean="0"/>
              <a:t>97</a:t>
            </a:fld>
            <a:endParaRPr lang="en-GB"/>
          </a:p>
        </p:txBody>
      </p:sp>
      <p:sp>
        <p:nvSpPr>
          <p:cNvPr id="2" name="Title 1">
            <a:extLst>
              <a:ext uri="{FF2B5EF4-FFF2-40B4-BE49-F238E27FC236}">
                <a16:creationId xmlns:a16="http://schemas.microsoft.com/office/drawing/2014/main" id="{39C8FFEB-C1D0-2CD4-53A6-0DCBC22BF408}"/>
              </a:ext>
            </a:extLst>
          </p:cNvPr>
          <p:cNvSpPr txBox="1">
            <a:spLocks/>
          </p:cNvSpPr>
          <p:nvPr/>
        </p:nvSpPr>
        <p:spPr>
          <a:xfrm>
            <a:off x="467544" y="116632"/>
            <a:ext cx="8229600" cy="792088"/>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rgbClr val="0070C0"/>
                </a:solidFill>
                <a:latin typeface="+mj-lt"/>
                <a:ea typeface="+mj-ea"/>
                <a:cs typeface="+mj-cs"/>
              </a:defRPr>
            </a:lvl1pPr>
          </a:lstStyle>
          <a:p>
            <a:pPr fontAlgn="auto">
              <a:spcAft>
                <a:spcPts val="0"/>
              </a:spcAft>
            </a:pPr>
            <a:r>
              <a:rPr lang="en-GB" dirty="0"/>
              <a:t>Analysing output</a:t>
            </a:r>
          </a:p>
        </p:txBody>
      </p:sp>
      <p:pic>
        <p:nvPicPr>
          <p:cNvPr id="7" name="Picture 6">
            <a:extLst>
              <a:ext uri="{FF2B5EF4-FFF2-40B4-BE49-F238E27FC236}">
                <a16:creationId xmlns:a16="http://schemas.microsoft.com/office/drawing/2014/main" id="{F930D03B-D7B9-A957-E91C-87E6FB34369A}"/>
              </a:ext>
            </a:extLst>
          </p:cNvPr>
          <p:cNvPicPr>
            <a:picLocks noChangeAspect="1"/>
          </p:cNvPicPr>
          <p:nvPr/>
        </p:nvPicPr>
        <p:blipFill>
          <a:blip r:embed="rId2"/>
          <a:stretch>
            <a:fillRect/>
          </a:stretch>
        </p:blipFill>
        <p:spPr>
          <a:xfrm>
            <a:off x="1572808" y="1025352"/>
            <a:ext cx="5998383" cy="5260272"/>
          </a:xfrm>
          <a:prstGeom prst="rect">
            <a:avLst/>
          </a:prstGeom>
        </p:spPr>
      </p:pic>
    </p:spTree>
    <p:extLst>
      <p:ext uri="{BB962C8B-B14F-4D97-AF65-F5344CB8AC3E}">
        <p14:creationId xmlns:p14="http://schemas.microsoft.com/office/powerpoint/2010/main" val="393680291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Summary: Exercise 2 </a:t>
            </a:r>
          </a:p>
        </p:txBody>
      </p:sp>
      <p:sp>
        <p:nvSpPr>
          <p:cNvPr id="3" name="Content Placeholder 2"/>
          <p:cNvSpPr>
            <a:spLocks noGrp="1"/>
          </p:cNvSpPr>
          <p:nvPr>
            <p:ph idx="1"/>
          </p:nvPr>
        </p:nvSpPr>
        <p:spPr/>
        <p:txBody>
          <a:bodyPr>
            <a:normAutofit/>
          </a:bodyPr>
          <a:lstStyle/>
          <a:p>
            <a:r>
              <a:rPr lang="en-GB" dirty="0"/>
              <a:t>You learned:</a:t>
            </a:r>
          </a:p>
          <a:p>
            <a:pPr lvl="1"/>
            <a:r>
              <a:rPr lang="en-GB" dirty="0"/>
              <a:t>how to add a reform system</a:t>
            </a:r>
          </a:p>
          <a:p>
            <a:pPr lvl="1"/>
            <a:endParaRPr lang="en-GB" dirty="0"/>
          </a:p>
          <a:p>
            <a:pPr lvl="1"/>
            <a:r>
              <a:rPr lang="en-GB" dirty="0"/>
              <a:t>about basic options such as (un)hiding systems, expanding a policy and conditional formatting</a:t>
            </a:r>
          </a:p>
          <a:p>
            <a:pPr lvl="1"/>
            <a:endParaRPr lang="en-GB" dirty="0"/>
          </a:p>
          <a:p>
            <a:pPr lvl="1"/>
            <a:r>
              <a:rPr lang="en-GB" dirty="0"/>
              <a:t>how to analyse the baseline and reform output micro-data with the Statistics Presenter, using:</a:t>
            </a:r>
          </a:p>
          <a:p>
            <a:pPr lvl="2"/>
            <a:r>
              <a:rPr lang="en-GB" dirty="0"/>
              <a:t>Baseline/Reform template</a:t>
            </a:r>
          </a:p>
        </p:txBody>
      </p:sp>
      <p:sp>
        <p:nvSpPr>
          <p:cNvPr id="4" name="Slide Number Placeholder 3"/>
          <p:cNvSpPr>
            <a:spLocks noGrp="1"/>
          </p:cNvSpPr>
          <p:nvPr>
            <p:ph type="sldNum" sz="quarter" idx="12"/>
          </p:nvPr>
        </p:nvSpPr>
        <p:spPr/>
        <p:txBody>
          <a:bodyPr/>
          <a:lstStyle/>
          <a:p>
            <a:fld id="{C48A8FB8-C411-4B7B-B8DF-3C88CBE8C9E0}" type="slidenum">
              <a:rPr lang="en-GB" smtClean="0"/>
              <a:t>98</a:t>
            </a:fld>
            <a:endParaRPr lang="en-GB"/>
          </a:p>
        </p:txBody>
      </p:sp>
      <p:pic>
        <p:nvPicPr>
          <p:cNvPr id="5" name="Graphic 13" descr="Person with idea">
            <a:extLst>
              <a:ext uri="{FF2B5EF4-FFF2-40B4-BE49-F238E27FC236}">
                <a16:creationId xmlns:a16="http://schemas.microsoft.com/office/drawing/2014/main" id="{1A37F10D-CC64-DB47-BA02-992E00EB3C85}"/>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5576" y="274637"/>
            <a:ext cx="914400" cy="914400"/>
          </a:xfrm>
          <a:prstGeom prst="rect">
            <a:avLst/>
          </a:prstGeom>
        </p:spPr>
      </p:pic>
    </p:spTree>
    <p:extLst>
      <p:ext uri="{BB962C8B-B14F-4D97-AF65-F5344CB8AC3E}">
        <p14:creationId xmlns:p14="http://schemas.microsoft.com/office/powerpoint/2010/main" val="2956512794"/>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1AE6D-7E89-D74D-9606-A1C8F5538CD9}"/>
              </a:ext>
            </a:extLst>
          </p:cNvPr>
          <p:cNvSpPr>
            <a:spLocks noGrp="1"/>
          </p:cNvSpPr>
          <p:nvPr>
            <p:ph type="title"/>
          </p:nvPr>
        </p:nvSpPr>
        <p:spPr/>
        <p:txBody>
          <a:bodyPr/>
          <a:lstStyle/>
          <a:p>
            <a:r>
              <a:rPr lang="en-US" dirty="0"/>
              <a:t>Questions</a:t>
            </a:r>
          </a:p>
        </p:txBody>
      </p:sp>
      <p:sp>
        <p:nvSpPr>
          <p:cNvPr id="4" name="Slide Number Placeholder 3">
            <a:extLst>
              <a:ext uri="{FF2B5EF4-FFF2-40B4-BE49-F238E27FC236}">
                <a16:creationId xmlns:a16="http://schemas.microsoft.com/office/drawing/2014/main" id="{5A0934ED-C06F-D44E-B912-ECF228D0414E}"/>
              </a:ext>
            </a:extLst>
          </p:cNvPr>
          <p:cNvSpPr>
            <a:spLocks noGrp="1"/>
          </p:cNvSpPr>
          <p:nvPr>
            <p:ph type="sldNum" sz="quarter" idx="12"/>
          </p:nvPr>
        </p:nvSpPr>
        <p:spPr/>
        <p:txBody>
          <a:bodyPr/>
          <a:lstStyle/>
          <a:p>
            <a:fld id="{C48A8FB8-C411-4B7B-B8DF-3C88CBE8C9E0}" type="slidenum">
              <a:rPr lang="en-GB" smtClean="0"/>
              <a:t>99</a:t>
            </a:fld>
            <a:endParaRPr lang="en-GB"/>
          </a:p>
        </p:txBody>
      </p:sp>
      <p:pic>
        <p:nvPicPr>
          <p:cNvPr id="7" name="Picture 6">
            <a:extLst>
              <a:ext uri="{FF2B5EF4-FFF2-40B4-BE49-F238E27FC236}">
                <a16:creationId xmlns:a16="http://schemas.microsoft.com/office/drawing/2014/main" id="{9C56B939-941F-1D41-899F-7DBFC475F8AF}"/>
              </a:ext>
            </a:extLst>
          </p:cNvPr>
          <p:cNvPicPr>
            <a:picLocks noChangeAspect="1"/>
          </p:cNvPicPr>
          <p:nvPr/>
        </p:nvPicPr>
        <p:blipFill>
          <a:blip r:embed="rId2"/>
          <a:stretch>
            <a:fillRect/>
          </a:stretch>
        </p:blipFill>
        <p:spPr>
          <a:xfrm>
            <a:off x="1403648" y="1692276"/>
            <a:ext cx="6128742" cy="4519173"/>
          </a:xfrm>
          <a:prstGeom prst="rect">
            <a:avLst/>
          </a:prstGeom>
        </p:spPr>
      </p:pic>
    </p:spTree>
    <p:extLst>
      <p:ext uri="{BB962C8B-B14F-4D97-AF65-F5344CB8AC3E}">
        <p14:creationId xmlns:p14="http://schemas.microsoft.com/office/powerpoint/2010/main" val="434868450"/>
      </p:ext>
    </p:extLst>
  </p:cSld>
  <p:clrMapOvr>
    <a:masterClrMapping/>
  </p:clrMapOvr>
</p:sld>
</file>

<file path=ppt/theme/theme1.xml><?xml version="1.0" encoding="utf-8"?>
<a:theme xmlns:a="http://schemas.openxmlformats.org/drawingml/2006/main" name="Custom Design">
  <a:themeElements>
    <a:clrScheme name="Red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Red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560</TotalTime>
  <Words>8162</Words>
  <Application>Microsoft Office PowerPoint</Application>
  <PresentationFormat>On-screen Show (4:3)</PresentationFormat>
  <Paragraphs>1805</Paragraphs>
  <Slides>143</Slides>
  <Notes>34</Notes>
  <HiddenSlides>1</HiddenSlides>
  <MMClips>0</MMClips>
  <ScaleCrop>false</ScaleCrop>
  <HeadingPairs>
    <vt:vector size="8" baseType="variant">
      <vt:variant>
        <vt:lpstr>Fonts Used</vt:lpstr>
      </vt:variant>
      <vt:variant>
        <vt:i4>7</vt:i4>
      </vt:variant>
      <vt:variant>
        <vt:lpstr>Theme</vt:lpstr>
      </vt:variant>
      <vt:variant>
        <vt:i4>2</vt:i4>
      </vt:variant>
      <vt:variant>
        <vt:lpstr>Embedded OLE Servers</vt:lpstr>
      </vt:variant>
      <vt:variant>
        <vt:i4>1</vt:i4>
      </vt:variant>
      <vt:variant>
        <vt:lpstr>Slide Titles</vt:lpstr>
      </vt:variant>
      <vt:variant>
        <vt:i4>143</vt:i4>
      </vt:variant>
    </vt:vector>
  </HeadingPairs>
  <TitlesOfParts>
    <vt:vector size="153" baseType="lpstr">
      <vt:lpstr>Aptos</vt:lpstr>
      <vt:lpstr>Arial</vt:lpstr>
      <vt:lpstr>Calibri</vt:lpstr>
      <vt:lpstr>Courier New</vt:lpstr>
      <vt:lpstr>Times New Roman</vt:lpstr>
      <vt:lpstr>Verdana</vt:lpstr>
      <vt:lpstr>Wingdings</vt:lpstr>
      <vt:lpstr>Custom Design</vt:lpstr>
      <vt:lpstr>1_Custom Design</vt:lpstr>
      <vt:lpstr>Bitmap Image</vt:lpstr>
      <vt:lpstr>UKMOD training course </vt:lpstr>
      <vt:lpstr>Welcome!</vt:lpstr>
      <vt:lpstr>Course structure</vt:lpstr>
      <vt:lpstr>Course outline – day 1</vt:lpstr>
      <vt:lpstr>Introduction: static tax-benefit models, distributional analysis and the UKMOD project</vt:lpstr>
      <vt:lpstr>UKMOD is a static tax-benefit microsimulation model </vt:lpstr>
      <vt:lpstr>What does “microsimulation” mean?</vt:lpstr>
      <vt:lpstr>Microsimulation: Why</vt:lpstr>
      <vt:lpstr>Microsimulation: Time horizon</vt:lpstr>
      <vt:lpstr>Static tax-benefit models</vt:lpstr>
      <vt:lpstr>Why use a tax-benefit model?</vt:lpstr>
      <vt:lpstr>UKMOD</vt:lpstr>
      <vt:lpstr>UKMOD w. behavioural responses</vt:lpstr>
      <vt:lpstr>UKMOD</vt:lpstr>
      <vt:lpstr>UKMOD and related models</vt:lpstr>
      <vt:lpstr>Ways of using UKMOD</vt:lpstr>
      <vt:lpstr>Ways of using UKMOD</vt:lpstr>
      <vt:lpstr>UKMOD What it covers</vt:lpstr>
      <vt:lpstr>Taxes</vt:lpstr>
      <vt:lpstr>Benefits</vt:lpstr>
      <vt:lpstr>Benefits: contributory</vt:lpstr>
      <vt:lpstr>Benefits: non-contributory, non-means-tested</vt:lpstr>
      <vt:lpstr>Benefits: non-contributory, means-tested</vt:lpstr>
      <vt:lpstr>Benefits: others</vt:lpstr>
      <vt:lpstr>UKMOD How it works</vt:lpstr>
      <vt:lpstr>Three components</vt:lpstr>
      <vt:lpstr>How does UKMOD work?</vt:lpstr>
      <vt:lpstr>UKMOD in this course</vt:lpstr>
      <vt:lpstr>Exercise 1</vt:lpstr>
      <vt:lpstr>UKMOD files</vt:lpstr>
      <vt:lpstr>UKMOD via  the User Interface (UI) </vt:lpstr>
      <vt:lpstr>Linking the model to the UI</vt:lpstr>
      <vt:lpstr>User Interface (UI)</vt:lpstr>
      <vt:lpstr>Running UKMOD &amp;  Producing output data</vt:lpstr>
      <vt:lpstr>Running the model</vt:lpstr>
      <vt:lpstr>Running a single system</vt:lpstr>
      <vt:lpstr>Running a single system</vt:lpstr>
      <vt:lpstr>Running a single system</vt:lpstr>
      <vt:lpstr>Running a single system</vt:lpstr>
      <vt:lpstr>Running a single system</vt:lpstr>
      <vt:lpstr>Running a single system</vt:lpstr>
      <vt:lpstr>Running a single system</vt:lpstr>
      <vt:lpstr>Running multiple systems</vt:lpstr>
      <vt:lpstr>Running multiple systems</vt:lpstr>
      <vt:lpstr>Running multiple systems</vt:lpstr>
      <vt:lpstr>Running multiple systems</vt:lpstr>
      <vt:lpstr>Running multiple systems</vt:lpstr>
      <vt:lpstr>Running multiple systems</vt:lpstr>
      <vt:lpstr>Statistics Presenter Tool</vt:lpstr>
      <vt:lpstr>Statistics Presenter Tool</vt:lpstr>
      <vt:lpstr>Statistics Presenter Tool</vt:lpstr>
      <vt:lpstr>Statistics Presenter – Default</vt:lpstr>
      <vt:lpstr>Statistics Presenter Tool – Default</vt:lpstr>
      <vt:lpstr>Statistics Presenter Tool – Default</vt:lpstr>
      <vt:lpstr>Statistics Presenter Tool – Default</vt:lpstr>
      <vt:lpstr>Statistics Presenter – MultiSystem</vt:lpstr>
      <vt:lpstr>Statistics Presenter – MultiSystem</vt:lpstr>
      <vt:lpstr>Statistics Presenter – MultiSystem</vt:lpstr>
      <vt:lpstr>Summary: Exercise 1 </vt:lpstr>
      <vt:lpstr>Questions</vt:lpstr>
      <vt:lpstr>UKMOD via  the User Interface (UI) </vt:lpstr>
      <vt:lpstr>In this section, you will learn about:</vt:lpstr>
      <vt:lpstr>What are variables</vt:lpstr>
      <vt:lpstr>Variable types</vt:lpstr>
      <vt:lpstr>Variable naming convention </vt:lpstr>
      <vt:lpstr>Variables Library</vt:lpstr>
      <vt:lpstr>Variables Library</vt:lpstr>
      <vt:lpstr>Policies</vt:lpstr>
      <vt:lpstr>Policies in the spine</vt:lpstr>
      <vt:lpstr>Definitions</vt:lpstr>
      <vt:lpstr>Tax and benefit calculations</vt:lpstr>
      <vt:lpstr>Output </vt:lpstr>
      <vt:lpstr>Structure of a policy</vt:lpstr>
      <vt:lpstr>Working environment</vt:lpstr>
      <vt:lpstr>Example of a policy</vt:lpstr>
      <vt:lpstr>Example of a policy</vt:lpstr>
      <vt:lpstr>Parameters</vt:lpstr>
      <vt:lpstr>Cells</vt:lpstr>
      <vt:lpstr>Exercise 2</vt:lpstr>
      <vt:lpstr>Hiding systems</vt:lpstr>
      <vt:lpstr>Expanding a policy</vt:lpstr>
      <vt:lpstr>Expanding a policy</vt:lpstr>
      <vt:lpstr>Check existing policy</vt:lpstr>
      <vt:lpstr>Copying a system</vt:lpstr>
      <vt:lpstr>Copying a system</vt:lpstr>
      <vt:lpstr>Copying a system</vt:lpstr>
      <vt:lpstr>Implementing a reform</vt:lpstr>
      <vt:lpstr>Saving changes</vt:lpstr>
      <vt:lpstr>Savings changes</vt:lpstr>
      <vt:lpstr>Run the base-line and reform</vt:lpstr>
      <vt:lpstr>Run the base-line and reform</vt:lpstr>
      <vt:lpstr>Run the base-line and reform</vt:lpstr>
      <vt:lpstr>Run the base-line and reform</vt:lpstr>
      <vt:lpstr>Run the base-line and reform</vt:lpstr>
      <vt:lpstr>PowerPoint Presentation</vt:lpstr>
      <vt:lpstr>PowerPoint Presentation</vt:lpstr>
      <vt:lpstr>PowerPoint Presentation</vt:lpstr>
      <vt:lpstr>Summary: Exercise 2 </vt:lpstr>
      <vt:lpstr>Questions</vt:lpstr>
      <vt:lpstr>Types of function</vt:lpstr>
      <vt:lpstr>UKMOD: THE POLICY functions  elig &amp; arithOp</vt:lpstr>
      <vt:lpstr>Calculating a benefit/tax</vt:lpstr>
      <vt:lpstr>In this section, you will learn about:</vt:lpstr>
      <vt:lpstr>Assessment units</vt:lpstr>
      <vt:lpstr>Functions: Elig</vt:lpstr>
      <vt:lpstr>Functions: Elig</vt:lpstr>
      <vt:lpstr>Functions: ArithOp</vt:lpstr>
      <vt:lpstr>Function amounts</vt:lpstr>
      <vt:lpstr>Function operators</vt:lpstr>
      <vt:lpstr>Function queries</vt:lpstr>
      <vt:lpstr>Function queries</vt:lpstr>
      <vt:lpstr>Functions: ArithOp</vt:lpstr>
      <vt:lpstr>Functions: Elig and ArithOp</vt:lpstr>
      <vt:lpstr>Functions: Elig and ArithOp</vt:lpstr>
      <vt:lpstr>Functions: Elig and ArithOp</vt:lpstr>
      <vt:lpstr>Functions: Elig and ArithOp</vt:lpstr>
      <vt:lpstr>User Interface: Adding a function</vt:lpstr>
      <vt:lpstr>User Interface: Adding a parameter</vt:lpstr>
      <vt:lpstr>User Interface: Adding a parameter </vt:lpstr>
      <vt:lpstr>Exercise 3</vt:lpstr>
      <vt:lpstr>Summary: Exercise 3 </vt:lpstr>
      <vt:lpstr>Questions</vt:lpstr>
      <vt:lpstr>Handling Errors</vt:lpstr>
      <vt:lpstr>In this section, you will learn:</vt:lpstr>
      <vt:lpstr>Handling errors</vt:lpstr>
      <vt:lpstr>Handling errors</vt:lpstr>
      <vt:lpstr>Handling errors</vt:lpstr>
      <vt:lpstr>Handling errors</vt:lpstr>
      <vt:lpstr>Handling errors</vt:lpstr>
      <vt:lpstr>Handling errors</vt:lpstr>
      <vt:lpstr>UKMOD: THE POLICY FUNCTION bencalc</vt:lpstr>
      <vt:lpstr>In this section, you will learn about:</vt:lpstr>
      <vt:lpstr>Function BenCalc</vt:lpstr>
      <vt:lpstr>Comp_perTU vs Comp_perElig</vt:lpstr>
      <vt:lpstr>Function BenCalc</vt:lpstr>
      <vt:lpstr>The query IsNtoMchild#x</vt:lpstr>
      <vt:lpstr>Function BenCalc</vt:lpstr>
      <vt:lpstr>Function BenCalc</vt:lpstr>
      <vt:lpstr>Function BenCalc</vt:lpstr>
      <vt:lpstr>Exercise 4</vt:lpstr>
      <vt:lpstr>Summary: Exercise 4 </vt:lpstr>
      <vt:lpstr>Questions</vt:lpstr>
      <vt:lpstr>End of Day 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UKMOD training course</dc:title>
  <dc:creator>Chatsiou, Kakia</dc:creator>
  <cp:lastModifiedBy>Richiardi, Matteo</cp:lastModifiedBy>
  <cp:revision>166</cp:revision>
  <dcterms:created xsi:type="dcterms:W3CDTF">2020-04-20T14:14:12Z</dcterms:created>
  <dcterms:modified xsi:type="dcterms:W3CDTF">2025-05-14T07:28:51Z</dcterms:modified>
</cp:coreProperties>
</file>