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28" r:id="rId2"/>
  </p:sldMasterIdLst>
  <p:notesMasterIdLst>
    <p:notesMasterId r:id="rId108"/>
  </p:notesMasterIdLst>
  <p:handoutMasterIdLst>
    <p:handoutMasterId r:id="rId109"/>
  </p:handoutMasterIdLst>
  <p:sldIdLst>
    <p:sldId id="618" r:id="rId3"/>
    <p:sldId id="1533" r:id="rId4"/>
    <p:sldId id="1534" r:id="rId5"/>
    <p:sldId id="1536" r:id="rId6"/>
    <p:sldId id="1537" r:id="rId7"/>
    <p:sldId id="1538" r:id="rId8"/>
    <p:sldId id="886" r:id="rId9"/>
    <p:sldId id="887" r:id="rId10"/>
    <p:sldId id="1100" r:id="rId11"/>
    <p:sldId id="1203" r:id="rId12"/>
    <p:sldId id="1474" r:id="rId13"/>
    <p:sldId id="1475" r:id="rId14"/>
    <p:sldId id="1309" r:id="rId15"/>
    <p:sldId id="1476" r:id="rId16"/>
    <p:sldId id="1285" r:id="rId17"/>
    <p:sldId id="1286" r:id="rId18"/>
    <p:sldId id="1477" r:id="rId19"/>
    <p:sldId id="1478" r:id="rId20"/>
    <p:sldId id="1280" r:id="rId21"/>
    <p:sldId id="1469" r:id="rId22"/>
    <p:sldId id="1281" r:id="rId23"/>
    <p:sldId id="1479" r:id="rId24"/>
    <p:sldId id="1351" r:id="rId25"/>
    <p:sldId id="1542" r:id="rId26"/>
    <p:sldId id="1349" r:id="rId27"/>
    <p:sldId id="1350" r:id="rId28"/>
    <p:sldId id="1543" r:id="rId29"/>
    <p:sldId id="1353" r:id="rId30"/>
    <p:sldId id="1354" r:id="rId31"/>
    <p:sldId id="1101" r:id="rId32"/>
    <p:sldId id="1291" r:id="rId33"/>
    <p:sldId id="889" r:id="rId34"/>
    <p:sldId id="1292" r:id="rId35"/>
    <p:sldId id="1293" r:id="rId36"/>
    <p:sldId id="749" r:id="rId37"/>
    <p:sldId id="259" r:id="rId38"/>
    <p:sldId id="1389" r:id="rId39"/>
    <p:sldId id="1390" r:id="rId40"/>
    <p:sldId id="1391" r:id="rId41"/>
    <p:sldId id="1392" r:id="rId42"/>
    <p:sldId id="1393" r:id="rId43"/>
    <p:sldId id="1394" r:id="rId44"/>
    <p:sldId id="1395" r:id="rId45"/>
    <p:sldId id="1396" r:id="rId46"/>
    <p:sldId id="1540" r:id="rId47"/>
    <p:sldId id="1398" r:id="rId48"/>
    <p:sldId id="1400" r:id="rId49"/>
    <p:sldId id="1399" r:id="rId50"/>
    <p:sldId id="1401" r:id="rId51"/>
    <p:sldId id="1294" r:id="rId52"/>
    <p:sldId id="1304" r:id="rId53"/>
    <p:sldId id="1305" r:id="rId54"/>
    <p:sldId id="1306" r:id="rId55"/>
    <p:sldId id="1403" r:id="rId56"/>
    <p:sldId id="1541" r:id="rId57"/>
    <p:sldId id="1404" r:id="rId58"/>
    <p:sldId id="1405" r:id="rId59"/>
    <p:sldId id="1406" r:id="rId60"/>
    <p:sldId id="1407" r:id="rId61"/>
    <p:sldId id="929" r:id="rId62"/>
    <p:sldId id="930" r:id="rId63"/>
    <p:sldId id="931" r:id="rId64"/>
    <p:sldId id="1408" r:id="rId65"/>
    <p:sldId id="1243" r:id="rId66"/>
    <p:sldId id="1409" r:id="rId67"/>
    <p:sldId id="1470" r:id="rId68"/>
    <p:sldId id="1410" r:id="rId69"/>
    <p:sldId id="1411" r:id="rId70"/>
    <p:sldId id="1412" r:id="rId71"/>
    <p:sldId id="1413" r:id="rId72"/>
    <p:sldId id="1414" r:id="rId73"/>
    <p:sldId id="1416" r:id="rId74"/>
    <p:sldId id="1355" r:id="rId75"/>
    <p:sldId id="1347" r:id="rId76"/>
    <p:sldId id="1356" r:id="rId77"/>
    <p:sldId id="1348" r:id="rId78"/>
    <p:sldId id="1535" r:id="rId79"/>
    <p:sldId id="1043" r:id="rId80"/>
    <p:sldId id="1314" r:id="rId81"/>
    <p:sldId id="1325" r:id="rId82"/>
    <p:sldId id="1326" r:id="rId83"/>
    <p:sldId id="1327" r:id="rId84"/>
    <p:sldId id="1328" r:id="rId85"/>
    <p:sldId id="1329" r:id="rId86"/>
    <p:sldId id="1330" r:id="rId87"/>
    <p:sldId id="1316" r:id="rId88"/>
    <p:sldId id="1317" r:id="rId89"/>
    <p:sldId id="1318" r:id="rId90"/>
    <p:sldId id="1319" r:id="rId91"/>
    <p:sldId id="1320" r:id="rId92"/>
    <p:sldId id="1321" r:id="rId93"/>
    <p:sldId id="1322" r:id="rId94"/>
    <p:sldId id="1323" r:id="rId95"/>
    <p:sldId id="1324" r:id="rId96"/>
    <p:sldId id="1338" r:id="rId97"/>
    <p:sldId id="1341" r:id="rId98"/>
    <p:sldId id="1342" r:id="rId99"/>
    <p:sldId id="1343" r:id="rId100"/>
    <p:sldId id="1344" r:id="rId101"/>
    <p:sldId id="1345" r:id="rId102"/>
    <p:sldId id="848" r:id="rId103"/>
    <p:sldId id="856" r:id="rId104"/>
    <p:sldId id="1402" r:id="rId105"/>
    <p:sldId id="736" r:id="rId106"/>
    <p:sldId id="737" r:id="rId10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De Agostini" initials="PD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00"/>
    <a:srgbClr val="96969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0791" autoAdjust="0"/>
  </p:normalViewPr>
  <p:slideViewPr>
    <p:cSldViewPr>
      <p:cViewPr varScale="1">
        <p:scale>
          <a:sx n="59" d="100"/>
          <a:sy n="59" d="100"/>
        </p:scale>
        <p:origin x="151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68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0B977-EABD-4127-B18D-18F8BCB410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9F1A4-125E-4073-863D-7238E872BD6C}">
      <dgm:prSet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gm:t>
    </dgm:pt>
    <dgm:pt modelId="{6953356E-EA09-48EF-9C88-C171499BCB3F}" type="par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2B155-1360-4B8D-9974-9695E33CC27B}" type="sib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88001-B96C-42BC-9C49-735715544703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</dgm:t>
    </dgm:pt>
    <dgm:pt modelId="{D54ED22A-B6FB-4AB9-ADCF-836F82950D90}" type="par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A3CB3-58A6-49A9-892D-2FBC28C40CC1}" type="sib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51DC5-B2F8-4263-9E62-AFB649803D0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income lists and tax units</a:t>
          </a:r>
        </a:p>
      </dgm:t>
    </dgm:pt>
    <dgm:pt modelId="{917DF35B-9C20-4231-9F77-BA25FF038EF5}" type="par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5827A-67A2-471A-97E9-140F47BD9606}" type="sib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19874-805D-4145-9606-001715109C61}">
      <dgm:prSet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gm:t>
    </dgm:pt>
    <dgm:pt modelId="{0ED99CB8-D8EA-4401-857F-2573C3B3674A}" type="par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5AA92-F42A-4AED-9A7E-BA4ADEF6CC16}" type="sib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B2084-A6FE-449F-A4C2-8C09DDEAE3CF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</dgm:t>
    </dgm:pt>
    <dgm:pt modelId="{27FFA672-3A3A-452C-94DB-71A829B1E4F1}" type="par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97BF4-3263-4C15-BFB0-79717D72FAE7}" type="sib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3394E-2593-48CA-8FFC-E7B4BAAD882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</a:t>
          </a:r>
        </a:p>
      </dgm:t>
    </dgm:pt>
    <dgm:pt modelId="{E26DA656-9E31-4B08-A3D3-6CAC8FCD0935}" type="par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2D047-CAAD-4F6B-9F13-E9DBA3DC6916}" type="sib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B3316-2E0C-46F4-9419-2FADB513F311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gm:t>
    </dgm:pt>
    <dgm:pt modelId="{7A6ECF36-960D-4072-85DC-B9EAE8752D56}" type="par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98D4E-76F4-4CC5-9653-79B5CD079292}" type="sib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59954-E368-47C4-9F6F-A4E803E1CA7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</dgm:t>
    </dgm:pt>
    <dgm:pt modelId="{B9EB6AED-1BED-4921-8EDC-A24CC19FBA8B}" type="par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08F48-AC70-4CA8-A926-A279A4D10D08}" type="sib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8B2E7-7688-4430-80F3-5D03893C24D5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</a:t>
          </a:r>
        </a:p>
      </dgm:t>
    </dgm:pt>
    <dgm:pt modelId="{F967C2B8-8111-4FEF-9CAD-4D2116A182DC}" type="par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286AA-98FC-4FEA-B1CC-9A850DED641E}" type="sib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FBBFA-6BAC-4CE3-B67E-0D4D0C139CFD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 day 1 we learned about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endParaRPr lang="en-US" b="0" i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7315F-35E6-4C78-A23B-1B225549FF3D}" type="parTrans" cxnId="{3BC5696D-36D6-4D9D-BEE8-3C76F9AF2A10}">
      <dgm:prSet/>
      <dgm:spPr/>
      <dgm:t>
        <a:bodyPr/>
        <a:lstStyle/>
        <a:p>
          <a:endParaRPr lang="en-GB"/>
        </a:p>
      </dgm:t>
    </dgm:pt>
    <dgm:pt modelId="{C44A7513-D0FB-477B-B640-A3006353F189}" type="sibTrans" cxnId="{3BC5696D-36D6-4D9D-BEE8-3C76F9AF2A10}">
      <dgm:prSet/>
      <dgm:spPr/>
      <dgm:t>
        <a:bodyPr/>
        <a:lstStyle/>
        <a:p>
          <a:endParaRPr lang="en-GB"/>
        </a:p>
      </dgm:t>
    </dgm:pt>
    <dgm:pt modelId="{B8A2F6D6-7AC3-43A9-9F94-57973171DF27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Today we will learn about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Allocate</a:t>
          </a:r>
        </a:p>
      </dgm:t>
    </dgm:pt>
    <dgm:pt modelId="{A4B69D8C-5539-4865-ACED-82A9D17CDA34}" type="parTrans" cxnId="{2B11D1E3-5F1F-403D-BDE1-FAE564AEBDBB}">
      <dgm:prSet/>
      <dgm:spPr/>
      <dgm:t>
        <a:bodyPr/>
        <a:lstStyle/>
        <a:p>
          <a:endParaRPr lang="en-GB"/>
        </a:p>
      </dgm:t>
    </dgm:pt>
    <dgm:pt modelId="{8B928775-D7F9-4FB3-B732-1F39A8D5CBF2}" type="sibTrans" cxnId="{2B11D1E3-5F1F-403D-BDE1-FAE564AEBDBB}">
      <dgm:prSet/>
      <dgm:spPr/>
      <dgm:t>
        <a:bodyPr/>
        <a:lstStyle/>
        <a:p>
          <a:endParaRPr lang="en-GB"/>
        </a:p>
      </dgm:t>
    </dgm:pt>
    <dgm:pt modelId="{1BC407EF-F2BF-417B-8A2E-2FC2AB9644C8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gm:t>
    </dgm:pt>
    <dgm:pt modelId="{FFE61ECB-7024-4067-8D08-1433A296EA4F}" type="parTrans" cxnId="{2D87A18C-6571-489F-AE95-7425F7FAC073}">
      <dgm:prSet/>
      <dgm:spPr/>
      <dgm:t>
        <a:bodyPr/>
        <a:lstStyle/>
        <a:p>
          <a:endParaRPr lang="en-GB"/>
        </a:p>
      </dgm:t>
    </dgm:pt>
    <dgm:pt modelId="{76809881-DEF4-4F9B-96C7-86E14C2358BC}" type="sibTrans" cxnId="{2D87A18C-6571-489F-AE95-7425F7FAC073}">
      <dgm:prSet/>
      <dgm:spPr/>
      <dgm:t>
        <a:bodyPr/>
        <a:lstStyle/>
        <a:p>
          <a:endParaRPr lang="en-GB"/>
        </a:p>
      </dgm:t>
    </dgm:pt>
    <dgm:pt modelId="{6648F046-CDB8-4BBD-B8EE-B897E01401F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about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SetDefault</a:t>
          </a:r>
          <a:endParaRPr lang="en-US" b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26D0F-FCB1-499F-813D-572BA5547FEE}" type="sibTrans" cxnId="{A8799136-207A-4C1D-B64C-D3DA9129C292}">
      <dgm:prSet/>
      <dgm:spPr/>
      <dgm:t>
        <a:bodyPr/>
        <a:lstStyle/>
        <a:p>
          <a:endParaRPr lang="en-GB"/>
        </a:p>
      </dgm:t>
    </dgm:pt>
    <dgm:pt modelId="{47018D05-B8BB-4C75-BA62-D27BF9A6205D}" type="parTrans" cxnId="{A8799136-207A-4C1D-B64C-D3DA9129C292}">
      <dgm:prSet/>
      <dgm:spPr/>
      <dgm:t>
        <a:bodyPr/>
        <a:lstStyle/>
        <a:p>
          <a:endParaRPr lang="en-GB"/>
        </a:p>
      </dgm:t>
    </dgm:pt>
    <dgm:pt modelId="{053341B6-AF42-764B-A5AB-596A1E44A527}" type="pres">
      <dgm:prSet presAssocID="{42B0B977-EABD-4127-B18D-18F8BCB41090}" presName="linear" presStyleCnt="0">
        <dgm:presLayoutVars>
          <dgm:dir/>
          <dgm:animLvl val="lvl"/>
          <dgm:resizeHandles val="exact"/>
        </dgm:presLayoutVars>
      </dgm:prSet>
      <dgm:spPr/>
    </dgm:pt>
    <dgm:pt modelId="{40BE38F6-0950-1649-8E3C-7692E222E114}" type="pres">
      <dgm:prSet presAssocID="{BF99F1A4-125E-4073-863D-7238E872BD6C}" presName="parentLin" presStyleCnt="0"/>
      <dgm:spPr/>
    </dgm:pt>
    <dgm:pt modelId="{046C6DC5-D3B2-5A40-9A54-82957246B555}" type="pres">
      <dgm:prSet presAssocID="{BF99F1A4-125E-4073-863D-7238E872BD6C}" presName="parentLeftMargin" presStyleLbl="node1" presStyleIdx="0" presStyleCnt="3"/>
      <dgm:spPr/>
    </dgm:pt>
    <dgm:pt modelId="{8D9E13D8-EAB9-FE41-B842-A5908D8ABCDD}" type="pres">
      <dgm:prSet presAssocID="{BF99F1A4-125E-4073-863D-7238E872BD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9A6B90-356E-7C43-85A9-AEE3FB927E33}" type="pres">
      <dgm:prSet presAssocID="{BF99F1A4-125E-4073-863D-7238E872BD6C}" presName="negativeSpace" presStyleCnt="0"/>
      <dgm:spPr/>
    </dgm:pt>
    <dgm:pt modelId="{C3112BBB-807D-7546-AA0E-7DF6F8E84C71}" type="pres">
      <dgm:prSet presAssocID="{BF99F1A4-125E-4073-863D-7238E872BD6C}" presName="childText" presStyleLbl="conFgAcc1" presStyleIdx="0" presStyleCnt="3">
        <dgm:presLayoutVars>
          <dgm:bulletEnabled val="1"/>
        </dgm:presLayoutVars>
      </dgm:prSet>
      <dgm:spPr/>
    </dgm:pt>
    <dgm:pt modelId="{C3157839-2C66-0047-AC10-CA1AD9DCB2F9}" type="pres">
      <dgm:prSet presAssocID="{4AD2B155-1360-4B8D-9974-9695E33CC27B}" presName="spaceBetweenRectangles" presStyleCnt="0"/>
      <dgm:spPr/>
    </dgm:pt>
    <dgm:pt modelId="{22EE8BB5-CC2C-914C-8B89-FBF26B83991C}" type="pres">
      <dgm:prSet presAssocID="{5C619874-805D-4145-9606-001715109C61}" presName="parentLin" presStyleCnt="0"/>
      <dgm:spPr/>
    </dgm:pt>
    <dgm:pt modelId="{DEE52B09-9B45-5D4F-98FA-9989B09F88C7}" type="pres">
      <dgm:prSet presAssocID="{5C619874-805D-4145-9606-001715109C61}" presName="parentLeftMargin" presStyleLbl="node1" presStyleIdx="0" presStyleCnt="3"/>
      <dgm:spPr/>
    </dgm:pt>
    <dgm:pt modelId="{C7D47CA2-FFF2-844E-840D-FBD0A71DBB1D}" type="pres">
      <dgm:prSet presAssocID="{5C619874-805D-4145-9606-001715109C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C0E95E-4FF0-9A4A-B26D-EE4063A6E35D}" type="pres">
      <dgm:prSet presAssocID="{5C619874-805D-4145-9606-001715109C61}" presName="negativeSpace" presStyleCnt="0"/>
      <dgm:spPr/>
    </dgm:pt>
    <dgm:pt modelId="{49AA9C54-113C-B244-97D9-FFEB016346FA}" type="pres">
      <dgm:prSet presAssocID="{5C619874-805D-4145-9606-001715109C61}" presName="childText" presStyleLbl="conFgAcc1" presStyleIdx="1" presStyleCnt="3">
        <dgm:presLayoutVars>
          <dgm:bulletEnabled val="1"/>
        </dgm:presLayoutVars>
      </dgm:prSet>
      <dgm:spPr/>
    </dgm:pt>
    <dgm:pt modelId="{C646A394-CA02-EF44-9AD8-16028C5561E3}" type="pres">
      <dgm:prSet presAssocID="{70C5AA92-F42A-4AED-9A7E-BA4ADEF6CC16}" presName="spaceBetweenRectangles" presStyleCnt="0"/>
      <dgm:spPr/>
    </dgm:pt>
    <dgm:pt modelId="{512E6F19-B8B7-3D45-9C1F-210DAED589DA}" type="pres">
      <dgm:prSet presAssocID="{416B3316-2E0C-46F4-9419-2FADB513F311}" presName="parentLin" presStyleCnt="0"/>
      <dgm:spPr/>
    </dgm:pt>
    <dgm:pt modelId="{C62E65E1-717A-5B47-AC2A-587F4C711F7E}" type="pres">
      <dgm:prSet presAssocID="{416B3316-2E0C-46F4-9419-2FADB513F311}" presName="parentLeftMargin" presStyleLbl="node1" presStyleIdx="1" presStyleCnt="3"/>
      <dgm:spPr/>
    </dgm:pt>
    <dgm:pt modelId="{171C2ED1-87E4-0B41-B317-DBB88AA06BE8}" type="pres">
      <dgm:prSet presAssocID="{416B3316-2E0C-46F4-9419-2FADB513F3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6C0DA5-A037-6048-B3B6-DB731E0D5531}" type="pres">
      <dgm:prSet presAssocID="{416B3316-2E0C-46F4-9419-2FADB513F311}" presName="negativeSpace" presStyleCnt="0"/>
      <dgm:spPr/>
    </dgm:pt>
    <dgm:pt modelId="{55FD741B-5CFA-AD44-9CFA-A2A67408A071}" type="pres">
      <dgm:prSet presAssocID="{416B3316-2E0C-46F4-9419-2FADB513F3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3E2C14-2BD0-4703-9DFF-F3B11B2BFF1E}" srcId="{416B3316-2E0C-46F4-9419-2FADB513F311}" destId="{20859954-E368-47C4-9F6F-A4E803E1CA72}" srcOrd="0" destOrd="0" parTransId="{B9EB6AED-1BED-4921-8EDC-A24CC19FBA8B}" sibTransId="{8A608F48-AC70-4CA8-A926-A279A4D10D08}"/>
    <dgm:cxn modelId="{11017016-DC04-403F-9252-BD0279A49804}" type="presOf" srcId="{0CF88001-B96C-42BC-9C49-735715544703}" destId="{C3112BBB-807D-7546-AA0E-7DF6F8E84C71}" srcOrd="0" destOrd="0" presId="urn:microsoft.com/office/officeart/2005/8/layout/list1"/>
    <dgm:cxn modelId="{3677EC21-1CE1-4521-9106-AD45B9789F7A}" srcId="{20859954-E368-47C4-9F6F-A4E803E1CA72}" destId="{8108B2E7-7688-4430-80F3-5D03893C24D5}" srcOrd="0" destOrd="0" parTransId="{F967C2B8-8111-4FEF-9CAD-4D2116A182DC}" sibTransId="{A2C286AA-98FC-4FEA-B1CC-9A850DED641E}"/>
    <dgm:cxn modelId="{88E0FA23-1832-44B4-BEC5-10883B33C419}" type="presOf" srcId="{2B451DC5-B2F8-4263-9E62-AFB649803D0C}" destId="{C3112BBB-807D-7546-AA0E-7DF6F8E84C71}" srcOrd="0" destOrd="1" presId="urn:microsoft.com/office/officeart/2005/8/layout/list1"/>
    <dgm:cxn modelId="{3BD3FD26-4867-4CD4-B8D5-7DCCF034FDFD}" srcId="{42B0B977-EABD-4127-B18D-18F8BCB41090}" destId="{5C619874-805D-4145-9606-001715109C61}" srcOrd="1" destOrd="0" parTransId="{0ED99CB8-D8EA-4401-857F-2573C3B3674A}" sibTransId="{70C5AA92-F42A-4AED-9A7E-BA4ADEF6CC16}"/>
    <dgm:cxn modelId="{A8799136-207A-4C1D-B64C-D3DA9129C292}" srcId="{BF99F1A4-125E-4073-863D-7238E872BD6C}" destId="{6648F046-CDB8-4BBD-B8EE-B897E01401F2}" srcOrd="1" destOrd="0" parTransId="{47018D05-B8BB-4C75-BA62-D27BF9A6205D}" sibTransId="{1CD26D0F-FCB1-499F-813D-572BA5547FEE}"/>
    <dgm:cxn modelId="{4FF8DA37-3803-45B4-8519-50E7303D6648}" srcId="{5C619874-805D-4145-9606-001715109C61}" destId="{6CFB2084-A6FE-449F-A4C2-8C09DDEAE3CF}" srcOrd="0" destOrd="0" parTransId="{27FFA672-3A3A-452C-94DB-71A829B1E4F1}" sibTransId="{53697BF4-3263-4C15-BFB0-79717D72FAE7}"/>
    <dgm:cxn modelId="{02C2A83A-6E08-446C-B855-6FBA5D559B49}" srcId="{42B0B977-EABD-4127-B18D-18F8BCB41090}" destId="{416B3316-2E0C-46F4-9419-2FADB513F311}" srcOrd="2" destOrd="0" parTransId="{7A6ECF36-960D-4072-85DC-B9EAE8752D56}" sibTransId="{D5698D4E-76F4-4CC5-9653-79B5CD079292}"/>
    <dgm:cxn modelId="{97FCD13C-E55B-42F8-BF56-9F9593337EC6}" type="presOf" srcId="{8EF3394E-2593-48CA-8FFC-E7B4BAAD882C}" destId="{49AA9C54-113C-B244-97D9-FFEB016346FA}" srcOrd="0" destOrd="1" presId="urn:microsoft.com/office/officeart/2005/8/layout/list1"/>
    <dgm:cxn modelId="{7195745B-7817-43E0-BACA-36726407E6A1}" type="presOf" srcId="{1BC407EF-F2BF-417B-8A2E-2FC2AB9644C8}" destId="{55FD741B-5CFA-AD44-9CFA-A2A67408A071}" srcOrd="0" destOrd="2" presId="urn:microsoft.com/office/officeart/2005/8/layout/list1"/>
    <dgm:cxn modelId="{6E55A35B-4C91-4DBB-95A1-EFD84DC0E2EC}" type="presOf" srcId="{B8A2F6D6-7AC3-43A9-9F94-57973171DF27}" destId="{49AA9C54-113C-B244-97D9-FFEB016346FA}" srcOrd="0" destOrd="3" presId="urn:microsoft.com/office/officeart/2005/8/layout/list1"/>
    <dgm:cxn modelId="{1C712760-2B60-4217-AB26-5C44D16502D7}" type="presOf" srcId="{BF99F1A4-125E-4073-863D-7238E872BD6C}" destId="{046C6DC5-D3B2-5A40-9A54-82957246B555}" srcOrd="0" destOrd="0" presId="urn:microsoft.com/office/officeart/2005/8/layout/list1"/>
    <dgm:cxn modelId="{DC04B846-978B-4ACF-9D8A-B4A78E10EAF8}" type="presOf" srcId="{EE0FBBFA-6BAC-4CE3-B67E-0D4D0C139CFD}" destId="{49AA9C54-113C-B244-97D9-FFEB016346FA}" srcOrd="0" destOrd="2" presId="urn:microsoft.com/office/officeart/2005/8/layout/list1"/>
    <dgm:cxn modelId="{3BC5696D-36D6-4D9D-BEE8-3C76F9AF2A10}" srcId="{5C619874-805D-4145-9606-001715109C61}" destId="{EE0FBBFA-6BAC-4CE3-B67E-0D4D0C139CFD}" srcOrd="1" destOrd="0" parTransId="{B037315F-35E6-4C78-A23B-1B225549FF3D}" sibTransId="{C44A7513-D0FB-477B-B640-A3006353F189}"/>
    <dgm:cxn modelId="{6AF7D054-BB64-4D4B-A78F-1C72E1856A29}" type="presOf" srcId="{8108B2E7-7688-4430-80F3-5D03893C24D5}" destId="{55FD741B-5CFA-AD44-9CFA-A2A67408A071}" srcOrd="0" destOrd="1" presId="urn:microsoft.com/office/officeart/2005/8/layout/list1"/>
    <dgm:cxn modelId="{70538E55-2940-43A1-B84A-37F58F9EDA06}" type="presOf" srcId="{416B3316-2E0C-46F4-9419-2FADB513F311}" destId="{171C2ED1-87E4-0B41-B317-DBB88AA06BE8}" srcOrd="1" destOrd="0" presId="urn:microsoft.com/office/officeart/2005/8/layout/list1"/>
    <dgm:cxn modelId="{8051387C-6251-4D46-82A2-445C6825264C}" type="presOf" srcId="{20859954-E368-47C4-9F6F-A4E803E1CA72}" destId="{55FD741B-5CFA-AD44-9CFA-A2A67408A071}" srcOrd="0" destOrd="0" presId="urn:microsoft.com/office/officeart/2005/8/layout/list1"/>
    <dgm:cxn modelId="{2D87A18C-6571-489F-AE95-7425F7FAC073}" srcId="{416B3316-2E0C-46F4-9419-2FADB513F311}" destId="{1BC407EF-F2BF-417B-8A2E-2FC2AB9644C8}" srcOrd="1" destOrd="0" parTransId="{FFE61ECB-7024-4067-8D08-1433A296EA4F}" sibTransId="{76809881-DEF4-4F9B-96C7-86E14C2358BC}"/>
    <dgm:cxn modelId="{126D6094-5247-4DAB-AA0E-55555BA19842}" type="presOf" srcId="{BF99F1A4-125E-4073-863D-7238E872BD6C}" destId="{8D9E13D8-EAB9-FE41-B842-A5908D8ABCDD}" srcOrd="1" destOrd="0" presId="urn:microsoft.com/office/officeart/2005/8/layout/list1"/>
    <dgm:cxn modelId="{4CDE8194-DAA1-4390-B92B-B73A81670D2C}" srcId="{42B0B977-EABD-4127-B18D-18F8BCB41090}" destId="{BF99F1A4-125E-4073-863D-7238E872BD6C}" srcOrd="0" destOrd="0" parTransId="{6953356E-EA09-48EF-9C88-C171499BCB3F}" sibTransId="{4AD2B155-1360-4B8D-9974-9695E33CC27B}"/>
    <dgm:cxn modelId="{1789B19E-C9AE-440E-A9E7-513A1F538B69}" type="presOf" srcId="{6CFB2084-A6FE-449F-A4C2-8C09DDEAE3CF}" destId="{49AA9C54-113C-B244-97D9-FFEB016346FA}" srcOrd="0" destOrd="0" presId="urn:microsoft.com/office/officeart/2005/8/layout/list1"/>
    <dgm:cxn modelId="{3025B7A6-AC4A-4BF2-849E-062811F80872}" type="presOf" srcId="{42B0B977-EABD-4127-B18D-18F8BCB41090}" destId="{053341B6-AF42-764B-A5AB-596A1E44A527}" srcOrd="0" destOrd="0" presId="urn:microsoft.com/office/officeart/2005/8/layout/list1"/>
    <dgm:cxn modelId="{C02D09AC-CEC4-4D0B-8539-A140926B5580}" srcId="{0CF88001-B96C-42BC-9C49-735715544703}" destId="{2B451DC5-B2F8-4263-9E62-AFB649803D0C}" srcOrd="0" destOrd="0" parTransId="{917DF35B-9C20-4231-9F77-BA25FF038EF5}" sibTransId="{1925827A-67A2-471A-97E9-140F47BD9606}"/>
    <dgm:cxn modelId="{BA482DD8-D47B-4CC3-BDCB-1B81A7A3E904}" srcId="{6CFB2084-A6FE-449F-A4C2-8C09DDEAE3CF}" destId="{8EF3394E-2593-48CA-8FFC-E7B4BAAD882C}" srcOrd="0" destOrd="0" parTransId="{E26DA656-9E31-4B08-A3D3-6CAC8FCD0935}" sibTransId="{89D2D047-CAAD-4F6B-9F13-E9DBA3DC6916}"/>
    <dgm:cxn modelId="{6CABD7D8-844B-4CE2-829A-EF8FBD818597}" type="presOf" srcId="{5C619874-805D-4145-9606-001715109C61}" destId="{C7D47CA2-FFF2-844E-840D-FBD0A71DBB1D}" srcOrd="1" destOrd="0" presId="urn:microsoft.com/office/officeart/2005/8/layout/list1"/>
    <dgm:cxn modelId="{3DB326DF-635E-40F5-9004-C7AB72F8CE50}" srcId="{BF99F1A4-125E-4073-863D-7238E872BD6C}" destId="{0CF88001-B96C-42BC-9C49-735715544703}" srcOrd="0" destOrd="0" parTransId="{D54ED22A-B6FB-4AB9-ADCF-836F82950D90}" sibTransId="{EB8A3CB3-58A6-49A9-892D-2FBC28C40CC1}"/>
    <dgm:cxn modelId="{7A128AE3-8AB3-4382-AA55-39BB4AEE76BD}" type="presOf" srcId="{416B3316-2E0C-46F4-9419-2FADB513F311}" destId="{C62E65E1-717A-5B47-AC2A-587F4C711F7E}" srcOrd="0" destOrd="0" presId="urn:microsoft.com/office/officeart/2005/8/layout/list1"/>
    <dgm:cxn modelId="{2B11D1E3-5F1F-403D-BDE1-FAE564AEBDBB}" srcId="{5C619874-805D-4145-9606-001715109C61}" destId="{B8A2F6D6-7AC3-43A9-9F94-57973171DF27}" srcOrd="2" destOrd="0" parTransId="{A4B69D8C-5539-4865-ACED-82A9D17CDA34}" sibTransId="{8B928775-D7F9-4FB3-B732-1F39A8D5CBF2}"/>
    <dgm:cxn modelId="{32DF9BE8-1673-4B3F-915E-79E0442BB03B}" type="presOf" srcId="{5C619874-805D-4145-9606-001715109C61}" destId="{DEE52B09-9B45-5D4F-98FA-9989B09F88C7}" srcOrd="0" destOrd="0" presId="urn:microsoft.com/office/officeart/2005/8/layout/list1"/>
    <dgm:cxn modelId="{34CFDCF1-0154-4112-B449-92A6935009B1}" type="presOf" srcId="{6648F046-CDB8-4BBD-B8EE-B897E01401F2}" destId="{C3112BBB-807D-7546-AA0E-7DF6F8E84C71}" srcOrd="0" destOrd="2" presId="urn:microsoft.com/office/officeart/2005/8/layout/list1"/>
    <dgm:cxn modelId="{743556B6-E9CB-4460-BD72-625F147E1A9F}" type="presParOf" srcId="{053341B6-AF42-764B-A5AB-596A1E44A527}" destId="{40BE38F6-0950-1649-8E3C-7692E222E114}" srcOrd="0" destOrd="0" presId="urn:microsoft.com/office/officeart/2005/8/layout/list1"/>
    <dgm:cxn modelId="{7CE1BAC3-EE09-46BC-A1BD-411A593B228E}" type="presParOf" srcId="{40BE38F6-0950-1649-8E3C-7692E222E114}" destId="{046C6DC5-D3B2-5A40-9A54-82957246B555}" srcOrd="0" destOrd="0" presId="urn:microsoft.com/office/officeart/2005/8/layout/list1"/>
    <dgm:cxn modelId="{3C12713A-B8E5-41F5-B48C-950149CB2F5B}" type="presParOf" srcId="{40BE38F6-0950-1649-8E3C-7692E222E114}" destId="{8D9E13D8-EAB9-FE41-B842-A5908D8ABCDD}" srcOrd="1" destOrd="0" presId="urn:microsoft.com/office/officeart/2005/8/layout/list1"/>
    <dgm:cxn modelId="{B11BDB7F-9765-47C7-9FC0-995FDBB19E8F}" type="presParOf" srcId="{053341B6-AF42-764B-A5AB-596A1E44A527}" destId="{149A6B90-356E-7C43-85A9-AEE3FB927E33}" srcOrd="1" destOrd="0" presId="urn:microsoft.com/office/officeart/2005/8/layout/list1"/>
    <dgm:cxn modelId="{DF3BC25D-7FA9-45D1-A7A9-06A3E0CCC5B1}" type="presParOf" srcId="{053341B6-AF42-764B-A5AB-596A1E44A527}" destId="{C3112BBB-807D-7546-AA0E-7DF6F8E84C71}" srcOrd="2" destOrd="0" presId="urn:microsoft.com/office/officeart/2005/8/layout/list1"/>
    <dgm:cxn modelId="{B2C8071A-FD28-4576-9A4C-7214FFA2D5E2}" type="presParOf" srcId="{053341B6-AF42-764B-A5AB-596A1E44A527}" destId="{C3157839-2C66-0047-AC10-CA1AD9DCB2F9}" srcOrd="3" destOrd="0" presId="urn:microsoft.com/office/officeart/2005/8/layout/list1"/>
    <dgm:cxn modelId="{A6200284-71E0-46A8-AD6B-2FAB9E7DD59A}" type="presParOf" srcId="{053341B6-AF42-764B-A5AB-596A1E44A527}" destId="{22EE8BB5-CC2C-914C-8B89-FBF26B83991C}" srcOrd="4" destOrd="0" presId="urn:microsoft.com/office/officeart/2005/8/layout/list1"/>
    <dgm:cxn modelId="{B0430C01-3609-487A-9AE3-5FE1EDEB4300}" type="presParOf" srcId="{22EE8BB5-CC2C-914C-8B89-FBF26B83991C}" destId="{DEE52B09-9B45-5D4F-98FA-9989B09F88C7}" srcOrd="0" destOrd="0" presId="urn:microsoft.com/office/officeart/2005/8/layout/list1"/>
    <dgm:cxn modelId="{5F409717-DE3D-40DE-BFD7-9F30F9771DAF}" type="presParOf" srcId="{22EE8BB5-CC2C-914C-8B89-FBF26B83991C}" destId="{C7D47CA2-FFF2-844E-840D-FBD0A71DBB1D}" srcOrd="1" destOrd="0" presId="urn:microsoft.com/office/officeart/2005/8/layout/list1"/>
    <dgm:cxn modelId="{4F2BB214-DB2F-49B6-9A81-C8EF674E7954}" type="presParOf" srcId="{053341B6-AF42-764B-A5AB-596A1E44A527}" destId="{70C0E95E-4FF0-9A4A-B26D-EE4063A6E35D}" srcOrd="5" destOrd="0" presId="urn:microsoft.com/office/officeart/2005/8/layout/list1"/>
    <dgm:cxn modelId="{82DB2201-7E62-400E-A783-5895F57A0D70}" type="presParOf" srcId="{053341B6-AF42-764B-A5AB-596A1E44A527}" destId="{49AA9C54-113C-B244-97D9-FFEB016346FA}" srcOrd="6" destOrd="0" presId="urn:microsoft.com/office/officeart/2005/8/layout/list1"/>
    <dgm:cxn modelId="{174E3B6C-D88B-490F-89ED-AA51DAC62D5E}" type="presParOf" srcId="{053341B6-AF42-764B-A5AB-596A1E44A527}" destId="{C646A394-CA02-EF44-9AD8-16028C5561E3}" srcOrd="7" destOrd="0" presId="urn:microsoft.com/office/officeart/2005/8/layout/list1"/>
    <dgm:cxn modelId="{B1B6ADA6-2345-4D35-9E32-CCF64A79D0F5}" type="presParOf" srcId="{053341B6-AF42-764B-A5AB-596A1E44A527}" destId="{512E6F19-B8B7-3D45-9C1F-210DAED589DA}" srcOrd="8" destOrd="0" presId="urn:microsoft.com/office/officeart/2005/8/layout/list1"/>
    <dgm:cxn modelId="{DE1D6E2D-ACF6-4667-B144-1DE37972C7E2}" type="presParOf" srcId="{512E6F19-B8B7-3D45-9C1F-210DAED589DA}" destId="{C62E65E1-717A-5B47-AC2A-587F4C711F7E}" srcOrd="0" destOrd="0" presId="urn:microsoft.com/office/officeart/2005/8/layout/list1"/>
    <dgm:cxn modelId="{B657FBF8-3156-44BA-A3A4-A8ABED6237FD}" type="presParOf" srcId="{512E6F19-B8B7-3D45-9C1F-210DAED589DA}" destId="{171C2ED1-87E4-0B41-B317-DBB88AA06BE8}" srcOrd="1" destOrd="0" presId="urn:microsoft.com/office/officeart/2005/8/layout/list1"/>
    <dgm:cxn modelId="{F7630195-0182-4DFE-AC0E-CB4C8CF61C80}" type="presParOf" srcId="{053341B6-AF42-764B-A5AB-596A1E44A527}" destId="{586C0DA5-A037-6048-B3B6-DB731E0D5531}" srcOrd="9" destOrd="0" presId="urn:microsoft.com/office/officeart/2005/8/layout/list1"/>
    <dgm:cxn modelId="{659D4C87-5277-4EA0-BE8B-2790DA73ADA7}" type="presParOf" srcId="{053341B6-AF42-764B-A5AB-596A1E44A527}" destId="{55FD741B-5CFA-AD44-9CFA-A2A67408A071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3BEFC-0A1D-2146-AF98-87A54A689B58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857CE87-76AB-5841-A550-9D5D8A38FBB0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gm:t>
    </dgm:pt>
    <dgm:pt modelId="{DBE56815-E200-A444-A45A-8EF31C6C963F}" type="par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A7D29-B42F-354B-BF95-58C7B0A1B01E}" type="sib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910A5-8680-9346-86DC-BA4B36E89531}" type="asst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gm:t>
    </dgm:pt>
    <dgm:pt modelId="{E3A26BB4-91AC-6B4B-B5B1-B1F9D4FC4BDE}" type="par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48F61-0FC8-E343-9038-9279AD265469}" type="sib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FB49-67D5-6E44-8D07-BAC28F7E90C4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2D76FA00-217D-6646-A611-3B06795B1644}" type="par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EB557-E74C-C14B-8290-E262A017E3C1}" type="sib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D6214-6BFC-0140-8DAA-5696CB9A097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64D4D032-3164-1544-96CB-E6F0CC99B01A}" type="par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A48DE-1A06-B24D-896F-A10142BFED90}" type="sib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5CDCC-F0FD-DC41-BC3F-2306EEB8E51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320AA6DF-1D5E-BF4E-A9D8-ADAB73167B88}" type="par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9E9C9-88E1-3E41-907D-6CAAC9FC6245}" type="sib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92477-1897-A546-A074-0783276C2E31}" type="pres">
      <dgm:prSet presAssocID="{65C3BEFC-0A1D-2146-AF98-87A54A689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FC8920-41DA-8E4F-859A-4ED0ACCF42C9}" type="pres">
      <dgm:prSet presAssocID="{7857CE87-76AB-5841-A550-9D5D8A38FBB0}" presName="hierRoot1" presStyleCnt="0">
        <dgm:presLayoutVars>
          <dgm:hierBranch val="init"/>
        </dgm:presLayoutVars>
      </dgm:prSet>
      <dgm:spPr/>
    </dgm:pt>
    <dgm:pt modelId="{EF17587F-BEC0-BB4D-A9C4-94E2D7B7E9E6}" type="pres">
      <dgm:prSet presAssocID="{7857CE87-76AB-5841-A550-9D5D8A38FBB0}" presName="rootComposite1" presStyleCnt="0"/>
      <dgm:spPr/>
    </dgm:pt>
    <dgm:pt modelId="{28D40133-1EB4-4C4F-8DF2-010958B7608F}" type="pres">
      <dgm:prSet presAssocID="{7857CE87-76AB-5841-A550-9D5D8A38FBB0}" presName="rootText1" presStyleLbl="node0" presStyleIdx="0" presStyleCnt="1">
        <dgm:presLayoutVars>
          <dgm:chPref val="3"/>
        </dgm:presLayoutVars>
      </dgm:prSet>
      <dgm:spPr/>
    </dgm:pt>
    <dgm:pt modelId="{A698BBED-33F0-894A-8C18-53DD51530966}" type="pres">
      <dgm:prSet presAssocID="{7857CE87-76AB-5841-A550-9D5D8A38FBB0}" presName="rootConnector1" presStyleLbl="node1" presStyleIdx="0" presStyleCnt="0"/>
      <dgm:spPr/>
    </dgm:pt>
    <dgm:pt modelId="{D3937A73-A7C6-884F-8EE0-2D0ECA8680CF}" type="pres">
      <dgm:prSet presAssocID="{7857CE87-76AB-5841-A550-9D5D8A38FBB0}" presName="hierChild2" presStyleCnt="0"/>
      <dgm:spPr/>
    </dgm:pt>
    <dgm:pt modelId="{AA002D6B-8562-634C-ADE2-B6D2E8643D49}" type="pres">
      <dgm:prSet presAssocID="{2D76FA00-217D-6646-A611-3B06795B1644}" presName="Name64" presStyleLbl="parChTrans1D2" presStyleIdx="0" presStyleCnt="4"/>
      <dgm:spPr/>
    </dgm:pt>
    <dgm:pt modelId="{E0B70AB2-FEFD-2342-BC44-9D294A80B4E5}" type="pres">
      <dgm:prSet presAssocID="{2E8CFB49-67D5-6E44-8D07-BAC28F7E90C4}" presName="hierRoot2" presStyleCnt="0">
        <dgm:presLayoutVars>
          <dgm:hierBranch val="init"/>
        </dgm:presLayoutVars>
      </dgm:prSet>
      <dgm:spPr/>
    </dgm:pt>
    <dgm:pt modelId="{81A00CFD-A974-7F48-831E-8B5AF8AD279B}" type="pres">
      <dgm:prSet presAssocID="{2E8CFB49-67D5-6E44-8D07-BAC28F7E90C4}" presName="rootComposite" presStyleCnt="0"/>
      <dgm:spPr/>
    </dgm:pt>
    <dgm:pt modelId="{96916D08-F133-5647-AD12-F2553E69E4F3}" type="pres">
      <dgm:prSet presAssocID="{2E8CFB49-67D5-6E44-8D07-BAC28F7E90C4}" presName="rootText" presStyleLbl="node2" presStyleIdx="0" presStyleCnt="3">
        <dgm:presLayoutVars>
          <dgm:chPref val="3"/>
        </dgm:presLayoutVars>
      </dgm:prSet>
      <dgm:spPr/>
    </dgm:pt>
    <dgm:pt modelId="{2465D717-B662-F94E-9390-9C7DBD2087BF}" type="pres">
      <dgm:prSet presAssocID="{2E8CFB49-67D5-6E44-8D07-BAC28F7E90C4}" presName="rootConnector" presStyleLbl="node2" presStyleIdx="0" presStyleCnt="3"/>
      <dgm:spPr/>
    </dgm:pt>
    <dgm:pt modelId="{6C14DE2A-3C5F-EA48-9CDF-1E24D888A553}" type="pres">
      <dgm:prSet presAssocID="{2E8CFB49-67D5-6E44-8D07-BAC28F7E90C4}" presName="hierChild4" presStyleCnt="0"/>
      <dgm:spPr/>
    </dgm:pt>
    <dgm:pt modelId="{0DDAD61C-2B69-1E48-B071-918CEBF6A826}" type="pres">
      <dgm:prSet presAssocID="{2E8CFB49-67D5-6E44-8D07-BAC28F7E90C4}" presName="hierChild5" presStyleCnt="0"/>
      <dgm:spPr/>
    </dgm:pt>
    <dgm:pt modelId="{B1344BFB-6F45-0A4A-AADB-2C5A95653286}" type="pres">
      <dgm:prSet presAssocID="{64D4D032-3164-1544-96CB-E6F0CC99B01A}" presName="Name64" presStyleLbl="parChTrans1D2" presStyleIdx="1" presStyleCnt="4"/>
      <dgm:spPr/>
    </dgm:pt>
    <dgm:pt modelId="{8B2B410E-EC78-5240-856B-9C48C960507D}" type="pres">
      <dgm:prSet presAssocID="{578D6214-6BFC-0140-8DAA-5696CB9A0971}" presName="hierRoot2" presStyleCnt="0">
        <dgm:presLayoutVars>
          <dgm:hierBranch val="init"/>
        </dgm:presLayoutVars>
      </dgm:prSet>
      <dgm:spPr/>
    </dgm:pt>
    <dgm:pt modelId="{6DD2C1D6-456B-6248-9B8C-2E7D7F4C7797}" type="pres">
      <dgm:prSet presAssocID="{578D6214-6BFC-0140-8DAA-5696CB9A0971}" presName="rootComposite" presStyleCnt="0"/>
      <dgm:spPr/>
    </dgm:pt>
    <dgm:pt modelId="{F5357268-B42E-2B44-8F32-1247FA058118}" type="pres">
      <dgm:prSet presAssocID="{578D6214-6BFC-0140-8DAA-5696CB9A0971}" presName="rootText" presStyleLbl="node2" presStyleIdx="1" presStyleCnt="3">
        <dgm:presLayoutVars>
          <dgm:chPref val="3"/>
        </dgm:presLayoutVars>
      </dgm:prSet>
      <dgm:spPr/>
    </dgm:pt>
    <dgm:pt modelId="{FF17F935-76C7-944C-BF31-F7FB4AABE17D}" type="pres">
      <dgm:prSet presAssocID="{578D6214-6BFC-0140-8DAA-5696CB9A0971}" presName="rootConnector" presStyleLbl="node2" presStyleIdx="1" presStyleCnt="3"/>
      <dgm:spPr/>
    </dgm:pt>
    <dgm:pt modelId="{7723B539-2D51-DE4A-8C8A-AC3C0B3B9192}" type="pres">
      <dgm:prSet presAssocID="{578D6214-6BFC-0140-8DAA-5696CB9A0971}" presName="hierChild4" presStyleCnt="0"/>
      <dgm:spPr/>
    </dgm:pt>
    <dgm:pt modelId="{4F22D05D-A732-464D-ABD7-A7114AD3D83C}" type="pres">
      <dgm:prSet presAssocID="{578D6214-6BFC-0140-8DAA-5696CB9A0971}" presName="hierChild5" presStyleCnt="0"/>
      <dgm:spPr/>
    </dgm:pt>
    <dgm:pt modelId="{26AC4829-C3E0-8C48-95A9-4EC2B5F7F00E}" type="pres">
      <dgm:prSet presAssocID="{320AA6DF-1D5E-BF4E-A9D8-ADAB73167B88}" presName="Name64" presStyleLbl="parChTrans1D2" presStyleIdx="2" presStyleCnt="4"/>
      <dgm:spPr/>
    </dgm:pt>
    <dgm:pt modelId="{9A0856C4-80BD-E84D-BC18-BCC7F2AD5505}" type="pres">
      <dgm:prSet presAssocID="{E735CDCC-F0FD-DC41-BC3F-2306EEB8E511}" presName="hierRoot2" presStyleCnt="0">
        <dgm:presLayoutVars>
          <dgm:hierBranch val="init"/>
        </dgm:presLayoutVars>
      </dgm:prSet>
      <dgm:spPr/>
    </dgm:pt>
    <dgm:pt modelId="{998B4EEE-7069-3D4F-8EE2-11CA24FA7C72}" type="pres">
      <dgm:prSet presAssocID="{E735CDCC-F0FD-DC41-BC3F-2306EEB8E511}" presName="rootComposite" presStyleCnt="0"/>
      <dgm:spPr/>
    </dgm:pt>
    <dgm:pt modelId="{B05F5616-0A0F-034E-B577-BF435E97BBC8}" type="pres">
      <dgm:prSet presAssocID="{E735CDCC-F0FD-DC41-BC3F-2306EEB8E511}" presName="rootText" presStyleLbl="node2" presStyleIdx="2" presStyleCnt="3">
        <dgm:presLayoutVars>
          <dgm:chPref val="3"/>
        </dgm:presLayoutVars>
      </dgm:prSet>
      <dgm:spPr/>
    </dgm:pt>
    <dgm:pt modelId="{BF955663-21BC-524E-98BD-BB2D880D2D92}" type="pres">
      <dgm:prSet presAssocID="{E735CDCC-F0FD-DC41-BC3F-2306EEB8E511}" presName="rootConnector" presStyleLbl="node2" presStyleIdx="2" presStyleCnt="3"/>
      <dgm:spPr/>
    </dgm:pt>
    <dgm:pt modelId="{3554E55E-ED76-134C-A660-FC3747E75974}" type="pres">
      <dgm:prSet presAssocID="{E735CDCC-F0FD-DC41-BC3F-2306EEB8E511}" presName="hierChild4" presStyleCnt="0"/>
      <dgm:spPr/>
    </dgm:pt>
    <dgm:pt modelId="{586F2265-64E8-C74D-BD9F-0AB9CCC6B9E8}" type="pres">
      <dgm:prSet presAssocID="{E735CDCC-F0FD-DC41-BC3F-2306EEB8E511}" presName="hierChild5" presStyleCnt="0"/>
      <dgm:spPr/>
    </dgm:pt>
    <dgm:pt modelId="{7590CC5F-1B9A-4A48-8FA0-F3CBD2BA16A8}" type="pres">
      <dgm:prSet presAssocID="{7857CE87-76AB-5841-A550-9D5D8A38FBB0}" presName="hierChild3" presStyleCnt="0"/>
      <dgm:spPr/>
    </dgm:pt>
    <dgm:pt modelId="{0960BC4E-5C84-A142-B4D8-FF25507FE48B}" type="pres">
      <dgm:prSet presAssocID="{E3A26BB4-91AC-6B4B-B5B1-B1F9D4FC4BDE}" presName="Name115" presStyleLbl="parChTrans1D2" presStyleIdx="3" presStyleCnt="4"/>
      <dgm:spPr/>
    </dgm:pt>
    <dgm:pt modelId="{2B149036-536F-644B-9527-FA99A64E6303}" type="pres">
      <dgm:prSet presAssocID="{298910A5-8680-9346-86DC-BA4B36E89531}" presName="hierRoot3" presStyleCnt="0">
        <dgm:presLayoutVars>
          <dgm:hierBranch val="init"/>
        </dgm:presLayoutVars>
      </dgm:prSet>
      <dgm:spPr/>
    </dgm:pt>
    <dgm:pt modelId="{601245FF-DB7F-5244-956F-7E811210EA7C}" type="pres">
      <dgm:prSet presAssocID="{298910A5-8680-9346-86DC-BA4B36E89531}" presName="rootComposite3" presStyleCnt="0"/>
      <dgm:spPr/>
    </dgm:pt>
    <dgm:pt modelId="{2AE603DD-AE24-7A4B-A484-447BA3FB057B}" type="pres">
      <dgm:prSet presAssocID="{298910A5-8680-9346-86DC-BA4B36E89531}" presName="rootText3" presStyleLbl="asst1" presStyleIdx="0" presStyleCnt="1">
        <dgm:presLayoutVars>
          <dgm:chPref val="3"/>
        </dgm:presLayoutVars>
      </dgm:prSet>
      <dgm:spPr/>
    </dgm:pt>
    <dgm:pt modelId="{79669336-0AB7-B64E-BBCA-03F5F40A80B7}" type="pres">
      <dgm:prSet presAssocID="{298910A5-8680-9346-86DC-BA4B36E89531}" presName="rootConnector3" presStyleLbl="asst1" presStyleIdx="0" presStyleCnt="1"/>
      <dgm:spPr/>
    </dgm:pt>
    <dgm:pt modelId="{6128CD30-20CB-A34D-B185-F1C4572DED80}" type="pres">
      <dgm:prSet presAssocID="{298910A5-8680-9346-86DC-BA4B36E89531}" presName="hierChild6" presStyleCnt="0"/>
      <dgm:spPr/>
    </dgm:pt>
    <dgm:pt modelId="{2477D7EC-ABED-E342-AAB7-B556CF2307B0}" type="pres">
      <dgm:prSet presAssocID="{298910A5-8680-9346-86DC-BA4B36E89531}" presName="hierChild7" presStyleCnt="0"/>
      <dgm:spPr/>
    </dgm:pt>
  </dgm:ptLst>
  <dgm:cxnLst>
    <dgm:cxn modelId="{091D191B-D262-AF49-BB2F-B4995C97018A}" srcId="{7857CE87-76AB-5841-A550-9D5D8A38FBB0}" destId="{298910A5-8680-9346-86DC-BA4B36E89531}" srcOrd="0" destOrd="0" parTransId="{E3A26BB4-91AC-6B4B-B5B1-B1F9D4FC4BDE}" sibTransId="{2E448F61-0FC8-E343-9038-9279AD265469}"/>
    <dgm:cxn modelId="{38D6BC27-6C25-E14B-90DA-D6FDECB83A52}" srcId="{7857CE87-76AB-5841-A550-9D5D8A38FBB0}" destId="{578D6214-6BFC-0140-8DAA-5696CB9A0971}" srcOrd="2" destOrd="0" parTransId="{64D4D032-3164-1544-96CB-E6F0CC99B01A}" sibTransId="{D43A48DE-1A06-B24D-896F-A10142BFED90}"/>
    <dgm:cxn modelId="{02847C29-3167-4AA0-9E53-C06F6A71F0D6}" type="presOf" srcId="{E735CDCC-F0FD-DC41-BC3F-2306EEB8E511}" destId="{B05F5616-0A0F-034E-B577-BF435E97BBC8}" srcOrd="0" destOrd="0" presId="urn:microsoft.com/office/officeart/2009/3/layout/HorizontalOrganizationChart"/>
    <dgm:cxn modelId="{7D59824B-45E3-4686-A5E0-AD8E8D9B5D49}" type="presOf" srcId="{578D6214-6BFC-0140-8DAA-5696CB9A0971}" destId="{F5357268-B42E-2B44-8F32-1247FA058118}" srcOrd="0" destOrd="0" presId="urn:microsoft.com/office/officeart/2009/3/layout/HorizontalOrganizationChart"/>
    <dgm:cxn modelId="{5E227F70-EEBE-468B-A25A-9354553A70D0}" type="presOf" srcId="{7857CE87-76AB-5841-A550-9D5D8A38FBB0}" destId="{28D40133-1EB4-4C4F-8DF2-010958B7608F}" srcOrd="0" destOrd="0" presId="urn:microsoft.com/office/officeart/2009/3/layout/HorizontalOrganizationChart"/>
    <dgm:cxn modelId="{E5785073-7CFA-46B1-816E-C3B379EE22D5}" type="presOf" srcId="{2E8CFB49-67D5-6E44-8D07-BAC28F7E90C4}" destId="{2465D717-B662-F94E-9390-9C7DBD2087BF}" srcOrd="1" destOrd="0" presId="urn:microsoft.com/office/officeart/2009/3/layout/HorizontalOrganizationChart"/>
    <dgm:cxn modelId="{3D26E180-39B7-4D0C-AA07-65820A5E64D5}" type="presOf" srcId="{2E8CFB49-67D5-6E44-8D07-BAC28F7E90C4}" destId="{96916D08-F133-5647-AD12-F2553E69E4F3}" srcOrd="0" destOrd="0" presId="urn:microsoft.com/office/officeart/2009/3/layout/HorizontalOrganizationChart"/>
    <dgm:cxn modelId="{5323F684-30F0-49D5-856C-CD4B87A71493}" type="presOf" srcId="{298910A5-8680-9346-86DC-BA4B36E89531}" destId="{2AE603DD-AE24-7A4B-A484-447BA3FB057B}" srcOrd="0" destOrd="0" presId="urn:microsoft.com/office/officeart/2009/3/layout/HorizontalOrganizationChart"/>
    <dgm:cxn modelId="{4180298B-FFDF-3D4F-BA61-E2DB29B9670E}" srcId="{7857CE87-76AB-5841-A550-9D5D8A38FBB0}" destId="{E735CDCC-F0FD-DC41-BC3F-2306EEB8E511}" srcOrd="3" destOrd="0" parTransId="{320AA6DF-1D5E-BF4E-A9D8-ADAB73167B88}" sibTransId="{A7D9E9C9-88E1-3E41-907D-6CAAC9FC6245}"/>
    <dgm:cxn modelId="{A10E5997-2636-4099-A7F3-523655479066}" type="presOf" srcId="{E3A26BB4-91AC-6B4B-B5B1-B1F9D4FC4BDE}" destId="{0960BC4E-5C84-A142-B4D8-FF25507FE48B}" srcOrd="0" destOrd="0" presId="urn:microsoft.com/office/officeart/2009/3/layout/HorizontalOrganizationChart"/>
    <dgm:cxn modelId="{63284AB3-840D-4C78-95BA-43400A5EEAFF}" type="presOf" srcId="{64D4D032-3164-1544-96CB-E6F0CC99B01A}" destId="{B1344BFB-6F45-0A4A-AADB-2C5A95653286}" srcOrd="0" destOrd="0" presId="urn:microsoft.com/office/officeart/2009/3/layout/HorizontalOrganizationChart"/>
    <dgm:cxn modelId="{D5529BB4-2FB8-514F-B13D-3F2E96253132}" srcId="{7857CE87-76AB-5841-A550-9D5D8A38FBB0}" destId="{2E8CFB49-67D5-6E44-8D07-BAC28F7E90C4}" srcOrd="1" destOrd="0" parTransId="{2D76FA00-217D-6646-A611-3B06795B1644}" sibTransId="{D53EB557-E74C-C14B-8290-E262A017E3C1}"/>
    <dgm:cxn modelId="{A85053B6-C66E-43EF-96AF-5AE902DEAD2E}" type="presOf" srcId="{298910A5-8680-9346-86DC-BA4B36E89531}" destId="{79669336-0AB7-B64E-BBCA-03F5F40A80B7}" srcOrd="1" destOrd="0" presId="urn:microsoft.com/office/officeart/2009/3/layout/HorizontalOrganizationChart"/>
    <dgm:cxn modelId="{67A7E3D1-E178-464C-BFB2-F3EB2411B4CA}" type="presOf" srcId="{65C3BEFC-0A1D-2146-AF98-87A54A689B58}" destId="{0B992477-1897-A546-A074-0783276C2E31}" srcOrd="0" destOrd="0" presId="urn:microsoft.com/office/officeart/2009/3/layout/HorizontalOrganizationChart"/>
    <dgm:cxn modelId="{52C4ECD4-B021-4C09-A2E4-7F3C4C0DD8E0}" type="presOf" srcId="{2D76FA00-217D-6646-A611-3B06795B1644}" destId="{AA002D6B-8562-634C-ADE2-B6D2E8643D49}" srcOrd="0" destOrd="0" presId="urn:microsoft.com/office/officeart/2009/3/layout/HorizontalOrganizationChart"/>
    <dgm:cxn modelId="{CA83FADE-BCAA-435A-81DF-7128577D598D}" type="presOf" srcId="{578D6214-6BFC-0140-8DAA-5696CB9A0971}" destId="{FF17F935-76C7-944C-BF31-F7FB4AABE17D}" srcOrd="1" destOrd="0" presId="urn:microsoft.com/office/officeart/2009/3/layout/HorizontalOrganizationChart"/>
    <dgm:cxn modelId="{B48378E8-350A-4A9B-B7DE-9DE826CB80A9}" type="presOf" srcId="{320AA6DF-1D5E-BF4E-A9D8-ADAB73167B88}" destId="{26AC4829-C3E0-8C48-95A9-4EC2B5F7F00E}" srcOrd="0" destOrd="0" presId="urn:microsoft.com/office/officeart/2009/3/layout/HorizontalOrganizationChart"/>
    <dgm:cxn modelId="{F447F4F1-F143-4379-8CDE-789425DB44CE}" type="presOf" srcId="{7857CE87-76AB-5841-A550-9D5D8A38FBB0}" destId="{A698BBED-33F0-894A-8C18-53DD51530966}" srcOrd="1" destOrd="0" presId="urn:microsoft.com/office/officeart/2009/3/layout/HorizontalOrganizationChart"/>
    <dgm:cxn modelId="{FB6A89F3-5403-1543-81B5-3B2C745289D5}" srcId="{65C3BEFC-0A1D-2146-AF98-87A54A689B58}" destId="{7857CE87-76AB-5841-A550-9D5D8A38FBB0}" srcOrd="0" destOrd="0" parTransId="{DBE56815-E200-A444-A45A-8EF31C6C963F}" sibTransId="{BE0A7D29-B42F-354B-BF95-58C7B0A1B01E}"/>
    <dgm:cxn modelId="{11D96AF4-9BB2-4565-8236-BDF0D660468A}" type="presOf" srcId="{E735CDCC-F0FD-DC41-BC3F-2306EEB8E511}" destId="{BF955663-21BC-524E-98BD-BB2D880D2D92}" srcOrd="1" destOrd="0" presId="urn:microsoft.com/office/officeart/2009/3/layout/HorizontalOrganizationChart"/>
    <dgm:cxn modelId="{9ED2BCF1-3235-4C81-8CFC-8A5C03A83A02}" type="presParOf" srcId="{0B992477-1897-A546-A074-0783276C2E31}" destId="{0FFC8920-41DA-8E4F-859A-4ED0ACCF42C9}" srcOrd="0" destOrd="0" presId="urn:microsoft.com/office/officeart/2009/3/layout/HorizontalOrganizationChart"/>
    <dgm:cxn modelId="{8A051801-4020-41F6-8922-40E005151040}" type="presParOf" srcId="{0FFC8920-41DA-8E4F-859A-4ED0ACCF42C9}" destId="{EF17587F-BEC0-BB4D-A9C4-94E2D7B7E9E6}" srcOrd="0" destOrd="0" presId="urn:microsoft.com/office/officeart/2009/3/layout/HorizontalOrganizationChart"/>
    <dgm:cxn modelId="{722C578D-435E-48C2-B359-23D786205D7E}" type="presParOf" srcId="{EF17587F-BEC0-BB4D-A9C4-94E2D7B7E9E6}" destId="{28D40133-1EB4-4C4F-8DF2-010958B7608F}" srcOrd="0" destOrd="0" presId="urn:microsoft.com/office/officeart/2009/3/layout/HorizontalOrganizationChart"/>
    <dgm:cxn modelId="{67CAADA2-7697-44BA-9401-7CE33F47D742}" type="presParOf" srcId="{EF17587F-BEC0-BB4D-A9C4-94E2D7B7E9E6}" destId="{A698BBED-33F0-894A-8C18-53DD51530966}" srcOrd="1" destOrd="0" presId="urn:microsoft.com/office/officeart/2009/3/layout/HorizontalOrganizationChart"/>
    <dgm:cxn modelId="{312D1D39-7ADD-4288-AF3C-553D34636112}" type="presParOf" srcId="{0FFC8920-41DA-8E4F-859A-4ED0ACCF42C9}" destId="{D3937A73-A7C6-884F-8EE0-2D0ECA8680CF}" srcOrd="1" destOrd="0" presId="urn:microsoft.com/office/officeart/2009/3/layout/HorizontalOrganizationChart"/>
    <dgm:cxn modelId="{A0E8229E-2772-46F3-BCC4-FF5843161D94}" type="presParOf" srcId="{D3937A73-A7C6-884F-8EE0-2D0ECA8680CF}" destId="{AA002D6B-8562-634C-ADE2-B6D2E8643D49}" srcOrd="0" destOrd="0" presId="urn:microsoft.com/office/officeart/2009/3/layout/HorizontalOrganizationChart"/>
    <dgm:cxn modelId="{94B5A76E-12A7-422D-91C4-44496D407903}" type="presParOf" srcId="{D3937A73-A7C6-884F-8EE0-2D0ECA8680CF}" destId="{E0B70AB2-FEFD-2342-BC44-9D294A80B4E5}" srcOrd="1" destOrd="0" presId="urn:microsoft.com/office/officeart/2009/3/layout/HorizontalOrganizationChart"/>
    <dgm:cxn modelId="{82092C6F-A12F-4B3C-8255-F87ADA08CB05}" type="presParOf" srcId="{E0B70AB2-FEFD-2342-BC44-9D294A80B4E5}" destId="{81A00CFD-A974-7F48-831E-8B5AF8AD279B}" srcOrd="0" destOrd="0" presId="urn:microsoft.com/office/officeart/2009/3/layout/HorizontalOrganizationChart"/>
    <dgm:cxn modelId="{5F0A3C9A-166E-48E3-ADEC-C8D8452C313E}" type="presParOf" srcId="{81A00CFD-A974-7F48-831E-8B5AF8AD279B}" destId="{96916D08-F133-5647-AD12-F2553E69E4F3}" srcOrd="0" destOrd="0" presId="urn:microsoft.com/office/officeart/2009/3/layout/HorizontalOrganizationChart"/>
    <dgm:cxn modelId="{BF697A81-460F-454A-B672-771A169FEBA3}" type="presParOf" srcId="{81A00CFD-A974-7F48-831E-8B5AF8AD279B}" destId="{2465D717-B662-F94E-9390-9C7DBD2087BF}" srcOrd="1" destOrd="0" presId="urn:microsoft.com/office/officeart/2009/3/layout/HorizontalOrganizationChart"/>
    <dgm:cxn modelId="{C798F8D1-AEE5-479D-A402-72CA3272290B}" type="presParOf" srcId="{E0B70AB2-FEFD-2342-BC44-9D294A80B4E5}" destId="{6C14DE2A-3C5F-EA48-9CDF-1E24D888A553}" srcOrd="1" destOrd="0" presId="urn:microsoft.com/office/officeart/2009/3/layout/HorizontalOrganizationChart"/>
    <dgm:cxn modelId="{7649E8A4-696B-4C11-AAE5-496D8A72F625}" type="presParOf" srcId="{E0B70AB2-FEFD-2342-BC44-9D294A80B4E5}" destId="{0DDAD61C-2B69-1E48-B071-918CEBF6A826}" srcOrd="2" destOrd="0" presId="urn:microsoft.com/office/officeart/2009/3/layout/HorizontalOrganizationChart"/>
    <dgm:cxn modelId="{3BD5A8B1-6A6A-4D18-9BEA-F3E996EB9268}" type="presParOf" srcId="{D3937A73-A7C6-884F-8EE0-2D0ECA8680CF}" destId="{B1344BFB-6F45-0A4A-AADB-2C5A95653286}" srcOrd="2" destOrd="0" presId="urn:microsoft.com/office/officeart/2009/3/layout/HorizontalOrganizationChart"/>
    <dgm:cxn modelId="{736604FE-800C-4466-A97F-3CC2EC1C6C90}" type="presParOf" srcId="{D3937A73-A7C6-884F-8EE0-2D0ECA8680CF}" destId="{8B2B410E-EC78-5240-856B-9C48C960507D}" srcOrd="3" destOrd="0" presId="urn:microsoft.com/office/officeart/2009/3/layout/HorizontalOrganizationChart"/>
    <dgm:cxn modelId="{9AC27328-8317-4E50-9FBF-4CBA20CAB54F}" type="presParOf" srcId="{8B2B410E-EC78-5240-856B-9C48C960507D}" destId="{6DD2C1D6-456B-6248-9B8C-2E7D7F4C7797}" srcOrd="0" destOrd="0" presId="urn:microsoft.com/office/officeart/2009/3/layout/HorizontalOrganizationChart"/>
    <dgm:cxn modelId="{D89EA038-E2CD-4711-BDBD-2D7CFF82DDCD}" type="presParOf" srcId="{6DD2C1D6-456B-6248-9B8C-2E7D7F4C7797}" destId="{F5357268-B42E-2B44-8F32-1247FA058118}" srcOrd="0" destOrd="0" presId="urn:microsoft.com/office/officeart/2009/3/layout/HorizontalOrganizationChart"/>
    <dgm:cxn modelId="{9D52DF6A-72F5-4B48-B1EC-B1922F686E9C}" type="presParOf" srcId="{6DD2C1D6-456B-6248-9B8C-2E7D7F4C7797}" destId="{FF17F935-76C7-944C-BF31-F7FB4AABE17D}" srcOrd="1" destOrd="0" presId="urn:microsoft.com/office/officeart/2009/3/layout/HorizontalOrganizationChart"/>
    <dgm:cxn modelId="{A939F91D-CF2D-481B-A236-E986863F390A}" type="presParOf" srcId="{8B2B410E-EC78-5240-856B-9C48C960507D}" destId="{7723B539-2D51-DE4A-8C8A-AC3C0B3B9192}" srcOrd="1" destOrd="0" presId="urn:microsoft.com/office/officeart/2009/3/layout/HorizontalOrganizationChart"/>
    <dgm:cxn modelId="{B61271F7-8509-4188-BE94-0FA383AA6751}" type="presParOf" srcId="{8B2B410E-EC78-5240-856B-9C48C960507D}" destId="{4F22D05D-A732-464D-ABD7-A7114AD3D83C}" srcOrd="2" destOrd="0" presId="urn:microsoft.com/office/officeart/2009/3/layout/HorizontalOrganizationChart"/>
    <dgm:cxn modelId="{4821CF1F-9119-4F1C-A234-637E4C993DFC}" type="presParOf" srcId="{D3937A73-A7C6-884F-8EE0-2D0ECA8680CF}" destId="{26AC4829-C3E0-8C48-95A9-4EC2B5F7F00E}" srcOrd="4" destOrd="0" presId="urn:microsoft.com/office/officeart/2009/3/layout/HorizontalOrganizationChart"/>
    <dgm:cxn modelId="{2AAEC1FA-5719-4153-B40A-E27AFBD6A7FA}" type="presParOf" srcId="{D3937A73-A7C6-884F-8EE0-2D0ECA8680CF}" destId="{9A0856C4-80BD-E84D-BC18-BCC7F2AD5505}" srcOrd="5" destOrd="0" presId="urn:microsoft.com/office/officeart/2009/3/layout/HorizontalOrganizationChart"/>
    <dgm:cxn modelId="{C13F9E92-D0A1-4928-9610-D2BAE043D6B1}" type="presParOf" srcId="{9A0856C4-80BD-E84D-BC18-BCC7F2AD5505}" destId="{998B4EEE-7069-3D4F-8EE2-11CA24FA7C72}" srcOrd="0" destOrd="0" presId="urn:microsoft.com/office/officeart/2009/3/layout/HorizontalOrganizationChart"/>
    <dgm:cxn modelId="{2E82AE25-4F75-48EC-829A-F60D1E865627}" type="presParOf" srcId="{998B4EEE-7069-3D4F-8EE2-11CA24FA7C72}" destId="{B05F5616-0A0F-034E-B577-BF435E97BBC8}" srcOrd="0" destOrd="0" presId="urn:microsoft.com/office/officeart/2009/3/layout/HorizontalOrganizationChart"/>
    <dgm:cxn modelId="{8AEE1B0C-AF70-43DF-90AE-617CB8A94E57}" type="presParOf" srcId="{998B4EEE-7069-3D4F-8EE2-11CA24FA7C72}" destId="{BF955663-21BC-524E-98BD-BB2D880D2D92}" srcOrd="1" destOrd="0" presId="urn:microsoft.com/office/officeart/2009/3/layout/HorizontalOrganizationChart"/>
    <dgm:cxn modelId="{CD2E1E78-CCE4-47F8-BC57-107198326604}" type="presParOf" srcId="{9A0856C4-80BD-E84D-BC18-BCC7F2AD5505}" destId="{3554E55E-ED76-134C-A660-FC3747E75974}" srcOrd="1" destOrd="0" presId="urn:microsoft.com/office/officeart/2009/3/layout/HorizontalOrganizationChart"/>
    <dgm:cxn modelId="{34DED3A0-A6FA-4CE8-9B02-DB11AF5A1785}" type="presParOf" srcId="{9A0856C4-80BD-E84D-BC18-BCC7F2AD5505}" destId="{586F2265-64E8-C74D-BD9F-0AB9CCC6B9E8}" srcOrd="2" destOrd="0" presId="urn:microsoft.com/office/officeart/2009/3/layout/HorizontalOrganizationChart"/>
    <dgm:cxn modelId="{2EBDC22D-8AD2-468F-88FB-0F131A6DF60F}" type="presParOf" srcId="{0FFC8920-41DA-8E4F-859A-4ED0ACCF42C9}" destId="{7590CC5F-1B9A-4A48-8FA0-F3CBD2BA16A8}" srcOrd="2" destOrd="0" presId="urn:microsoft.com/office/officeart/2009/3/layout/HorizontalOrganizationChart"/>
    <dgm:cxn modelId="{F87A6CC5-3416-4836-8E87-BB8E4ED2D06B}" type="presParOf" srcId="{7590CC5F-1B9A-4A48-8FA0-F3CBD2BA16A8}" destId="{0960BC4E-5C84-A142-B4D8-FF25507FE48B}" srcOrd="0" destOrd="0" presId="urn:microsoft.com/office/officeart/2009/3/layout/HorizontalOrganizationChart"/>
    <dgm:cxn modelId="{11CF3087-114D-4CAA-8E70-A6183ED53511}" type="presParOf" srcId="{7590CC5F-1B9A-4A48-8FA0-F3CBD2BA16A8}" destId="{2B149036-536F-644B-9527-FA99A64E6303}" srcOrd="1" destOrd="0" presId="urn:microsoft.com/office/officeart/2009/3/layout/HorizontalOrganizationChart"/>
    <dgm:cxn modelId="{D981CB65-3B77-44A0-96EF-45F9AAA033AE}" type="presParOf" srcId="{2B149036-536F-644B-9527-FA99A64E6303}" destId="{601245FF-DB7F-5244-956F-7E811210EA7C}" srcOrd="0" destOrd="0" presId="urn:microsoft.com/office/officeart/2009/3/layout/HorizontalOrganizationChart"/>
    <dgm:cxn modelId="{9CAF96A6-49FD-4F51-ADC6-8692501DAE5C}" type="presParOf" srcId="{601245FF-DB7F-5244-956F-7E811210EA7C}" destId="{2AE603DD-AE24-7A4B-A484-447BA3FB057B}" srcOrd="0" destOrd="0" presId="urn:microsoft.com/office/officeart/2009/3/layout/HorizontalOrganizationChart"/>
    <dgm:cxn modelId="{F7BE37B5-1889-4CCF-B320-99FB72C3D484}" type="presParOf" srcId="{601245FF-DB7F-5244-956F-7E811210EA7C}" destId="{79669336-0AB7-B64E-BBCA-03F5F40A80B7}" srcOrd="1" destOrd="0" presId="urn:microsoft.com/office/officeart/2009/3/layout/HorizontalOrganizationChart"/>
    <dgm:cxn modelId="{1D254EDA-11CD-4028-8544-15F66409E02B}" type="presParOf" srcId="{2B149036-536F-644B-9527-FA99A64E6303}" destId="{6128CD30-20CB-A34D-B185-F1C4572DED80}" srcOrd="1" destOrd="0" presId="urn:microsoft.com/office/officeart/2009/3/layout/HorizontalOrganizationChart"/>
    <dgm:cxn modelId="{B4917AD5-E6F6-4ECC-AFDE-BAED35E07DF4}" type="presParOf" srcId="{2B149036-536F-644B-9527-FA99A64E6303}" destId="{2477D7EC-ABED-E342-AAB7-B556CF2307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E2980-15C9-4319-AD14-C21F127EFCFB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FACB4C9-5ABF-4404-8317-127621174CFE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Ils_b1_bun</a:t>
          </a:r>
        </a:p>
      </dgm:t>
    </dgm:pt>
    <dgm:pt modelId="{CA45BEEC-4EB2-4035-B0F9-2F676F28908C}" type="parTrans" cxnId="{EB25DE8C-379F-43D7-8ED2-B7AB2B67071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BE87A-8F8F-4978-BE21-901794B2F650}" type="sibTrans" cxnId="{EB25DE8C-379F-43D7-8ED2-B7AB2B67071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9DE92-5047-480D-9C06-A877CA7133BC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Ils_b2_bsaho</a:t>
          </a:r>
        </a:p>
      </dgm:t>
    </dgm:pt>
    <dgm:pt modelId="{442A3494-D9FB-4F9C-BEA5-533A6603714B}" type="parTrans" cxnId="{D37B08CA-0F03-4D80-9D7A-AAD8329533C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ECF9E-769E-4F7B-9449-3E20AC0DA8C4}" type="sibTrans" cxnId="{D37B08CA-0F03-4D80-9D7A-AAD8329533C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5337E-D7EB-443E-9A68-5075365CDDAE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Ils_b1_bho</a:t>
          </a:r>
        </a:p>
      </dgm:t>
    </dgm:pt>
    <dgm:pt modelId="{84745E71-97AF-45F9-BDE7-A2AFAEE0F212}" type="parTrans" cxnId="{5C26A090-8084-489E-B9D3-A2767960682C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8ED19-6485-4549-81FA-6ED6265B7476}" type="sibTrans" cxnId="{5C26A090-8084-489E-B9D3-A2767960682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3E377-E7F1-4AA0-8472-FB300974F931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Ils_b2_bfaed</a:t>
          </a:r>
        </a:p>
      </dgm:t>
    </dgm:pt>
    <dgm:pt modelId="{2350B3C6-8E06-4269-8294-E47157BCBD2A}" type="parTrans" cxnId="{73E3C916-F064-4129-B2A7-E2C534D149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49E78-DBD7-4085-94A1-D400A4C49BD2}" type="sibTrans" cxnId="{73E3C916-F064-4129-B2A7-E2C534D149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A29EF-E018-45A7-8C37-A4F4239956D8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Ils_b1_bed</a:t>
          </a:r>
        </a:p>
      </dgm:t>
    </dgm:pt>
    <dgm:pt modelId="{1FEE5CC1-CC51-43BD-BED1-8EEF980796FC}" type="parTrans" cxnId="{CBBE4D31-FDB1-45CD-AD21-4F4AC46389AB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61092-66B3-4366-AB7C-CEF1B2FB2D0B}" type="sibTrans" cxnId="{CBBE4D31-FDB1-45CD-AD21-4F4AC46389A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E200E-F24E-497D-924F-E91D5CA5427C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Ils_b1_bfa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44327-92E9-4FF2-AF74-147560934060}" type="parTrans" cxnId="{A7D2A2CA-8990-4CD8-B822-BD6E0BF9A279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2E246-4756-4FF2-99B9-612F642E245D}" type="sibTrans" cxnId="{A7D2A2CA-8990-4CD8-B822-BD6E0BF9A27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3EE37-5201-4B0D-89CB-68D26FD52F71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Ils_b1_bcb</a:t>
          </a:r>
        </a:p>
      </dgm:t>
    </dgm:pt>
    <dgm:pt modelId="{DCF72174-BF41-46D7-A593-B396C0ADA118}" type="parTrans" cxnId="{F31025FC-293D-4AE8-ADC7-0B48B7C993D4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ECDA8-150E-4521-8B58-C5084C0ADF13}" type="sibTrans" cxnId="{F31025FC-293D-4AE8-ADC7-0B48B7C993D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C3B18-6ECE-4566-A139-C44D9F5DFB5E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Ils_b2_penhl</a:t>
          </a:r>
        </a:p>
      </dgm:t>
    </dgm:pt>
    <dgm:pt modelId="{562AEC43-A7EF-4EA3-8A99-CEF11AB30E95}" type="parTrans" cxnId="{E763B40E-7502-47F7-AD0A-35111EAF0AC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56CBF-1ED4-4DE9-95A9-99345869D795}" type="sibTrans" cxnId="{E763B40E-7502-47F7-AD0A-35111EAF0AC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2C40E-E602-4C03-A8CF-C72CE0C1B8A3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Ils_b1_boa</a:t>
          </a:r>
        </a:p>
      </dgm:t>
    </dgm:pt>
    <dgm:pt modelId="{2C596313-7AE4-412D-9CA8-4B9C70D555E8}" type="parTrans" cxnId="{4D0A4D57-E4B2-4ED8-9066-78AE8F5C21B2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F0315-041F-4B61-8993-71C3279ABEFB}" type="sibTrans" cxnId="{4D0A4D57-E4B2-4ED8-9066-78AE8F5C21B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A98BB-7334-4BC5-A7CB-C97C4E532C2B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Ils_b1_bsu</a:t>
          </a:r>
        </a:p>
      </dgm:t>
    </dgm:pt>
    <dgm:pt modelId="{D04C4E7F-B140-48E3-8283-719D6C916A43}" type="parTrans" cxnId="{3B568ED6-1FBF-443F-BB50-66347C3F2745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87F19-E950-483E-B97D-7DAC187196B0}" type="sibTrans" cxnId="{3B568ED6-1FBF-443F-BB50-66347C3F274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1A56F-95E9-4615-A255-F685E7903AD3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Ils_b1_bdi</a:t>
          </a:r>
        </a:p>
      </dgm:t>
    </dgm:pt>
    <dgm:pt modelId="{028F54BD-34C4-4288-8EE4-2334C873A8C5}" type="parTrans" cxnId="{5A388415-BA8E-4F34-8E2D-14E28753E586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E64D8-D53B-451A-A220-858D4099E202}" type="sibTrans" cxnId="{5A388415-BA8E-4F34-8E2D-14E28753E58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A1883-D0A5-4405-90E3-D71491677723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Ils_b1_bhl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F721D-2683-46BA-A6FE-8562F639D255}" type="parTrans" cxnId="{9ED1B4C7-C218-4718-8156-1C856E09B5ED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54DB0-2225-4B07-8F3C-1EF5899A76B7}" type="sibTrans" cxnId="{9ED1B4C7-C218-4718-8156-1C856E09B5E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48E15-2AAA-41B2-8751-3DA7FC1407C5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Ils_b1_bsa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C108B-19CA-4651-A131-A9E53DA8E092}" type="parTrans" cxnId="{BB730C09-0FA3-4B54-938D-90074C66C080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3BA2A-6DD1-4BF8-B614-2BCA8E382F38}" type="sibTrans" cxnId="{BB730C09-0FA3-4B54-938D-90074C66C08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9A5C1-6B15-4B82-8AF3-31212B0064C5}" type="pres">
      <dgm:prSet presAssocID="{BC6E2980-15C9-4319-AD14-C21F127EFC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5DB34F-8062-44FC-B422-B4FEB6025CD7}" type="pres">
      <dgm:prSet presAssocID="{FFACB4C9-5ABF-4404-8317-127621174CFE}" presName="root1" presStyleCnt="0"/>
      <dgm:spPr/>
    </dgm:pt>
    <dgm:pt modelId="{5A022276-643D-4505-85D7-D2FE861FC7B6}" type="pres">
      <dgm:prSet presAssocID="{FFACB4C9-5ABF-4404-8317-127621174CFE}" presName="LevelOneTextNode" presStyleLbl="node0" presStyleIdx="0" presStyleCnt="4" custScaleX="115081">
        <dgm:presLayoutVars>
          <dgm:chPref val="3"/>
        </dgm:presLayoutVars>
      </dgm:prSet>
      <dgm:spPr/>
    </dgm:pt>
    <dgm:pt modelId="{2E8307D9-1D5D-421D-AE60-2AFFD7D163AA}" type="pres">
      <dgm:prSet presAssocID="{FFACB4C9-5ABF-4404-8317-127621174CFE}" presName="level2hierChild" presStyleCnt="0"/>
      <dgm:spPr/>
    </dgm:pt>
    <dgm:pt modelId="{424FCA06-0CE9-4111-9A62-FA790E081492}" type="pres">
      <dgm:prSet presAssocID="{7963E377-E7F1-4AA0-8472-FB300974F931}" presName="root1" presStyleCnt="0"/>
      <dgm:spPr/>
    </dgm:pt>
    <dgm:pt modelId="{F92312F8-8A76-4F71-9265-403F63FD8F6E}" type="pres">
      <dgm:prSet presAssocID="{7963E377-E7F1-4AA0-8472-FB300974F931}" presName="LevelOneTextNode" presStyleLbl="node0" presStyleIdx="1" presStyleCnt="4" custScaleX="115081">
        <dgm:presLayoutVars>
          <dgm:chPref val="3"/>
        </dgm:presLayoutVars>
      </dgm:prSet>
      <dgm:spPr/>
    </dgm:pt>
    <dgm:pt modelId="{B02F07E0-282C-453E-BDCD-6A1A6FBAD7A2}" type="pres">
      <dgm:prSet presAssocID="{7963E377-E7F1-4AA0-8472-FB300974F931}" presName="level2hierChild" presStyleCnt="0"/>
      <dgm:spPr/>
    </dgm:pt>
    <dgm:pt modelId="{3CCA2272-39BA-4B9E-B7DD-6EA5F4EEE37E}" type="pres">
      <dgm:prSet presAssocID="{1FEE5CC1-CC51-43BD-BED1-8EEF980796FC}" presName="conn2-1" presStyleLbl="parChTrans1D2" presStyleIdx="0" presStyleCnt="8"/>
      <dgm:spPr/>
    </dgm:pt>
    <dgm:pt modelId="{E2CD00D2-1884-4559-B37C-1140BDE5C443}" type="pres">
      <dgm:prSet presAssocID="{1FEE5CC1-CC51-43BD-BED1-8EEF980796FC}" presName="connTx" presStyleLbl="parChTrans1D2" presStyleIdx="0" presStyleCnt="8"/>
      <dgm:spPr/>
    </dgm:pt>
    <dgm:pt modelId="{C8098C6F-EDCB-4C26-B756-D5B0F86387CB}" type="pres">
      <dgm:prSet presAssocID="{14EA29EF-E018-45A7-8C37-A4F4239956D8}" presName="root2" presStyleCnt="0"/>
      <dgm:spPr/>
    </dgm:pt>
    <dgm:pt modelId="{633CF13F-9E45-4634-A688-98414A73383B}" type="pres">
      <dgm:prSet presAssocID="{14EA29EF-E018-45A7-8C37-A4F4239956D8}" presName="LevelTwoTextNode" presStyleLbl="node2" presStyleIdx="0" presStyleCnt="8">
        <dgm:presLayoutVars>
          <dgm:chPref val="3"/>
        </dgm:presLayoutVars>
      </dgm:prSet>
      <dgm:spPr/>
    </dgm:pt>
    <dgm:pt modelId="{7D0E34E7-E383-411A-B510-48C316E7195C}" type="pres">
      <dgm:prSet presAssocID="{14EA29EF-E018-45A7-8C37-A4F4239956D8}" presName="level3hierChild" presStyleCnt="0"/>
      <dgm:spPr/>
    </dgm:pt>
    <dgm:pt modelId="{6D671253-673D-4D88-B799-F70F2BFB49FC}" type="pres">
      <dgm:prSet presAssocID="{2D844327-92E9-4FF2-AF74-147560934060}" presName="conn2-1" presStyleLbl="parChTrans1D2" presStyleIdx="1" presStyleCnt="8"/>
      <dgm:spPr/>
    </dgm:pt>
    <dgm:pt modelId="{834C3667-0FCC-40B8-AC6A-C925EB3E1368}" type="pres">
      <dgm:prSet presAssocID="{2D844327-92E9-4FF2-AF74-147560934060}" presName="connTx" presStyleLbl="parChTrans1D2" presStyleIdx="1" presStyleCnt="8"/>
      <dgm:spPr/>
    </dgm:pt>
    <dgm:pt modelId="{0AC17006-8354-454F-B1A5-65F618B1826E}" type="pres">
      <dgm:prSet presAssocID="{837E200E-F24E-497D-924F-E91D5CA5427C}" presName="root2" presStyleCnt="0"/>
      <dgm:spPr/>
    </dgm:pt>
    <dgm:pt modelId="{5B126B18-1373-4398-8986-D1F8F1A6318C}" type="pres">
      <dgm:prSet presAssocID="{837E200E-F24E-497D-924F-E91D5CA5427C}" presName="LevelTwoTextNode" presStyleLbl="node2" presStyleIdx="1" presStyleCnt="8">
        <dgm:presLayoutVars>
          <dgm:chPref val="3"/>
        </dgm:presLayoutVars>
      </dgm:prSet>
      <dgm:spPr/>
    </dgm:pt>
    <dgm:pt modelId="{CF22A953-204D-4323-A2AD-90F8AD281C2A}" type="pres">
      <dgm:prSet presAssocID="{837E200E-F24E-497D-924F-E91D5CA5427C}" presName="level3hierChild" presStyleCnt="0"/>
      <dgm:spPr/>
    </dgm:pt>
    <dgm:pt modelId="{0EB906D4-CE55-4F97-A099-245BDE3C9555}" type="pres">
      <dgm:prSet presAssocID="{DCF72174-BF41-46D7-A593-B396C0ADA118}" presName="conn2-1" presStyleLbl="parChTrans1D3" presStyleIdx="0" presStyleCnt="1"/>
      <dgm:spPr/>
    </dgm:pt>
    <dgm:pt modelId="{088CD69A-743C-42FF-BE30-6346B38EBC8F}" type="pres">
      <dgm:prSet presAssocID="{DCF72174-BF41-46D7-A593-B396C0ADA118}" presName="connTx" presStyleLbl="parChTrans1D3" presStyleIdx="0" presStyleCnt="1"/>
      <dgm:spPr/>
    </dgm:pt>
    <dgm:pt modelId="{1CD3C8F2-4B4F-47EC-967B-127C1443ED6D}" type="pres">
      <dgm:prSet presAssocID="{B513EE37-5201-4B0D-89CB-68D26FD52F71}" presName="root2" presStyleCnt="0"/>
      <dgm:spPr/>
    </dgm:pt>
    <dgm:pt modelId="{76FE2B6E-B690-4D43-B2B7-8AB688F9ADA1}" type="pres">
      <dgm:prSet presAssocID="{B513EE37-5201-4B0D-89CB-68D26FD52F71}" presName="LevelTwoTextNode" presStyleLbl="node3" presStyleIdx="0" presStyleCnt="1">
        <dgm:presLayoutVars>
          <dgm:chPref val="3"/>
        </dgm:presLayoutVars>
      </dgm:prSet>
      <dgm:spPr/>
    </dgm:pt>
    <dgm:pt modelId="{69B15044-6C08-40A3-BDFE-20124235A1DF}" type="pres">
      <dgm:prSet presAssocID="{B513EE37-5201-4B0D-89CB-68D26FD52F71}" presName="level3hierChild" presStyleCnt="0"/>
      <dgm:spPr/>
    </dgm:pt>
    <dgm:pt modelId="{C5F0F639-CF2C-49F9-9030-9B7877924431}" type="pres">
      <dgm:prSet presAssocID="{B82C3B18-6ECE-4566-A139-C44D9F5DFB5E}" presName="root1" presStyleCnt="0"/>
      <dgm:spPr/>
    </dgm:pt>
    <dgm:pt modelId="{F7A81166-905B-49D3-998C-1D09B8913392}" type="pres">
      <dgm:prSet presAssocID="{B82C3B18-6ECE-4566-A139-C44D9F5DFB5E}" presName="LevelOneTextNode" presStyleLbl="node0" presStyleIdx="2" presStyleCnt="4" custScaleX="115081">
        <dgm:presLayoutVars>
          <dgm:chPref val="3"/>
        </dgm:presLayoutVars>
      </dgm:prSet>
      <dgm:spPr/>
    </dgm:pt>
    <dgm:pt modelId="{27536212-6F31-409A-8D24-E1E1C8E008A9}" type="pres">
      <dgm:prSet presAssocID="{B82C3B18-6ECE-4566-A139-C44D9F5DFB5E}" presName="level2hierChild" presStyleCnt="0"/>
      <dgm:spPr/>
    </dgm:pt>
    <dgm:pt modelId="{DE08ED8C-3574-46A3-B366-7CB13C45B550}" type="pres">
      <dgm:prSet presAssocID="{2C596313-7AE4-412D-9CA8-4B9C70D555E8}" presName="conn2-1" presStyleLbl="parChTrans1D2" presStyleIdx="2" presStyleCnt="8"/>
      <dgm:spPr/>
    </dgm:pt>
    <dgm:pt modelId="{9D081E75-8D51-471C-833F-A701A32FD342}" type="pres">
      <dgm:prSet presAssocID="{2C596313-7AE4-412D-9CA8-4B9C70D555E8}" presName="connTx" presStyleLbl="parChTrans1D2" presStyleIdx="2" presStyleCnt="8"/>
      <dgm:spPr/>
    </dgm:pt>
    <dgm:pt modelId="{5029453A-9DCB-45FA-9BA2-EC950A223942}" type="pres">
      <dgm:prSet presAssocID="{6C52C40E-E602-4C03-A8CF-C72CE0C1B8A3}" presName="root2" presStyleCnt="0"/>
      <dgm:spPr/>
    </dgm:pt>
    <dgm:pt modelId="{6D409163-516D-401E-B9A6-600EE81D93C4}" type="pres">
      <dgm:prSet presAssocID="{6C52C40E-E602-4C03-A8CF-C72CE0C1B8A3}" presName="LevelTwoTextNode" presStyleLbl="node2" presStyleIdx="2" presStyleCnt="8">
        <dgm:presLayoutVars>
          <dgm:chPref val="3"/>
        </dgm:presLayoutVars>
      </dgm:prSet>
      <dgm:spPr/>
    </dgm:pt>
    <dgm:pt modelId="{8D534D7E-E6E2-40BB-BA80-EE1CAB0BD3BB}" type="pres">
      <dgm:prSet presAssocID="{6C52C40E-E602-4C03-A8CF-C72CE0C1B8A3}" presName="level3hierChild" presStyleCnt="0"/>
      <dgm:spPr/>
    </dgm:pt>
    <dgm:pt modelId="{72698476-2591-4F1C-A991-48074AC69EFA}" type="pres">
      <dgm:prSet presAssocID="{D04C4E7F-B140-48E3-8283-719D6C916A43}" presName="conn2-1" presStyleLbl="parChTrans1D2" presStyleIdx="3" presStyleCnt="8"/>
      <dgm:spPr/>
    </dgm:pt>
    <dgm:pt modelId="{3A8A59DD-6BA8-4B9C-B5D3-E65E6CE46206}" type="pres">
      <dgm:prSet presAssocID="{D04C4E7F-B140-48E3-8283-719D6C916A43}" presName="connTx" presStyleLbl="parChTrans1D2" presStyleIdx="3" presStyleCnt="8"/>
      <dgm:spPr/>
    </dgm:pt>
    <dgm:pt modelId="{7EE60B16-97DE-4843-B15E-D0AFB1FAEDF0}" type="pres">
      <dgm:prSet presAssocID="{114A98BB-7334-4BC5-A7CB-C97C4E532C2B}" presName="root2" presStyleCnt="0"/>
      <dgm:spPr/>
    </dgm:pt>
    <dgm:pt modelId="{6BF53DE4-9B31-4E35-A886-45748277052E}" type="pres">
      <dgm:prSet presAssocID="{114A98BB-7334-4BC5-A7CB-C97C4E532C2B}" presName="LevelTwoTextNode" presStyleLbl="node2" presStyleIdx="3" presStyleCnt="8">
        <dgm:presLayoutVars>
          <dgm:chPref val="3"/>
        </dgm:presLayoutVars>
      </dgm:prSet>
      <dgm:spPr/>
    </dgm:pt>
    <dgm:pt modelId="{74497D0E-E761-4AAE-8E00-B50E9E394B21}" type="pres">
      <dgm:prSet presAssocID="{114A98BB-7334-4BC5-A7CB-C97C4E532C2B}" presName="level3hierChild" presStyleCnt="0"/>
      <dgm:spPr/>
    </dgm:pt>
    <dgm:pt modelId="{DD0D996A-D4FD-4B0F-9FF9-B158D6AC6BB2}" type="pres">
      <dgm:prSet presAssocID="{C05F721D-2683-46BA-A6FE-8562F639D255}" presName="conn2-1" presStyleLbl="parChTrans1D2" presStyleIdx="4" presStyleCnt="8"/>
      <dgm:spPr/>
    </dgm:pt>
    <dgm:pt modelId="{233712B7-A4BE-497F-80AF-11C9D5320D0A}" type="pres">
      <dgm:prSet presAssocID="{C05F721D-2683-46BA-A6FE-8562F639D255}" presName="connTx" presStyleLbl="parChTrans1D2" presStyleIdx="4" presStyleCnt="8"/>
      <dgm:spPr/>
    </dgm:pt>
    <dgm:pt modelId="{A57D40DB-E7E9-460E-B87F-6E8AFFD97FD8}" type="pres">
      <dgm:prSet presAssocID="{1A4A1883-D0A5-4405-90E3-D71491677723}" presName="root2" presStyleCnt="0"/>
      <dgm:spPr/>
    </dgm:pt>
    <dgm:pt modelId="{3CAA55FE-11F4-46B9-B52B-D0A68E6A2DAE}" type="pres">
      <dgm:prSet presAssocID="{1A4A1883-D0A5-4405-90E3-D71491677723}" presName="LevelTwoTextNode" presStyleLbl="node2" presStyleIdx="4" presStyleCnt="8">
        <dgm:presLayoutVars>
          <dgm:chPref val="3"/>
        </dgm:presLayoutVars>
      </dgm:prSet>
      <dgm:spPr/>
    </dgm:pt>
    <dgm:pt modelId="{F96A8623-343D-4556-9BA4-AC37ECABF517}" type="pres">
      <dgm:prSet presAssocID="{1A4A1883-D0A5-4405-90E3-D71491677723}" presName="level3hierChild" presStyleCnt="0"/>
      <dgm:spPr/>
    </dgm:pt>
    <dgm:pt modelId="{A9CAC177-C0DD-4860-A2D6-693D50E66D0F}" type="pres">
      <dgm:prSet presAssocID="{028F54BD-34C4-4288-8EE4-2334C873A8C5}" presName="conn2-1" presStyleLbl="parChTrans1D2" presStyleIdx="5" presStyleCnt="8"/>
      <dgm:spPr/>
    </dgm:pt>
    <dgm:pt modelId="{3A22D1B4-30F4-4122-A34E-8E3EFE304CB9}" type="pres">
      <dgm:prSet presAssocID="{028F54BD-34C4-4288-8EE4-2334C873A8C5}" presName="connTx" presStyleLbl="parChTrans1D2" presStyleIdx="5" presStyleCnt="8"/>
      <dgm:spPr/>
    </dgm:pt>
    <dgm:pt modelId="{6514076B-A3B7-4A8B-A568-F53C19E8DAC6}" type="pres">
      <dgm:prSet presAssocID="{F781A56F-95E9-4615-A255-F685E7903AD3}" presName="root2" presStyleCnt="0"/>
      <dgm:spPr/>
    </dgm:pt>
    <dgm:pt modelId="{FAA18FA8-5E9A-444A-9D2A-E67A58F5EB23}" type="pres">
      <dgm:prSet presAssocID="{F781A56F-95E9-4615-A255-F685E7903AD3}" presName="LevelTwoTextNode" presStyleLbl="node2" presStyleIdx="5" presStyleCnt="8">
        <dgm:presLayoutVars>
          <dgm:chPref val="3"/>
        </dgm:presLayoutVars>
      </dgm:prSet>
      <dgm:spPr/>
    </dgm:pt>
    <dgm:pt modelId="{93575632-F4CB-4482-ACC6-AB7E5E3F4C65}" type="pres">
      <dgm:prSet presAssocID="{F781A56F-95E9-4615-A255-F685E7903AD3}" presName="level3hierChild" presStyleCnt="0"/>
      <dgm:spPr/>
    </dgm:pt>
    <dgm:pt modelId="{72497B90-DF7E-4B60-858A-EBD5FC2B7271}" type="pres">
      <dgm:prSet presAssocID="{DEE9DE92-5047-480D-9C06-A877CA7133BC}" presName="root1" presStyleCnt="0"/>
      <dgm:spPr/>
    </dgm:pt>
    <dgm:pt modelId="{9380E05F-EC69-4FE9-B6B3-AA66DAF61663}" type="pres">
      <dgm:prSet presAssocID="{DEE9DE92-5047-480D-9C06-A877CA7133BC}" presName="LevelOneTextNode" presStyleLbl="node0" presStyleIdx="3" presStyleCnt="4" custScaleX="115081">
        <dgm:presLayoutVars>
          <dgm:chPref val="3"/>
        </dgm:presLayoutVars>
      </dgm:prSet>
      <dgm:spPr/>
    </dgm:pt>
    <dgm:pt modelId="{585CBC13-99A1-4B27-B657-BA84E763C8CF}" type="pres">
      <dgm:prSet presAssocID="{DEE9DE92-5047-480D-9C06-A877CA7133BC}" presName="level2hierChild" presStyleCnt="0"/>
      <dgm:spPr/>
    </dgm:pt>
    <dgm:pt modelId="{B5E5C95F-A1D3-4200-83E1-010CBFA763EE}" type="pres">
      <dgm:prSet presAssocID="{F0AC108B-19CA-4651-A131-A9E53DA8E092}" presName="conn2-1" presStyleLbl="parChTrans1D2" presStyleIdx="6" presStyleCnt="8"/>
      <dgm:spPr/>
    </dgm:pt>
    <dgm:pt modelId="{EC4A8684-7B4F-4162-A21E-661D86FD8396}" type="pres">
      <dgm:prSet presAssocID="{F0AC108B-19CA-4651-A131-A9E53DA8E092}" presName="connTx" presStyleLbl="parChTrans1D2" presStyleIdx="6" presStyleCnt="8"/>
      <dgm:spPr/>
    </dgm:pt>
    <dgm:pt modelId="{AE557229-F756-422C-A73E-68A8C3857AE8}" type="pres">
      <dgm:prSet presAssocID="{18A48E15-2AAA-41B2-8751-3DA7FC1407C5}" presName="root2" presStyleCnt="0"/>
      <dgm:spPr/>
    </dgm:pt>
    <dgm:pt modelId="{8E2C4404-B74B-45BB-90BE-5FB2B4F9B760}" type="pres">
      <dgm:prSet presAssocID="{18A48E15-2AAA-41B2-8751-3DA7FC1407C5}" presName="LevelTwoTextNode" presStyleLbl="node2" presStyleIdx="6" presStyleCnt="8">
        <dgm:presLayoutVars>
          <dgm:chPref val="3"/>
        </dgm:presLayoutVars>
      </dgm:prSet>
      <dgm:spPr/>
    </dgm:pt>
    <dgm:pt modelId="{95EDD504-D7BA-47A7-BD1A-29F3F13F683B}" type="pres">
      <dgm:prSet presAssocID="{18A48E15-2AAA-41B2-8751-3DA7FC1407C5}" presName="level3hierChild" presStyleCnt="0"/>
      <dgm:spPr/>
    </dgm:pt>
    <dgm:pt modelId="{318870A2-C4F4-4819-83F1-2A6C70DCB083}" type="pres">
      <dgm:prSet presAssocID="{84745E71-97AF-45F9-BDE7-A2AFAEE0F212}" presName="conn2-1" presStyleLbl="parChTrans1D2" presStyleIdx="7" presStyleCnt="8"/>
      <dgm:spPr/>
    </dgm:pt>
    <dgm:pt modelId="{5EAD30D6-5EA5-4ECB-8F5D-33D47EF7D423}" type="pres">
      <dgm:prSet presAssocID="{84745E71-97AF-45F9-BDE7-A2AFAEE0F212}" presName="connTx" presStyleLbl="parChTrans1D2" presStyleIdx="7" presStyleCnt="8"/>
      <dgm:spPr/>
    </dgm:pt>
    <dgm:pt modelId="{F9B866BD-42F4-4C23-8D1A-88CBCE9FF722}" type="pres">
      <dgm:prSet presAssocID="{A0E5337E-D7EB-443E-9A68-5075365CDDAE}" presName="root2" presStyleCnt="0"/>
      <dgm:spPr/>
    </dgm:pt>
    <dgm:pt modelId="{F1083BA1-9E52-49F2-B0AD-0E5FB8A7F4CF}" type="pres">
      <dgm:prSet presAssocID="{A0E5337E-D7EB-443E-9A68-5075365CDDAE}" presName="LevelTwoTextNode" presStyleLbl="node2" presStyleIdx="7" presStyleCnt="8">
        <dgm:presLayoutVars>
          <dgm:chPref val="3"/>
        </dgm:presLayoutVars>
      </dgm:prSet>
      <dgm:spPr/>
    </dgm:pt>
    <dgm:pt modelId="{DAD6211A-0CAD-4FD4-97D5-9EB0C3547D5B}" type="pres">
      <dgm:prSet presAssocID="{A0E5337E-D7EB-443E-9A68-5075365CDDAE}" presName="level3hierChild" presStyleCnt="0"/>
      <dgm:spPr/>
    </dgm:pt>
  </dgm:ptLst>
  <dgm:cxnLst>
    <dgm:cxn modelId="{BB730C09-0FA3-4B54-938D-90074C66C080}" srcId="{DEE9DE92-5047-480D-9C06-A877CA7133BC}" destId="{18A48E15-2AAA-41B2-8751-3DA7FC1407C5}" srcOrd="0" destOrd="0" parTransId="{F0AC108B-19CA-4651-A131-A9E53DA8E092}" sibTransId="{8293BA2A-6DD1-4BF8-B614-2BCA8E382F38}"/>
    <dgm:cxn modelId="{E763B40E-7502-47F7-AD0A-35111EAF0AC3}" srcId="{BC6E2980-15C9-4319-AD14-C21F127EFCFB}" destId="{B82C3B18-6ECE-4566-A139-C44D9F5DFB5E}" srcOrd="2" destOrd="0" parTransId="{562AEC43-A7EF-4EA3-8A99-CEF11AB30E95}" sibTransId="{F0F56CBF-1ED4-4DE9-95A9-99345869D795}"/>
    <dgm:cxn modelId="{5A388415-BA8E-4F34-8E2D-14E28753E586}" srcId="{B82C3B18-6ECE-4566-A139-C44D9F5DFB5E}" destId="{F781A56F-95E9-4615-A255-F685E7903AD3}" srcOrd="3" destOrd="0" parTransId="{028F54BD-34C4-4288-8EE4-2334C873A8C5}" sibTransId="{82AE64D8-D53B-451A-A220-858D4099E202}"/>
    <dgm:cxn modelId="{A5766F16-FFE7-4F3C-9C5D-1EB9226A6633}" type="presOf" srcId="{14EA29EF-E018-45A7-8C37-A4F4239956D8}" destId="{633CF13F-9E45-4634-A688-98414A73383B}" srcOrd="0" destOrd="0" presId="urn:microsoft.com/office/officeart/2005/8/layout/hierarchy2"/>
    <dgm:cxn modelId="{73E3C916-F064-4129-B2A7-E2C534D1492E}" srcId="{BC6E2980-15C9-4319-AD14-C21F127EFCFB}" destId="{7963E377-E7F1-4AA0-8472-FB300974F931}" srcOrd="1" destOrd="0" parTransId="{2350B3C6-8E06-4269-8294-E47157BCBD2A}" sibTransId="{9B449E78-DBD7-4085-94A1-D400A4C49BD2}"/>
    <dgm:cxn modelId="{768BC01D-C2F5-4DE9-A4BF-3AED180E4642}" type="presOf" srcId="{028F54BD-34C4-4288-8EE4-2334C873A8C5}" destId="{A9CAC177-C0DD-4860-A2D6-693D50E66D0F}" srcOrd="0" destOrd="0" presId="urn:microsoft.com/office/officeart/2005/8/layout/hierarchy2"/>
    <dgm:cxn modelId="{3A0F671E-9D9F-4A8C-848E-8703ADCAAA94}" type="presOf" srcId="{18A48E15-2AAA-41B2-8751-3DA7FC1407C5}" destId="{8E2C4404-B74B-45BB-90BE-5FB2B4F9B760}" srcOrd="0" destOrd="0" presId="urn:microsoft.com/office/officeart/2005/8/layout/hierarchy2"/>
    <dgm:cxn modelId="{85CDB31F-3EED-471B-B778-3FF3460F630A}" type="presOf" srcId="{2C596313-7AE4-412D-9CA8-4B9C70D555E8}" destId="{9D081E75-8D51-471C-833F-A701A32FD342}" srcOrd="1" destOrd="0" presId="urn:microsoft.com/office/officeart/2005/8/layout/hierarchy2"/>
    <dgm:cxn modelId="{5670D329-D57D-4D06-90B1-3B553A1D424A}" type="presOf" srcId="{F0AC108B-19CA-4651-A131-A9E53DA8E092}" destId="{B5E5C95F-A1D3-4200-83E1-010CBFA763EE}" srcOrd="0" destOrd="0" presId="urn:microsoft.com/office/officeart/2005/8/layout/hierarchy2"/>
    <dgm:cxn modelId="{CBBE4D31-FDB1-45CD-AD21-4F4AC46389AB}" srcId="{7963E377-E7F1-4AA0-8472-FB300974F931}" destId="{14EA29EF-E018-45A7-8C37-A4F4239956D8}" srcOrd="0" destOrd="0" parTransId="{1FEE5CC1-CC51-43BD-BED1-8EEF980796FC}" sibTransId="{74261092-66B3-4366-AB7C-CEF1B2FB2D0B}"/>
    <dgm:cxn modelId="{9DC30432-82E4-496E-8B14-F5E80A3FEDEB}" type="presOf" srcId="{D04C4E7F-B140-48E3-8283-719D6C916A43}" destId="{3A8A59DD-6BA8-4B9C-B5D3-E65E6CE46206}" srcOrd="1" destOrd="0" presId="urn:microsoft.com/office/officeart/2005/8/layout/hierarchy2"/>
    <dgm:cxn modelId="{A8F20E38-E7C2-4A9F-825A-2B849ABC2716}" type="presOf" srcId="{84745E71-97AF-45F9-BDE7-A2AFAEE0F212}" destId="{5EAD30D6-5EA5-4ECB-8F5D-33D47EF7D423}" srcOrd="1" destOrd="0" presId="urn:microsoft.com/office/officeart/2005/8/layout/hierarchy2"/>
    <dgm:cxn modelId="{C921435B-A68E-4C19-95D3-20A5514B8CFE}" type="presOf" srcId="{2D844327-92E9-4FF2-AF74-147560934060}" destId="{834C3667-0FCC-40B8-AC6A-C925EB3E1368}" srcOrd="1" destOrd="0" presId="urn:microsoft.com/office/officeart/2005/8/layout/hierarchy2"/>
    <dgm:cxn modelId="{8BD60745-ABD1-438A-8BD8-2E294D2E9495}" type="presOf" srcId="{A0E5337E-D7EB-443E-9A68-5075365CDDAE}" destId="{F1083BA1-9E52-49F2-B0AD-0E5FB8A7F4CF}" srcOrd="0" destOrd="0" presId="urn:microsoft.com/office/officeart/2005/8/layout/hierarchy2"/>
    <dgm:cxn modelId="{A19ECF66-8430-4975-BCFD-6565DD7877B4}" type="presOf" srcId="{2C596313-7AE4-412D-9CA8-4B9C70D555E8}" destId="{DE08ED8C-3574-46A3-B366-7CB13C45B550}" srcOrd="0" destOrd="0" presId="urn:microsoft.com/office/officeart/2005/8/layout/hierarchy2"/>
    <dgm:cxn modelId="{28A50A49-B9DD-446A-8732-DA3934CEC189}" type="presOf" srcId="{FFACB4C9-5ABF-4404-8317-127621174CFE}" destId="{5A022276-643D-4505-85D7-D2FE861FC7B6}" srcOrd="0" destOrd="0" presId="urn:microsoft.com/office/officeart/2005/8/layout/hierarchy2"/>
    <dgm:cxn modelId="{1718E04C-A674-44BD-878A-2E24FCF72CF6}" type="presOf" srcId="{DCF72174-BF41-46D7-A593-B396C0ADA118}" destId="{088CD69A-743C-42FF-BE30-6346B38EBC8F}" srcOrd="1" destOrd="0" presId="urn:microsoft.com/office/officeart/2005/8/layout/hierarchy2"/>
    <dgm:cxn modelId="{A6BA6953-AD6B-402A-943A-2F5C4F7B73C7}" type="presOf" srcId="{B513EE37-5201-4B0D-89CB-68D26FD52F71}" destId="{76FE2B6E-B690-4D43-B2B7-8AB688F9ADA1}" srcOrd="0" destOrd="0" presId="urn:microsoft.com/office/officeart/2005/8/layout/hierarchy2"/>
    <dgm:cxn modelId="{545FE953-981C-4D67-89CD-BC4669704672}" type="presOf" srcId="{C05F721D-2683-46BA-A6FE-8562F639D255}" destId="{233712B7-A4BE-497F-80AF-11C9D5320D0A}" srcOrd="1" destOrd="0" presId="urn:microsoft.com/office/officeart/2005/8/layout/hierarchy2"/>
    <dgm:cxn modelId="{4D0A4D57-E4B2-4ED8-9066-78AE8F5C21B2}" srcId="{B82C3B18-6ECE-4566-A139-C44D9F5DFB5E}" destId="{6C52C40E-E602-4C03-A8CF-C72CE0C1B8A3}" srcOrd="0" destOrd="0" parTransId="{2C596313-7AE4-412D-9CA8-4B9C70D555E8}" sibTransId="{A1DF0315-041F-4B61-8993-71C3279ABEFB}"/>
    <dgm:cxn modelId="{C922897B-A87B-42CC-92BB-EFD3F5512359}" type="presOf" srcId="{1FEE5CC1-CC51-43BD-BED1-8EEF980796FC}" destId="{3CCA2272-39BA-4B9E-B7DD-6EA5F4EEE37E}" srcOrd="0" destOrd="0" presId="urn:microsoft.com/office/officeart/2005/8/layout/hierarchy2"/>
    <dgm:cxn modelId="{D665A07C-3366-4B86-9BD0-54E75BDA532F}" type="presOf" srcId="{F0AC108B-19CA-4651-A131-A9E53DA8E092}" destId="{EC4A8684-7B4F-4162-A21E-661D86FD8396}" srcOrd="1" destOrd="0" presId="urn:microsoft.com/office/officeart/2005/8/layout/hierarchy2"/>
    <dgm:cxn modelId="{2E775A7D-FD3F-4F00-95E8-BCCFE0C0D3C7}" type="presOf" srcId="{DEE9DE92-5047-480D-9C06-A877CA7133BC}" destId="{9380E05F-EC69-4FE9-B6B3-AA66DAF61663}" srcOrd="0" destOrd="0" presId="urn:microsoft.com/office/officeart/2005/8/layout/hierarchy2"/>
    <dgm:cxn modelId="{32A21E88-E461-45BC-A660-C706153D7D49}" type="presOf" srcId="{84745E71-97AF-45F9-BDE7-A2AFAEE0F212}" destId="{318870A2-C4F4-4819-83F1-2A6C70DCB083}" srcOrd="0" destOrd="0" presId="urn:microsoft.com/office/officeart/2005/8/layout/hierarchy2"/>
    <dgm:cxn modelId="{EB25DE8C-379F-43D7-8ED2-B7AB2B670717}" srcId="{BC6E2980-15C9-4319-AD14-C21F127EFCFB}" destId="{FFACB4C9-5ABF-4404-8317-127621174CFE}" srcOrd="0" destOrd="0" parTransId="{CA45BEEC-4EB2-4035-B0F9-2F676F28908C}" sibTransId="{757BE87A-8F8F-4978-BE21-901794B2F650}"/>
    <dgm:cxn modelId="{47BE9D8D-BD3E-4EC1-B1D9-5A4BCEB03A76}" type="presOf" srcId="{D04C4E7F-B140-48E3-8283-719D6C916A43}" destId="{72698476-2591-4F1C-A991-48074AC69EFA}" srcOrd="0" destOrd="0" presId="urn:microsoft.com/office/officeart/2005/8/layout/hierarchy2"/>
    <dgm:cxn modelId="{5C26A090-8084-489E-B9D3-A2767960682C}" srcId="{DEE9DE92-5047-480D-9C06-A877CA7133BC}" destId="{A0E5337E-D7EB-443E-9A68-5075365CDDAE}" srcOrd="1" destOrd="0" parTransId="{84745E71-97AF-45F9-BDE7-A2AFAEE0F212}" sibTransId="{DB28ED19-6485-4549-81FA-6ED6265B7476}"/>
    <dgm:cxn modelId="{391AF094-72B0-4C3B-8B0D-C6935528F060}" type="presOf" srcId="{DCF72174-BF41-46D7-A593-B396C0ADA118}" destId="{0EB906D4-CE55-4F97-A099-245BDE3C9555}" srcOrd="0" destOrd="0" presId="urn:microsoft.com/office/officeart/2005/8/layout/hierarchy2"/>
    <dgm:cxn modelId="{10DAC5AA-E510-4F44-B525-DAC0F0C5CB40}" type="presOf" srcId="{1FEE5CC1-CC51-43BD-BED1-8EEF980796FC}" destId="{E2CD00D2-1884-4559-B37C-1140BDE5C443}" srcOrd="1" destOrd="0" presId="urn:microsoft.com/office/officeart/2005/8/layout/hierarchy2"/>
    <dgm:cxn modelId="{2854E1B5-24E8-4477-8199-5C981E312629}" type="presOf" srcId="{7963E377-E7F1-4AA0-8472-FB300974F931}" destId="{F92312F8-8A76-4F71-9265-403F63FD8F6E}" srcOrd="0" destOrd="0" presId="urn:microsoft.com/office/officeart/2005/8/layout/hierarchy2"/>
    <dgm:cxn modelId="{A89ADDC0-D2F5-4B6C-860B-B49770E13D31}" type="presOf" srcId="{1A4A1883-D0A5-4405-90E3-D71491677723}" destId="{3CAA55FE-11F4-46B9-B52B-D0A68E6A2DAE}" srcOrd="0" destOrd="0" presId="urn:microsoft.com/office/officeart/2005/8/layout/hierarchy2"/>
    <dgm:cxn modelId="{2CE724C5-C47D-4CCF-B393-8FFBD1F2E40E}" type="presOf" srcId="{028F54BD-34C4-4288-8EE4-2334C873A8C5}" destId="{3A22D1B4-30F4-4122-A34E-8E3EFE304CB9}" srcOrd="1" destOrd="0" presId="urn:microsoft.com/office/officeart/2005/8/layout/hierarchy2"/>
    <dgm:cxn modelId="{9ED1B4C7-C218-4718-8156-1C856E09B5ED}" srcId="{B82C3B18-6ECE-4566-A139-C44D9F5DFB5E}" destId="{1A4A1883-D0A5-4405-90E3-D71491677723}" srcOrd="2" destOrd="0" parTransId="{C05F721D-2683-46BA-A6FE-8562F639D255}" sibTransId="{19354DB0-2225-4B07-8F3C-1EF5899A76B7}"/>
    <dgm:cxn modelId="{D37B08CA-0F03-4D80-9D7A-AAD8329533C4}" srcId="{BC6E2980-15C9-4319-AD14-C21F127EFCFB}" destId="{DEE9DE92-5047-480D-9C06-A877CA7133BC}" srcOrd="3" destOrd="0" parTransId="{442A3494-D9FB-4F9C-BEA5-533A6603714B}" sibTransId="{BF8ECF9E-769E-4F7B-9449-3E20AC0DA8C4}"/>
    <dgm:cxn modelId="{A7D2A2CA-8990-4CD8-B822-BD6E0BF9A279}" srcId="{7963E377-E7F1-4AA0-8472-FB300974F931}" destId="{837E200E-F24E-497D-924F-E91D5CA5427C}" srcOrd="1" destOrd="0" parTransId="{2D844327-92E9-4FF2-AF74-147560934060}" sibTransId="{CD92E246-4756-4FF2-99B9-612F642E245D}"/>
    <dgm:cxn modelId="{5E2F00D6-DBAE-46B3-8FC4-E29B5684C3A0}" type="presOf" srcId="{2D844327-92E9-4FF2-AF74-147560934060}" destId="{6D671253-673D-4D88-B799-F70F2BFB49FC}" srcOrd="0" destOrd="0" presId="urn:microsoft.com/office/officeart/2005/8/layout/hierarchy2"/>
    <dgm:cxn modelId="{3B568ED6-1FBF-443F-BB50-66347C3F2745}" srcId="{B82C3B18-6ECE-4566-A139-C44D9F5DFB5E}" destId="{114A98BB-7334-4BC5-A7CB-C97C4E532C2B}" srcOrd="1" destOrd="0" parTransId="{D04C4E7F-B140-48E3-8283-719D6C916A43}" sibTransId="{F9087F19-E950-483E-B97D-7DAC187196B0}"/>
    <dgm:cxn modelId="{B8A306DA-CBBC-41CF-AF18-CAD8A3907625}" type="presOf" srcId="{BC6E2980-15C9-4319-AD14-C21F127EFCFB}" destId="{93A9A5C1-6B15-4B82-8AF3-31212B0064C5}" srcOrd="0" destOrd="0" presId="urn:microsoft.com/office/officeart/2005/8/layout/hierarchy2"/>
    <dgm:cxn modelId="{64BB0ADA-FDF8-4FCA-AAB1-D1458C726805}" type="presOf" srcId="{B82C3B18-6ECE-4566-A139-C44D9F5DFB5E}" destId="{F7A81166-905B-49D3-998C-1D09B8913392}" srcOrd="0" destOrd="0" presId="urn:microsoft.com/office/officeart/2005/8/layout/hierarchy2"/>
    <dgm:cxn modelId="{6DE389E4-0730-4EF1-8471-0E3591CBFEEA}" type="presOf" srcId="{114A98BB-7334-4BC5-A7CB-C97C4E532C2B}" destId="{6BF53DE4-9B31-4E35-A886-45748277052E}" srcOrd="0" destOrd="0" presId="urn:microsoft.com/office/officeart/2005/8/layout/hierarchy2"/>
    <dgm:cxn modelId="{1AE6A8E9-BD58-457C-BB7E-D8E185D84949}" type="presOf" srcId="{6C52C40E-E602-4C03-A8CF-C72CE0C1B8A3}" destId="{6D409163-516D-401E-B9A6-600EE81D93C4}" srcOrd="0" destOrd="0" presId="urn:microsoft.com/office/officeart/2005/8/layout/hierarchy2"/>
    <dgm:cxn modelId="{DC9621EB-19E6-4CE1-A64C-CEF937D6C7AA}" type="presOf" srcId="{F781A56F-95E9-4615-A255-F685E7903AD3}" destId="{FAA18FA8-5E9A-444A-9D2A-E67A58F5EB23}" srcOrd="0" destOrd="0" presId="urn:microsoft.com/office/officeart/2005/8/layout/hierarchy2"/>
    <dgm:cxn modelId="{002465EB-6C3D-4856-A701-E4553D944779}" type="presOf" srcId="{837E200E-F24E-497D-924F-E91D5CA5427C}" destId="{5B126B18-1373-4398-8986-D1F8F1A6318C}" srcOrd="0" destOrd="0" presId="urn:microsoft.com/office/officeart/2005/8/layout/hierarchy2"/>
    <dgm:cxn modelId="{1211C1EC-C2B7-4AD3-B441-F7871654D6A1}" type="presOf" srcId="{C05F721D-2683-46BA-A6FE-8562F639D255}" destId="{DD0D996A-D4FD-4B0F-9FF9-B158D6AC6BB2}" srcOrd="0" destOrd="0" presId="urn:microsoft.com/office/officeart/2005/8/layout/hierarchy2"/>
    <dgm:cxn modelId="{F31025FC-293D-4AE8-ADC7-0B48B7C993D4}" srcId="{837E200E-F24E-497D-924F-E91D5CA5427C}" destId="{B513EE37-5201-4B0D-89CB-68D26FD52F71}" srcOrd="0" destOrd="0" parTransId="{DCF72174-BF41-46D7-A593-B396C0ADA118}" sibTransId="{460ECDA8-150E-4521-8B58-C5084C0ADF13}"/>
    <dgm:cxn modelId="{99F75D6B-CBB2-4F05-A42D-28441CE29C63}" type="presParOf" srcId="{93A9A5C1-6B15-4B82-8AF3-31212B0064C5}" destId="{1F5DB34F-8062-44FC-B422-B4FEB6025CD7}" srcOrd="0" destOrd="0" presId="urn:microsoft.com/office/officeart/2005/8/layout/hierarchy2"/>
    <dgm:cxn modelId="{1F0DEFFC-620E-4C4E-822D-9156A3883C2E}" type="presParOf" srcId="{1F5DB34F-8062-44FC-B422-B4FEB6025CD7}" destId="{5A022276-643D-4505-85D7-D2FE861FC7B6}" srcOrd="0" destOrd="0" presId="urn:microsoft.com/office/officeart/2005/8/layout/hierarchy2"/>
    <dgm:cxn modelId="{D2A37B35-107D-4F18-ACDF-3738FA69C9BF}" type="presParOf" srcId="{1F5DB34F-8062-44FC-B422-B4FEB6025CD7}" destId="{2E8307D9-1D5D-421D-AE60-2AFFD7D163AA}" srcOrd="1" destOrd="0" presId="urn:microsoft.com/office/officeart/2005/8/layout/hierarchy2"/>
    <dgm:cxn modelId="{791CAA0E-6CB3-4090-A47C-D4AF11D5CA11}" type="presParOf" srcId="{93A9A5C1-6B15-4B82-8AF3-31212B0064C5}" destId="{424FCA06-0CE9-4111-9A62-FA790E081492}" srcOrd="1" destOrd="0" presId="urn:microsoft.com/office/officeart/2005/8/layout/hierarchy2"/>
    <dgm:cxn modelId="{6CAB4818-19BC-4F9D-8BE2-7E3796FC21B2}" type="presParOf" srcId="{424FCA06-0CE9-4111-9A62-FA790E081492}" destId="{F92312F8-8A76-4F71-9265-403F63FD8F6E}" srcOrd="0" destOrd="0" presId="urn:microsoft.com/office/officeart/2005/8/layout/hierarchy2"/>
    <dgm:cxn modelId="{60B3C362-D98C-41E9-B3DA-1261671E3124}" type="presParOf" srcId="{424FCA06-0CE9-4111-9A62-FA790E081492}" destId="{B02F07E0-282C-453E-BDCD-6A1A6FBAD7A2}" srcOrd="1" destOrd="0" presId="urn:microsoft.com/office/officeart/2005/8/layout/hierarchy2"/>
    <dgm:cxn modelId="{F47F53CA-2E06-4F20-B5E6-D3EDF4490B36}" type="presParOf" srcId="{B02F07E0-282C-453E-BDCD-6A1A6FBAD7A2}" destId="{3CCA2272-39BA-4B9E-B7DD-6EA5F4EEE37E}" srcOrd="0" destOrd="0" presId="urn:microsoft.com/office/officeart/2005/8/layout/hierarchy2"/>
    <dgm:cxn modelId="{8EC59EB4-2ADF-4C2E-880E-D5822B4F339D}" type="presParOf" srcId="{3CCA2272-39BA-4B9E-B7DD-6EA5F4EEE37E}" destId="{E2CD00D2-1884-4559-B37C-1140BDE5C443}" srcOrd="0" destOrd="0" presId="urn:microsoft.com/office/officeart/2005/8/layout/hierarchy2"/>
    <dgm:cxn modelId="{9A6CDB07-D5A5-4B4A-98CD-B2E80BD5AF70}" type="presParOf" srcId="{B02F07E0-282C-453E-BDCD-6A1A6FBAD7A2}" destId="{C8098C6F-EDCB-4C26-B756-D5B0F86387CB}" srcOrd="1" destOrd="0" presId="urn:microsoft.com/office/officeart/2005/8/layout/hierarchy2"/>
    <dgm:cxn modelId="{C225545A-3E60-4336-9688-C0F4D0D3480F}" type="presParOf" srcId="{C8098C6F-EDCB-4C26-B756-D5B0F86387CB}" destId="{633CF13F-9E45-4634-A688-98414A73383B}" srcOrd="0" destOrd="0" presId="urn:microsoft.com/office/officeart/2005/8/layout/hierarchy2"/>
    <dgm:cxn modelId="{7DF8C15E-5781-42A0-BFFF-9DBC44847651}" type="presParOf" srcId="{C8098C6F-EDCB-4C26-B756-D5B0F86387CB}" destId="{7D0E34E7-E383-411A-B510-48C316E7195C}" srcOrd="1" destOrd="0" presId="urn:microsoft.com/office/officeart/2005/8/layout/hierarchy2"/>
    <dgm:cxn modelId="{0A885589-F0EA-4D10-A80F-33B425AC5212}" type="presParOf" srcId="{B02F07E0-282C-453E-BDCD-6A1A6FBAD7A2}" destId="{6D671253-673D-4D88-B799-F70F2BFB49FC}" srcOrd="2" destOrd="0" presId="urn:microsoft.com/office/officeart/2005/8/layout/hierarchy2"/>
    <dgm:cxn modelId="{B6C9F638-5103-4785-9FEE-2138CC24FA5C}" type="presParOf" srcId="{6D671253-673D-4D88-B799-F70F2BFB49FC}" destId="{834C3667-0FCC-40B8-AC6A-C925EB3E1368}" srcOrd="0" destOrd="0" presId="urn:microsoft.com/office/officeart/2005/8/layout/hierarchy2"/>
    <dgm:cxn modelId="{D65A580E-A490-4DD7-B0ED-B00734F8D4AA}" type="presParOf" srcId="{B02F07E0-282C-453E-BDCD-6A1A6FBAD7A2}" destId="{0AC17006-8354-454F-B1A5-65F618B1826E}" srcOrd="3" destOrd="0" presId="urn:microsoft.com/office/officeart/2005/8/layout/hierarchy2"/>
    <dgm:cxn modelId="{58FB6998-384C-4787-BC8F-0C58D8FD617B}" type="presParOf" srcId="{0AC17006-8354-454F-B1A5-65F618B1826E}" destId="{5B126B18-1373-4398-8986-D1F8F1A6318C}" srcOrd="0" destOrd="0" presId="urn:microsoft.com/office/officeart/2005/8/layout/hierarchy2"/>
    <dgm:cxn modelId="{E5D8F8E2-6CF2-47E6-93DC-97BA9A60DC7F}" type="presParOf" srcId="{0AC17006-8354-454F-B1A5-65F618B1826E}" destId="{CF22A953-204D-4323-A2AD-90F8AD281C2A}" srcOrd="1" destOrd="0" presId="urn:microsoft.com/office/officeart/2005/8/layout/hierarchy2"/>
    <dgm:cxn modelId="{6C2479F1-CC18-4D0D-A3B6-CD28D50A1EB2}" type="presParOf" srcId="{CF22A953-204D-4323-A2AD-90F8AD281C2A}" destId="{0EB906D4-CE55-4F97-A099-245BDE3C9555}" srcOrd="0" destOrd="0" presId="urn:microsoft.com/office/officeart/2005/8/layout/hierarchy2"/>
    <dgm:cxn modelId="{4E2DBE61-0476-49E4-8B90-13085DDEF1BD}" type="presParOf" srcId="{0EB906D4-CE55-4F97-A099-245BDE3C9555}" destId="{088CD69A-743C-42FF-BE30-6346B38EBC8F}" srcOrd="0" destOrd="0" presId="urn:microsoft.com/office/officeart/2005/8/layout/hierarchy2"/>
    <dgm:cxn modelId="{602CA8CD-AF29-4C05-A395-ED16DE4D8A5E}" type="presParOf" srcId="{CF22A953-204D-4323-A2AD-90F8AD281C2A}" destId="{1CD3C8F2-4B4F-47EC-967B-127C1443ED6D}" srcOrd="1" destOrd="0" presId="urn:microsoft.com/office/officeart/2005/8/layout/hierarchy2"/>
    <dgm:cxn modelId="{C7DFBFCC-C57B-4025-87BF-927DF7D32202}" type="presParOf" srcId="{1CD3C8F2-4B4F-47EC-967B-127C1443ED6D}" destId="{76FE2B6E-B690-4D43-B2B7-8AB688F9ADA1}" srcOrd="0" destOrd="0" presId="urn:microsoft.com/office/officeart/2005/8/layout/hierarchy2"/>
    <dgm:cxn modelId="{2D83B8BB-2A99-4752-A349-655C115B6833}" type="presParOf" srcId="{1CD3C8F2-4B4F-47EC-967B-127C1443ED6D}" destId="{69B15044-6C08-40A3-BDFE-20124235A1DF}" srcOrd="1" destOrd="0" presId="urn:microsoft.com/office/officeart/2005/8/layout/hierarchy2"/>
    <dgm:cxn modelId="{7159EB51-F2F7-48E2-B491-48E4D5C9280B}" type="presParOf" srcId="{93A9A5C1-6B15-4B82-8AF3-31212B0064C5}" destId="{C5F0F639-CF2C-49F9-9030-9B7877924431}" srcOrd="2" destOrd="0" presId="urn:microsoft.com/office/officeart/2005/8/layout/hierarchy2"/>
    <dgm:cxn modelId="{E23EA7A1-9695-4A9E-B904-31F8C7DB0002}" type="presParOf" srcId="{C5F0F639-CF2C-49F9-9030-9B7877924431}" destId="{F7A81166-905B-49D3-998C-1D09B8913392}" srcOrd="0" destOrd="0" presId="urn:microsoft.com/office/officeart/2005/8/layout/hierarchy2"/>
    <dgm:cxn modelId="{63E8CCFE-B4EC-41C0-ABEB-552C9A29F3F9}" type="presParOf" srcId="{C5F0F639-CF2C-49F9-9030-9B7877924431}" destId="{27536212-6F31-409A-8D24-E1E1C8E008A9}" srcOrd="1" destOrd="0" presId="urn:microsoft.com/office/officeart/2005/8/layout/hierarchy2"/>
    <dgm:cxn modelId="{D66DBAAA-850F-42B9-85DB-0F0B4B76CC03}" type="presParOf" srcId="{27536212-6F31-409A-8D24-E1E1C8E008A9}" destId="{DE08ED8C-3574-46A3-B366-7CB13C45B550}" srcOrd="0" destOrd="0" presId="urn:microsoft.com/office/officeart/2005/8/layout/hierarchy2"/>
    <dgm:cxn modelId="{51713F63-EEF5-4E72-9929-A7F5C7059090}" type="presParOf" srcId="{DE08ED8C-3574-46A3-B366-7CB13C45B550}" destId="{9D081E75-8D51-471C-833F-A701A32FD342}" srcOrd="0" destOrd="0" presId="urn:microsoft.com/office/officeart/2005/8/layout/hierarchy2"/>
    <dgm:cxn modelId="{8E64B045-E0A1-40E0-82FA-7F2B2EADC8F6}" type="presParOf" srcId="{27536212-6F31-409A-8D24-E1E1C8E008A9}" destId="{5029453A-9DCB-45FA-9BA2-EC950A223942}" srcOrd="1" destOrd="0" presId="urn:microsoft.com/office/officeart/2005/8/layout/hierarchy2"/>
    <dgm:cxn modelId="{E68EAB32-BADA-43B9-9E56-B1531E5974C2}" type="presParOf" srcId="{5029453A-9DCB-45FA-9BA2-EC950A223942}" destId="{6D409163-516D-401E-B9A6-600EE81D93C4}" srcOrd="0" destOrd="0" presId="urn:microsoft.com/office/officeart/2005/8/layout/hierarchy2"/>
    <dgm:cxn modelId="{55F232A2-4887-4DB0-A029-AE8EF8787712}" type="presParOf" srcId="{5029453A-9DCB-45FA-9BA2-EC950A223942}" destId="{8D534D7E-E6E2-40BB-BA80-EE1CAB0BD3BB}" srcOrd="1" destOrd="0" presId="urn:microsoft.com/office/officeart/2005/8/layout/hierarchy2"/>
    <dgm:cxn modelId="{304776FB-01FD-47E4-BF60-DD0ABA4AFE73}" type="presParOf" srcId="{27536212-6F31-409A-8D24-E1E1C8E008A9}" destId="{72698476-2591-4F1C-A991-48074AC69EFA}" srcOrd="2" destOrd="0" presId="urn:microsoft.com/office/officeart/2005/8/layout/hierarchy2"/>
    <dgm:cxn modelId="{CAF4C462-C0A8-46B2-9629-103283948A16}" type="presParOf" srcId="{72698476-2591-4F1C-A991-48074AC69EFA}" destId="{3A8A59DD-6BA8-4B9C-B5D3-E65E6CE46206}" srcOrd="0" destOrd="0" presId="urn:microsoft.com/office/officeart/2005/8/layout/hierarchy2"/>
    <dgm:cxn modelId="{24B6B981-F557-4413-8C37-54DBCEF9760B}" type="presParOf" srcId="{27536212-6F31-409A-8D24-E1E1C8E008A9}" destId="{7EE60B16-97DE-4843-B15E-D0AFB1FAEDF0}" srcOrd="3" destOrd="0" presId="urn:microsoft.com/office/officeart/2005/8/layout/hierarchy2"/>
    <dgm:cxn modelId="{99242816-3D6C-4ABA-B133-29DDDA7116AE}" type="presParOf" srcId="{7EE60B16-97DE-4843-B15E-D0AFB1FAEDF0}" destId="{6BF53DE4-9B31-4E35-A886-45748277052E}" srcOrd="0" destOrd="0" presId="urn:microsoft.com/office/officeart/2005/8/layout/hierarchy2"/>
    <dgm:cxn modelId="{67833C1C-4869-458D-A8E9-3F03AF533B0F}" type="presParOf" srcId="{7EE60B16-97DE-4843-B15E-D0AFB1FAEDF0}" destId="{74497D0E-E761-4AAE-8E00-B50E9E394B21}" srcOrd="1" destOrd="0" presId="urn:microsoft.com/office/officeart/2005/8/layout/hierarchy2"/>
    <dgm:cxn modelId="{D8C2E7AA-C0DF-435A-98DA-BD715714C468}" type="presParOf" srcId="{27536212-6F31-409A-8D24-E1E1C8E008A9}" destId="{DD0D996A-D4FD-4B0F-9FF9-B158D6AC6BB2}" srcOrd="4" destOrd="0" presId="urn:microsoft.com/office/officeart/2005/8/layout/hierarchy2"/>
    <dgm:cxn modelId="{AD3664B8-6E72-4498-8E66-369E102FC163}" type="presParOf" srcId="{DD0D996A-D4FD-4B0F-9FF9-B158D6AC6BB2}" destId="{233712B7-A4BE-497F-80AF-11C9D5320D0A}" srcOrd="0" destOrd="0" presId="urn:microsoft.com/office/officeart/2005/8/layout/hierarchy2"/>
    <dgm:cxn modelId="{D3F85983-DDE3-4D78-A206-833D0A421DB9}" type="presParOf" srcId="{27536212-6F31-409A-8D24-E1E1C8E008A9}" destId="{A57D40DB-E7E9-460E-B87F-6E8AFFD97FD8}" srcOrd="5" destOrd="0" presId="urn:microsoft.com/office/officeart/2005/8/layout/hierarchy2"/>
    <dgm:cxn modelId="{9D54216D-FD0B-4473-86DB-01295600EA10}" type="presParOf" srcId="{A57D40DB-E7E9-460E-B87F-6E8AFFD97FD8}" destId="{3CAA55FE-11F4-46B9-B52B-D0A68E6A2DAE}" srcOrd="0" destOrd="0" presId="urn:microsoft.com/office/officeart/2005/8/layout/hierarchy2"/>
    <dgm:cxn modelId="{ABB45E06-FBC1-44FD-8975-8E35F35705E4}" type="presParOf" srcId="{A57D40DB-E7E9-460E-B87F-6E8AFFD97FD8}" destId="{F96A8623-343D-4556-9BA4-AC37ECABF517}" srcOrd="1" destOrd="0" presId="urn:microsoft.com/office/officeart/2005/8/layout/hierarchy2"/>
    <dgm:cxn modelId="{7DA722CE-5FBD-4779-933D-AAA7F7414DFD}" type="presParOf" srcId="{27536212-6F31-409A-8D24-E1E1C8E008A9}" destId="{A9CAC177-C0DD-4860-A2D6-693D50E66D0F}" srcOrd="6" destOrd="0" presId="urn:microsoft.com/office/officeart/2005/8/layout/hierarchy2"/>
    <dgm:cxn modelId="{0078D4C3-F206-4EA0-A623-FF7FF77DD49F}" type="presParOf" srcId="{A9CAC177-C0DD-4860-A2D6-693D50E66D0F}" destId="{3A22D1B4-30F4-4122-A34E-8E3EFE304CB9}" srcOrd="0" destOrd="0" presId="urn:microsoft.com/office/officeart/2005/8/layout/hierarchy2"/>
    <dgm:cxn modelId="{6C2D2579-F67A-4F36-A99F-33379504185A}" type="presParOf" srcId="{27536212-6F31-409A-8D24-E1E1C8E008A9}" destId="{6514076B-A3B7-4A8B-A568-F53C19E8DAC6}" srcOrd="7" destOrd="0" presId="urn:microsoft.com/office/officeart/2005/8/layout/hierarchy2"/>
    <dgm:cxn modelId="{DC6A6284-6969-462D-A2E4-347C495A7706}" type="presParOf" srcId="{6514076B-A3B7-4A8B-A568-F53C19E8DAC6}" destId="{FAA18FA8-5E9A-444A-9D2A-E67A58F5EB23}" srcOrd="0" destOrd="0" presId="urn:microsoft.com/office/officeart/2005/8/layout/hierarchy2"/>
    <dgm:cxn modelId="{D0AC347D-D946-4C1B-9D64-EBD628E0E1D1}" type="presParOf" srcId="{6514076B-A3B7-4A8B-A568-F53C19E8DAC6}" destId="{93575632-F4CB-4482-ACC6-AB7E5E3F4C65}" srcOrd="1" destOrd="0" presId="urn:microsoft.com/office/officeart/2005/8/layout/hierarchy2"/>
    <dgm:cxn modelId="{BF945C2B-FBA4-419B-9CCC-5F130A2C999E}" type="presParOf" srcId="{93A9A5C1-6B15-4B82-8AF3-31212B0064C5}" destId="{72497B90-DF7E-4B60-858A-EBD5FC2B7271}" srcOrd="3" destOrd="0" presId="urn:microsoft.com/office/officeart/2005/8/layout/hierarchy2"/>
    <dgm:cxn modelId="{6CD88B01-F665-4E2E-BB94-7F1DE9EF7195}" type="presParOf" srcId="{72497B90-DF7E-4B60-858A-EBD5FC2B7271}" destId="{9380E05F-EC69-4FE9-B6B3-AA66DAF61663}" srcOrd="0" destOrd="0" presId="urn:microsoft.com/office/officeart/2005/8/layout/hierarchy2"/>
    <dgm:cxn modelId="{E9306483-DCC7-4D4D-8B5C-9AE747D614D7}" type="presParOf" srcId="{72497B90-DF7E-4B60-858A-EBD5FC2B7271}" destId="{585CBC13-99A1-4B27-B657-BA84E763C8CF}" srcOrd="1" destOrd="0" presId="urn:microsoft.com/office/officeart/2005/8/layout/hierarchy2"/>
    <dgm:cxn modelId="{5A4FFC1A-25A8-4A33-B38C-C001401DDE2F}" type="presParOf" srcId="{585CBC13-99A1-4B27-B657-BA84E763C8CF}" destId="{B5E5C95F-A1D3-4200-83E1-010CBFA763EE}" srcOrd="0" destOrd="0" presId="urn:microsoft.com/office/officeart/2005/8/layout/hierarchy2"/>
    <dgm:cxn modelId="{C168447F-030E-446C-BC4E-EF5331224C66}" type="presParOf" srcId="{B5E5C95F-A1D3-4200-83E1-010CBFA763EE}" destId="{EC4A8684-7B4F-4162-A21E-661D86FD8396}" srcOrd="0" destOrd="0" presId="urn:microsoft.com/office/officeart/2005/8/layout/hierarchy2"/>
    <dgm:cxn modelId="{CC9C4B8C-2448-4A30-87FE-B37E36394592}" type="presParOf" srcId="{585CBC13-99A1-4B27-B657-BA84E763C8CF}" destId="{AE557229-F756-422C-A73E-68A8C3857AE8}" srcOrd="1" destOrd="0" presId="urn:microsoft.com/office/officeart/2005/8/layout/hierarchy2"/>
    <dgm:cxn modelId="{D2CE29C7-D39D-4717-8B07-60D1040482E1}" type="presParOf" srcId="{AE557229-F756-422C-A73E-68A8C3857AE8}" destId="{8E2C4404-B74B-45BB-90BE-5FB2B4F9B760}" srcOrd="0" destOrd="0" presId="urn:microsoft.com/office/officeart/2005/8/layout/hierarchy2"/>
    <dgm:cxn modelId="{76101C4C-C96D-452A-B21B-8555D92A04A5}" type="presParOf" srcId="{AE557229-F756-422C-A73E-68A8C3857AE8}" destId="{95EDD504-D7BA-47A7-BD1A-29F3F13F683B}" srcOrd="1" destOrd="0" presId="urn:microsoft.com/office/officeart/2005/8/layout/hierarchy2"/>
    <dgm:cxn modelId="{04754C0E-49FB-4134-A47C-A08ECC503DC7}" type="presParOf" srcId="{585CBC13-99A1-4B27-B657-BA84E763C8CF}" destId="{318870A2-C4F4-4819-83F1-2A6C70DCB083}" srcOrd="2" destOrd="0" presId="urn:microsoft.com/office/officeart/2005/8/layout/hierarchy2"/>
    <dgm:cxn modelId="{3456ECB0-95B8-456E-85B3-017F55C9013C}" type="presParOf" srcId="{318870A2-C4F4-4819-83F1-2A6C70DCB083}" destId="{5EAD30D6-5EA5-4ECB-8F5D-33D47EF7D423}" srcOrd="0" destOrd="0" presId="urn:microsoft.com/office/officeart/2005/8/layout/hierarchy2"/>
    <dgm:cxn modelId="{3C71823A-3C8C-44AD-8ADA-9FB14603E80A}" type="presParOf" srcId="{585CBC13-99A1-4B27-B657-BA84E763C8CF}" destId="{F9B866BD-42F4-4C23-8D1A-88CBCE9FF722}" srcOrd="3" destOrd="0" presId="urn:microsoft.com/office/officeart/2005/8/layout/hierarchy2"/>
    <dgm:cxn modelId="{26EE1FE2-1256-4F65-BD1A-AC3DDFBFD770}" type="presParOf" srcId="{F9B866BD-42F4-4C23-8D1A-88CBCE9FF722}" destId="{F1083BA1-9E52-49F2-B0AD-0E5FB8A7F4CF}" srcOrd="0" destOrd="0" presId="urn:microsoft.com/office/officeart/2005/8/layout/hierarchy2"/>
    <dgm:cxn modelId="{C3357AEB-D68A-4EDA-99B4-7573A8D3791F}" type="presParOf" srcId="{F9B866BD-42F4-4C23-8D1A-88CBCE9FF722}" destId="{DAD6211A-0CAD-4FD4-97D5-9EB0C3547D5B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12BBB-807D-7546-AA0E-7DF6F8E84C71}">
      <dsp:nvSpPr>
        <dsp:cNvPr id="0" name=""/>
        <dsp:cNvSpPr/>
      </dsp:nvSpPr>
      <dsp:spPr>
        <a:xfrm>
          <a:off x="0" y="342111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income lists and tax units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about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SetDefault</a:t>
          </a:r>
          <a:endParaRPr lang="en-US" sz="1400" b="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2111"/>
        <a:ext cx="7859216" cy="1080450"/>
      </dsp:txXfrm>
    </dsp:sp>
    <dsp:sp modelId="{8D9E13D8-EAB9-FE41-B842-A5908D8ABCDD}">
      <dsp:nvSpPr>
        <dsp:cNvPr id="0" name=""/>
        <dsp:cNvSpPr/>
      </dsp:nvSpPr>
      <dsp:spPr>
        <a:xfrm>
          <a:off x="392960" y="13547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sp:txBody>
      <dsp:txXfrm>
        <a:off x="413135" y="155646"/>
        <a:ext cx="5461101" cy="372930"/>
      </dsp:txXfrm>
    </dsp:sp>
    <dsp:sp modelId="{49AA9C54-113C-B244-97D9-FFEB016346FA}">
      <dsp:nvSpPr>
        <dsp:cNvPr id="0" name=""/>
        <dsp:cNvSpPr/>
      </dsp:nvSpPr>
      <dsp:spPr>
        <a:xfrm>
          <a:off x="0" y="1704801"/>
          <a:ext cx="7859216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 day 1 we learned about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400" b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endParaRPr lang="en-US" sz="1400" b="0" i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Today we will learn about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Allocate</a:t>
          </a:r>
        </a:p>
      </dsp:txBody>
      <dsp:txXfrm>
        <a:off x="0" y="1704801"/>
        <a:ext cx="7859216" cy="1323000"/>
      </dsp:txXfrm>
    </dsp:sp>
    <dsp:sp modelId="{C7D47CA2-FFF2-844E-840D-FBD0A71DBB1D}">
      <dsp:nvSpPr>
        <dsp:cNvPr id="0" name=""/>
        <dsp:cNvSpPr/>
      </dsp:nvSpPr>
      <dsp:spPr>
        <a:xfrm>
          <a:off x="392960" y="149816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sp:txBody>
      <dsp:txXfrm>
        <a:off x="413135" y="1518336"/>
        <a:ext cx="5461101" cy="372930"/>
      </dsp:txXfrm>
    </dsp:sp>
    <dsp:sp modelId="{55FD741B-5CFA-AD44-9CFA-A2A67408A071}">
      <dsp:nvSpPr>
        <dsp:cNvPr id="0" name=""/>
        <dsp:cNvSpPr/>
      </dsp:nvSpPr>
      <dsp:spPr>
        <a:xfrm>
          <a:off x="0" y="3310041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sp:txBody>
      <dsp:txXfrm>
        <a:off x="0" y="3310041"/>
        <a:ext cx="7859216" cy="1080450"/>
      </dsp:txXfrm>
    </dsp:sp>
    <dsp:sp modelId="{171C2ED1-87E4-0B41-B317-DBB88AA06BE8}">
      <dsp:nvSpPr>
        <dsp:cNvPr id="0" name=""/>
        <dsp:cNvSpPr/>
      </dsp:nvSpPr>
      <dsp:spPr>
        <a:xfrm>
          <a:off x="392960" y="310340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sp:txBody>
      <dsp:txXfrm>
        <a:off x="413135" y="3123576"/>
        <a:ext cx="5461101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BC4E-5C84-A142-B4D8-FF25507FE48B}">
      <dsp:nvSpPr>
        <dsp:cNvPr id="0" name=""/>
        <dsp:cNvSpPr/>
      </dsp:nvSpPr>
      <dsp:spPr>
        <a:xfrm>
          <a:off x="942831" y="466932"/>
          <a:ext cx="6590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4567"/>
              </a:moveTo>
              <a:lnTo>
                <a:pt x="659092" y="104567"/>
              </a:lnTo>
              <a:lnTo>
                <a:pt x="659092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C4829-C3E0-8C48-95A9-4EC2B5F7F00E}">
      <dsp:nvSpPr>
        <dsp:cNvPr id="0" name=""/>
        <dsp:cNvSpPr/>
      </dsp:nvSpPr>
      <dsp:spPr>
        <a:xfrm>
          <a:off x="942831" y="571500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4028" y="0"/>
              </a:lnTo>
              <a:lnTo>
                <a:pt x="1224028" y="404871"/>
              </a:lnTo>
              <a:lnTo>
                <a:pt x="1318184" y="4048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44BFB-6F45-0A4A-AADB-2C5A95653286}">
      <dsp:nvSpPr>
        <dsp:cNvPr id="0" name=""/>
        <dsp:cNvSpPr/>
      </dsp:nvSpPr>
      <dsp:spPr>
        <a:xfrm>
          <a:off x="942831" y="525780"/>
          <a:ext cx="1318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8184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02D6B-8562-634C-ADE2-B6D2E8643D49}">
      <dsp:nvSpPr>
        <dsp:cNvPr id="0" name=""/>
        <dsp:cNvSpPr/>
      </dsp:nvSpPr>
      <dsp:spPr>
        <a:xfrm>
          <a:off x="942831" y="166628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404871"/>
              </a:moveTo>
              <a:lnTo>
                <a:pt x="1224028" y="404871"/>
              </a:lnTo>
              <a:lnTo>
                <a:pt x="1224028" y="0"/>
              </a:lnTo>
              <a:lnTo>
                <a:pt x="131818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40133-1EB4-4C4F-8DF2-010958B7608F}">
      <dsp:nvSpPr>
        <dsp:cNvPr id="0" name=""/>
        <dsp:cNvSpPr/>
      </dsp:nvSpPr>
      <dsp:spPr>
        <a:xfrm>
          <a:off x="1271" y="427912"/>
          <a:ext cx="941560" cy="28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sp:txBody>
      <dsp:txXfrm>
        <a:off x="1271" y="427912"/>
        <a:ext cx="941560" cy="287175"/>
      </dsp:txXfrm>
    </dsp:sp>
    <dsp:sp modelId="{96916D08-F133-5647-AD12-F2553E69E4F3}">
      <dsp:nvSpPr>
        <dsp:cNvPr id="0" name=""/>
        <dsp:cNvSpPr/>
      </dsp:nvSpPr>
      <dsp:spPr>
        <a:xfrm>
          <a:off x="2261016" y="23040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23040"/>
        <a:ext cx="941560" cy="287175"/>
      </dsp:txXfrm>
    </dsp:sp>
    <dsp:sp modelId="{F5357268-B42E-2B44-8F32-1247FA058118}">
      <dsp:nvSpPr>
        <dsp:cNvPr id="0" name=""/>
        <dsp:cNvSpPr/>
      </dsp:nvSpPr>
      <dsp:spPr>
        <a:xfrm>
          <a:off x="2261016" y="427912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427912"/>
        <a:ext cx="941560" cy="287175"/>
      </dsp:txXfrm>
    </dsp:sp>
    <dsp:sp modelId="{B05F5616-0A0F-034E-B577-BF435E97BBC8}">
      <dsp:nvSpPr>
        <dsp:cNvPr id="0" name=""/>
        <dsp:cNvSpPr/>
      </dsp:nvSpPr>
      <dsp:spPr>
        <a:xfrm>
          <a:off x="2261016" y="832783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832783"/>
        <a:ext cx="941560" cy="287175"/>
      </dsp:txXfrm>
    </dsp:sp>
    <dsp:sp modelId="{2AE603DD-AE24-7A4B-A484-447BA3FB057B}">
      <dsp:nvSpPr>
        <dsp:cNvPr id="0" name=""/>
        <dsp:cNvSpPr/>
      </dsp:nvSpPr>
      <dsp:spPr>
        <a:xfrm>
          <a:off x="1131143" y="225476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sp:txBody>
      <dsp:txXfrm>
        <a:off x="1131143" y="225476"/>
        <a:ext cx="941560" cy="287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22276-643D-4505-85D7-D2FE861FC7B6}">
      <dsp:nvSpPr>
        <dsp:cNvPr id="0" name=""/>
        <dsp:cNvSpPr/>
      </dsp:nvSpPr>
      <dsp:spPr>
        <a:xfrm>
          <a:off x="327746" y="2320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Ils_b1_bun</a:t>
          </a:r>
        </a:p>
      </dsp:txBody>
      <dsp:txXfrm>
        <a:off x="340411" y="14985"/>
        <a:ext cx="969893" cy="407071"/>
      </dsp:txXfrm>
    </dsp:sp>
    <dsp:sp modelId="{F92312F8-8A76-4F71-9265-403F63FD8F6E}">
      <dsp:nvSpPr>
        <dsp:cNvPr id="0" name=""/>
        <dsp:cNvSpPr/>
      </dsp:nvSpPr>
      <dsp:spPr>
        <a:xfrm>
          <a:off x="327746" y="499581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Ils_b2_bfaed</a:t>
          </a:r>
        </a:p>
      </dsp:txBody>
      <dsp:txXfrm>
        <a:off x="340411" y="512246"/>
        <a:ext cx="969893" cy="407071"/>
      </dsp:txXfrm>
    </dsp:sp>
    <dsp:sp modelId="{3CCA2272-39BA-4B9E-B7DD-6EA5F4EEE37E}">
      <dsp:nvSpPr>
        <dsp:cNvPr id="0" name=""/>
        <dsp:cNvSpPr/>
      </dsp:nvSpPr>
      <dsp:spPr>
        <a:xfrm rot="19457599">
          <a:off x="1282928" y="582126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580816"/>
        <a:ext cx="21300" cy="21300"/>
      </dsp:txXfrm>
    </dsp:sp>
    <dsp:sp modelId="{633CF13F-9E45-4634-A688-98414A73383B}">
      <dsp:nvSpPr>
        <dsp:cNvPr id="0" name=""/>
        <dsp:cNvSpPr/>
      </dsp:nvSpPr>
      <dsp:spPr>
        <a:xfrm>
          <a:off x="1668890" y="250950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Ils_b1_bed</a:t>
          </a:r>
        </a:p>
      </dsp:txBody>
      <dsp:txXfrm>
        <a:off x="1681555" y="263615"/>
        <a:ext cx="839472" cy="407071"/>
      </dsp:txXfrm>
    </dsp:sp>
    <dsp:sp modelId="{6D671253-673D-4D88-B799-F70F2BFB49FC}">
      <dsp:nvSpPr>
        <dsp:cNvPr id="0" name=""/>
        <dsp:cNvSpPr/>
      </dsp:nvSpPr>
      <dsp:spPr>
        <a:xfrm rot="2142401">
          <a:off x="1282928" y="830757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829447"/>
        <a:ext cx="21300" cy="21300"/>
      </dsp:txXfrm>
    </dsp:sp>
    <dsp:sp modelId="{5B126B18-1373-4398-8986-D1F8F1A6318C}">
      <dsp:nvSpPr>
        <dsp:cNvPr id="0" name=""/>
        <dsp:cNvSpPr/>
      </dsp:nvSpPr>
      <dsp:spPr>
        <a:xfrm>
          <a:off x="1668890" y="748212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Ils_b1_bfa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555" y="760877"/>
        <a:ext cx="839472" cy="407071"/>
      </dsp:txXfrm>
    </dsp:sp>
    <dsp:sp modelId="{0EB906D4-CE55-4F97-A099-245BDE3C9555}">
      <dsp:nvSpPr>
        <dsp:cNvPr id="0" name=""/>
        <dsp:cNvSpPr/>
      </dsp:nvSpPr>
      <dsp:spPr>
        <a:xfrm>
          <a:off x="2533692" y="955072"/>
          <a:ext cx="345920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345920" y="93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8004" y="955764"/>
        <a:ext cx="17296" cy="17296"/>
      </dsp:txXfrm>
    </dsp:sp>
    <dsp:sp modelId="{76FE2B6E-B690-4D43-B2B7-8AB688F9ADA1}">
      <dsp:nvSpPr>
        <dsp:cNvPr id="0" name=""/>
        <dsp:cNvSpPr/>
      </dsp:nvSpPr>
      <dsp:spPr>
        <a:xfrm>
          <a:off x="2879613" y="748212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Ils_b1_bcb</a:t>
          </a:r>
        </a:p>
      </dsp:txBody>
      <dsp:txXfrm>
        <a:off x="2892278" y="760877"/>
        <a:ext cx="839472" cy="407071"/>
      </dsp:txXfrm>
    </dsp:sp>
    <dsp:sp modelId="{F7A81166-905B-49D3-998C-1D09B8913392}">
      <dsp:nvSpPr>
        <dsp:cNvPr id="0" name=""/>
        <dsp:cNvSpPr/>
      </dsp:nvSpPr>
      <dsp:spPr>
        <a:xfrm>
          <a:off x="327746" y="1991365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Ils_b2_penhl</a:t>
          </a:r>
        </a:p>
      </dsp:txBody>
      <dsp:txXfrm>
        <a:off x="340411" y="2004030"/>
        <a:ext cx="969893" cy="407071"/>
      </dsp:txXfrm>
    </dsp:sp>
    <dsp:sp modelId="{DE08ED8C-3574-46A3-B366-7CB13C45B550}">
      <dsp:nvSpPr>
        <dsp:cNvPr id="0" name=""/>
        <dsp:cNvSpPr/>
      </dsp:nvSpPr>
      <dsp:spPr>
        <a:xfrm rot="17692822">
          <a:off x="1084828" y="1825279"/>
          <a:ext cx="822201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822201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5374" y="1814064"/>
        <a:ext cx="41110" cy="41110"/>
      </dsp:txXfrm>
    </dsp:sp>
    <dsp:sp modelId="{6D409163-516D-401E-B9A6-600EE81D93C4}">
      <dsp:nvSpPr>
        <dsp:cNvPr id="0" name=""/>
        <dsp:cNvSpPr/>
      </dsp:nvSpPr>
      <dsp:spPr>
        <a:xfrm>
          <a:off x="1668890" y="1245473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Ils_b1_boa</a:t>
          </a:r>
        </a:p>
      </dsp:txBody>
      <dsp:txXfrm>
        <a:off x="1681555" y="1258138"/>
        <a:ext cx="839472" cy="407071"/>
      </dsp:txXfrm>
    </dsp:sp>
    <dsp:sp modelId="{72698476-2591-4F1C-A991-48074AC69EFA}">
      <dsp:nvSpPr>
        <dsp:cNvPr id="0" name=""/>
        <dsp:cNvSpPr/>
      </dsp:nvSpPr>
      <dsp:spPr>
        <a:xfrm rot="19457599">
          <a:off x="1282928" y="2073910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2072600"/>
        <a:ext cx="21300" cy="21300"/>
      </dsp:txXfrm>
    </dsp:sp>
    <dsp:sp modelId="{6BF53DE4-9B31-4E35-A886-45748277052E}">
      <dsp:nvSpPr>
        <dsp:cNvPr id="0" name=""/>
        <dsp:cNvSpPr/>
      </dsp:nvSpPr>
      <dsp:spPr>
        <a:xfrm>
          <a:off x="1668890" y="1742734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Ils_b1_bsu</a:t>
          </a:r>
        </a:p>
      </dsp:txBody>
      <dsp:txXfrm>
        <a:off x="1681555" y="1755399"/>
        <a:ext cx="839472" cy="407071"/>
      </dsp:txXfrm>
    </dsp:sp>
    <dsp:sp modelId="{DD0D996A-D4FD-4B0F-9FF9-B158D6AC6BB2}">
      <dsp:nvSpPr>
        <dsp:cNvPr id="0" name=""/>
        <dsp:cNvSpPr/>
      </dsp:nvSpPr>
      <dsp:spPr>
        <a:xfrm rot="2142401">
          <a:off x="1282928" y="2322540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2321231"/>
        <a:ext cx="21300" cy="21300"/>
      </dsp:txXfrm>
    </dsp:sp>
    <dsp:sp modelId="{3CAA55FE-11F4-46B9-B52B-D0A68E6A2DAE}">
      <dsp:nvSpPr>
        <dsp:cNvPr id="0" name=""/>
        <dsp:cNvSpPr/>
      </dsp:nvSpPr>
      <dsp:spPr>
        <a:xfrm>
          <a:off x="1668890" y="2239995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Ils_b1_bhl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555" y="2252660"/>
        <a:ext cx="839472" cy="407071"/>
      </dsp:txXfrm>
    </dsp:sp>
    <dsp:sp modelId="{A9CAC177-C0DD-4860-A2D6-693D50E66D0F}">
      <dsp:nvSpPr>
        <dsp:cNvPr id="0" name=""/>
        <dsp:cNvSpPr/>
      </dsp:nvSpPr>
      <dsp:spPr>
        <a:xfrm rot="3907178">
          <a:off x="1084828" y="2571171"/>
          <a:ext cx="822201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822201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5374" y="2559956"/>
        <a:ext cx="41110" cy="41110"/>
      </dsp:txXfrm>
    </dsp:sp>
    <dsp:sp modelId="{FAA18FA8-5E9A-444A-9D2A-E67A58F5EB23}">
      <dsp:nvSpPr>
        <dsp:cNvPr id="0" name=""/>
        <dsp:cNvSpPr/>
      </dsp:nvSpPr>
      <dsp:spPr>
        <a:xfrm>
          <a:off x="1668890" y="2737257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Ils_b1_bdi</a:t>
          </a:r>
        </a:p>
      </dsp:txBody>
      <dsp:txXfrm>
        <a:off x="1681555" y="2749922"/>
        <a:ext cx="839472" cy="407071"/>
      </dsp:txXfrm>
    </dsp:sp>
    <dsp:sp modelId="{9380E05F-EC69-4FE9-B6B3-AA66DAF61663}">
      <dsp:nvSpPr>
        <dsp:cNvPr id="0" name=""/>
        <dsp:cNvSpPr/>
      </dsp:nvSpPr>
      <dsp:spPr>
        <a:xfrm>
          <a:off x="327746" y="3483149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Ils_b2_bsaho</a:t>
          </a:r>
        </a:p>
      </dsp:txBody>
      <dsp:txXfrm>
        <a:off x="340411" y="3495814"/>
        <a:ext cx="969893" cy="407071"/>
      </dsp:txXfrm>
    </dsp:sp>
    <dsp:sp modelId="{B5E5C95F-A1D3-4200-83E1-010CBFA763EE}">
      <dsp:nvSpPr>
        <dsp:cNvPr id="0" name=""/>
        <dsp:cNvSpPr/>
      </dsp:nvSpPr>
      <dsp:spPr>
        <a:xfrm rot="19457599">
          <a:off x="1282928" y="3565694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3564384"/>
        <a:ext cx="21300" cy="21300"/>
      </dsp:txXfrm>
    </dsp:sp>
    <dsp:sp modelId="{8E2C4404-B74B-45BB-90BE-5FB2B4F9B760}">
      <dsp:nvSpPr>
        <dsp:cNvPr id="0" name=""/>
        <dsp:cNvSpPr/>
      </dsp:nvSpPr>
      <dsp:spPr>
        <a:xfrm>
          <a:off x="1668890" y="3234518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Ils_b1_bsa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555" y="3247183"/>
        <a:ext cx="839472" cy="407071"/>
      </dsp:txXfrm>
    </dsp:sp>
    <dsp:sp modelId="{318870A2-C4F4-4819-83F1-2A6C70DCB083}">
      <dsp:nvSpPr>
        <dsp:cNvPr id="0" name=""/>
        <dsp:cNvSpPr/>
      </dsp:nvSpPr>
      <dsp:spPr>
        <a:xfrm rot="2142401">
          <a:off x="1282928" y="3814324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3813014"/>
        <a:ext cx="21300" cy="21300"/>
      </dsp:txXfrm>
    </dsp:sp>
    <dsp:sp modelId="{F1083BA1-9E52-49F2-B0AD-0E5FB8A7F4CF}">
      <dsp:nvSpPr>
        <dsp:cNvPr id="0" name=""/>
        <dsp:cNvSpPr/>
      </dsp:nvSpPr>
      <dsp:spPr>
        <a:xfrm>
          <a:off x="1668890" y="3731779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Ils_b1_bho</a:t>
          </a:r>
        </a:p>
      </dsp:txBody>
      <dsp:txXfrm>
        <a:off x="1681555" y="3744444"/>
        <a:ext cx="839472" cy="40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65B01C-94C0-42BB-9228-641AF8990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0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1750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57A208-2395-4CE5-B8DD-E090FAB23F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7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5C0B5-5FF6-4B36-BF3F-393C75A4A8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8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52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81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7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H10.20am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90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C81DA-44FB-4128-BFA9-92137A55B248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7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default is not into </a:t>
            </a:r>
            <a:r>
              <a:rPr lang="en-GB" dirty="0" err="1"/>
              <a:t>constdef_cc</a:t>
            </a:r>
            <a:r>
              <a:rPr lang="en-GB" dirty="0"/>
              <a:t> anymore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47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19" indent="-2961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491" indent="-236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287" indent="-236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084" indent="-236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EB5F7A-203B-497B-B561-A6A61AB73FDB}" type="slidenum">
              <a:rPr lang="en-GB" altLang="en-US" smtClean="0"/>
              <a:pPr eaLnBrk="1" hangingPunct="1"/>
              <a:t>75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205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24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2021 – revision stopped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14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97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676BE-ABCF-4D5E-A957-304F77943F61}" type="slidenum">
              <a:rPr lang="en-GB" smtClean="0"/>
              <a:pPr/>
              <a:t>96</a:t>
            </a:fld>
            <a:endParaRPr lang="en-GB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AP: too early to have this?</a:t>
            </a:r>
          </a:p>
        </p:txBody>
      </p:sp>
    </p:spTree>
    <p:extLst>
      <p:ext uri="{BB962C8B-B14F-4D97-AF65-F5344CB8AC3E}">
        <p14:creationId xmlns:p14="http://schemas.microsoft.com/office/powerpoint/2010/main" val="291112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D8F29-8D3C-4D0E-A257-6BDCBD3B6B5F}" type="slidenum">
              <a:rPr lang="en-GB" smtClean="0"/>
              <a:pPr/>
              <a:t>100</a:t>
            </a:fld>
            <a:endParaRPr lang="en-GB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739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5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argument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5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EM help for simpler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2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naming convention here is inconsistent with EUROMOD conventions…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5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Can only add one parameter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9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5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 9.37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2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 9.37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1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1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217"/>
            <a:ext cx="4649537" cy="114300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2896"/>
            <a:ext cx="8232273" cy="308543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78052" y="5872453"/>
            <a:ext cx="1811421" cy="808791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Partnership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0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slide with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B585-CC83-464B-BAF9-91D1AE7F7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9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slide with 1 text box and 2 obje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2C6C-749C-4A90-9704-B1E04FDB5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8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2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40000"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69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2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40000"/>
              <a:defRPr sz="2400"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0070C0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rgbClr val="0070C0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64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9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2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32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07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1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94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92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18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8573"/>
            <a:ext cx="8229600" cy="6351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7200" y="1244600"/>
            <a:ext cx="8232273" cy="4216400"/>
          </a:xfrm>
          <a:prstGeom prst="rect">
            <a:avLst/>
          </a:prstGeom>
        </p:spPr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42950" indent="-285750">
              <a:buSzPct val="80000"/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 marL="2286000" indent="-457200">
              <a:buFont typeface="+mj-lt"/>
              <a:buAutoNum type="romanLcPeriod"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66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217"/>
            <a:ext cx="4649537" cy="114300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2896"/>
            <a:ext cx="8232273" cy="308543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78052" y="5872453"/>
            <a:ext cx="1811421" cy="808791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Partnership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2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3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slide with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B585-CC83-464B-BAF9-91D1AE7F7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53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lide with 1 text box and 2 obje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2C6C-749C-4A90-9704-B1E04FDB5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62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17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6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7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6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8B9AE92-1E6A-4048-B13A-AFCA6C1B2A3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13" y="6052532"/>
            <a:ext cx="805468" cy="805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5A527-70FA-4F43-9AC6-F209BFE9BC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8" y="6220966"/>
            <a:ext cx="1357502" cy="53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34382-74EE-4E71-B136-025B7C4569D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9" y="6316248"/>
            <a:ext cx="1640926" cy="35311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8501C94-F490-421B-A922-611CA4C4EED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94" y="6233486"/>
            <a:ext cx="1150770" cy="4164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9549EB-0E43-4A6D-90F8-A1E9C2357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7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7" r:id="rId13"/>
    <p:sldLayoutId id="2147483706" r:id="rId14"/>
    <p:sldLayoutId id="2147483746" r:id="rId15"/>
    <p:sldLayoutId id="2147483747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45000"/>
        <a:buFont typeface="Arial" panose="020B0604020202020204" pitchFamily="34" charset="0"/>
        <a:buChar char="•"/>
        <a:defRPr sz="32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70000"/>
        <a:buFont typeface="Courier New" panose="02070309020205020404" pitchFamily="49" charset="0"/>
        <a:buChar char="o"/>
        <a:defRPr sz="28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SzPct val="60000"/>
        <a:buFont typeface="Wingdings" panose="05000000000000000000" pitchFamily="2" charset="2"/>
        <a:buChar char="Ø"/>
        <a:defRPr sz="24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9549EB-0E43-4A6D-90F8-A1E9C2357DF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EUROMOD.jpg">
            <a:extLst>
              <a:ext uri="{FF2B5EF4-FFF2-40B4-BE49-F238E27FC236}">
                <a16:creationId xmlns:a16="http://schemas.microsoft.com/office/drawing/2014/main" id="{4626CBEE-83CB-480E-A177-4924B640BBB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3" y="6245225"/>
            <a:ext cx="1348569" cy="530658"/>
          </a:xfrm>
          <a:prstGeom prst="rect">
            <a:avLst/>
          </a:prstGeom>
        </p:spPr>
      </p:pic>
      <p:pic>
        <p:nvPicPr>
          <p:cNvPr id="9" name="Picture 8" descr="170 x170 logo">
            <a:extLst>
              <a:ext uri="{FF2B5EF4-FFF2-40B4-BE49-F238E27FC236}">
                <a16:creationId xmlns:a16="http://schemas.microsoft.com/office/drawing/2014/main" id="{62C50D13-4066-4857-BBCA-FAF2CD92B7B0}"/>
              </a:ext>
            </a:extLst>
          </p:cNvPr>
          <p:cNvPicPr/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3045" y="6161626"/>
            <a:ext cx="741045" cy="7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oE_logo_24bit">
            <a:extLst>
              <a:ext uri="{FF2B5EF4-FFF2-40B4-BE49-F238E27FC236}">
                <a16:creationId xmlns:a16="http://schemas.microsoft.com/office/drawing/2014/main" id="{F8258E18-393B-4620-8AFB-25406843EB12}"/>
              </a:ext>
            </a:extLst>
          </p:cNvPr>
          <p:cNvPicPr/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6316249"/>
            <a:ext cx="13093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FDBA5-0318-43EC-ABCA-CEE65F4431C6}"/>
              </a:ext>
            </a:extLst>
          </p:cNvPr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77509"/>
            <a:ext cx="1853565" cy="4660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45225"/>
            <a:ext cx="838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19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45000"/>
        <a:buFont typeface="Arial" panose="020B0604020202020204" pitchFamily="34" charset="0"/>
        <a:buChar char="•"/>
        <a:defRPr sz="32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70000"/>
        <a:buFont typeface="Courier New" panose="02070309020205020404" pitchFamily="49" charset="0"/>
        <a:buChar char="o"/>
        <a:defRPr sz="28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SzPct val="60000"/>
        <a:buFont typeface="Wingdings" panose="05000000000000000000" pitchFamily="2" charset="2"/>
        <a:buChar char="Ø"/>
        <a:defRPr sz="24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5/tech-tip-google-keep-and-anydo.html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imulation.ac.uk/euromod/access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4744"/>
            <a:ext cx="7772400" cy="2448271"/>
          </a:xfrm>
        </p:spPr>
        <p:txBody>
          <a:bodyPr/>
          <a:lstStyle/>
          <a:p>
            <a:pPr marR="28575">
              <a:spcBef>
                <a:spcPts val="2400"/>
              </a:spcBef>
              <a:spcAft>
                <a:spcPts val="600"/>
              </a:spcAft>
            </a:pPr>
            <a:r>
              <a:rPr lang="en-GB" dirty="0"/>
              <a:t>UKMOD training course</a:t>
            </a:r>
            <a:br>
              <a:rPr lang="en-GB" sz="3200" dirty="0"/>
            </a:br>
            <a:endParaRPr lang="en-GB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456806"/>
            <a:ext cx="6400800" cy="234845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Daria Popova &amp; Justin van de Ven</a:t>
            </a:r>
          </a:p>
          <a:p>
            <a:r>
              <a:rPr lang="en-GB" sz="1600" dirty="0">
                <a:solidFill>
                  <a:schemeClr val="tx1"/>
                </a:solidFill>
              </a:rPr>
              <a:t>ISER, University of Essex</a:t>
            </a:r>
          </a:p>
          <a:p>
            <a:pPr eaLnBrk="1" hangingPunct="1"/>
            <a:endParaRPr lang="en-GB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2000" dirty="0">
                <a:solidFill>
                  <a:schemeClr val="tx1"/>
                </a:solidFill>
              </a:rPr>
              <a:t>1-2 July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7E5C-4366-C34C-804B-54A91174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Functions: </a:t>
            </a:r>
            <a:r>
              <a:rPr lang="en-US" i="1" dirty="0" err="1">
                <a:solidFill>
                  <a:srgbClr val="0070C0"/>
                </a:solidFill>
              </a:rPr>
              <a:t>DefConst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FEB2-F5C4-154C-A53D-A70AE9CD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</a:t>
            </a:r>
            <a:r>
              <a:rPr lang="en-GB" dirty="0" err="1"/>
              <a:t>DefConst</a:t>
            </a:r>
            <a:r>
              <a:rPr lang="en-GB" dirty="0"/>
              <a:t> function defines named arguments that take the same value for population subgroups within each policy system</a:t>
            </a:r>
          </a:p>
          <a:p>
            <a:pPr lvl="1"/>
            <a:r>
              <a:rPr lang="en-GB" dirty="0"/>
              <a:t>notated as </a:t>
            </a:r>
            <a:r>
              <a:rPr lang="en-GB" i="1" dirty="0"/>
              <a:t>$&lt;var&gt; </a:t>
            </a:r>
            <a:r>
              <a:rPr lang="en-GB" dirty="0"/>
              <a:t>where </a:t>
            </a:r>
            <a:r>
              <a:rPr lang="en-GB" i="1" dirty="0"/>
              <a:t>&lt;var&gt; </a:t>
            </a:r>
            <a:r>
              <a:rPr lang="en-GB" dirty="0"/>
              <a:t>is replaced by the variable name</a:t>
            </a:r>
          </a:p>
          <a:p>
            <a:pPr lvl="1"/>
            <a:endParaRPr lang="en-GB" dirty="0"/>
          </a:p>
          <a:p>
            <a:r>
              <a:rPr lang="en-GB" dirty="0"/>
              <a:t>Advantages:</a:t>
            </a:r>
          </a:p>
          <a:p>
            <a:pPr lvl="1"/>
            <a:r>
              <a:rPr lang="en-GB" dirty="0"/>
              <a:t>Differences in rates and thresholds between policy systems can be observed as variation over a single row of the policy spine</a:t>
            </a:r>
          </a:p>
          <a:p>
            <a:pPr lvl="1"/>
            <a:r>
              <a:rPr lang="en-GB" dirty="0"/>
              <a:t>Simplifies updating of tax-benefit parameters</a:t>
            </a:r>
          </a:p>
          <a:p>
            <a:pPr lvl="1"/>
            <a:r>
              <a:rPr lang="en-GB" dirty="0"/>
              <a:t>Facilitates application of the same policy constant in multiple cells of the policy spine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185D2-BC61-6B44-AD5F-185BBC7E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200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Condition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F46A7-0BC3-4019-B9EA-7F70F14D105C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7137" y="5039584"/>
            <a:ext cx="7889726" cy="111097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1800" dirty="0"/>
              <a:t>logical and comparison operations to evaluate a condition with a yes/no result.</a:t>
            </a:r>
          </a:p>
          <a:p>
            <a:pPr eaLnBrk="1" hangingPunct="1"/>
            <a:r>
              <a:rPr lang="en-GB" sz="1800" dirty="0"/>
              <a:t>Conditions can be grouped by parenthesis ()</a:t>
            </a:r>
          </a:p>
          <a:p>
            <a:pPr eaLnBrk="1" hangingPunct="1"/>
            <a:r>
              <a:rPr lang="en-GB" sz="1800" dirty="0"/>
              <a:t>Negative condition (i.e. !) can be used with a single condition only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3DB835-E529-411E-AA36-EAD9FA49C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4240"/>
            <a:ext cx="8167639" cy="35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77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7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TAX_UNIT defines the assessment unit a function refers to:</a:t>
            </a:r>
          </a:p>
          <a:p>
            <a:pPr lvl="1"/>
            <a:r>
              <a:rPr lang="en-GB" sz="1600" dirty="0"/>
              <a:t>Individual (</a:t>
            </a:r>
            <a:r>
              <a:rPr lang="en-GB" sz="1600" dirty="0" err="1"/>
              <a:t>tu_individual_xx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Household (</a:t>
            </a:r>
            <a:r>
              <a:rPr lang="en-GB" sz="1600" dirty="0" err="1"/>
              <a:t>tu_household_xx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Various definitions of family units (various names, e.g. </a:t>
            </a:r>
            <a:r>
              <a:rPr lang="en-GB" sz="1600" dirty="0" err="1"/>
              <a:t>tu_family_xx</a:t>
            </a:r>
            <a:r>
              <a:rPr lang="en-GB" sz="1600" dirty="0"/>
              <a:t>, </a:t>
            </a:r>
            <a:r>
              <a:rPr lang="en-GB" sz="1600" dirty="0" err="1"/>
              <a:t>tu_bu_xx</a:t>
            </a:r>
            <a:r>
              <a:rPr lang="en-GB" sz="1600" dirty="0"/>
              <a:t>)</a:t>
            </a:r>
          </a:p>
          <a:p>
            <a:r>
              <a:rPr lang="en-GB" sz="2000" dirty="0"/>
              <a:t>Compulsory for most policy functions!</a:t>
            </a:r>
          </a:p>
          <a:p>
            <a:pPr lvl="1" eaLnBrk="1" hangingPunct="1">
              <a:buFontTx/>
              <a:buNone/>
            </a:pP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95445-2C95-4F21-9626-8C173680E6C3}" type="slidenum">
              <a:rPr lang="en-GB"/>
              <a:pPr>
                <a:defRPr/>
              </a:pPr>
              <a:t>101</a:t>
            </a:fld>
            <a:endParaRPr lang="en-GB" dirty="0"/>
          </a:p>
        </p:txBody>
      </p:sp>
      <p:pic>
        <p:nvPicPr>
          <p:cNvPr id="6" name="Picture 5" descr="Picture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04306"/>
            <a:ext cx="7632848" cy="24289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Oval 6"/>
          <p:cNvSpPr/>
          <p:nvPr/>
        </p:nvSpPr>
        <p:spPr>
          <a:xfrm>
            <a:off x="1325370" y="4996494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90F4DF-6C1D-A24F-AB6B-19645B28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6" y="-592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Parameters: Assessment Unit</a:t>
            </a:r>
            <a:br>
              <a:rPr lang="en-US" sz="2400" dirty="0"/>
            </a:br>
            <a:r>
              <a:rPr lang="en-US" sz="2400" dirty="0"/>
              <a:t>(TAX_UNIT)</a:t>
            </a:r>
          </a:p>
        </p:txBody>
      </p:sp>
    </p:spTree>
    <p:extLst>
      <p:ext uri="{BB962C8B-B14F-4D97-AF65-F5344CB8AC3E}">
        <p14:creationId xmlns:p14="http://schemas.microsoft.com/office/powerpoint/2010/main" val="8239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344" y="4946494"/>
            <a:ext cx="8075240" cy="965854"/>
          </a:xfrm>
        </p:spPr>
        <p:txBody>
          <a:bodyPr/>
          <a:lstStyle/>
          <a:p>
            <a:r>
              <a:rPr lang="en-GB" sz="2000" dirty="0" err="1"/>
              <a:t>LowLim</a:t>
            </a:r>
            <a:r>
              <a:rPr lang="en-GB" sz="2000" dirty="0"/>
              <a:t>: lower limit</a:t>
            </a:r>
          </a:p>
          <a:p>
            <a:r>
              <a:rPr lang="en-GB" sz="2000" dirty="0" err="1"/>
              <a:t>UpLim</a:t>
            </a:r>
            <a:r>
              <a:rPr lang="en-GB" sz="2000" dirty="0"/>
              <a:t>: upper limit</a:t>
            </a:r>
          </a:p>
          <a:p>
            <a:pPr lvl="1" eaLnBrk="1" hangingPunct="1"/>
            <a:endParaRPr lang="en-GB" dirty="0"/>
          </a:p>
          <a:p>
            <a:pPr eaLnBrk="1" hangingPunct="1"/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2BA0D-8C31-4D3A-B5AF-EF3B4CF92A28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4" y="1176517"/>
            <a:ext cx="8857229" cy="326307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Oval 7"/>
          <p:cNvSpPr/>
          <p:nvPr/>
        </p:nvSpPr>
        <p:spPr>
          <a:xfrm>
            <a:off x="571940" y="3358150"/>
            <a:ext cx="3384376" cy="372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Oval 9"/>
          <p:cNvSpPr/>
          <p:nvPr/>
        </p:nvSpPr>
        <p:spPr>
          <a:xfrm>
            <a:off x="590271" y="3637215"/>
            <a:ext cx="3384376" cy="372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428A71-4F7A-4946-BD66-5A269186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6" y="-592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Parameters: Limits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LowLim</a:t>
            </a:r>
            <a:r>
              <a:rPr lang="en-US" sz="2400" dirty="0"/>
              <a:t>; </a:t>
            </a:r>
            <a:r>
              <a:rPr lang="en-US" sz="2400" dirty="0" err="1"/>
              <a:t>UpLim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141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7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FF8156E-6929-4993-9D86-3BA6A2AB324A}" type="slidenum">
              <a:rPr lang="en-GB" sz="1200">
                <a:latin typeface="+mn-lt"/>
                <a:cs typeface="+mn-cs"/>
              </a:rPr>
              <a:pPr algn="r">
                <a:defRPr/>
              </a:pPr>
              <a:t>103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49DF2-3172-4485-AD67-EB451EBCAE35}" type="slidenum">
              <a:rPr lang="en-GB" smtClean="0"/>
              <a:pPr>
                <a:defRPr/>
              </a:pPr>
              <a:t>103</a:t>
            </a:fld>
            <a:endParaRPr lang="en-GB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38125"/>
            <a:ext cx="8229600" cy="670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Updating assessment units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7677" y="919262"/>
            <a:ext cx="7991475" cy="4525962"/>
          </a:xfrm>
        </p:spPr>
        <p:txBody>
          <a:bodyPr/>
          <a:lstStyle/>
          <a:p>
            <a:pPr eaLnBrk="1" hangingPunct="1"/>
            <a:r>
              <a:rPr lang="en-GB" sz="1800" dirty="0"/>
              <a:t>The tax unit is defined/ calculated the first time it is used by the model: household members are assigned to respective units once an assessment unit is first used. </a:t>
            </a:r>
          </a:p>
          <a:p>
            <a:pPr eaLnBrk="1" hangingPunct="1"/>
            <a:r>
              <a:rPr lang="en-GB" sz="1800" dirty="0"/>
              <a:t>This assignment is not changed with subsequent uses, even if circumstances change.</a:t>
            </a:r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r>
              <a:rPr lang="en-GB" sz="1800" dirty="0"/>
              <a:t>However, the reassessment of the units can be enforced by using the function </a:t>
            </a:r>
            <a:r>
              <a:rPr lang="en-GB" sz="1800" dirty="0" err="1">
                <a:solidFill>
                  <a:srgbClr val="FF0000"/>
                </a:solidFill>
              </a:rPr>
              <a:t>UpdateTU</a:t>
            </a:r>
            <a:r>
              <a:rPr lang="en-GB" sz="1800" dirty="0"/>
              <a:t>.</a:t>
            </a:r>
            <a:r>
              <a:rPr lang="en-GB" sz="24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7936"/>
            <a:ext cx="6336704" cy="146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09951"/>
            <a:ext cx="6336704" cy="6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37BEFC4-4580-4452-87AF-A4F2A0330986}"/>
              </a:ext>
            </a:extLst>
          </p:cNvPr>
          <p:cNvSpPr/>
          <p:nvPr/>
        </p:nvSpPr>
        <p:spPr>
          <a:xfrm>
            <a:off x="1259632" y="5009951"/>
            <a:ext cx="2066131" cy="341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894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UKMOD: Special functions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E4D6-0755-B943-9508-8D989455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726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/>
              <a:t>(More) Special functions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3344"/>
            <a:ext cx="8435975" cy="486794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AddOn_xxx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/>
              <a:t>(implement extended functionalities not part of the standard tax-benefit calculations, such as Effective Marginal Tax Rates, different budget sets)</a:t>
            </a:r>
          </a:p>
          <a:p>
            <a:pPr eaLnBrk="1" hangingPunct="1"/>
            <a:r>
              <a:rPr lang="en-GB" sz="2100" dirty="0">
                <a:solidFill>
                  <a:srgbClr val="0070C0"/>
                </a:solidFill>
              </a:rPr>
              <a:t>Loop</a:t>
            </a:r>
            <a:r>
              <a:rPr lang="en-GB" sz="2100" dirty="0"/>
              <a:t> and </a:t>
            </a:r>
            <a:r>
              <a:rPr lang="en-GB" sz="2100" dirty="0" err="1">
                <a:solidFill>
                  <a:srgbClr val="0070C0"/>
                </a:solidFill>
              </a:rPr>
              <a:t>UnitLoop</a:t>
            </a:r>
            <a:r>
              <a:rPr lang="en-GB" sz="2100" dirty="0"/>
              <a:t> (repeat part (or all) of the tax-benefit calculations)</a:t>
            </a:r>
          </a:p>
          <a:p>
            <a:pPr eaLnBrk="1" hangingPunct="1"/>
            <a:r>
              <a:rPr lang="en-GB" sz="2100" dirty="0">
                <a:solidFill>
                  <a:srgbClr val="0070C0"/>
                </a:solidFill>
              </a:rPr>
              <a:t>Store</a:t>
            </a:r>
            <a:r>
              <a:rPr lang="en-GB" sz="2100" dirty="0"/>
              <a:t> and </a:t>
            </a:r>
            <a:r>
              <a:rPr lang="en-GB" sz="2100" dirty="0">
                <a:solidFill>
                  <a:srgbClr val="0070C0"/>
                </a:solidFill>
              </a:rPr>
              <a:t>Restore</a:t>
            </a:r>
            <a:r>
              <a:rPr lang="en-GB" sz="2100" dirty="0"/>
              <a:t> (set a variable to the initial (or other previous) value 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ChangeParam</a:t>
            </a:r>
            <a:r>
              <a:rPr lang="en-GB" sz="2100" dirty="0">
                <a:solidFill>
                  <a:srgbClr val="FF0000"/>
                </a:solidFill>
              </a:rPr>
              <a:t> </a:t>
            </a:r>
            <a:r>
              <a:rPr lang="en-GB" sz="2100" dirty="0"/>
              <a:t>(modify parameters during the model run)</a:t>
            </a:r>
          </a:p>
          <a:p>
            <a:pPr eaLnBrk="1" hangingPunct="1"/>
            <a:r>
              <a:rPr lang="en-GB" sz="2100" dirty="0">
                <a:solidFill>
                  <a:srgbClr val="0070C0"/>
                </a:solidFill>
              </a:rPr>
              <a:t>Totals</a:t>
            </a:r>
            <a:r>
              <a:rPr lang="en-GB" sz="2100" dirty="0"/>
              <a:t> (calculates aggregates over groups of persons/households)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DropUnit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/>
              <a:t>and </a:t>
            </a:r>
            <a:r>
              <a:rPr lang="en-GB" sz="2100" dirty="0" err="1">
                <a:solidFill>
                  <a:srgbClr val="0070C0"/>
                </a:solidFill>
              </a:rPr>
              <a:t>KeepUnit</a:t>
            </a:r>
            <a:r>
              <a:rPr lang="en-GB" sz="2100" dirty="0"/>
              <a:t> (drops certain persons/households from the calculations)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ILVarOp</a:t>
            </a:r>
            <a:r>
              <a:rPr lang="en-GB" sz="2100" dirty="0"/>
              <a:t> (performs operations on variables that are part of an income list)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RandSeed</a:t>
            </a:r>
            <a:r>
              <a:rPr lang="en-GB" sz="2100" dirty="0"/>
              <a:t> (generates random numbers)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CallProgramme</a:t>
            </a:r>
            <a:r>
              <a:rPr lang="en-GB" sz="2100" dirty="0"/>
              <a:t> (calls another programme, e.g., Stata)</a:t>
            </a:r>
          </a:p>
          <a:p>
            <a:pPr eaLnBrk="1" hangingPunct="1"/>
            <a:endParaRPr lang="en-GB" sz="1800" dirty="0"/>
          </a:p>
          <a:p>
            <a:pPr lvl="1" eaLnBrk="1" hangingPunct="1"/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3E6E3-0040-45FC-B0C0-305C0C78E4B8}" type="slidenum">
              <a:rPr lang="en-GB"/>
              <a:pPr>
                <a:defRPr/>
              </a:pPr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9477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1049DB-4682-4B5E-BA75-93A3CAA27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8" y="1170011"/>
            <a:ext cx="7800975" cy="50673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/>
          <a:lstStyle/>
          <a:p>
            <a:r>
              <a:rPr lang="en-US" dirty="0"/>
              <a:t>Functions: </a:t>
            </a:r>
            <a:r>
              <a:rPr lang="en-US" i="1" dirty="0" err="1"/>
              <a:t>DefConst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11</a:t>
            </a:fld>
            <a:endParaRPr lang="en-GB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86EE94A-E754-7A64-1B82-1FE1FECDE354}"/>
              </a:ext>
            </a:extLst>
          </p:cNvPr>
          <p:cNvSpPr/>
          <p:nvPr/>
        </p:nvSpPr>
        <p:spPr>
          <a:xfrm>
            <a:off x="1619672" y="1331640"/>
            <a:ext cx="1584176" cy="1886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766C6BE8-78B5-356E-82E6-37ABBEC913C0}"/>
              </a:ext>
            </a:extLst>
          </p:cNvPr>
          <p:cNvSpPr/>
          <p:nvPr/>
        </p:nvSpPr>
        <p:spPr>
          <a:xfrm>
            <a:off x="5796136" y="1331640"/>
            <a:ext cx="2686696" cy="4905671"/>
          </a:xfrm>
          <a:prstGeom prst="roundRect">
            <a:avLst>
              <a:gd name="adj" fmla="val 603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E73FA-3899-4B3D-8227-D3E294A5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42" y="908720"/>
            <a:ext cx="8589954" cy="504056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92088"/>
          </a:xfrm>
        </p:spPr>
        <p:txBody>
          <a:bodyPr/>
          <a:lstStyle/>
          <a:p>
            <a:r>
              <a:rPr lang="en-US" dirty="0"/>
              <a:t>Functions: </a:t>
            </a:r>
            <a:r>
              <a:rPr lang="en-US" i="1" dirty="0" err="1"/>
              <a:t>DefConst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12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291397" y="3072290"/>
            <a:ext cx="1462160" cy="1651362"/>
            <a:chOff x="5857240" y="3090396"/>
            <a:chExt cx="2619705" cy="1651362"/>
          </a:xfrm>
        </p:grpSpPr>
        <p:sp>
          <p:nvSpPr>
            <p:cNvPr id="10" name="Down Arrow 9"/>
            <p:cNvSpPr/>
            <p:nvPr/>
          </p:nvSpPr>
          <p:spPr>
            <a:xfrm rot="16200000">
              <a:off x="7730733" y="2693629"/>
              <a:ext cx="235699" cy="102923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7240" y="3356763"/>
              <a:ext cx="2619705" cy="13849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user-defined constant names </a:t>
              </a:r>
              <a:r>
                <a:rPr lang="en-GB" sz="1400" b="1" i="1" dirty="0"/>
                <a:t>$IT&lt;name&gt;</a:t>
              </a:r>
              <a:r>
                <a:rPr lang="en-GB" sz="1400" b="1" dirty="0"/>
                <a:t> in “parameters” column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4177" y="4365104"/>
            <a:ext cx="1256790" cy="1210842"/>
            <a:chOff x="5856299" y="3047259"/>
            <a:chExt cx="2251750" cy="1210842"/>
          </a:xfrm>
        </p:grpSpPr>
        <p:sp>
          <p:nvSpPr>
            <p:cNvPr id="13" name="Down Arrow 12"/>
            <p:cNvSpPr/>
            <p:nvPr/>
          </p:nvSpPr>
          <p:spPr>
            <a:xfrm rot="5400000">
              <a:off x="6738308" y="2552289"/>
              <a:ext cx="235699" cy="122564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6299" y="3303994"/>
              <a:ext cx="2251750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changes to constant values highlighted</a:t>
              </a:r>
            </a:p>
          </p:txBody>
        </p:sp>
      </p:grp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EC3FBFB-E4B1-B5AF-CD09-78EAFE761FFC}"/>
              </a:ext>
            </a:extLst>
          </p:cNvPr>
          <p:cNvSpPr/>
          <p:nvPr/>
        </p:nvSpPr>
        <p:spPr>
          <a:xfrm>
            <a:off x="5992708" y="1885627"/>
            <a:ext cx="2925907" cy="235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/>
              <a:t>The parameter “condition” in </a:t>
            </a:r>
            <a:r>
              <a:rPr lang="en-GB" sz="3600" i="1" dirty="0" err="1"/>
              <a:t>DefConst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8083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Allows for multiple definitions of the same constant with conditions</a:t>
            </a:r>
          </a:p>
          <a:p>
            <a:pPr lvl="1"/>
            <a:r>
              <a:rPr lang="en-GB" dirty="0"/>
              <a:t>Similar to an “if” statement in most programming languages</a:t>
            </a:r>
          </a:p>
          <a:p>
            <a:r>
              <a:rPr lang="en-GB" dirty="0"/>
              <a:t>A base/default value needs to be defined</a:t>
            </a:r>
          </a:p>
          <a:p>
            <a:r>
              <a:rPr lang="en-GB" dirty="0"/>
              <a:t>If more than one condition is true, the matching condition with the </a:t>
            </a:r>
            <a:r>
              <a:rPr lang="en-GB" b="1" dirty="0"/>
              <a:t>largest</a:t>
            </a:r>
            <a:r>
              <a:rPr lang="en-GB" dirty="0"/>
              <a:t> group number determines the final constant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697538"/>
              </p:ext>
            </p:extLst>
          </p:nvPr>
        </p:nvGraphicFramePr>
        <p:xfrm>
          <a:off x="1835696" y="3561866"/>
          <a:ext cx="7040115" cy="2171700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9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DefConst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Defining income tax parameters as constants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$ITThreshHigh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threshold - base/default value needs to be defined first before conditions can be used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drgn1=12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region (drgn1) is Scotland…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ITThreshHigh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30930#y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…this value applies (overwrites default 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drgn1=11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region is Wales...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ITThreshHigh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 this value applies (overwrites default 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03848" y="4753017"/>
            <a:ext cx="50405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203848" y="5257073"/>
            <a:ext cx="50405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5496" y="4473727"/>
            <a:ext cx="1942607" cy="1835593"/>
            <a:chOff x="5174530" y="3186143"/>
            <a:chExt cx="3480506" cy="1835593"/>
          </a:xfrm>
        </p:grpSpPr>
        <p:sp>
          <p:nvSpPr>
            <p:cNvPr id="10" name="Down Arrow 9"/>
            <p:cNvSpPr/>
            <p:nvPr/>
          </p:nvSpPr>
          <p:spPr>
            <a:xfrm rot="16200000">
              <a:off x="8022570" y="2789377"/>
              <a:ext cx="235699" cy="102923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74530" y="3421298"/>
              <a:ext cx="3225360" cy="16004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Default value applies to England and Northern Ireland, as no separate conditions given for these regions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1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CAB24D-6FFE-48C4-9A86-585F22EE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27807"/>
            <a:ext cx="8725765" cy="388843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042DA-19DA-4AE3-8391-FE457D76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How to add a new constant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066E-642F-4D64-BFFB-060E90BE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14</a:t>
            </a:fld>
            <a:endParaRPr lang="en-GB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65A08C7-50A4-4EEC-95C6-FC0ECF28F578}"/>
              </a:ext>
            </a:extLst>
          </p:cNvPr>
          <p:cNvSpPr/>
          <p:nvPr/>
        </p:nvSpPr>
        <p:spPr>
          <a:xfrm>
            <a:off x="457200" y="3757580"/>
            <a:ext cx="8229600" cy="319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C2C719-A418-43D7-836F-321F5B6D3D27}"/>
              </a:ext>
            </a:extLst>
          </p:cNvPr>
          <p:cNvGrpSpPr/>
          <p:nvPr/>
        </p:nvGrpSpPr>
        <p:grpSpPr>
          <a:xfrm>
            <a:off x="755576" y="1180083"/>
            <a:ext cx="4680520" cy="2476552"/>
            <a:chOff x="3626358" y="3442158"/>
            <a:chExt cx="8385936" cy="2476552"/>
          </a:xfrm>
        </p:grpSpPr>
        <p:sp>
          <p:nvSpPr>
            <p:cNvPr id="9" name="Down Arrow 9">
              <a:extLst>
                <a:ext uri="{FF2B5EF4-FFF2-40B4-BE49-F238E27FC236}">
                  <a16:creationId xmlns:a16="http://schemas.microsoft.com/office/drawing/2014/main" id="{98084A60-BEEE-43AE-8AC2-CB38AFDEBEB5}"/>
                </a:ext>
              </a:extLst>
            </p:cNvPr>
            <p:cNvSpPr/>
            <p:nvPr/>
          </p:nvSpPr>
          <p:spPr>
            <a:xfrm>
              <a:off x="4529459" y="4396265"/>
              <a:ext cx="387043" cy="152244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40246-E72E-4717-A3A3-7BD714FD2794}"/>
                </a:ext>
              </a:extLst>
            </p:cNvPr>
            <p:cNvSpPr txBox="1"/>
            <p:nvPr/>
          </p:nvSpPr>
          <p:spPr>
            <a:xfrm>
              <a:off x="3626358" y="3442158"/>
              <a:ext cx="8385936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1400" b="1" dirty="0"/>
                <a:t>right-click on </a:t>
              </a:r>
              <a:r>
                <a:rPr lang="en-GB" sz="1400" b="1" i="1" dirty="0" err="1"/>
                <a:t>DefConst</a:t>
              </a:r>
              <a:r>
                <a:rPr lang="en-GB" sz="1400" b="1" dirty="0"/>
                <a:t> function 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“</a:t>
              </a:r>
              <a:r>
                <a:rPr lang="en-GB" sz="1400" b="1" i="1" dirty="0"/>
                <a:t>Add Parameter Form</a:t>
              </a:r>
              <a:r>
                <a:rPr lang="en-GB" sz="1400" b="1" dirty="0"/>
                <a:t>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parameter </a:t>
              </a:r>
              <a:r>
                <a:rPr lang="en-GB" sz="1400" b="1" i="1" dirty="0"/>
                <a:t>“[Placeholder]”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type in constant name in place of </a:t>
              </a:r>
              <a:r>
                <a:rPr lang="en-GB" sz="1400" b="1" i="1" dirty="0"/>
                <a:t>[Placeholder]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5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Functions: </a:t>
            </a:r>
            <a:r>
              <a:rPr lang="en-GB" i="1" dirty="0" err="1"/>
              <a:t>DefIL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en-GB" dirty="0"/>
              <a:t>Income lists are aggregates of several income sources</a:t>
            </a:r>
          </a:p>
          <a:p>
            <a:pPr lvl="1"/>
            <a:r>
              <a:rPr lang="en-GB" i="1" dirty="0">
                <a:solidFill>
                  <a:srgbClr val="C00000"/>
                </a:solidFill>
              </a:rPr>
              <a:t>“Standard”</a:t>
            </a:r>
            <a:r>
              <a:rPr lang="en-GB" dirty="0"/>
              <a:t>, used for distributional analysis (e.g. household net income) or fiscal overview (e.g. income taxes)</a:t>
            </a:r>
          </a:p>
          <a:p>
            <a:pPr lvl="1"/>
            <a:r>
              <a:rPr lang="en-GB" i="1" dirty="0">
                <a:solidFill>
                  <a:srgbClr val="C00000"/>
                </a:solidFill>
              </a:rPr>
              <a:t>“Non-standard”</a:t>
            </a:r>
            <a:r>
              <a:rPr lang="en-GB" dirty="0"/>
              <a:t>, used for policy implementation (e.g. taxable income)</a:t>
            </a:r>
          </a:p>
          <a:p>
            <a:r>
              <a:rPr lang="en-GB" dirty="0"/>
              <a:t>System function </a:t>
            </a:r>
            <a:r>
              <a:rPr lang="en-GB" dirty="0" err="1"/>
              <a:t>DefIL</a:t>
            </a:r>
            <a:r>
              <a:rPr lang="en-GB" dirty="0"/>
              <a:t> is used to define income lists</a:t>
            </a:r>
          </a:p>
          <a:p>
            <a:pPr lvl="1"/>
            <a:r>
              <a:rPr lang="en-GB" dirty="0"/>
              <a:t>naming convention: </a:t>
            </a:r>
          </a:p>
          <a:p>
            <a:pPr lvl="2"/>
            <a:r>
              <a:rPr lang="en-GB" dirty="0"/>
              <a:t>prefix </a:t>
            </a:r>
            <a:r>
              <a:rPr lang="en-GB" dirty="0" err="1">
                <a:solidFill>
                  <a:srgbClr val="C00000"/>
                </a:solidFill>
              </a:rPr>
              <a:t>ils</a:t>
            </a:r>
            <a:r>
              <a:rPr lang="en-GB" dirty="0">
                <a:solidFill>
                  <a:srgbClr val="C00000"/>
                </a:solidFill>
              </a:rPr>
              <a:t>_ </a:t>
            </a:r>
            <a:r>
              <a:rPr lang="en-GB" dirty="0"/>
              <a:t>for </a:t>
            </a:r>
            <a:r>
              <a:rPr lang="en-GB" dirty="0">
                <a:solidFill>
                  <a:srgbClr val="C00000"/>
                </a:solidFill>
              </a:rPr>
              <a:t>“standard”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prefix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il</a:t>
            </a:r>
            <a:r>
              <a:rPr lang="en-GB" dirty="0">
                <a:solidFill>
                  <a:srgbClr val="C00000"/>
                </a:solidFill>
              </a:rPr>
              <a:t>_</a:t>
            </a:r>
            <a:r>
              <a:rPr lang="en-GB" dirty="0"/>
              <a:t>  for </a:t>
            </a:r>
            <a:r>
              <a:rPr lang="en-GB" dirty="0">
                <a:solidFill>
                  <a:srgbClr val="C00000"/>
                </a:solidFill>
              </a:rPr>
              <a:t>“non-standard”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“standard”</a:t>
            </a:r>
            <a:r>
              <a:rPr lang="en-GB" dirty="0"/>
              <a:t>, defined in the policy </a:t>
            </a:r>
            <a:r>
              <a:rPr lang="en-GB" dirty="0" err="1"/>
              <a:t>ILSDef_uk</a:t>
            </a:r>
            <a:endParaRPr lang="en-GB" dirty="0"/>
          </a:p>
          <a:p>
            <a:pPr lvl="2"/>
            <a:r>
              <a:rPr lang="en-GB" dirty="0"/>
              <a:t>Used by the Statistics Presenter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“non-standard”</a:t>
            </a:r>
            <a:r>
              <a:rPr lang="en-GB" dirty="0"/>
              <a:t>, usually defined in the policy </a:t>
            </a:r>
            <a:r>
              <a:rPr lang="en-GB" dirty="0" err="1"/>
              <a:t>ILDef_uk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2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Functions: </a:t>
            </a:r>
            <a:r>
              <a:rPr lang="en-GB" i="1" dirty="0" err="1"/>
              <a:t>DefIL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Aggregates of variables, pre-defined income lists, fixed amounts, constants</a:t>
            </a:r>
          </a:p>
          <a:p>
            <a:r>
              <a:rPr lang="en-GB" dirty="0"/>
              <a:t>Operations: +, -, fractions (e.g. +0.5), n/a (not applicable)</a:t>
            </a:r>
          </a:p>
          <a:p>
            <a:r>
              <a:rPr lang="en-GB" dirty="0"/>
              <a:t>Use</a:t>
            </a:r>
          </a:p>
          <a:p>
            <a:pPr lvl="1"/>
            <a:r>
              <a:rPr lang="en-GB" dirty="0"/>
              <a:t>once defined, available for all subsequent functions and policies</a:t>
            </a:r>
          </a:p>
          <a:p>
            <a:pPr lvl="1"/>
            <a:r>
              <a:rPr lang="en-GB" dirty="0"/>
              <a:t>behave like monetary variables, with values specific to each observation in the input dataset (unlike constants)</a:t>
            </a:r>
          </a:p>
          <a:p>
            <a:pPr lvl="1"/>
            <a:r>
              <a:rPr lang="en-GB" dirty="0"/>
              <a:t>saved as part of the model output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4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C419A0-710C-49DE-8B3A-0326A2BE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57" y="724608"/>
            <a:ext cx="6286500" cy="43148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13C67D-6611-4E44-9FB2-9E98855A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254423"/>
            <a:ext cx="6552728" cy="153285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37" y="0"/>
            <a:ext cx="8229600" cy="836712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Functions: </a:t>
            </a:r>
            <a:r>
              <a:rPr lang="en-GB" i="1" dirty="0" err="1">
                <a:solidFill>
                  <a:srgbClr val="0070C0"/>
                </a:solidFill>
              </a:rPr>
              <a:t>DefIL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1D591-3C67-4699-A0A1-238325A6FC7F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3568" y="793588"/>
            <a:ext cx="2637292" cy="738664"/>
            <a:chOff x="3866405" y="2659015"/>
            <a:chExt cx="4186839" cy="738664"/>
          </a:xfrm>
        </p:grpSpPr>
        <p:sp>
          <p:nvSpPr>
            <p:cNvPr id="13" name="Down Arrow 12"/>
            <p:cNvSpPr/>
            <p:nvPr/>
          </p:nvSpPr>
          <p:spPr>
            <a:xfrm rot="16200000">
              <a:off x="7420778" y="2549154"/>
              <a:ext cx="235699" cy="102923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6405" y="2659015"/>
              <a:ext cx="3157605" cy="7386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user-defined income list name in “system” column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6244" y="2600922"/>
            <a:ext cx="2851512" cy="1008112"/>
            <a:chOff x="3932326" y="3063771"/>
            <a:chExt cx="4175721" cy="1194330"/>
          </a:xfrm>
        </p:grpSpPr>
        <p:sp>
          <p:nvSpPr>
            <p:cNvPr id="16" name="Down Arrow 15"/>
            <p:cNvSpPr/>
            <p:nvPr/>
          </p:nvSpPr>
          <p:spPr>
            <a:xfrm rot="16200000">
              <a:off x="7346575" y="2667004"/>
              <a:ext cx="235699" cy="102923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2326" y="3303994"/>
              <a:ext cx="4175721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- components of the income list</a:t>
              </a:r>
            </a:p>
            <a:p>
              <a:r>
                <a:rPr lang="en-GB" sz="1400" b="1" dirty="0"/>
                <a:t>- some are being added, other subtracted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2133" y="5598247"/>
            <a:ext cx="2657035" cy="736575"/>
            <a:chOff x="3765569" y="3113599"/>
            <a:chExt cx="4760519" cy="736575"/>
          </a:xfrm>
        </p:grpSpPr>
        <p:sp>
          <p:nvSpPr>
            <p:cNvPr id="19" name="Down Arrow 18"/>
            <p:cNvSpPr/>
            <p:nvPr/>
          </p:nvSpPr>
          <p:spPr>
            <a:xfrm rot="16200000">
              <a:off x="7732188" y="3042148"/>
              <a:ext cx="235701" cy="1352099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65569" y="3113599"/>
              <a:ext cx="3367592" cy="7365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income lists can be included in other income lists</a:t>
              </a:r>
            </a:p>
          </p:txBody>
        </p:sp>
      </p:grp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2D58A39-9DCF-66C3-B2CD-E441AA2201BF}"/>
              </a:ext>
            </a:extLst>
          </p:cNvPr>
          <p:cNvSpPr/>
          <p:nvPr/>
        </p:nvSpPr>
        <p:spPr>
          <a:xfrm>
            <a:off x="5019565" y="1072352"/>
            <a:ext cx="804912" cy="242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43C2339-F38D-F544-3DE1-9528944FEFD5}"/>
              </a:ext>
            </a:extLst>
          </p:cNvPr>
          <p:cNvSpPr/>
          <p:nvPr/>
        </p:nvSpPr>
        <p:spPr>
          <a:xfrm>
            <a:off x="4617109" y="5724344"/>
            <a:ext cx="804912" cy="242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1455A-B73B-4D04-8F27-DBDAC0E9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1" y="2151644"/>
            <a:ext cx="8979729" cy="402868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042DA-19DA-4AE3-8391-FE457D76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Adding a term to an income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066E-642F-4D64-BFFB-060E90BE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18</a:t>
            </a:fld>
            <a:endParaRPr lang="en-GB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65A08C7-50A4-4EEC-95C6-FC0ECF28F578}"/>
              </a:ext>
            </a:extLst>
          </p:cNvPr>
          <p:cNvSpPr/>
          <p:nvPr/>
        </p:nvSpPr>
        <p:spPr>
          <a:xfrm>
            <a:off x="192336" y="3283101"/>
            <a:ext cx="8856984" cy="3038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C2C719-A418-43D7-836F-321F5B6D3D27}"/>
              </a:ext>
            </a:extLst>
          </p:cNvPr>
          <p:cNvGrpSpPr/>
          <p:nvPr/>
        </p:nvGrpSpPr>
        <p:grpSpPr>
          <a:xfrm>
            <a:off x="899592" y="1052736"/>
            <a:ext cx="4680520" cy="2172746"/>
            <a:chOff x="3626358" y="3745964"/>
            <a:chExt cx="8385936" cy="2172746"/>
          </a:xfrm>
        </p:grpSpPr>
        <p:sp>
          <p:nvSpPr>
            <p:cNvPr id="9" name="Down Arrow 9">
              <a:extLst>
                <a:ext uri="{FF2B5EF4-FFF2-40B4-BE49-F238E27FC236}">
                  <a16:creationId xmlns:a16="http://schemas.microsoft.com/office/drawing/2014/main" id="{98084A60-BEEE-43AE-8AC2-CB38AFDEBEB5}"/>
                </a:ext>
              </a:extLst>
            </p:cNvPr>
            <p:cNvSpPr/>
            <p:nvPr/>
          </p:nvSpPr>
          <p:spPr>
            <a:xfrm>
              <a:off x="4529459" y="4396265"/>
              <a:ext cx="387043" cy="152244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40246-E72E-4717-A3A3-7BD714FD2794}"/>
                </a:ext>
              </a:extLst>
            </p:cNvPr>
            <p:cNvSpPr txBox="1"/>
            <p:nvPr/>
          </p:nvSpPr>
          <p:spPr>
            <a:xfrm>
              <a:off x="3626358" y="3745964"/>
              <a:ext cx="8385936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1400" b="1" dirty="0"/>
                <a:t>right-click on </a:t>
              </a:r>
              <a:r>
                <a:rPr lang="en-GB" sz="1400" b="1" i="1" dirty="0" err="1"/>
                <a:t>DefIL</a:t>
              </a:r>
              <a:r>
                <a:rPr lang="en-GB" sz="1400" b="1" dirty="0"/>
                <a:t> function 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“</a:t>
              </a:r>
              <a:r>
                <a:rPr lang="en-GB" sz="1400" b="1" i="1" dirty="0"/>
                <a:t>Add Parameter Form</a:t>
              </a:r>
              <a:r>
                <a:rPr lang="en-GB" sz="1400" b="1" dirty="0"/>
                <a:t>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parameter </a:t>
              </a:r>
              <a:r>
                <a:rPr lang="en-GB" sz="1400" b="1" i="1" dirty="0"/>
                <a:t>“[Placeholder]”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type in component name in place of </a:t>
              </a:r>
              <a:r>
                <a:rPr lang="en-GB" sz="1400" b="1" i="1" dirty="0"/>
                <a:t>[Placeholder]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2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Standard income lists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836712"/>
            <a:ext cx="8352928" cy="5328592"/>
          </a:xfrm>
        </p:spPr>
        <p:txBody>
          <a:bodyPr>
            <a:normAutofit fontScale="62500" lnSpcReduction="20000"/>
          </a:bodyPr>
          <a:lstStyle/>
          <a:p>
            <a:r>
              <a:rPr lang="en-GB" sz="3100" dirty="0"/>
              <a:t>Defined in every country </a:t>
            </a:r>
          </a:p>
          <a:p>
            <a:r>
              <a:rPr lang="en-GB" sz="3100" dirty="0"/>
              <a:t>Built in a comparable way to facilitate cross-national analysis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ils_earns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earnings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ils_origy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market incomes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ils_pen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/>
              <a:t> public pensions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ils_bennt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non-means-tested benefits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ils_benmt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means-tested benefits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ils_ben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all benefits and public pensions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ils_tax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taxes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ils_sicee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employee SICs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ils_sicse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self-employed SICs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ils_sicer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employer SICs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ils_sicdy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 </a:t>
            </a:r>
            <a:r>
              <a:rPr lang="en-GB" sz="3100" dirty="0"/>
              <a:t>total SICs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ils_dispy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disposable income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ils_bensim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/>
              <a:t> simulated benefits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ils_taxsim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simulated taxes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8B585-CC83-464B-BAF9-91D1AE7F766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2F7E4-5640-2044-9437-F0D23DA68C19}"/>
              </a:ext>
            </a:extLst>
          </p:cNvPr>
          <p:cNvSpPr txBox="1"/>
          <p:nvPr/>
        </p:nvSpPr>
        <p:spPr>
          <a:xfrm>
            <a:off x="5508104" y="3511277"/>
            <a:ext cx="3024336" cy="175432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add a new policy that simulates a new benefit/tax, then you need to add the benefit/tax to the right income list!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7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/>
              <a:t>Re-cap of 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/>
          </a:bodyPr>
          <a:lstStyle/>
          <a:p>
            <a:r>
              <a:rPr lang="en-GB" sz="2800" dirty="0"/>
              <a:t>We learned about:</a:t>
            </a:r>
          </a:p>
          <a:p>
            <a:pPr lvl="1"/>
            <a:r>
              <a:rPr lang="en-GB" dirty="0"/>
              <a:t>How to use the policy functions </a:t>
            </a:r>
            <a:r>
              <a:rPr lang="en-GB" i="1" dirty="0" err="1"/>
              <a:t>Elig</a:t>
            </a:r>
            <a:r>
              <a:rPr lang="en-GB" dirty="0"/>
              <a:t> and </a:t>
            </a:r>
            <a:r>
              <a:rPr lang="en-GB" i="1" dirty="0" err="1"/>
              <a:t>ArithOp</a:t>
            </a:r>
            <a:endParaRPr lang="en-GB" i="1" dirty="0"/>
          </a:p>
          <a:p>
            <a:pPr lvl="2"/>
            <a:r>
              <a:rPr lang="en-GB" dirty="0"/>
              <a:t>How to link them via the parameter </a:t>
            </a:r>
            <a:r>
              <a:rPr lang="en-GB" i="1" dirty="0" err="1"/>
              <a:t>Who_must_be_elig</a:t>
            </a:r>
            <a:endParaRPr lang="en-GB" i="1" dirty="0"/>
          </a:p>
          <a:p>
            <a:pPr lvl="2"/>
            <a:r>
              <a:rPr lang="en-GB" dirty="0"/>
              <a:t>The parameter </a:t>
            </a:r>
            <a:r>
              <a:rPr lang="en-GB" i="1" dirty="0" err="1"/>
              <a:t>output_add_var</a:t>
            </a:r>
            <a:r>
              <a:rPr lang="en-GB" i="1" dirty="0"/>
              <a:t> </a:t>
            </a:r>
          </a:p>
          <a:p>
            <a:pPr lvl="1"/>
            <a:r>
              <a:rPr lang="en-GB" dirty="0"/>
              <a:t>How to use the policy function </a:t>
            </a:r>
            <a:r>
              <a:rPr lang="en-GB" i="1" dirty="0" err="1"/>
              <a:t>BenCalc</a:t>
            </a:r>
            <a:endParaRPr lang="en-GB" i="1" dirty="0"/>
          </a:p>
          <a:p>
            <a:pPr lvl="2"/>
            <a:r>
              <a:rPr lang="en-GB" dirty="0"/>
              <a:t>Parameters</a:t>
            </a:r>
            <a:r>
              <a:rPr lang="en-GB" i="1" dirty="0"/>
              <a:t> </a:t>
            </a:r>
            <a:r>
              <a:rPr lang="en-GB" i="1" dirty="0" err="1"/>
              <a:t>Comp_perTU</a:t>
            </a:r>
            <a:r>
              <a:rPr lang="en-GB" i="1" dirty="0"/>
              <a:t>/</a:t>
            </a:r>
            <a:r>
              <a:rPr lang="en-GB" i="1" dirty="0" err="1"/>
              <a:t>Comp_perElig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 err="1"/>
              <a:t>Comp_Cond</a:t>
            </a:r>
            <a:endParaRPr lang="en-GB" i="1" dirty="0"/>
          </a:p>
          <a:p>
            <a:pPr lvl="2"/>
            <a:r>
              <a:rPr lang="en-GB" dirty="0"/>
              <a:t>How to combine/group together parameters via column </a:t>
            </a:r>
            <a:r>
              <a:rPr lang="en-GB" i="1" dirty="0"/>
              <a:t>Grp/No</a:t>
            </a:r>
          </a:p>
          <a:p>
            <a:pPr lvl="1"/>
            <a:r>
              <a:rPr lang="en-GB" dirty="0"/>
              <a:t>Parameter operators and queries</a:t>
            </a:r>
          </a:p>
          <a:p>
            <a:pPr lvl="1"/>
            <a:r>
              <a:rPr lang="en-GB" dirty="0"/>
              <a:t>Handling errors</a:t>
            </a:r>
          </a:p>
          <a:p>
            <a:pPr marL="457200" lvl="1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9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Arrow 67"/>
          <p:cNvSpPr/>
          <p:nvPr/>
        </p:nvSpPr>
        <p:spPr>
          <a:xfrm>
            <a:off x="3060184" y="1944037"/>
            <a:ext cx="1799848" cy="43240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/>
              <a:t>Structure of standard income lists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324544" y="1413447"/>
            <a:ext cx="5904656" cy="4166501"/>
            <a:chOff x="-324544" y="1413447"/>
            <a:chExt cx="5904656" cy="4166501"/>
          </a:xfrm>
        </p:grpSpPr>
        <p:sp>
          <p:nvSpPr>
            <p:cNvPr id="10" name="Rectangle 9"/>
            <p:cNvSpPr/>
            <p:nvPr/>
          </p:nvSpPr>
          <p:spPr>
            <a:xfrm>
              <a:off x="-324544" y="1413447"/>
              <a:ext cx="5904656" cy="4166501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5576" y="2658920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99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Ils_dispy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7132988">
              <a:off x="1377230" y="2244204"/>
              <a:ext cx="1290384" cy="18680"/>
            </a:xfrm>
            <a:custGeom>
              <a:avLst/>
              <a:gdLst>
                <a:gd name="connsiteX0" fmla="*/ 0 w 1290384"/>
                <a:gd name="connsiteY0" fmla="*/ 9340 h 18680"/>
                <a:gd name="connsiteX1" fmla="*/ 1290384 w 1290384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84" h="18680">
                  <a:moveTo>
                    <a:pt x="0" y="9340"/>
                  </a:moveTo>
                  <a:lnTo>
                    <a:pt x="1290384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5632" tIns="-22921" rIns="625632" bIns="-2291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95382" y="1415767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Ils_origy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7692822">
              <a:off x="1611321" y="2492834"/>
              <a:ext cx="822201" cy="18680"/>
            </a:xfrm>
            <a:custGeom>
              <a:avLst/>
              <a:gdLst>
                <a:gd name="connsiteX0" fmla="*/ 0 w 822201"/>
                <a:gd name="connsiteY0" fmla="*/ 9340 h 18680"/>
                <a:gd name="connsiteX1" fmla="*/ 822201 w 822201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201" h="18680">
                  <a:moveTo>
                    <a:pt x="0" y="9340"/>
                  </a:moveTo>
                  <a:lnTo>
                    <a:pt x="822201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245" tIns="-11215" rIns="403245" bIns="-112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95382" y="1913028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289469">
              <a:off x="2930271" y="1871258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30" tIns="-5804" rIns="300429" bIns="-58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06105" y="1415767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Ils_pen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60185" y="2119888"/>
              <a:ext cx="345920" cy="18680"/>
            </a:xfrm>
            <a:custGeom>
              <a:avLst/>
              <a:gdLst>
                <a:gd name="connsiteX0" fmla="*/ 0 w 345920"/>
                <a:gd name="connsiteY0" fmla="*/ 9340 h 18680"/>
                <a:gd name="connsiteX1" fmla="*/ 345920 w 345920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20" h="18680">
                  <a:moveTo>
                    <a:pt x="0" y="9340"/>
                  </a:moveTo>
                  <a:lnTo>
                    <a:pt x="345920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012" tIns="693" rIns="177012" bIns="69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06105" y="1913028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Ils_benmt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3310531">
              <a:off x="2930271" y="2368519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29" tIns="-5805" rIns="300430" bIns="-580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06105" y="2410289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142401">
              <a:off x="1809421" y="2990096"/>
              <a:ext cx="426002" cy="18680"/>
            </a:xfrm>
            <a:custGeom>
              <a:avLst/>
              <a:gdLst>
                <a:gd name="connsiteX0" fmla="*/ 0 w 426002"/>
                <a:gd name="connsiteY0" fmla="*/ 9340 h 18680"/>
                <a:gd name="connsiteX1" fmla="*/ 426002 w 426002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002" h="18680">
                  <a:moveTo>
                    <a:pt x="0" y="9340"/>
                  </a:moveTo>
                  <a:lnTo>
                    <a:pt x="426002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051" tIns="-1311" rIns="215050" bIns="-131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95382" y="2907551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Ils_tax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60185" y="3114411"/>
              <a:ext cx="345920" cy="18680"/>
            </a:xfrm>
            <a:custGeom>
              <a:avLst/>
              <a:gdLst>
                <a:gd name="connsiteX0" fmla="*/ 0 w 345920"/>
                <a:gd name="connsiteY0" fmla="*/ 9340 h 18680"/>
                <a:gd name="connsiteX1" fmla="*/ 345920 w 345920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20" h="18680">
                  <a:moveTo>
                    <a:pt x="0" y="9340"/>
                  </a:moveTo>
                  <a:lnTo>
                    <a:pt x="345920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012" tIns="692" rIns="177012" bIns="69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06105" y="2907551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Ils_taxsim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4467012">
              <a:off x="1377230" y="3487357"/>
              <a:ext cx="1290384" cy="18680"/>
            </a:xfrm>
            <a:custGeom>
              <a:avLst/>
              <a:gdLst>
                <a:gd name="connsiteX0" fmla="*/ 0 w 1290384"/>
                <a:gd name="connsiteY0" fmla="*/ 9340 h 18680"/>
                <a:gd name="connsiteX1" fmla="*/ 1290384 w 1290384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84" h="18680">
                  <a:moveTo>
                    <a:pt x="0" y="9340"/>
                  </a:moveTo>
                  <a:lnTo>
                    <a:pt x="1290384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5631" tIns="-22920" rIns="625633" bIns="-22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195382" y="3902073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Ils_sicdy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289469">
              <a:off x="2930271" y="3860303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30" tIns="-5804" rIns="300429" bIns="-58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406105" y="3404812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Ils_sicee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060185" y="4108933"/>
              <a:ext cx="345920" cy="18680"/>
            </a:xfrm>
            <a:custGeom>
              <a:avLst/>
              <a:gdLst>
                <a:gd name="connsiteX0" fmla="*/ 0 w 345920"/>
                <a:gd name="connsiteY0" fmla="*/ 9340 h 18680"/>
                <a:gd name="connsiteX1" fmla="*/ 345920 w 345920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20" h="18680">
                  <a:moveTo>
                    <a:pt x="0" y="9340"/>
                  </a:moveTo>
                  <a:lnTo>
                    <a:pt x="345920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012" tIns="693" rIns="177012" bIns="69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406105" y="3902073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Ils_sicse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3310531">
              <a:off x="2930271" y="4357564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30" tIns="-5804" rIns="300429" bIns="-58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406105" y="4399334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Ils_sicot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55576" y="3156181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Ils_earns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55576" y="3653442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Ils_sicer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55576" y="4150704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Ils_sicct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5576" y="4647965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Ils_origyrepy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755576" y="5145226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Ils_bensim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3568" y="5723964"/>
            <a:ext cx="4392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/>
            </a:lvl1pPr>
          </a:lstStyle>
          <a:p>
            <a:r>
              <a:rPr lang="en-GB" sz="1200" dirty="0"/>
              <a:t>Plus country specific income lists to calculate implicit tax rates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932040" y="1710771"/>
          <a:ext cx="4072162" cy="416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922759" y="1367865"/>
            <a:ext cx="303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Alternative categorisation of benefit types:</a:t>
            </a:r>
          </a:p>
        </p:txBody>
      </p:sp>
      <p:sp>
        <p:nvSpPr>
          <p:cNvPr id="67" name="Left Brace 66"/>
          <p:cNvSpPr/>
          <p:nvPr/>
        </p:nvSpPr>
        <p:spPr>
          <a:xfrm>
            <a:off x="4860032" y="1769069"/>
            <a:ext cx="355357" cy="3820171"/>
          </a:xfrm>
          <a:prstGeom prst="leftBrace">
            <a:avLst>
              <a:gd name="adj1" fmla="val 88077"/>
              <a:gd name="adj2" fmla="val 10056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ACA33-81D8-4895-94BD-79464956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265904"/>
            <a:ext cx="8788846" cy="11518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173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Income lists – Matrix view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2945" y="908720"/>
            <a:ext cx="8218488" cy="5073427"/>
          </a:xfrm>
        </p:spPr>
        <p:txBody>
          <a:bodyPr/>
          <a:lstStyle/>
          <a:p>
            <a:r>
              <a:rPr lang="en-GB" sz="1800" dirty="0"/>
              <a:t>Summary of income list components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2E0E9-E75C-4195-923A-E5FAEC8F390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9" y="2495550"/>
            <a:ext cx="8077200" cy="43624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1C07ED5-2144-1A2D-6278-65FDCF114EC9}"/>
              </a:ext>
            </a:extLst>
          </p:cNvPr>
          <p:cNvSpPr/>
          <p:nvPr/>
        </p:nvSpPr>
        <p:spPr>
          <a:xfrm>
            <a:off x="1403648" y="1234852"/>
            <a:ext cx="779264" cy="3038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9E52AA8-5D13-B657-BE2C-D685AEEA8AF8}"/>
              </a:ext>
            </a:extLst>
          </p:cNvPr>
          <p:cNvSpPr/>
          <p:nvPr/>
        </p:nvSpPr>
        <p:spPr>
          <a:xfrm>
            <a:off x="7092280" y="1691616"/>
            <a:ext cx="1944216" cy="3038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3186" y="19776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/>
              <a:t>Understanding </a:t>
            </a:r>
            <a:r>
              <a:rPr lang="en-GB" sz="3600" dirty="0" err="1"/>
              <a:t>SchedCalc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8B585-CC83-464B-BAF9-91D1AE7F766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3186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We can now read and understand the code written in the </a:t>
            </a:r>
            <a:r>
              <a:rPr lang="en-GB" i="1" dirty="0" err="1"/>
              <a:t>SchedCalc</a:t>
            </a:r>
            <a:r>
              <a:rPr lang="en-GB" dirty="0"/>
              <a:t> function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C4AC51-0D8E-4108-B6B6-ED775FB3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83768"/>
            <a:ext cx="7515145" cy="358704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057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011287-E129-BA09-B1E3-0830D81D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185"/>
            <a:ext cx="8229600" cy="4853135"/>
          </a:xfrm>
        </p:spPr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 err="1"/>
              <a:t>SchedCalc</a:t>
            </a:r>
            <a:r>
              <a:rPr lang="en-US" dirty="0"/>
              <a:t> and </a:t>
            </a:r>
            <a:r>
              <a:rPr lang="en-US" dirty="0" err="1"/>
              <a:t>DefConst</a:t>
            </a:r>
            <a:r>
              <a:rPr lang="en-US" dirty="0"/>
              <a:t> functions to modify the income taxes applicable to non-savings non-dividend income in Scotland in 2026.</a:t>
            </a:r>
          </a:p>
          <a:p>
            <a:pPr lvl="1"/>
            <a:r>
              <a:rPr lang="en-US" dirty="0"/>
              <a:t>The higher rate of 42% is applied to annual income up to £90,000;</a:t>
            </a:r>
          </a:p>
          <a:p>
            <a:pPr lvl="1"/>
            <a:r>
              <a:rPr lang="en-US" dirty="0"/>
              <a:t>The additional rate of 47% is applied to annual income between £90,001 and £125,140;</a:t>
            </a:r>
          </a:p>
          <a:p>
            <a:pPr lvl="1"/>
            <a:r>
              <a:rPr lang="en-US" dirty="0"/>
              <a:t>A new top rate of 50% is applied to annual income above £125,140.</a:t>
            </a:r>
          </a:p>
          <a:p>
            <a:pPr lvl="1"/>
            <a:r>
              <a:rPr lang="en-US" dirty="0" err="1"/>
              <a:t>Analyse</a:t>
            </a:r>
            <a:r>
              <a:rPr lang="en-US" dirty="0"/>
              <a:t> effects of the reform.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35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011287-E129-BA09-B1E3-0830D81D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185"/>
            <a:ext cx="8229600" cy="48531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Copy the system UK_2026 and call the copy UK_2026_ex5</a:t>
            </a:r>
          </a:p>
          <a:p>
            <a:r>
              <a:rPr lang="en-GB" dirty="0"/>
              <a:t>Alter the </a:t>
            </a:r>
            <a:r>
              <a:rPr lang="en-GB" i="1" dirty="0" err="1"/>
              <a:t>SchedCalc</a:t>
            </a:r>
            <a:r>
              <a:rPr lang="en-GB" i="1" dirty="0"/>
              <a:t> </a:t>
            </a:r>
            <a:r>
              <a:rPr lang="en-GB" dirty="0"/>
              <a:t>function that evaluates non-savings non-dividend income taxes in Scotland to include a new tax band</a:t>
            </a:r>
          </a:p>
          <a:p>
            <a:r>
              <a:rPr lang="en-GB" dirty="0"/>
              <a:t>Add model constants to control application of the new tax band</a:t>
            </a:r>
          </a:p>
          <a:p>
            <a:r>
              <a:rPr lang="en-GB" dirty="0"/>
              <a:t>Use the revised structure to modify the income taxes so that:</a:t>
            </a:r>
          </a:p>
          <a:p>
            <a:pPr lvl="1"/>
            <a:r>
              <a:rPr lang="en-GB" dirty="0"/>
              <a:t>The higher rate of 42% is applied to annual income up to £90,000</a:t>
            </a:r>
          </a:p>
          <a:p>
            <a:pPr lvl="1"/>
            <a:r>
              <a:rPr lang="en-GB" dirty="0"/>
              <a:t>The additional rate of 47% is applied to annual income between £90,000 and £125,140</a:t>
            </a:r>
          </a:p>
          <a:p>
            <a:pPr lvl="1"/>
            <a:r>
              <a:rPr lang="en-GB" dirty="0"/>
              <a:t>A new top rate of 50% is applied to income above £125,140</a:t>
            </a:r>
          </a:p>
          <a:p>
            <a:r>
              <a:rPr lang="en-GB" dirty="0"/>
              <a:t>Run the baseline and reformed systems and analyse the distributional impact using the Statistics Presenter </a:t>
            </a:r>
          </a:p>
        </p:txBody>
      </p:sp>
    </p:spTree>
    <p:extLst>
      <p:ext uri="{BB962C8B-B14F-4D97-AF65-F5344CB8AC3E}">
        <p14:creationId xmlns:p14="http://schemas.microsoft.com/office/powerpoint/2010/main" val="365536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You learned how to use </a:t>
            </a:r>
            <a:r>
              <a:rPr lang="en-GB" sz="2800" dirty="0" err="1"/>
              <a:t>SchedCalc</a:t>
            </a:r>
            <a:r>
              <a:rPr lang="en-GB" sz="2800" dirty="0"/>
              <a:t> to reform the income tax policy</a:t>
            </a:r>
          </a:p>
          <a:p>
            <a:pPr lvl="1"/>
            <a:r>
              <a:rPr lang="en-GB" dirty="0"/>
              <a:t>Adding and modifying </a:t>
            </a:r>
            <a:r>
              <a:rPr lang="en-GB" dirty="0" err="1"/>
              <a:t>Band_Rate</a:t>
            </a:r>
            <a:r>
              <a:rPr lang="en-GB" dirty="0"/>
              <a:t>, </a:t>
            </a:r>
            <a:r>
              <a:rPr lang="en-GB" dirty="0" err="1"/>
              <a:t>Band_UpLim</a:t>
            </a:r>
            <a:endParaRPr lang="en-GB" dirty="0"/>
          </a:p>
          <a:p>
            <a:pPr lvl="1"/>
            <a:r>
              <a:rPr lang="en-GB" dirty="0"/>
              <a:t>Adding or changing values to income tax band thresholds using constants defined in the </a:t>
            </a:r>
            <a:r>
              <a:rPr lang="en-GB" dirty="0" err="1"/>
              <a:t>ConstDef</a:t>
            </a:r>
            <a:r>
              <a:rPr lang="en-GB" dirty="0"/>
              <a:t> policy (via a </a:t>
            </a:r>
            <a:r>
              <a:rPr lang="en-GB" i="1" dirty="0" err="1"/>
              <a:t>DefConst</a:t>
            </a:r>
            <a:r>
              <a:rPr lang="en-GB" dirty="0"/>
              <a:t> function)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26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444D17-EF06-619A-6DAE-078169F6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185"/>
            <a:ext cx="8229600" cy="4853135"/>
          </a:xfrm>
        </p:spPr>
        <p:txBody>
          <a:bodyPr>
            <a:normAutofit/>
          </a:bodyPr>
          <a:lstStyle/>
          <a:p>
            <a:r>
              <a:rPr lang="en-US" dirty="0"/>
              <a:t>We will </a:t>
            </a:r>
            <a:r>
              <a:rPr lang="en-US" dirty="0" err="1"/>
              <a:t>analyse</a:t>
            </a:r>
            <a:r>
              <a:rPr lang="en-US" dirty="0"/>
              <a:t> the distributional and budgetary effects of excluding child benefit from the benefits cap.</a:t>
            </a:r>
          </a:p>
          <a:p>
            <a:pPr lvl="1"/>
            <a:r>
              <a:rPr lang="en-US" dirty="0"/>
              <a:t>Copy the system UK_2026 and call the copy UK_2026_ex6</a:t>
            </a:r>
          </a:p>
          <a:p>
            <a:pPr lvl="1"/>
            <a:r>
              <a:rPr lang="en-US" dirty="0"/>
              <a:t>Identify the income list that defines the benefits subject to the benefit cap</a:t>
            </a:r>
          </a:p>
          <a:p>
            <a:pPr lvl="1"/>
            <a:r>
              <a:rPr lang="en-US" dirty="0"/>
              <a:t>Alter the income list to omit child benefit </a:t>
            </a:r>
          </a:p>
          <a:p>
            <a:pPr lvl="1"/>
            <a:r>
              <a:rPr lang="en-US" dirty="0"/>
              <a:t>Run the reformed system and </a:t>
            </a:r>
            <a:r>
              <a:rPr lang="en-US" dirty="0" err="1"/>
              <a:t>analyse</a:t>
            </a:r>
            <a:r>
              <a:rPr lang="en-US" dirty="0"/>
              <a:t> its distributional impact using the Statistics Presenter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19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/>
              <a:t>You learned</a:t>
            </a:r>
            <a:r>
              <a:rPr lang="en-GB" dirty="0"/>
              <a:t>:</a:t>
            </a:r>
          </a:p>
          <a:p>
            <a:pPr lvl="1"/>
            <a:r>
              <a:rPr lang="en-GB" sz="2600" dirty="0"/>
              <a:t>How the benefit cap policy works in UKMOD</a:t>
            </a:r>
          </a:p>
          <a:p>
            <a:pPr lvl="1"/>
            <a:r>
              <a:rPr lang="en-GB" sz="2600" dirty="0"/>
              <a:t>How exemptions from the benefit cap are taken into account (e.g. </a:t>
            </a:r>
            <a:r>
              <a:rPr lang="en-GB" sz="2600" i="1" dirty="0" err="1"/>
              <a:t>il_bcap_exempt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Which benefits are subject to the cap and how they are taken into account by UKMOD (e.g. </a:t>
            </a:r>
            <a:r>
              <a:rPr lang="en-GB" sz="2600" i="1" dirty="0" err="1"/>
              <a:t>il_bencap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There are separate calculations of the benefit cap when it applies to HB (</a:t>
            </a:r>
            <a:r>
              <a:rPr lang="en-GB" sz="2600" i="1" dirty="0" err="1"/>
              <a:t>brd_s</a:t>
            </a:r>
            <a:r>
              <a:rPr lang="en-GB" sz="2600" dirty="0"/>
              <a:t>) and when it applies to UC (</a:t>
            </a:r>
            <a:r>
              <a:rPr lang="en-GB" sz="2600" i="1" dirty="0" err="1"/>
              <a:t>brduc_s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Benefit cap affect net disposable income by reducing means-tested benefit (</a:t>
            </a:r>
            <a:r>
              <a:rPr lang="en-GB" sz="2600" i="1" dirty="0" err="1"/>
              <a:t>ils_benmt</a:t>
            </a:r>
            <a:r>
              <a:rPr lang="en-GB" sz="2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28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3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216"/>
            <a:ext cx="8229600" cy="715496"/>
          </a:xfrm>
        </p:spPr>
        <p:txBody>
          <a:bodyPr>
            <a:normAutofit fontScale="90000"/>
          </a:bodyPr>
          <a:lstStyle/>
          <a:p>
            <a:r>
              <a:rPr lang="en-GB"/>
              <a:t>Outline for Day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007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Day 2:</a:t>
            </a:r>
          </a:p>
          <a:p>
            <a:pPr lvl="1"/>
            <a:r>
              <a:rPr lang="en-GB" dirty="0"/>
              <a:t>UKMOD policy function </a:t>
            </a:r>
            <a:r>
              <a:rPr lang="en-GB" i="1" dirty="0" err="1"/>
              <a:t>SchedCalc</a:t>
            </a:r>
            <a:r>
              <a:rPr lang="en-GB" i="1" dirty="0"/>
              <a:t> </a:t>
            </a:r>
          </a:p>
          <a:p>
            <a:pPr lvl="1"/>
            <a:r>
              <a:rPr lang="en-GB" dirty="0"/>
              <a:t>UKMOD system functions </a:t>
            </a:r>
            <a:r>
              <a:rPr lang="en-GB" i="1" dirty="0" err="1"/>
              <a:t>DefConst</a:t>
            </a:r>
            <a:r>
              <a:rPr lang="en-GB" i="1" dirty="0"/>
              <a:t>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i="1" dirty="0" err="1"/>
              <a:t>DefIl</a:t>
            </a:r>
            <a:r>
              <a:rPr lang="en-GB" i="1" dirty="0"/>
              <a:t> </a:t>
            </a:r>
          </a:p>
          <a:p>
            <a:pPr lvl="2"/>
            <a:r>
              <a:rPr lang="en-GB" dirty="0"/>
              <a:t>Exercise using functions </a:t>
            </a:r>
            <a:r>
              <a:rPr lang="en-GB" i="1" dirty="0" err="1"/>
              <a:t>SchedCalc</a:t>
            </a:r>
            <a:r>
              <a:rPr lang="en-GB" dirty="0"/>
              <a:t> and </a:t>
            </a:r>
            <a:r>
              <a:rPr lang="en-GB" i="1" dirty="0" err="1"/>
              <a:t>DefConst</a:t>
            </a:r>
            <a:endParaRPr lang="en-GB" i="1" dirty="0"/>
          </a:p>
          <a:p>
            <a:pPr lvl="2"/>
            <a:r>
              <a:rPr lang="en-US" dirty="0"/>
              <a:t>Exercise using function </a:t>
            </a:r>
            <a:r>
              <a:rPr lang="en-US" i="1" dirty="0" err="1"/>
              <a:t>DefIL</a:t>
            </a:r>
            <a:endParaRPr lang="en-GB" i="1" dirty="0"/>
          </a:p>
          <a:p>
            <a:pPr lvl="1"/>
            <a:r>
              <a:rPr lang="en-GB" dirty="0"/>
              <a:t>UKMOD policy function </a:t>
            </a:r>
            <a:r>
              <a:rPr lang="en-GB" i="1" dirty="0"/>
              <a:t>Allocate</a:t>
            </a:r>
            <a:r>
              <a:rPr lang="en-GB" dirty="0"/>
              <a:t>	</a:t>
            </a:r>
          </a:p>
          <a:p>
            <a:pPr lvl="1"/>
            <a:r>
              <a:rPr lang="en-GB" dirty="0"/>
              <a:t>UKMOD system function </a:t>
            </a:r>
            <a:r>
              <a:rPr lang="en-GB" i="1" dirty="0" err="1"/>
              <a:t>DefTU</a:t>
            </a:r>
            <a:endParaRPr lang="en-GB" dirty="0"/>
          </a:p>
          <a:p>
            <a:pPr lvl="2"/>
            <a:r>
              <a:rPr lang="en-GB" dirty="0"/>
              <a:t>Exercise using function </a:t>
            </a:r>
            <a:r>
              <a:rPr lang="en-GB" i="1" dirty="0" err="1"/>
              <a:t>DefTU</a:t>
            </a:r>
            <a:endParaRPr lang="en-GB" i="1" dirty="0"/>
          </a:p>
          <a:p>
            <a:pPr lvl="1"/>
            <a:r>
              <a:rPr lang="en-GB" dirty="0"/>
              <a:t>UKMOD system functions </a:t>
            </a:r>
            <a:r>
              <a:rPr lang="en-GB" i="1" dirty="0"/>
              <a:t>Uprate, </a:t>
            </a:r>
            <a:r>
              <a:rPr lang="en-GB" i="1" dirty="0" err="1"/>
              <a:t>DefVar</a:t>
            </a:r>
            <a:endParaRPr lang="en-GB" i="1" dirty="0"/>
          </a:p>
          <a:p>
            <a:pPr lvl="1"/>
            <a:r>
              <a:rPr lang="en-GB" dirty="0"/>
              <a:t>UKMOD system functions </a:t>
            </a:r>
            <a:r>
              <a:rPr lang="en-GB" i="1" dirty="0" err="1"/>
              <a:t>DefOutput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 err="1"/>
              <a:t>SetDefault</a:t>
            </a:r>
            <a:endParaRPr lang="en-GB" i="1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94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UKMOD: POLICY FUNCTION </a:t>
            </a:r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cap="none" dirty="0">
                <a:solidFill>
                  <a:srgbClr val="0070C0"/>
                </a:solidFill>
              </a:rPr>
              <a:t>llocate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82408"/>
              </p:ext>
            </p:extLst>
          </p:nvPr>
        </p:nvGraphicFramePr>
        <p:xfrm>
          <a:off x="2267744" y="908721"/>
          <a:ext cx="5528444" cy="3024335"/>
        </p:xfrm>
        <a:graphic>
          <a:graphicData uri="http://schemas.openxmlformats.org/drawingml/2006/table">
            <a:tbl>
              <a:tblPr/>
              <a:tblGrid>
                <a:gridCol w="1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4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Allocate Housing Benefit to the person responsible for housing costs and council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Housing Benefit to be reallocated between the members of the assessment unit (b: benefit,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housing,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Share_Between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dhr=1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the benefit between those responsible for the housing (dhr=1)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Share_All_IfNoElig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noone is responsible for the housing, share among all members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0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result in bho_s: result of Allocate function overwrites the current value of the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478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Function </a:t>
            </a:r>
            <a:r>
              <a:rPr lang="en-GB" i="1" dirty="0"/>
              <a:t>Allocate</a:t>
            </a:r>
            <a:endParaRPr lang="en-GB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UKMOD output is at the individual level by default!</a:t>
            </a: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The value of a policy function is generally assigned to the </a:t>
            </a:r>
            <a:r>
              <a:rPr lang="en-GB" sz="2400" b="1" dirty="0"/>
              <a:t>head of the assessment unit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For all other members of the unit and for those in units that are not identified as eligible:</a:t>
            </a:r>
          </a:p>
          <a:p>
            <a:pPr lvl="2">
              <a:lnSpc>
                <a:spcPct val="90000"/>
              </a:lnSpc>
            </a:pPr>
            <a:r>
              <a:rPr lang="en-GB" dirty="0" err="1">
                <a:solidFill>
                  <a:srgbClr val="C00000"/>
                </a:solidFill>
              </a:rPr>
              <a:t>output_var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is set to zero</a:t>
            </a:r>
          </a:p>
          <a:p>
            <a:pPr lvl="2">
              <a:lnSpc>
                <a:spcPct val="90000"/>
              </a:lnSpc>
            </a:pPr>
            <a:r>
              <a:rPr lang="en-GB" dirty="0" err="1">
                <a:solidFill>
                  <a:srgbClr val="C00000"/>
                </a:solidFill>
              </a:rPr>
              <a:t>output_add_var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not changed (or set to 0 if undefined before)</a:t>
            </a:r>
          </a:p>
          <a:p>
            <a:pPr lvl="2">
              <a:lnSpc>
                <a:spcPct val="90000"/>
              </a:lnSpc>
            </a:pPr>
            <a:r>
              <a:rPr lang="en-GB" dirty="0" err="1">
                <a:solidFill>
                  <a:srgbClr val="C00000"/>
                </a:solidFill>
              </a:rPr>
              <a:t>result_var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is set to zero.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Allocate </a:t>
            </a:r>
            <a:r>
              <a:rPr lang="en-US" dirty="0"/>
              <a:t>function is used to share/allocate a variable between members of an assessment unit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can therefore divide the output from other policy functions among assessment unit members that are not the head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E1821-25DF-4C80-9109-56BE8E2B5376}" type="slidenum">
              <a:rPr lang="en-GB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4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>
                <a:solidFill>
                  <a:srgbClr val="0070C0"/>
                </a:solidFill>
              </a:rPr>
              <a:t>Allocate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n-GB" sz="3000" dirty="0"/>
              <a:t>Parameters of </a:t>
            </a:r>
            <a:r>
              <a:rPr lang="en-GB" sz="3000" i="1" dirty="0"/>
              <a:t>Allocate</a:t>
            </a:r>
            <a:endParaRPr lang="en-GB" sz="3000" dirty="0"/>
          </a:p>
          <a:p>
            <a:pPr lvl="1"/>
            <a:r>
              <a:rPr lang="en-GB" dirty="0">
                <a:solidFill>
                  <a:srgbClr val="C00000"/>
                </a:solidFill>
              </a:rPr>
              <a:t>Share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/>
              <a:t>which variable to split</a:t>
            </a:r>
          </a:p>
          <a:p>
            <a:pPr lvl="2"/>
            <a:r>
              <a:rPr lang="en-GB" dirty="0"/>
              <a:t>amount to split first summed up across assessment unit members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Share_Between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condition parameter; who are the members ‘participating’ in the split</a:t>
            </a:r>
          </a:p>
          <a:p>
            <a:pPr lvl="2"/>
            <a:r>
              <a:rPr lang="en-GB" dirty="0"/>
              <a:t>default is all members of the assessment unit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Share_Prop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in what proportion to split between the various qualifying members (i.e. those satisfying the </a:t>
            </a:r>
            <a:r>
              <a:rPr lang="en-GB" dirty="0" err="1"/>
              <a:t>Share_Between</a:t>
            </a:r>
            <a:r>
              <a:rPr lang="en-GB" dirty="0"/>
              <a:t> condition)</a:t>
            </a:r>
          </a:p>
          <a:p>
            <a:pPr lvl="2"/>
            <a:r>
              <a:rPr lang="en-GB" dirty="0"/>
              <a:t>default is sharing in equal proportions</a:t>
            </a:r>
          </a:p>
          <a:p>
            <a:pPr lvl="1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CB921-6736-41DC-9E00-2A64565EF5A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21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53369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Allocate</a:t>
            </a:r>
            <a:r>
              <a:rPr lang="en-GB" sz="2800" dirty="0"/>
              <a:t> reallocates amounts between members of assessment units (subject to conditions)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69100"/>
              </p:ext>
            </p:extLst>
          </p:nvPr>
        </p:nvGraphicFramePr>
        <p:xfrm>
          <a:off x="1559569" y="2614804"/>
          <a:ext cx="6032500" cy="3507105"/>
        </p:xfrm>
        <a:graphic>
          <a:graphicData uri="http://schemas.openxmlformats.org/drawingml/2006/table">
            <a:tbl>
              <a:tblPr/>
              <a:tblGrid>
                <a:gridCol w="21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6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Allocate Housing Benefit to the person responsible for housing costs and council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Housing Benefit to be reallocated between the members of the assessment unit (b: benefit,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housing,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Share_Between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dhr=1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the benefit between those responsible for the housing (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Share_All_IfNoElig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no one is responsible for the housing, share among all members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result in bho_s: result of Allocate function overwrites the current value of the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>
                <a:solidFill>
                  <a:srgbClr val="0070C0"/>
                </a:solidFill>
              </a:rPr>
              <a:t>Allocate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4175B-AC98-4338-9705-A28815E9F437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E3FD5021-CB93-414D-3DB1-74F9428FCE90}"/>
              </a:ext>
            </a:extLst>
          </p:cNvPr>
          <p:cNvSpPr/>
          <p:nvPr/>
        </p:nvSpPr>
        <p:spPr>
          <a:xfrm>
            <a:off x="1763688" y="3701555"/>
            <a:ext cx="1512168" cy="524721"/>
          </a:xfrm>
          <a:prstGeom prst="roundRect">
            <a:avLst>
              <a:gd name="adj" fmla="val 65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5FC0779-BC16-FE22-1517-7C6E922D8F82}"/>
              </a:ext>
            </a:extLst>
          </p:cNvPr>
          <p:cNvSpPr/>
          <p:nvPr/>
        </p:nvSpPr>
        <p:spPr>
          <a:xfrm>
            <a:off x="1763688" y="4215380"/>
            <a:ext cx="1512168" cy="483431"/>
          </a:xfrm>
          <a:prstGeom prst="roundRect">
            <a:avLst>
              <a:gd name="adj" fmla="val 65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1448967F-074B-0BA4-87C9-DF5CA3C12FB1}"/>
              </a:ext>
            </a:extLst>
          </p:cNvPr>
          <p:cNvSpPr/>
          <p:nvPr/>
        </p:nvSpPr>
        <p:spPr>
          <a:xfrm>
            <a:off x="1763688" y="4698811"/>
            <a:ext cx="1512168" cy="445626"/>
          </a:xfrm>
          <a:prstGeom prst="roundRect">
            <a:avLst>
              <a:gd name="adj" fmla="val 65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Allocate</a:t>
            </a:r>
            <a:r>
              <a:rPr lang="en-GB" sz="2800" dirty="0"/>
              <a:t> reallocates amounts between members of assessment units (subject to conditions)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46669"/>
              </p:ext>
            </p:extLst>
          </p:nvPr>
        </p:nvGraphicFramePr>
        <p:xfrm>
          <a:off x="1554214" y="1974367"/>
          <a:ext cx="6032500" cy="4286250"/>
        </p:xfrm>
        <a:graphic>
          <a:graphicData uri="http://schemas.openxmlformats.org/drawingml/2006/table">
            <a:tbl>
              <a:tblPr/>
              <a:tblGrid>
                <a:gridCol w="21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6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Allocate the income tax - based on joint taxation - between the couple's partners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to be reallocated between the partners of the couple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Share_Prop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the income tax in proportion to the persons' earnings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Share_equ_Ifzero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no one has earnings, then income tax is shared equally between the couple's partners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Ignore_neg_prop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someome's earnings are negative, they are ignored (i.e. considered to be zero)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result in tin_s: result of Allocate function overwrites the current value of the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tu_couple_uk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>
                <a:solidFill>
                  <a:srgbClr val="0070C0"/>
                </a:solidFill>
              </a:rPr>
              <a:t>Allocate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4175B-AC98-4338-9705-A28815E9F437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3C1A9A6-0F61-4A11-A137-2E8D56D8957C}"/>
              </a:ext>
            </a:extLst>
          </p:cNvPr>
          <p:cNvSpPr/>
          <p:nvPr/>
        </p:nvSpPr>
        <p:spPr>
          <a:xfrm>
            <a:off x="1763688" y="3645024"/>
            <a:ext cx="1512168" cy="1656184"/>
          </a:xfrm>
          <a:prstGeom prst="roundRect">
            <a:avLst>
              <a:gd name="adj" fmla="val 65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UKMOD: Assessment (Tax) Unit &amp; the system function </a:t>
            </a:r>
            <a:r>
              <a:rPr lang="en-GB" i="1" dirty="0" err="1"/>
              <a:t>D</a:t>
            </a:r>
            <a:r>
              <a:rPr lang="en-GB" i="1" cap="none" dirty="0" err="1"/>
              <a:t>ef</a:t>
            </a:r>
            <a:r>
              <a:rPr lang="en-GB" i="1" dirty="0" err="1"/>
              <a:t>T</a:t>
            </a:r>
            <a:r>
              <a:rPr lang="en-GB" i="1" cap="none" dirty="0" err="1"/>
              <a:t>U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1A36C-DEBF-4F5B-BFEB-794DDD1D2481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93" y="548681"/>
            <a:ext cx="6654032" cy="38582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4459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this lecture, you will learn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What assessment (tax) units are and how they work</a:t>
            </a:r>
          </a:p>
          <a:p>
            <a:pPr lvl="1"/>
            <a:r>
              <a:rPr lang="en-GB" dirty="0"/>
              <a:t>How the head and other members of the assessment unit is defined in UKMOD</a:t>
            </a:r>
          </a:p>
          <a:p>
            <a:pPr lvl="1"/>
            <a:r>
              <a:rPr lang="en-GB" dirty="0"/>
              <a:t>How to avoid splitting up families</a:t>
            </a:r>
          </a:p>
          <a:p>
            <a:pPr lvl="1"/>
            <a:r>
              <a:rPr lang="en-GB" dirty="0"/>
              <a:t>Footnote parameters</a:t>
            </a:r>
          </a:p>
          <a:p>
            <a:r>
              <a:rPr lang="en-GB" sz="2800" dirty="0"/>
              <a:t>How assessment units are implemented in UKMOD, using the system function </a:t>
            </a:r>
            <a:r>
              <a:rPr lang="en-GB" sz="2800" i="1" dirty="0" err="1"/>
              <a:t>DefTU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A8FB8-C411-4B7B-B8DF-3C88CBE8C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94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0B703-85DF-4DC3-BBDF-2639D2689176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23031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Assessment Unit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126133"/>
            <a:ext cx="8280400" cy="5039171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/>
              <a:t>Unit: group of household members to be considered together </a:t>
            </a:r>
          </a:p>
          <a:p>
            <a:pPr eaLnBrk="1" hangingPunct="1"/>
            <a:r>
              <a:rPr lang="en-GB" sz="2400" dirty="0"/>
              <a:t>Defined with System function </a:t>
            </a:r>
            <a:r>
              <a:rPr lang="en-GB" sz="2400" i="1" dirty="0" err="1">
                <a:solidFill>
                  <a:srgbClr val="C00000"/>
                </a:solidFill>
              </a:rPr>
              <a:t>DefTU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usually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policy </a:t>
            </a:r>
            <a:r>
              <a:rPr lang="en-GB" sz="2400" i="1" dirty="0" err="1"/>
              <a:t>TUDef_uk</a:t>
            </a:r>
            <a:endParaRPr lang="en-GB" sz="2400" i="1" dirty="0"/>
          </a:p>
          <a:p>
            <a:pPr eaLnBrk="1" hangingPunct="1"/>
            <a:r>
              <a:rPr lang="en-GB" sz="2400" dirty="0"/>
              <a:t>Defined the first time used by the model</a:t>
            </a:r>
          </a:p>
          <a:p>
            <a:pPr lvl="1"/>
            <a:r>
              <a:rPr lang="en-GB" sz="2000" dirty="0"/>
              <a:t>(although can be updated – see </a:t>
            </a:r>
            <a:r>
              <a:rPr lang="en-GB" sz="2000" i="1" dirty="0" err="1">
                <a:solidFill>
                  <a:srgbClr val="C00000"/>
                </a:solidFill>
              </a:rPr>
              <a:t>UpdateTU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GB" sz="2400" dirty="0"/>
              <a:t>Naming convention: </a:t>
            </a:r>
            <a:r>
              <a:rPr lang="en-GB" sz="2400" dirty="0" err="1"/>
              <a:t>tu</a:t>
            </a:r>
            <a:r>
              <a:rPr lang="en-GB" sz="2400" dirty="0"/>
              <a:t>_&lt;name&gt;_</a:t>
            </a:r>
            <a:r>
              <a:rPr lang="en-GB" sz="2400" dirty="0" err="1"/>
              <a:t>uk</a:t>
            </a:r>
            <a:endParaRPr lang="en-GB" sz="2400" dirty="0"/>
          </a:p>
          <a:p>
            <a:r>
              <a:rPr lang="en-GB" sz="2400" dirty="0"/>
              <a:t>Parameter </a:t>
            </a:r>
            <a:r>
              <a:rPr lang="en-GB" sz="2400" dirty="0">
                <a:solidFill>
                  <a:srgbClr val="C00000"/>
                </a:solidFill>
              </a:rPr>
              <a:t>Type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in </a:t>
            </a:r>
            <a:r>
              <a:rPr lang="en-GB" sz="2400" i="1" dirty="0" err="1"/>
              <a:t>DefTU</a:t>
            </a:r>
            <a:r>
              <a:rPr lang="en-GB" sz="2400" dirty="0"/>
              <a:t> defines the composition of the tax unit</a:t>
            </a:r>
          </a:p>
          <a:p>
            <a:pPr lvl="1"/>
            <a:r>
              <a:rPr lang="en-GB" sz="1800" dirty="0">
                <a:solidFill>
                  <a:srgbClr val="C00000"/>
                </a:solidFill>
              </a:rPr>
              <a:t>HH</a:t>
            </a:r>
            <a:r>
              <a:rPr lang="en-GB" sz="1800" dirty="0">
                <a:solidFill>
                  <a:srgbClr val="FF0000"/>
                </a:solidFill>
              </a:rPr>
              <a:t>:</a:t>
            </a:r>
            <a:r>
              <a:rPr lang="en-GB" sz="1800" dirty="0"/>
              <a:t> all individuals of the household are in the same unit.</a:t>
            </a:r>
          </a:p>
          <a:p>
            <a:pPr lvl="1"/>
            <a:r>
              <a:rPr lang="en-GB" sz="1800" dirty="0">
                <a:solidFill>
                  <a:srgbClr val="C00000"/>
                </a:solidFill>
              </a:rPr>
              <a:t>IND: </a:t>
            </a:r>
            <a:r>
              <a:rPr lang="en-GB" sz="1800" dirty="0"/>
              <a:t>each individual of the household forms its own unit.</a:t>
            </a:r>
          </a:p>
          <a:p>
            <a:pPr lvl="1"/>
            <a:r>
              <a:rPr lang="en-GB" sz="1800" dirty="0">
                <a:solidFill>
                  <a:srgbClr val="C00000"/>
                </a:solidFill>
              </a:rPr>
              <a:t>SUBGROUP: </a:t>
            </a:r>
            <a:r>
              <a:rPr lang="en-GB" sz="1800" dirty="0"/>
              <a:t>individuals determined by parameter </a:t>
            </a:r>
            <a:r>
              <a:rPr lang="en-GB" sz="1800" i="1" dirty="0"/>
              <a:t>Members</a:t>
            </a:r>
            <a:r>
              <a:rPr lang="en-GB" sz="1800" dirty="0"/>
              <a:t> form a unit. The household may be split into several units of different size. </a:t>
            </a:r>
          </a:p>
          <a:p>
            <a:endParaRPr lang="en-GB" sz="2200" dirty="0"/>
          </a:p>
          <a:p>
            <a:pPr eaLnBrk="1" hangingPunct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98609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87C796-6BAB-4FAA-8F90-767B3C62578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772816"/>
          <a:ext cx="8229600" cy="4054266"/>
        </p:xfrm>
        <a:graphic>
          <a:graphicData uri="http://schemas.openxmlformats.org/drawingml/2006/table">
            <a:tbl>
              <a:tblPr/>
              <a:tblGrid>
                <a:gridCol w="214905">
                  <a:extLst>
                    <a:ext uri="{9D8B030D-6E8A-4147-A177-3AD203B41FA5}">
                      <a16:colId xmlns:a16="http://schemas.microsoft.com/office/drawing/2014/main" val="1582631613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1741792151"/>
                    </a:ext>
                  </a:extLst>
                </a:gridCol>
                <a:gridCol w="2174334">
                  <a:extLst>
                    <a:ext uri="{9D8B030D-6E8A-4147-A177-3AD203B41FA5}">
                      <a16:colId xmlns:a16="http://schemas.microsoft.com/office/drawing/2014/main" val="3533849053"/>
                    </a:ext>
                  </a:extLst>
                </a:gridCol>
                <a:gridCol w="4234894">
                  <a:extLst>
                    <a:ext uri="{9D8B030D-6E8A-4147-A177-3AD203B41FA5}">
                      <a16:colId xmlns:a16="http://schemas.microsoft.com/office/drawing/2014/main" val="247209312"/>
                    </a:ext>
                  </a:extLst>
                </a:gridCol>
              </a:tblGrid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52199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individual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21611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4621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97004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dag&lt;16 | (dag&lt;19 &amp; IsInEducation &amp; !IsMarried)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16; or less than 19, in education and not 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07907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household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61605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tu_household_uk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000090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35799"/>
                  </a:ext>
                </a:extLst>
              </a:tr>
              <a:tr h="4323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dag&lt;16 | (dag&lt;19 &amp; IsInEducation &amp; !IsMarried)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16; or less than 19, in education and not 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91825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nuclear family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0604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39135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94467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OwnDepChild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partner, own dependent children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78498"/>
                  </a:ext>
                </a:extLst>
              </a:tr>
              <a:tr h="4323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dag&lt;16 | (dag&lt;19 &amp; IsInEducation &amp; !IsMarried)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16; or less than 19, in education and not 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1197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0B703-85DF-4DC3-BBDF-2639D268917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508012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Type of assessment/tax unit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A1F923-4C7A-4DC9-89BD-2559B8A789A7}"/>
              </a:ext>
            </a:extLst>
          </p:cNvPr>
          <p:cNvSpPr/>
          <p:nvPr/>
        </p:nvSpPr>
        <p:spPr>
          <a:xfrm>
            <a:off x="2195735" y="3401485"/>
            <a:ext cx="2312109" cy="4329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B9D7EF-A0FE-4BFD-8721-D9AE6DD01ABA}"/>
              </a:ext>
            </a:extLst>
          </p:cNvPr>
          <p:cNvSpPr/>
          <p:nvPr/>
        </p:nvSpPr>
        <p:spPr>
          <a:xfrm>
            <a:off x="2195734" y="2230293"/>
            <a:ext cx="2312109" cy="4329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9F7610-6B7C-4425-9893-8353095B41FE}"/>
              </a:ext>
            </a:extLst>
          </p:cNvPr>
          <p:cNvSpPr/>
          <p:nvPr/>
        </p:nvSpPr>
        <p:spPr>
          <a:xfrm>
            <a:off x="2195733" y="4466870"/>
            <a:ext cx="2232251" cy="9747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/>
              <a:t>Assessment units: examples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2755A-553D-47FD-B4FD-D0206BF9FA1B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52004"/>
              </p:ext>
            </p:extLst>
          </p:nvPr>
        </p:nvGraphicFramePr>
        <p:xfrm>
          <a:off x="323627" y="1608519"/>
          <a:ext cx="8496746" cy="4142150"/>
        </p:xfrm>
        <a:graphic>
          <a:graphicData uri="http://schemas.openxmlformats.org/drawingml/2006/table">
            <a:tbl>
              <a:tblPr/>
              <a:tblGrid>
                <a:gridCol w="122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3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description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idhh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idperson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idpartner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idmother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idfather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dag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Household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Individual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Subgroup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(e.g. Family)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rowSpan="4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typical family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C1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couple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without children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lone parent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single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401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two singles living together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501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7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502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 rowSpan="6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large family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C6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E6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F6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C6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64D5B40-703E-497D-AB5C-536A19F48769}"/>
              </a:ext>
            </a:extLst>
          </p:cNvPr>
          <p:cNvSpPr/>
          <p:nvPr/>
        </p:nvSpPr>
        <p:spPr>
          <a:xfrm>
            <a:off x="7812360" y="4181704"/>
            <a:ext cx="656052" cy="260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6169F3-6DFF-46DA-8238-15FBFFAD6559}"/>
              </a:ext>
            </a:extLst>
          </p:cNvPr>
          <p:cNvSpPr/>
          <p:nvPr/>
        </p:nvSpPr>
        <p:spPr>
          <a:xfrm>
            <a:off x="7831410" y="5507707"/>
            <a:ext cx="656052" cy="260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75134-396C-460F-A9FD-AE632C4FDF64}"/>
              </a:ext>
            </a:extLst>
          </p:cNvPr>
          <p:cNvSpPr/>
          <p:nvPr/>
        </p:nvSpPr>
        <p:spPr>
          <a:xfrm>
            <a:off x="7849291" y="4858866"/>
            <a:ext cx="656052" cy="260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24915E-AC5C-4688-87FB-1E1963B8D9F3}"/>
              </a:ext>
            </a:extLst>
          </p:cNvPr>
          <p:cNvSpPr/>
          <p:nvPr/>
        </p:nvSpPr>
        <p:spPr>
          <a:xfrm>
            <a:off x="5652120" y="1622482"/>
            <a:ext cx="936104" cy="4188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E3FAE-E07C-4D52-B2C0-889CEA0C8B35}"/>
              </a:ext>
            </a:extLst>
          </p:cNvPr>
          <p:cNvSpPr/>
          <p:nvPr/>
        </p:nvSpPr>
        <p:spPr>
          <a:xfrm>
            <a:off x="6588224" y="1616757"/>
            <a:ext cx="936104" cy="4188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FEFD87-4F76-469E-BFBF-01380438A8BA}"/>
              </a:ext>
            </a:extLst>
          </p:cNvPr>
          <p:cNvSpPr/>
          <p:nvPr/>
        </p:nvSpPr>
        <p:spPr>
          <a:xfrm>
            <a:off x="7529294" y="1611937"/>
            <a:ext cx="1296045" cy="4188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AF53-8186-C94B-A054-434D1EB3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US" dirty="0"/>
              <a:t>Types of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E6149-E0A4-5647-966B-683827DE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8A8FB8-C411-4B7B-B8DF-3C88CBE8C9E0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63BE7C-D7BB-4DC3-AA78-B631C62D09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3132917"/>
              </p:ext>
            </p:extLst>
          </p:nvPr>
        </p:nvGraphicFramePr>
        <p:xfrm>
          <a:off x="827584" y="1600200"/>
          <a:ext cx="78592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5A7DE1-2C2F-2440-A2D6-BFAD2C758F87}"/>
              </a:ext>
            </a:extLst>
          </p:cNvPr>
          <p:cNvGrpSpPr/>
          <p:nvPr/>
        </p:nvGrpSpPr>
        <p:grpSpPr>
          <a:xfrm>
            <a:off x="5400092" y="274638"/>
            <a:ext cx="3420380" cy="1325562"/>
            <a:chOff x="5400092" y="274638"/>
            <a:chExt cx="3420380" cy="1325562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914F6EDB-0FE9-7048-A542-DF5C16DF410D}"/>
                </a:ext>
              </a:extLst>
            </p:cNvPr>
            <p:cNvGraphicFramePr/>
            <p:nvPr/>
          </p:nvGraphicFramePr>
          <p:xfrm>
            <a:off x="5501208" y="323056"/>
            <a:ext cx="3203848" cy="114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8DD1F-0F0A-0D48-9767-D606D49B182B}"/>
                </a:ext>
              </a:extLst>
            </p:cNvPr>
            <p:cNvSpPr/>
            <p:nvPr/>
          </p:nvSpPr>
          <p:spPr>
            <a:xfrm>
              <a:off x="7646640" y="274638"/>
              <a:ext cx="1173832" cy="132556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930F35-BA31-494F-9A4D-03BAA9A56872}"/>
                </a:ext>
              </a:extLst>
            </p:cNvPr>
            <p:cNvSpPr/>
            <p:nvPr/>
          </p:nvSpPr>
          <p:spPr>
            <a:xfrm>
              <a:off x="5400092" y="448071"/>
              <a:ext cx="1173832" cy="89296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192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22960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Head of the tax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2C3FA-CF76-41EB-9BE4-78B049EE7C1B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986407"/>
            <a:ext cx="8218487" cy="24425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/>
              <a:t>The </a:t>
            </a:r>
            <a:r>
              <a:rPr lang="en-GB" sz="2400" dirty="0">
                <a:solidFill>
                  <a:srgbClr val="C00000"/>
                </a:solidFill>
              </a:rPr>
              <a:t>head of a tax unit </a:t>
            </a:r>
            <a:r>
              <a:rPr lang="en-GB" sz="2400" dirty="0"/>
              <a:t>is by default</a:t>
            </a:r>
          </a:p>
          <a:p>
            <a:pPr lvl="1">
              <a:defRPr/>
            </a:pPr>
            <a:r>
              <a:rPr lang="en-GB" sz="2000" dirty="0"/>
              <a:t>the highest income member </a:t>
            </a:r>
          </a:p>
          <a:p>
            <a:pPr lvl="2">
              <a:defRPr/>
            </a:pPr>
            <a:r>
              <a:rPr lang="en-GB" sz="1800" dirty="0"/>
              <a:t>System Configuration: Income for Head Definition</a:t>
            </a:r>
          </a:p>
          <a:p>
            <a:pPr lvl="1">
              <a:defRPr/>
            </a:pPr>
            <a:r>
              <a:rPr lang="en-GB" sz="2000" dirty="0"/>
              <a:t>the oldest</a:t>
            </a:r>
          </a:p>
          <a:p>
            <a:pPr lvl="2">
              <a:defRPr/>
            </a:pPr>
            <a:r>
              <a:rPr lang="en-GB" sz="1800" dirty="0"/>
              <a:t>with the smallest personal id (i.e. </a:t>
            </a:r>
            <a:r>
              <a:rPr lang="en-GB" sz="1800" i="1" dirty="0" err="1"/>
              <a:t>idperson</a:t>
            </a:r>
            <a:r>
              <a:rPr lang="en-GB" sz="1800" i="1" dirty="0"/>
              <a:t>)</a:t>
            </a:r>
            <a:endParaRPr lang="en-GB" sz="1800" dirty="0"/>
          </a:p>
          <a:p>
            <a:pPr eaLnBrk="1" hangingPunct="1">
              <a:defRPr/>
            </a:pPr>
            <a:r>
              <a:rPr lang="en-GB" sz="2400" dirty="0">
                <a:solidFill>
                  <a:schemeClr val="tx1"/>
                </a:solidFill>
              </a:rPr>
              <a:t>Additional, </a:t>
            </a:r>
            <a:r>
              <a:rPr lang="en-GB" sz="2400" u="sng" dirty="0">
                <a:solidFill>
                  <a:schemeClr val="tx1"/>
                </a:solidFill>
              </a:rPr>
              <a:t>optional</a:t>
            </a:r>
            <a:r>
              <a:rPr lang="en-GB" sz="2400" dirty="0">
                <a:solidFill>
                  <a:schemeClr val="tx1"/>
                </a:solidFill>
              </a:rPr>
              <a:t> specifications for the </a:t>
            </a:r>
            <a:r>
              <a:rPr lang="en-GB" sz="2400" dirty="0">
                <a:solidFill>
                  <a:srgbClr val="C00000"/>
                </a:solidFill>
              </a:rPr>
              <a:t>head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7E48B1-8031-42D6-905B-174CCF3EB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785974"/>
              </p:ext>
            </p:extLst>
          </p:nvPr>
        </p:nvGraphicFramePr>
        <p:xfrm>
          <a:off x="457200" y="3601521"/>
          <a:ext cx="8229600" cy="3067839"/>
        </p:xfrm>
        <a:graphic>
          <a:graphicData uri="http://schemas.openxmlformats.org/drawingml/2006/table">
            <a:tbl>
              <a:tblPr/>
              <a:tblGrid>
                <a:gridCol w="1667833">
                  <a:extLst>
                    <a:ext uri="{9D8B030D-6E8A-4147-A177-3AD203B41FA5}">
                      <a16:colId xmlns:a16="http://schemas.microsoft.com/office/drawing/2014/main" val="1313816962"/>
                    </a:ext>
                  </a:extLst>
                </a:gridCol>
                <a:gridCol w="1558267">
                  <a:extLst>
                    <a:ext uri="{9D8B030D-6E8A-4147-A177-3AD203B41FA5}">
                      <a16:colId xmlns:a16="http://schemas.microsoft.com/office/drawing/2014/main" val="12496072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3279549529"/>
                    </a:ext>
                  </a:extLst>
                </a:gridCol>
                <a:gridCol w="3895669">
                  <a:extLst>
                    <a:ext uri="{9D8B030D-6E8A-4147-A177-3AD203B41FA5}">
                      <a16:colId xmlns:a16="http://schemas.microsoft.com/office/drawing/2014/main" val="4088626163"/>
                    </a:ext>
                  </a:extLst>
                </a:gridCol>
              </a:tblGrid>
              <a:tr h="2191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type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18432"/>
                  </a:ext>
                </a:extLst>
              </a:tr>
              <a:tr h="6573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HeadDefInc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or incomelist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ils_origy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Incomelist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used for determining who has highest income in the assessment unit, see parameter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423652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further defining the head of the assessment unit.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52843"/>
                  </a:ext>
                </a:extLst>
              </a:tr>
              <a:tr h="8765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StopIfNoHeadFound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yes: an error is issued if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rules out all household members.</a:t>
                      </a:r>
                      <a:b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no: no error issued, instead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 dropped for affected households.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29212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NoChildIfHead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(possible) child status is removed if person is the Head of the assessment unit.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03425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NoChildIfPartner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(possible) child status is removed if person is Partner as defined by parameter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5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29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Members of the tax unit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dirty="0"/>
              <a:t>If tax unit type is SUBGROUP, parameter</a:t>
            </a:r>
            <a:r>
              <a:rPr lang="en-GB" sz="2400" dirty="0">
                <a:solidFill>
                  <a:srgbClr val="C00000"/>
                </a:solidFill>
              </a:rPr>
              <a:t> Members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defines which </a:t>
            </a:r>
            <a:r>
              <a:rPr lang="en-GB" sz="2400" dirty="0" err="1"/>
              <a:t>hh</a:t>
            </a:r>
            <a:r>
              <a:rPr lang="en-GB" sz="2400" dirty="0"/>
              <a:t> members form a unit</a:t>
            </a:r>
          </a:p>
          <a:p>
            <a:r>
              <a:rPr lang="en-GB" dirty="0"/>
              <a:t>Relations are often defined with respect to the </a:t>
            </a:r>
            <a:r>
              <a:rPr lang="en-GB" i="1" dirty="0"/>
              <a:t>head</a:t>
            </a:r>
            <a:r>
              <a:rPr lang="en-GB" dirty="0"/>
              <a:t> of the unit</a:t>
            </a:r>
          </a:p>
          <a:p>
            <a:pPr lvl="1"/>
            <a:r>
              <a:rPr lang="en-GB" sz="2000" dirty="0"/>
              <a:t>e.g. Partner, </a:t>
            </a:r>
            <a:r>
              <a:rPr lang="en-GB" sz="2000" dirty="0" err="1"/>
              <a:t>OwnChild</a:t>
            </a:r>
            <a:r>
              <a:rPr lang="en-GB" sz="2000" dirty="0"/>
              <a:t>, </a:t>
            </a:r>
            <a:r>
              <a:rPr lang="en-GB" sz="2000" dirty="0" err="1"/>
              <a:t>DepParent</a:t>
            </a:r>
            <a:endParaRPr lang="en-GB" sz="2000" dirty="0"/>
          </a:p>
          <a:p>
            <a:pPr eaLnBrk="1" hangingPunct="1"/>
            <a:r>
              <a:rPr lang="en-GB" sz="2400" dirty="0"/>
              <a:t>The status of each member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is defined by a </a:t>
            </a:r>
            <a:r>
              <a:rPr lang="en-GB" sz="2400" dirty="0">
                <a:solidFill>
                  <a:srgbClr val="C00000"/>
                </a:solidFill>
              </a:rPr>
              <a:t>&lt;name&gt;Cond</a:t>
            </a:r>
            <a:r>
              <a:rPr lang="en-GB" sz="2400" dirty="0"/>
              <a:t> parameter</a:t>
            </a:r>
          </a:p>
          <a:p>
            <a:pPr lvl="1"/>
            <a:r>
              <a:rPr lang="en-GB" sz="2000" dirty="0"/>
              <a:t>e.g. </a:t>
            </a:r>
            <a:r>
              <a:rPr lang="en-GB" sz="2000" dirty="0" err="1"/>
              <a:t>PartnerCond</a:t>
            </a:r>
            <a:r>
              <a:rPr lang="en-GB" sz="2000" dirty="0"/>
              <a:t>, </a:t>
            </a:r>
            <a:r>
              <a:rPr lang="en-GB" sz="2000" dirty="0" err="1"/>
              <a:t>OwnChildCond</a:t>
            </a:r>
            <a:r>
              <a:rPr lang="en-GB" sz="2000" dirty="0"/>
              <a:t>, </a:t>
            </a:r>
            <a:r>
              <a:rPr lang="en-GB" sz="2000" dirty="0" err="1"/>
              <a:t>DepParentCond</a:t>
            </a:r>
            <a:endParaRPr lang="en-GB" sz="2000" dirty="0"/>
          </a:p>
          <a:p>
            <a:r>
              <a:rPr lang="en-GB" dirty="0"/>
              <a:t>Conditions allow for prefixes denoting variables relating the reference unit’s head and partner:</a:t>
            </a:r>
          </a:p>
          <a:p>
            <a:pPr lvl="1"/>
            <a:r>
              <a:rPr lang="en-GB" sz="2000" dirty="0"/>
              <a:t>e.g. </a:t>
            </a:r>
            <a:r>
              <a:rPr lang="en-GB" sz="2000" dirty="0" err="1"/>
              <a:t>head:idperson</a:t>
            </a:r>
            <a:r>
              <a:rPr lang="en-GB" sz="2000" dirty="0"/>
              <a:t> = </a:t>
            </a:r>
            <a:r>
              <a:rPr lang="en-GB" sz="2000" dirty="0" err="1"/>
              <a:t>idpartner</a:t>
            </a:r>
            <a:r>
              <a:rPr lang="en-GB" sz="2000" dirty="0"/>
              <a:t> checks if the value of </a:t>
            </a:r>
            <a:r>
              <a:rPr lang="en-GB" sz="2000" dirty="0" err="1"/>
              <a:t>idperson</a:t>
            </a:r>
            <a:r>
              <a:rPr lang="en-GB" sz="2000" dirty="0"/>
              <a:t> of the head of the assessment unit equals </a:t>
            </a:r>
            <a:r>
              <a:rPr lang="en-GB" sz="2000" dirty="0" err="1"/>
              <a:t>idpartner</a:t>
            </a:r>
            <a:r>
              <a:rPr lang="en-GB" sz="2000" dirty="0"/>
              <a:t> for the current observation</a:t>
            </a:r>
          </a:p>
          <a:p>
            <a:pPr lvl="1" eaLnBrk="1" hangingPunct="1"/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16B6D-E3C3-4472-924F-0C24D553B287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95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19167B-1D15-4358-A637-67E38DFB956B}"/>
              </a:ext>
            </a:extLst>
          </p:cNvPr>
          <p:cNvGraphicFramePr>
            <a:graphicFrameLocks noGrp="1"/>
          </p:cNvGraphicFramePr>
          <p:nvPr/>
        </p:nvGraphicFramePr>
        <p:xfrm>
          <a:off x="79367" y="603713"/>
          <a:ext cx="8928992" cy="557484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582620613"/>
                    </a:ext>
                  </a:extLst>
                </a:gridCol>
                <a:gridCol w="2764441">
                  <a:extLst>
                    <a:ext uri="{9D8B030D-6E8A-4147-A177-3AD203B41FA5}">
                      <a16:colId xmlns:a16="http://schemas.microsoft.com/office/drawing/2014/main" val="220271191"/>
                    </a:ext>
                  </a:extLst>
                </a:gridCol>
                <a:gridCol w="4652383">
                  <a:extLst>
                    <a:ext uri="{9D8B030D-6E8A-4147-A177-3AD203B41FA5}">
                      <a16:colId xmlns:a16="http://schemas.microsoft.com/office/drawing/2014/main" val="2407493360"/>
                    </a:ext>
                  </a:extLst>
                </a:gridCol>
              </a:tblGrid>
              <a:tr h="19309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8349"/>
                  </a:ext>
                </a:extLst>
              </a:tr>
              <a:tr h="57929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Specifies which members of the household form a unit, if parameter Type is set to SUBGROUP, </a:t>
                      </a:r>
                      <a:b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e.g. Partner &amp; OwnChild.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3163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partner, i.e. the partner of the head.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60768"/>
                  </a:ext>
                </a:extLst>
              </a:tr>
              <a:tr h="51800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i.e. nobody is a child</a:t>
                      </a:r>
                      <a:b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dependent child. 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parameter equals 0, i.e. nobody is child, if not defined or set to n/a.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However, setting the parameter to 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 the same as typing 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IsParent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24504"/>
                  </a:ext>
                </a:extLst>
              </a:tr>
              <a:tr h="474466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an own child: either the head or the head's partner is the mother/father of the 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90699"/>
                  </a:ext>
                </a:extLst>
              </a:tr>
              <a:tr h="23723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OwnDepChildCond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IsOwnChild &amp; IsDepChild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an own dependent 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73160"/>
                  </a:ext>
                </a:extLst>
              </a:tr>
              <a:tr h="22619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LooseDepChildCond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loose dependent 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35032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DepParentCond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dependent parent, i.e. the parent of the head or the head's partner.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30284"/>
                  </a:ext>
                </a:extLst>
              </a:tr>
              <a:tr h="35860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DepRelativeCond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i.e. nobody is a dependent relative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dependent relative.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20643"/>
                  </a:ext>
                </a:extLst>
              </a:tr>
              <a:tr h="19309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LoneParentCond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IsParentOfDepChild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lone parent.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031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CB921-6736-41DC-9E00-2A64565EF5AE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063" y="-9510"/>
            <a:ext cx="8229600" cy="603713"/>
          </a:xfrm>
        </p:spPr>
        <p:txBody>
          <a:bodyPr>
            <a:normAutofit fontScale="90000"/>
          </a:bodyPr>
          <a:lstStyle/>
          <a:p>
            <a:r>
              <a:rPr lang="en-GB" dirty="0"/>
              <a:t>Members of the tax unit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92FB3-EB2F-BFA1-A80F-DA38BA3C8BDC}"/>
              </a:ext>
            </a:extLst>
          </p:cNvPr>
          <p:cNvSpPr/>
          <p:nvPr/>
        </p:nvSpPr>
        <p:spPr>
          <a:xfrm>
            <a:off x="1403648" y="557491"/>
            <a:ext cx="936104" cy="294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681AE6-4EFF-4550-8066-939D7D66A7E5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399296"/>
          <a:ext cx="8229600" cy="2927770"/>
        </p:xfrm>
        <a:graphic>
          <a:graphicData uri="http://schemas.openxmlformats.org/drawingml/2006/table">
            <a:tbl>
              <a:tblPr/>
              <a:tblGrid>
                <a:gridCol w="214905">
                  <a:extLst>
                    <a:ext uri="{9D8B030D-6E8A-4147-A177-3AD203B41FA5}">
                      <a16:colId xmlns:a16="http://schemas.microsoft.com/office/drawing/2014/main" val="3206164838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541091152"/>
                    </a:ext>
                  </a:extLst>
                </a:gridCol>
                <a:gridCol w="2174334">
                  <a:extLst>
                    <a:ext uri="{9D8B030D-6E8A-4147-A177-3AD203B41FA5}">
                      <a16:colId xmlns:a16="http://schemas.microsoft.com/office/drawing/2014/main" val="2595630573"/>
                    </a:ext>
                  </a:extLst>
                </a:gridCol>
                <a:gridCol w="4234894">
                  <a:extLst>
                    <a:ext uri="{9D8B030D-6E8A-4147-A177-3AD203B41FA5}">
                      <a16:colId xmlns:a16="http://schemas.microsoft.com/office/drawing/2014/main" val="139809120"/>
                    </a:ext>
                  </a:extLst>
                </a:gridCol>
              </a:tblGrid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75409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couple with dependent parents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53221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tu_couple1_uk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345949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55074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DepParent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 and dependent parents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08320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DepParentCond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head:idmother=idperson | head:idfather=idperson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overwriting the default condition: only include parents of the head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767348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couple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26389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tu_couple2_uk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33465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88697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and head's partner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50396"/>
                  </a:ext>
                </a:extLst>
              </a:tr>
              <a:tr h="42475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&amp; IsMarried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condition (i.e. head's partner) + partner is married 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6559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27491-B82A-47DD-9597-DC0B88DB148A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75287"/>
            <a:ext cx="8229600" cy="649089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Examples: Members of the tax unit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877887"/>
            <a:ext cx="8435975" cy="4525963"/>
          </a:xfrm>
        </p:spPr>
        <p:txBody>
          <a:bodyPr>
            <a:normAutofit/>
          </a:bodyPr>
          <a:lstStyle/>
          <a:p>
            <a:pPr marL="271463" indent="-271463" eaLnBrk="1" hangingPunct="1"/>
            <a:r>
              <a:rPr lang="en-GB" sz="2000" dirty="0">
                <a:solidFill>
                  <a:srgbClr val="C00000"/>
                </a:solidFill>
              </a:rPr>
              <a:t>Head: </a:t>
            </a:r>
            <a:r>
              <a:rPr lang="en-GB" sz="2000" dirty="0">
                <a:sym typeface="Wingdings" pitchFamily="2" charset="2"/>
              </a:rPr>
              <a:t>subsequent variable refers to the head</a:t>
            </a:r>
          </a:p>
          <a:p>
            <a:pPr marL="271463" indent="-271463" eaLnBrk="1" hangingPunct="1"/>
            <a:r>
              <a:rPr lang="en-GB" sz="2000" dirty="0">
                <a:solidFill>
                  <a:srgbClr val="C00000"/>
                </a:solidFill>
              </a:rPr>
              <a:t>Partner: </a:t>
            </a:r>
            <a:r>
              <a:rPr lang="en-GB" sz="2000" dirty="0">
                <a:sym typeface="Wingdings" pitchFamily="2" charset="2"/>
              </a:rPr>
              <a:t>subsequent variable refers to the partner of the head</a:t>
            </a:r>
            <a:endParaRPr lang="en-GB" sz="2000" dirty="0">
              <a:solidFill>
                <a:srgbClr val="FF0000"/>
              </a:solidFill>
              <a:sym typeface="Wingdings" pitchFamily="2" charset="2"/>
            </a:endParaRPr>
          </a:p>
          <a:p>
            <a:pPr marL="271463" indent="-271463" eaLnBrk="1" hangingPunct="1"/>
            <a:r>
              <a:rPr lang="en-GB" sz="2000" dirty="0">
                <a:solidFill>
                  <a:srgbClr val="C00000"/>
                </a:solidFill>
                <a:sym typeface="Wingdings" pitchFamily="2" charset="2"/>
              </a:rPr>
              <a:t>Default </a:t>
            </a:r>
            <a:r>
              <a:rPr lang="en-GB" sz="2000" dirty="0">
                <a:sym typeface="Wingdings" pitchFamily="2" charset="2"/>
              </a:rPr>
              <a:t>setting can be overwritten or combined with further specifications</a:t>
            </a:r>
          </a:p>
          <a:p>
            <a:pPr marL="271463" indent="-271463" eaLnBrk="1" hangingPunct="1">
              <a:buNone/>
            </a:pPr>
            <a:endParaRPr lang="en-GB" sz="2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63EB27-68E1-4B93-8555-C91CAC62CC9E}"/>
              </a:ext>
            </a:extLst>
          </p:cNvPr>
          <p:cNvSpPr/>
          <p:nvPr/>
        </p:nvSpPr>
        <p:spPr>
          <a:xfrm>
            <a:off x="2206080" y="3559668"/>
            <a:ext cx="6480720" cy="4263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8A0C4B-6DE7-4EB2-8965-C5E61D230B87}"/>
              </a:ext>
            </a:extLst>
          </p:cNvPr>
          <p:cNvSpPr/>
          <p:nvPr/>
        </p:nvSpPr>
        <p:spPr>
          <a:xfrm>
            <a:off x="2237258" y="4918295"/>
            <a:ext cx="6480719" cy="4263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91BA2-68F4-4AA0-B9C9-18BDBD6292D3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254223"/>
            <a:ext cx="8229600" cy="798513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Examples: Members of the tax unit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753" y="1268760"/>
            <a:ext cx="8075613" cy="1997844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DepChildCond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determines who is the dependent child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OwnDepChild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“a son or daughter” (see </a:t>
            </a:r>
            <a:r>
              <a:rPr lang="en-GB" sz="2000" dirty="0" err="1">
                <a:solidFill>
                  <a:srgbClr val="C00000"/>
                </a:solidFill>
              </a:rPr>
              <a:t>OwnChildCond</a:t>
            </a:r>
            <a:r>
              <a:rPr lang="en-GB" sz="2000" dirty="0">
                <a:solidFill>
                  <a:schemeClr val="tx1"/>
                </a:solidFill>
              </a:rPr>
              <a:t>), who is a dependent child</a:t>
            </a: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LooseDepChild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“someone, who is a dependent child, but doesn’t cohabit with parent/s”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01A8A9-CB4F-459E-BE5E-41612EE23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78926"/>
              </p:ext>
            </p:extLst>
          </p:nvPr>
        </p:nvGraphicFramePr>
        <p:xfrm>
          <a:off x="491753" y="3284984"/>
          <a:ext cx="8026400" cy="13716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3155243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398004969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822619654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133398059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54365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nuclear family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586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tu_family1_uk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867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74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 and </a:t>
                      </a:r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dependent children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670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dag&lt;=15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definition of the dependent child: aged 15 or less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0863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FA369AF-170A-46EA-8317-347D4554F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26423"/>
              </p:ext>
            </p:extLst>
          </p:nvPr>
        </p:nvGraphicFramePr>
        <p:xfrm>
          <a:off x="422648" y="4907622"/>
          <a:ext cx="8229599" cy="969650"/>
        </p:xfrm>
        <a:graphic>
          <a:graphicData uri="http://schemas.openxmlformats.org/drawingml/2006/table">
            <a:tbl>
              <a:tblPr/>
              <a:tblGrid>
                <a:gridCol w="348080">
                  <a:extLst>
                    <a:ext uri="{9D8B030D-6E8A-4147-A177-3AD203B41FA5}">
                      <a16:colId xmlns:a16="http://schemas.microsoft.com/office/drawing/2014/main" val="3160658044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2600868616"/>
                    </a:ext>
                  </a:extLst>
                </a:gridCol>
                <a:gridCol w="658865">
                  <a:extLst>
                    <a:ext uri="{9D8B030D-6E8A-4147-A177-3AD203B41FA5}">
                      <a16:colId xmlns:a16="http://schemas.microsoft.com/office/drawing/2014/main" val="2233159541"/>
                    </a:ext>
                  </a:extLst>
                </a:gridCol>
                <a:gridCol w="646434">
                  <a:extLst>
                    <a:ext uri="{9D8B030D-6E8A-4147-A177-3AD203B41FA5}">
                      <a16:colId xmlns:a16="http://schemas.microsoft.com/office/drawing/2014/main" val="831437366"/>
                    </a:ext>
                  </a:extLst>
                </a:gridCol>
                <a:gridCol w="571845">
                  <a:extLst>
                    <a:ext uri="{9D8B030D-6E8A-4147-A177-3AD203B41FA5}">
                      <a16:colId xmlns:a16="http://schemas.microsoft.com/office/drawing/2014/main" val="959391403"/>
                    </a:ext>
                  </a:extLst>
                </a:gridCol>
                <a:gridCol w="298354">
                  <a:extLst>
                    <a:ext uri="{9D8B030D-6E8A-4147-A177-3AD203B41FA5}">
                      <a16:colId xmlns:a16="http://schemas.microsoft.com/office/drawing/2014/main" val="3439205448"/>
                    </a:ext>
                  </a:extLst>
                </a:gridCol>
                <a:gridCol w="584277">
                  <a:extLst>
                    <a:ext uri="{9D8B030D-6E8A-4147-A177-3AD203B41FA5}">
                      <a16:colId xmlns:a16="http://schemas.microsoft.com/office/drawing/2014/main" val="2625928398"/>
                    </a:ext>
                  </a:extLst>
                </a:gridCol>
                <a:gridCol w="484825">
                  <a:extLst>
                    <a:ext uri="{9D8B030D-6E8A-4147-A177-3AD203B41FA5}">
                      <a16:colId xmlns:a16="http://schemas.microsoft.com/office/drawing/2014/main" val="3322821970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1198751588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3039525664"/>
                    </a:ext>
                  </a:extLst>
                </a:gridCol>
                <a:gridCol w="1019376">
                  <a:extLst>
                    <a:ext uri="{9D8B030D-6E8A-4147-A177-3AD203B41FA5}">
                      <a16:colId xmlns:a16="http://schemas.microsoft.com/office/drawing/2014/main" val="241804703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859725132"/>
                    </a:ext>
                  </a:extLst>
                </a:gridCol>
                <a:gridCol w="546982">
                  <a:extLst>
                    <a:ext uri="{9D8B030D-6E8A-4147-A177-3AD203B41FA5}">
                      <a16:colId xmlns:a16="http://schemas.microsoft.com/office/drawing/2014/main" val="29339010"/>
                    </a:ext>
                  </a:extLst>
                </a:gridCol>
              </a:tblGrid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idhh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ils_origy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IsHead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IsOwnDepChild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IsLooseDepChild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unit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8759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67926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54564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427227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2124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924049-1850-573B-AAB8-E684AB787A7E}"/>
              </a:ext>
            </a:extLst>
          </p:cNvPr>
          <p:cNvSpPr/>
          <p:nvPr/>
        </p:nvSpPr>
        <p:spPr>
          <a:xfrm>
            <a:off x="1835696" y="5708873"/>
            <a:ext cx="1728192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1A83249-1CE4-B8DC-12FA-0AB1AC762F76}"/>
              </a:ext>
            </a:extLst>
          </p:cNvPr>
          <p:cNvSpPr/>
          <p:nvPr/>
        </p:nvSpPr>
        <p:spPr>
          <a:xfrm>
            <a:off x="6873552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00CEF8D-379D-455B-18FC-61F8E4995A70}"/>
              </a:ext>
            </a:extLst>
          </p:cNvPr>
          <p:cNvSpPr/>
          <p:nvPr/>
        </p:nvSpPr>
        <p:spPr>
          <a:xfrm>
            <a:off x="5822516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6480222A-6099-5A04-15A6-7220507FA5AC}"/>
              </a:ext>
            </a:extLst>
          </p:cNvPr>
          <p:cNvSpPr/>
          <p:nvPr/>
        </p:nvSpPr>
        <p:spPr>
          <a:xfrm>
            <a:off x="2267744" y="4211536"/>
            <a:ext cx="2016224" cy="2255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B2D7D83-A81C-CD20-DB33-5898941DD9A5}"/>
              </a:ext>
            </a:extLst>
          </p:cNvPr>
          <p:cNvSpPr/>
          <p:nvPr/>
        </p:nvSpPr>
        <p:spPr>
          <a:xfrm>
            <a:off x="7924588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3C356DA4-E529-6CBA-2F71-7C84B4218178}"/>
              </a:ext>
            </a:extLst>
          </p:cNvPr>
          <p:cNvSpPr/>
          <p:nvPr/>
        </p:nvSpPr>
        <p:spPr>
          <a:xfrm>
            <a:off x="4000897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A9318E0-0822-000E-BA79-AB706D18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58586"/>
              </p:ext>
            </p:extLst>
          </p:nvPr>
        </p:nvGraphicFramePr>
        <p:xfrm>
          <a:off x="465882" y="3124944"/>
          <a:ext cx="8026400" cy="16002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579522704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50713873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931533948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7308992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71098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nuclear family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921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tu_family2_uk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390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104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 &amp; LooseDepChild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partner, </a:t>
                      </a:r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 and loose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dependent children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32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dag&lt;=15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definition of the dependent child: aged 15 or less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587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21E0FE-D3FD-A38F-A045-655D78968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24571"/>
              </p:ext>
            </p:extLst>
          </p:nvPr>
        </p:nvGraphicFramePr>
        <p:xfrm>
          <a:off x="424111" y="4907622"/>
          <a:ext cx="8229599" cy="969650"/>
        </p:xfrm>
        <a:graphic>
          <a:graphicData uri="http://schemas.openxmlformats.org/drawingml/2006/table">
            <a:tbl>
              <a:tblPr/>
              <a:tblGrid>
                <a:gridCol w="348080">
                  <a:extLst>
                    <a:ext uri="{9D8B030D-6E8A-4147-A177-3AD203B41FA5}">
                      <a16:colId xmlns:a16="http://schemas.microsoft.com/office/drawing/2014/main" val="2536328370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4126943806"/>
                    </a:ext>
                  </a:extLst>
                </a:gridCol>
                <a:gridCol w="658865">
                  <a:extLst>
                    <a:ext uri="{9D8B030D-6E8A-4147-A177-3AD203B41FA5}">
                      <a16:colId xmlns:a16="http://schemas.microsoft.com/office/drawing/2014/main" val="1846459347"/>
                    </a:ext>
                  </a:extLst>
                </a:gridCol>
                <a:gridCol w="646434">
                  <a:extLst>
                    <a:ext uri="{9D8B030D-6E8A-4147-A177-3AD203B41FA5}">
                      <a16:colId xmlns:a16="http://schemas.microsoft.com/office/drawing/2014/main" val="339604110"/>
                    </a:ext>
                  </a:extLst>
                </a:gridCol>
                <a:gridCol w="571845">
                  <a:extLst>
                    <a:ext uri="{9D8B030D-6E8A-4147-A177-3AD203B41FA5}">
                      <a16:colId xmlns:a16="http://schemas.microsoft.com/office/drawing/2014/main" val="4227018619"/>
                    </a:ext>
                  </a:extLst>
                </a:gridCol>
                <a:gridCol w="298354">
                  <a:extLst>
                    <a:ext uri="{9D8B030D-6E8A-4147-A177-3AD203B41FA5}">
                      <a16:colId xmlns:a16="http://schemas.microsoft.com/office/drawing/2014/main" val="2452932795"/>
                    </a:ext>
                  </a:extLst>
                </a:gridCol>
                <a:gridCol w="584277">
                  <a:extLst>
                    <a:ext uri="{9D8B030D-6E8A-4147-A177-3AD203B41FA5}">
                      <a16:colId xmlns:a16="http://schemas.microsoft.com/office/drawing/2014/main" val="2293087241"/>
                    </a:ext>
                  </a:extLst>
                </a:gridCol>
                <a:gridCol w="484825">
                  <a:extLst>
                    <a:ext uri="{9D8B030D-6E8A-4147-A177-3AD203B41FA5}">
                      <a16:colId xmlns:a16="http://schemas.microsoft.com/office/drawing/2014/main" val="3990080868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2632501935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1988454234"/>
                    </a:ext>
                  </a:extLst>
                </a:gridCol>
                <a:gridCol w="1019376">
                  <a:extLst>
                    <a:ext uri="{9D8B030D-6E8A-4147-A177-3AD203B41FA5}">
                      <a16:colId xmlns:a16="http://schemas.microsoft.com/office/drawing/2014/main" val="10980379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2835914438"/>
                    </a:ext>
                  </a:extLst>
                </a:gridCol>
                <a:gridCol w="546982">
                  <a:extLst>
                    <a:ext uri="{9D8B030D-6E8A-4147-A177-3AD203B41FA5}">
                      <a16:colId xmlns:a16="http://schemas.microsoft.com/office/drawing/2014/main" val="1487905204"/>
                    </a:ext>
                  </a:extLst>
                </a:gridCol>
              </a:tblGrid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idhh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ils_origy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IsHead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IsOwnDepChild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IsLooseDepChild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unit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34710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48179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15274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6736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32277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91BA2-68F4-4AA0-B9C9-18BDBD6292D3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254223"/>
            <a:ext cx="8229600" cy="798513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Examples: Members of the tax unit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753" y="1268760"/>
            <a:ext cx="8075613" cy="1997844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DepChildCond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determines who is the dependent child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OwnDepChild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“a son or daughter” (see </a:t>
            </a:r>
            <a:r>
              <a:rPr lang="en-GB" sz="2000" dirty="0" err="1">
                <a:solidFill>
                  <a:srgbClr val="C00000"/>
                </a:solidFill>
              </a:rPr>
              <a:t>OwnChildCond</a:t>
            </a:r>
            <a:r>
              <a:rPr lang="en-GB" sz="2000" dirty="0">
                <a:solidFill>
                  <a:schemeClr val="tx1"/>
                </a:solidFill>
              </a:rPr>
              <a:t>), who is a dependent child</a:t>
            </a: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LooseDepChild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“someone, who is a dependent child, but doesn’t cohabit with parent/s”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924049-1850-573B-AAB8-E684AB787A7E}"/>
              </a:ext>
            </a:extLst>
          </p:cNvPr>
          <p:cNvSpPr/>
          <p:nvPr/>
        </p:nvSpPr>
        <p:spPr>
          <a:xfrm>
            <a:off x="1835696" y="5708873"/>
            <a:ext cx="1728192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1A83249-1CE4-B8DC-12FA-0AB1AC762F76}"/>
              </a:ext>
            </a:extLst>
          </p:cNvPr>
          <p:cNvSpPr/>
          <p:nvPr/>
        </p:nvSpPr>
        <p:spPr>
          <a:xfrm>
            <a:off x="6873552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00CEF8D-379D-455B-18FC-61F8E4995A70}"/>
              </a:ext>
            </a:extLst>
          </p:cNvPr>
          <p:cNvSpPr/>
          <p:nvPr/>
        </p:nvSpPr>
        <p:spPr>
          <a:xfrm>
            <a:off x="5822516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6480222A-6099-5A04-15A6-7220507FA5AC}"/>
              </a:ext>
            </a:extLst>
          </p:cNvPr>
          <p:cNvSpPr/>
          <p:nvPr/>
        </p:nvSpPr>
        <p:spPr>
          <a:xfrm>
            <a:off x="2267744" y="4005064"/>
            <a:ext cx="201622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B2D7D83-A81C-CD20-DB33-5898941DD9A5}"/>
              </a:ext>
            </a:extLst>
          </p:cNvPr>
          <p:cNvSpPr/>
          <p:nvPr/>
        </p:nvSpPr>
        <p:spPr>
          <a:xfrm>
            <a:off x="7924588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3C356DA4-E529-6CBA-2F71-7C84B4218178}"/>
              </a:ext>
            </a:extLst>
          </p:cNvPr>
          <p:cNvSpPr/>
          <p:nvPr/>
        </p:nvSpPr>
        <p:spPr>
          <a:xfrm>
            <a:off x="4000897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AA605-758B-465C-8533-B661344F2B91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3651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Avoiding splitting family members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525BD7-C63A-48FB-91EC-7924F4980CE3}"/>
              </a:ext>
            </a:extLst>
          </p:cNvPr>
          <p:cNvGraphicFramePr>
            <a:graphicFrameLocks noGrp="1"/>
          </p:cNvGraphicFramePr>
          <p:nvPr/>
        </p:nvGraphicFramePr>
        <p:xfrm>
          <a:off x="488950" y="2420888"/>
          <a:ext cx="8166100" cy="1973580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val="12501589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352960473"/>
                    </a:ext>
                  </a:extLst>
                </a:gridCol>
                <a:gridCol w="675258">
                  <a:extLst>
                    <a:ext uri="{9D8B030D-6E8A-4147-A177-3AD203B41FA5}">
                      <a16:colId xmlns:a16="http://schemas.microsoft.com/office/drawing/2014/main" val="1096114238"/>
                    </a:ext>
                  </a:extLst>
                </a:gridCol>
                <a:gridCol w="4011042">
                  <a:extLst>
                    <a:ext uri="{9D8B030D-6E8A-4147-A177-3AD203B41FA5}">
                      <a16:colId xmlns:a16="http://schemas.microsoft.com/office/drawing/2014/main" val="26152167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9549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AssignDepChOfDependents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dependent children of dependent unit members (i.e. persons who are not Head or Partner of the head) are assigned to the unit.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214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AssignPartnerOfDependents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partners of dependent unit members (i.e. persons who are not Head or Partner of the head) are assigned to the unit.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6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96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38C037-8C03-42AB-8B1A-A3D426B025DB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3501008"/>
          <a:ext cx="8784978" cy="2617240"/>
        </p:xfrm>
        <a:graphic>
          <a:graphicData uri="http://schemas.openxmlformats.org/drawingml/2006/table">
            <a:tbl>
              <a:tblPr/>
              <a:tblGrid>
                <a:gridCol w="208171">
                  <a:extLst>
                    <a:ext uri="{9D8B030D-6E8A-4147-A177-3AD203B41FA5}">
                      <a16:colId xmlns:a16="http://schemas.microsoft.com/office/drawing/2014/main" val="1602365802"/>
                    </a:ext>
                  </a:extLst>
                </a:gridCol>
                <a:gridCol w="1040849">
                  <a:extLst>
                    <a:ext uri="{9D8B030D-6E8A-4147-A177-3AD203B41FA5}">
                      <a16:colId xmlns:a16="http://schemas.microsoft.com/office/drawing/2014/main" val="1408045469"/>
                    </a:ext>
                  </a:extLst>
                </a:gridCol>
                <a:gridCol w="538792">
                  <a:extLst>
                    <a:ext uri="{9D8B030D-6E8A-4147-A177-3AD203B41FA5}">
                      <a16:colId xmlns:a16="http://schemas.microsoft.com/office/drawing/2014/main" val="4186140326"/>
                    </a:ext>
                  </a:extLst>
                </a:gridCol>
                <a:gridCol w="4188852">
                  <a:extLst>
                    <a:ext uri="{9D8B030D-6E8A-4147-A177-3AD203B41FA5}">
                      <a16:colId xmlns:a16="http://schemas.microsoft.com/office/drawing/2014/main" val="813480874"/>
                    </a:ext>
                  </a:extLst>
                </a:gridCol>
                <a:gridCol w="2808314">
                  <a:extLst>
                    <a:ext uri="{9D8B030D-6E8A-4147-A177-3AD203B41FA5}">
                      <a16:colId xmlns:a16="http://schemas.microsoft.com/office/drawing/2014/main" val="2312855399"/>
                    </a:ext>
                  </a:extLst>
                </a:gridCol>
              </a:tblGrid>
              <a:tr h="2134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Grp/No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47933"/>
                  </a:ext>
                </a:extLst>
              </a:tr>
              <a:tr h="4268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ArithOp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tax allowance for  pensions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88195"/>
                  </a:ext>
                </a:extLst>
              </a:tr>
              <a:tr h="853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Formula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il_pensions#1 + (ils_earns#2 + GetPartnerIncome#3)*0.3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person's pensions - up to 1,000 per month - plus 30% of the sum of the couple's earned income and the pension of the partner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43038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#_UpLim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1000#m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limit on the person's pensions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02111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#_Level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tu_couple_uk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assessment unit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30045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#_Income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 the pension of the partner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28603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output_var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tintape_s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83683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TAX_UNIT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84282"/>
                  </a:ext>
                </a:extLst>
              </a:tr>
            </a:tbl>
          </a:graphicData>
        </a:graphic>
      </p:graphicFrame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3980" y="12779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Parameters: </a:t>
            </a:r>
            <a:r>
              <a:rPr lang="en-GB" i="1" dirty="0"/>
              <a:t>Footnotes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9A4BB-10E5-4EAB-8CFC-040AABF1921F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6224" y="1126777"/>
            <a:ext cx="8147050" cy="223021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/>
              <a:t>They serve to add detail to model parameters.</a:t>
            </a:r>
          </a:p>
          <a:p>
            <a:pPr eaLnBrk="1" hangingPunct="1"/>
            <a:r>
              <a:rPr lang="en-GB" sz="2400" dirty="0"/>
              <a:t>Identified by #</a:t>
            </a:r>
            <a:r>
              <a:rPr lang="en-GB" sz="2400" dirty="0" err="1"/>
              <a:t>i</a:t>
            </a:r>
            <a:r>
              <a:rPr lang="en-GB" sz="2400" dirty="0"/>
              <a:t> (</a:t>
            </a:r>
            <a:r>
              <a:rPr lang="en-GB" sz="2400" dirty="0" err="1"/>
              <a:t>i</a:t>
            </a:r>
            <a:r>
              <a:rPr lang="en-GB" sz="2400" dirty="0"/>
              <a:t>=number from 1 to....)</a:t>
            </a:r>
          </a:p>
          <a:p>
            <a:pPr lvl="1" eaLnBrk="1" hangingPunct="1"/>
            <a:r>
              <a:rPr lang="en-GB" sz="1800" dirty="0"/>
              <a:t>Limits</a:t>
            </a:r>
          </a:p>
          <a:p>
            <a:pPr lvl="1" eaLnBrk="1" hangingPunct="1"/>
            <a:r>
              <a:rPr lang="en-GB" sz="1800" dirty="0"/>
              <a:t>Amounts</a:t>
            </a:r>
          </a:p>
          <a:p>
            <a:pPr lvl="1" eaLnBrk="1" hangingPunct="1"/>
            <a:r>
              <a:rPr lang="en-GB" sz="1800" dirty="0"/>
              <a:t>Assessment units</a:t>
            </a:r>
          </a:p>
          <a:p>
            <a:pPr lvl="1" eaLnBrk="1" hangingPunct="1"/>
            <a:r>
              <a:rPr lang="en-GB" sz="1800" dirty="0"/>
              <a:t>Specification of queries</a:t>
            </a:r>
          </a:p>
          <a:p>
            <a:pPr eaLnBrk="1" hangingPunct="1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91CEAD-9599-4156-8D9D-2E5CA5C6F4C5}"/>
              </a:ext>
            </a:extLst>
          </p:cNvPr>
          <p:cNvSpPr/>
          <p:nvPr/>
        </p:nvSpPr>
        <p:spPr>
          <a:xfrm>
            <a:off x="1852762" y="4528773"/>
            <a:ext cx="4303413" cy="4844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2409" y="1159223"/>
            <a:ext cx="8002588" cy="48354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000" dirty="0"/>
              <a:t>Monetary variables or income lists are measured by default at the level of the assessment unit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Use </a:t>
            </a:r>
            <a:r>
              <a:rPr lang="en-GB" sz="2000" i="1" dirty="0"/>
              <a:t>footnote</a:t>
            </a:r>
            <a:r>
              <a:rPr lang="en-GB" sz="2000" dirty="0"/>
              <a:t> parameters to specify an alternative assessment unit</a:t>
            </a:r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endParaRPr lang="en-GB" sz="2000" dirty="0">
              <a:solidFill>
                <a:srgbClr val="C00000"/>
              </a:solidFill>
            </a:endParaRPr>
          </a:p>
          <a:p>
            <a:r>
              <a:rPr lang="en-GB" sz="2000" dirty="0">
                <a:solidFill>
                  <a:srgbClr val="C00000"/>
                </a:solidFill>
              </a:rPr>
              <a:t>Now let’s have a look at </a:t>
            </a:r>
            <a:r>
              <a:rPr lang="en-GB" sz="2000" i="1" dirty="0">
                <a:solidFill>
                  <a:srgbClr val="C00000"/>
                </a:solidFill>
              </a:rPr>
              <a:t>footnote</a:t>
            </a:r>
            <a:r>
              <a:rPr lang="en-GB" sz="2000" dirty="0">
                <a:solidFill>
                  <a:srgbClr val="C00000"/>
                </a:solidFill>
              </a:rPr>
              <a:t> parameters</a:t>
            </a:r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>
              <a:solidFill>
                <a:srgbClr val="FF0000"/>
              </a:solidFill>
            </a:endParaRPr>
          </a:p>
          <a:p>
            <a:pPr eaLnBrk="1" hangingPunct="1"/>
            <a:endParaRPr lang="en-GB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233B1D-4340-474E-860F-8B29648073C2}"/>
              </a:ext>
            </a:extLst>
          </p:cNvPr>
          <p:cNvGraphicFramePr>
            <a:graphicFrameLocks noGrp="1"/>
          </p:cNvGraphicFramePr>
          <p:nvPr/>
        </p:nvGraphicFramePr>
        <p:xfrm>
          <a:off x="453558" y="2650880"/>
          <a:ext cx="8318496" cy="2491740"/>
        </p:xfrm>
        <a:graphic>
          <a:graphicData uri="http://schemas.openxmlformats.org/drawingml/2006/table">
            <a:tbl>
              <a:tblPr/>
              <a:tblGrid>
                <a:gridCol w="82063">
                  <a:extLst>
                    <a:ext uri="{9D8B030D-6E8A-4147-A177-3AD203B41FA5}">
                      <a16:colId xmlns:a16="http://schemas.microsoft.com/office/drawing/2014/main" val="2989060728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1749436141"/>
                    </a:ext>
                  </a:extLst>
                </a:gridCol>
                <a:gridCol w="650900">
                  <a:extLst>
                    <a:ext uri="{9D8B030D-6E8A-4147-A177-3AD203B41FA5}">
                      <a16:colId xmlns:a16="http://schemas.microsoft.com/office/drawing/2014/main" val="291302429"/>
                    </a:ext>
                  </a:extLst>
                </a:gridCol>
                <a:gridCol w="2764805">
                  <a:extLst>
                    <a:ext uri="{9D8B030D-6E8A-4147-A177-3AD203B41FA5}">
                      <a16:colId xmlns:a16="http://schemas.microsoft.com/office/drawing/2014/main" val="756104145"/>
                    </a:ext>
                  </a:extLst>
                </a:gridCol>
                <a:gridCol w="3565968">
                  <a:extLst>
                    <a:ext uri="{9D8B030D-6E8A-4147-A177-3AD203B41FA5}">
                      <a16:colId xmlns:a16="http://schemas.microsoft.com/office/drawing/2014/main" val="1862832645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Grp/No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7194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family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9585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73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498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 &amp; LooseDepChild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780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dag&lt;25 &amp; yem#1 &lt; 1000#m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25 and with (individual) earnings of less than GBP 1,000 per month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669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#_Level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earnings are assessed at the individual level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4784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B2A4F-1B1F-485D-A017-42A789EAF929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38125"/>
            <a:ext cx="8229600" cy="70961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/>
              <a:t>Using conditions that refer to income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76368E-F739-4126-A6D5-22AAB1488DDA}"/>
              </a:ext>
            </a:extLst>
          </p:cNvPr>
          <p:cNvSpPr/>
          <p:nvPr/>
        </p:nvSpPr>
        <p:spPr>
          <a:xfrm>
            <a:off x="2371083" y="3021143"/>
            <a:ext cx="1310622" cy="424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550E515-FF34-4767-BD84-742BBC947F48}"/>
              </a:ext>
            </a:extLst>
          </p:cNvPr>
          <p:cNvSpPr/>
          <p:nvPr/>
        </p:nvSpPr>
        <p:spPr>
          <a:xfrm>
            <a:off x="3653202" y="4284591"/>
            <a:ext cx="244526" cy="3600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4CF4C0-5532-48AC-8560-9907426EE406}"/>
              </a:ext>
            </a:extLst>
          </p:cNvPr>
          <p:cNvSpPr/>
          <p:nvPr/>
        </p:nvSpPr>
        <p:spPr>
          <a:xfrm>
            <a:off x="453558" y="4921431"/>
            <a:ext cx="1786684" cy="2116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D0CD83-9DDB-41D7-ABBA-1157B09BE7AB}"/>
              </a:ext>
            </a:extLst>
          </p:cNvPr>
          <p:cNvSpPr/>
          <p:nvPr/>
        </p:nvSpPr>
        <p:spPr>
          <a:xfrm>
            <a:off x="2371083" y="4921430"/>
            <a:ext cx="1526645" cy="2116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/>
          <a:lstStyle/>
          <a:p>
            <a:r>
              <a:rPr lang="en-GB" dirty="0"/>
              <a:t>The tax unit in the output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C6BFA-629C-48F2-AC53-89AA95883F55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19518"/>
              </p:ext>
            </p:extLst>
          </p:nvPr>
        </p:nvGraphicFramePr>
        <p:xfrm>
          <a:off x="4162874" y="832089"/>
          <a:ext cx="4752526" cy="5534368"/>
        </p:xfrm>
        <a:graphic>
          <a:graphicData uri="http://schemas.openxmlformats.org/drawingml/2006/table">
            <a:tbl>
              <a:tblPr/>
              <a:tblGrid>
                <a:gridCol w="28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243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idhh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idperson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idpartner</a:t>
                      </a: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idmother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idfather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dag</a:t>
                      </a: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ils_origy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tu_family_uk_HeadId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tu_family_uk_IsPartner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tu_family_uk_IsDepchild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tu_family_uk_IsDepParent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tu_family_uk_IslLoneParent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1,085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1,007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1,954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1,831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3,740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2,483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2,324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5D4CDC-11CA-4BD1-B700-560E12B0B754}"/>
              </a:ext>
            </a:extLst>
          </p:cNvPr>
          <p:cNvSpPr/>
          <p:nvPr/>
        </p:nvSpPr>
        <p:spPr>
          <a:xfrm>
            <a:off x="7391261" y="832089"/>
            <a:ext cx="1686023" cy="1909653"/>
          </a:xfrm>
          <a:prstGeom prst="roundRect">
            <a:avLst>
              <a:gd name="adj" fmla="val 762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1D52A3-13FF-4E68-95C9-069DB51333BE}"/>
              </a:ext>
            </a:extLst>
          </p:cNvPr>
          <p:cNvGraphicFramePr>
            <a:graphicFrameLocks noGrp="1"/>
          </p:cNvGraphicFramePr>
          <p:nvPr/>
        </p:nvGraphicFramePr>
        <p:xfrm>
          <a:off x="66716" y="1196752"/>
          <a:ext cx="4051604" cy="3101340"/>
        </p:xfrm>
        <a:graphic>
          <a:graphicData uri="http://schemas.openxmlformats.org/drawingml/2006/table">
            <a:tbl>
              <a:tblPr/>
              <a:tblGrid>
                <a:gridCol w="40640">
                  <a:extLst>
                    <a:ext uri="{9D8B030D-6E8A-4147-A177-3AD203B41FA5}">
                      <a16:colId xmlns:a16="http://schemas.microsoft.com/office/drawing/2014/main" val="3746482888"/>
                    </a:ext>
                  </a:extLst>
                </a:gridCol>
                <a:gridCol w="1979836">
                  <a:extLst>
                    <a:ext uri="{9D8B030D-6E8A-4147-A177-3AD203B41FA5}">
                      <a16:colId xmlns:a16="http://schemas.microsoft.com/office/drawing/2014/main" val="293231287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76714274"/>
                    </a:ext>
                  </a:extLst>
                </a:gridCol>
                <a:gridCol w="1671088">
                  <a:extLst>
                    <a:ext uri="{9D8B030D-6E8A-4147-A177-3AD203B41FA5}">
                      <a16:colId xmlns:a16="http://schemas.microsoft.com/office/drawing/2014/main" val="3392400715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Grp/No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692352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725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tu_family_uk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53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672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 &amp; LooseDepChild &amp; DepParent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420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dag&lt;25 &amp; yem#1&lt;8000#y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452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DepParentCond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&amp; dag&gt;65 &amp; yem#1&lt;8000#y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310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#_Level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52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AssignDepChOfDependents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970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AssignPartnerOfDependents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874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LoneParentCond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&amp; !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IsMarried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7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9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dirty="0"/>
              <a:t>UKMOD: policy FUNCTION </a:t>
            </a:r>
            <a:r>
              <a:rPr lang="en-US" sz="3200" i="1" dirty="0" err="1"/>
              <a:t>S</a:t>
            </a:r>
            <a:r>
              <a:rPr lang="en-US" sz="3200" i="1" cap="none" dirty="0" err="1"/>
              <a:t>ched</a:t>
            </a:r>
            <a:r>
              <a:rPr lang="en-US" sz="3200" i="1" dirty="0" err="1"/>
              <a:t>C</a:t>
            </a:r>
            <a:r>
              <a:rPr lang="en-US" sz="3200" i="1" cap="none" dirty="0" err="1"/>
              <a:t>alc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F0FCE-147B-45FC-8EEB-B732575F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072195"/>
            <a:ext cx="5762625" cy="200977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77910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this lecture, you learnt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assessment units are and how they work</a:t>
            </a:r>
          </a:p>
          <a:p>
            <a:pPr lvl="1"/>
            <a:r>
              <a:rPr lang="en-GB" dirty="0"/>
              <a:t>How the head and other members of the assessment unit is defined in UKMOD</a:t>
            </a:r>
          </a:p>
          <a:p>
            <a:pPr lvl="1"/>
            <a:r>
              <a:rPr lang="en-GB" dirty="0"/>
              <a:t>How to avoid splitting up families</a:t>
            </a:r>
          </a:p>
          <a:p>
            <a:pPr lvl="1"/>
            <a:r>
              <a:rPr lang="en-GB" dirty="0"/>
              <a:t>Footnote parameters</a:t>
            </a:r>
          </a:p>
          <a:p>
            <a:r>
              <a:rPr lang="en-GB" dirty="0"/>
              <a:t>How assessment units are implemented in UKMOD using the system function </a:t>
            </a:r>
            <a:r>
              <a:rPr lang="en-GB" i="1" dirty="0" err="1"/>
              <a:t>DefTU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A8FB8-C411-4B7B-B8DF-3C88CBE8C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03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Analyse</a:t>
            </a:r>
            <a:r>
              <a:rPr lang="en-US" dirty="0"/>
              <a:t> the distributional and budgetary effects of limiting child benefit to families with children up to 13 years of age. We will implement this reform by creating a new tax unit for analysis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Create a copy of the UK_2026 and call it UK_2026_ex7</a:t>
            </a:r>
          </a:p>
          <a:p>
            <a:pPr lvl="1"/>
            <a:r>
              <a:rPr lang="en-GB" dirty="0"/>
              <a:t>Create a new assessment unit by copying </a:t>
            </a:r>
            <a:r>
              <a:rPr lang="en-GB" i="1" dirty="0" err="1"/>
              <a:t>tu_bu_uk</a:t>
            </a:r>
            <a:r>
              <a:rPr lang="en-GB" i="1" dirty="0"/>
              <a:t> </a:t>
            </a:r>
            <a:r>
              <a:rPr lang="en-GB" dirty="0"/>
              <a:t>and call the copy </a:t>
            </a:r>
            <a:r>
              <a:rPr lang="en-GB" i="1" dirty="0" err="1"/>
              <a:t>tu_bunew_uk</a:t>
            </a:r>
            <a:r>
              <a:rPr lang="en-GB" dirty="0"/>
              <a:t> </a:t>
            </a:r>
            <a:endParaRPr lang="en-GB" i="1" dirty="0"/>
          </a:p>
          <a:p>
            <a:pPr lvl="1"/>
            <a:r>
              <a:rPr lang="en-GB" dirty="0"/>
              <a:t>Modify the age of dependent children</a:t>
            </a:r>
          </a:p>
          <a:p>
            <a:pPr lvl="1"/>
            <a:r>
              <a:rPr lang="en-GB" dirty="0"/>
              <a:t>Modify the child benefit policy to use the new assessment unit</a:t>
            </a:r>
          </a:p>
          <a:p>
            <a:pPr lvl="1"/>
            <a:r>
              <a:rPr lang="en-GB" dirty="0"/>
              <a:t>Run the reform system and use the Statistics Presenter to analyse results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72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learned how to </a:t>
            </a:r>
          </a:p>
          <a:p>
            <a:pPr lvl="1"/>
            <a:r>
              <a:rPr lang="en-GB" dirty="0"/>
              <a:t>Create a new assessment unit </a:t>
            </a:r>
          </a:p>
          <a:p>
            <a:pPr lvl="1"/>
            <a:r>
              <a:rPr lang="en-GB" dirty="0"/>
              <a:t>Use the new assessment unit to alter calculation of a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52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9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6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UK</a:t>
            </a:r>
            <a:r>
              <a:rPr lang="en-US" sz="3200" dirty="0">
                <a:solidFill>
                  <a:srgbClr val="0070C0"/>
                </a:solidFill>
              </a:rPr>
              <a:t>MOD: Adding variables </a:t>
            </a:r>
            <a:r>
              <a:rPr lang="en-US" sz="3200" dirty="0"/>
              <a:t>&amp; </a:t>
            </a:r>
            <a:r>
              <a:rPr lang="en-US" sz="3200" dirty="0">
                <a:solidFill>
                  <a:srgbClr val="0070C0"/>
                </a:solidFill>
              </a:rPr>
              <a:t>System function </a:t>
            </a:r>
            <a:r>
              <a:rPr lang="en-US" sz="3200" i="1" dirty="0" err="1"/>
              <a:t>D</a:t>
            </a:r>
            <a:r>
              <a:rPr lang="en-US" sz="3200" i="1" cap="none" dirty="0" err="1"/>
              <a:t>ef</a:t>
            </a:r>
            <a:r>
              <a:rPr lang="en-US" sz="3200" i="1" dirty="0" err="1"/>
              <a:t>V</a:t>
            </a:r>
            <a:r>
              <a:rPr lang="en-US" sz="3200" i="1" cap="none" dirty="0" err="1"/>
              <a:t>ar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54</a:t>
            </a:fld>
            <a:endParaRPr lang="en-GB"/>
          </a:p>
        </p:txBody>
      </p:sp>
      <p:pic>
        <p:nvPicPr>
          <p:cNvPr id="7" name="Content Placeholder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6433763" cy="359002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38178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08512"/>
          </a:xfrm>
        </p:spPr>
        <p:txBody>
          <a:bodyPr>
            <a:normAutofit/>
          </a:bodyPr>
          <a:lstStyle/>
          <a:p>
            <a:r>
              <a:rPr lang="en-GB" sz="2800" dirty="0"/>
              <a:t>Variables define the results of model calculations for individual observations described by the input data</a:t>
            </a:r>
          </a:p>
          <a:p>
            <a:r>
              <a:rPr lang="en-GB" sz="2800" dirty="0"/>
              <a:t>Variables are saved to the output data generated by the model by default</a:t>
            </a:r>
          </a:p>
          <a:p>
            <a:r>
              <a:rPr lang="en-GB" sz="2800" dirty="0"/>
              <a:t>Useful for:</a:t>
            </a:r>
          </a:p>
          <a:p>
            <a:pPr lvl="1"/>
            <a:r>
              <a:rPr lang="en-GB" dirty="0"/>
              <a:t>Checking whether new model code is working as intended</a:t>
            </a:r>
          </a:p>
          <a:p>
            <a:pPr lvl="1"/>
            <a:r>
              <a:rPr lang="en-GB" dirty="0"/>
              <a:t>Analysing model output of special interest</a:t>
            </a:r>
          </a:p>
          <a:p>
            <a:pPr lvl="1"/>
            <a:r>
              <a:rPr lang="en-GB" dirty="0"/>
              <a:t>Adding to other variables and income lists for secondary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342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“Standard” – following EUROMOD naming convention</a:t>
            </a:r>
          </a:p>
          <a:p>
            <a:pPr lvl="1"/>
            <a:r>
              <a:rPr lang="en-GB" dirty="0"/>
              <a:t>Household and individual characteristics</a:t>
            </a:r>
          </a:p>
          <a:p>
            <a:pPr lvl="1"/>
            <a:r>
              <a:rPr lang="en-GB" dirty="0"/>
              <a:t>Incomes: market incomes, simulated and non-simulated benefits and taxes</a:t>
            </a:r>
          </a:p>
          <a:p>
            <a:pPr lvl="1"/>
            <a:r>
              <a:rPr lang="en-GB" dirty="0"/>
              <a:t>Assets and expenditures</a:t>
            </a:r>
          </a:p>
          <a:p>
            <a:r>
              <a:rPr lang="en-GB" dirty="0"/>
              <a:t>“Intermediate”</a:t>
            </a:r>
          </a:p>
          <a:p>
            <a:pPr lvl="1"/>
            <a:r>
              <a:rPr lang="en-GB" dirty="0"/>
              <a:t>Used to save the result of an intermediate calculation e.g. an eligibility condition, number of twins in the tax unit</a:t>
            </a:r>
          </a:p>
          <a:p>
            <a:pPr lvl="1"/>
            <a:r>
              <a:rPr lang="en-GB" dirty="0" err="1"/>
              <a:t>i</a:t>
            </a:r>
            <a:r>
              <a:rPr lang="en-GB" dirty="0"/>
              <a:t>_&lt;name&gt;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22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8636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Variable naming convention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507413" cy="500062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“Standard” variables defined in the EUROMOD input micro-data and used by EUROMOD for policy simulations</a:t>
            </a:r>
          </a:p>
          <a:p>
            <a:r>
              <a:rPr lang="en-GB" sz="2400" dirty="0"/>
              <a:t>The goal is to achieve:</a:t>
            </a:r>
          </a:p>
          <a:p>
            <a:pPr lvl="1"/>
            <a:r>
              <a:rPr lang="en-GB" sz="2000" dirty="0"/>
              <a:t>more intuitive variable names </a:t>
            </a:r>
          </a:p>
          <a:p>
            <a:pPr lvl="1"/>
            <a:r>
              <a:rPr lang="en-GB" sz="2000" dirty="0"/>
              <a:t>harmonised variable names to allow for consistent cross-county comparisons</a:t>
            </a:r>
          </a:p>
          <a:p>
            <a:pPr eaLnBrk="1" hangingPunct="1"/>
            <a:r>
              <a:rPr lang="en-GB" sz="2400" dirty="0"/>
              <a:t>Names are combinations of acronyms</a:t>
            </a:r>
            <a:r>
              <a:rPr lang="en-GB" dirty="0"/>
              <a:t> take the form: </a:t>
            </a:r>
            <a:r>
              <a:rPr lang="en-GB" sz="2400" dirty="0" err="1">
                <a:solidFill>
                  <a:srgbClr val="C00000"/>
                </a:solidFill>
              </a:rPr>
              <a:t>abb</a:t>
            </a:r>
            <a:r>
              <a:rPr lang="en-GB" dirty="0" err="1">
                <a:solidFill>
                  <a:srgbClr val="C00000"/>
                </a:solidFill>
              </a:rPr>
              <a:t>cc</a:t>
            </a:r>
            <a:endParaRPr lang="en-GB" sz="2400" dirty="0">
              <a:solidFill>
                <a:srgbClr val="C00000"/>
              </a:solidFill>
            </a:endParaRP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a</a:t>
            </a:r>
            <a:r>
              <a:rPr lang="en-GB" sz="2000" dirty="0"/>
              <a:t> – type of information (e.g., y: income, x: expenditure)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bb</a:t>
            </a:r>
            <a:r>
              <a:rPr lang="en-GB" sz="2000" dirty="0"/>
              <a:t> – specific for each type </a:t>
            </a:r>
            <a:r>
              <a:rPr lang="en-GB" sz="2000" dirty="0">
                <a:solidFill>
                  <a:srgbClr val="C00000"/>
                </a:solidFill>
              </a:rPr>
              <a:t>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(e.g., y | </a:t>
            </a:r>
            <a:r>
              <a:rPr lang="en-GB" sz="2000" dirty="0" err="1"/>
              <a:t>em</a:t>
            </a:r>
            <a:r>
              <a:rPr lang="en-GB" sz="2000" dirty="0"/>
              <a:t>: employment, se: self-employment):</a:t>
            </a:r>
          </a:p>
          <a:p>
            <a:pPr lvl="2"/>
            <a:r>
              <a:rPr lang="en-GB" sz="1800" dirty="0" err="1"/>
              <a:t>yem</a:t>
            </a:r>
            <a:r>
              <a:rPr lang="en-GB" sz="1800" dirty="0"/>
              <a:t>: employment income</a:t>
            </a:r>
          </a:p>
          <a:p>
            <a:pPr lvl="2"/>
            <a:r>
              <a:rPr lang="en-GB" sz="1800" dirty="0" err="1"/>
              <a:t>yse</a:t>
            </a:r>
            <a:r>
              <a:rPr lang="en-GB" sz="1800" dirty="0"/>
              <a:t>: self-employment income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cc</a:t>
            </a:r>
            <a:r>
              <a:rPr lang="en-GB" sz="2000" dirty="0"/>
              <a:t> further </a:t>
            </a:r>
            <a:r>
              <a:rPr lang="en-GB" sz="2000" dirty="0">
                <a:solidFill>
                  <a:srgbClr val="C00000"/>
                </a:solidFill>
              </a:rPr>
              <a:t>bb’s</a:t>
            </a:r>
            <a:r>
              <a:rPr lang="en-GB" sz="2000" dirty="0"/>
              <a:t> for additional information/detail, e.g. </a:t>
            </a:r>
          </a:p>
          <a:p>
            <a:pPr lvl="2"/>
            <a:r>
              <a:rPr lang="en-GB" sz="1800" dirty="0" err="1"/>
              <a:t>ysebs</a:t>
            </a:r>
            <a:r>
              <a:rPr lang="en-GB" sz="1800" dirty="0"/>
              <a:t>: business self-employment income</a:t>
            </a:r>
          </a:p>
          <a:p>
            <a:pPr lvl="1"/>
            <a:r>
              <a:rPr lang="en-GB" sz="2000" dirty="0"/>
              <a:t>exception id*, </a:t>
            </a:r>
            <a:r>
              <a:rPr lang="en-GB" sz="2000" dirty="0" err="1"/>
              <a:t>eg</a:t>
            </a:r>
            <a:r>
              <a:rPr lang="en-GB" sz="2000" dirty="0"/>
              <a:t>. </a:t>
            </a:r>
            <a:r>
              <a:rPr lang="en-GB" sz="2000" dirty="0" err="1"/>
              <a:t>idperson</a:t>
            </a:r>
            <a:r>
              <a:rPr lang="en-GB" sz="2000" dirty="0"/>
              <a:t>, </a:t>
            </a:r>
            <a:r>
              <a:rPr lang="en-GB" sz="2000" dirty="0" err="1"/>
              <a:t>idmother</a:t>
            </a:r>
            <a:endParaRPr lang="en-GB" sz="2000" dirty="0"/>
          </a:p>
          <a:p>
            <a:r>
              <a:rPr lang="en-GB" sz="2400" dirty="0"/>
              <a:t>Variables administered </a:t>
            </a:r>
            <a:r>
              <a:rPr lang="en-GB" dirty="0"/>
              <a:t>via a built-in library</a:t>
            </a:r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pPr eaLnBrk="1" hangingPunct="1"/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1C88-9354-487E-87E5-8AB76B9E7EC3}" type="slidenum">
              <a:rPr lang="en-GB"/>
              <a:pPr>
                <a:defRPr/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308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3" y="2204864"/>
            <a:ext cx="8769234" cy="14182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/>
              <a:t>Variables Library</a:t>
            </a:r>
          </a:p>
        </p:txBody>
      </p:sp>
      <p:sp>
        <p:nvSpPr>
          <p:cNvPr id="8" name="Oval 7"/>
          <p:cNvSpPr/>
          <p:nvPr/>
        </p:nvSpPr>
        <p:spPr>
          <a:xfrm>
            <a:off x="3929297" y="2492896"/>
            <a:ext cx="785542" cy="77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049F55-19BC-DB22-BBAA-0D4FABE8BD14}"/>
              </a:ext>
            </a:extLst>
          </p:cNvPr>
          <p:cNvSpPr/>
          <p:nvPr/>
        </p:nvSpPr>
        <p:spPr>
          <a:xfrm>
            <a:off x="3563888" y="2204864"/>
            <a:ext cx="1584176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975"/>
            <a:ext cx="9061547" cy="50563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</p:spPr>
        <p:txBody>
          <a:bodyPr/>
          <a:lstStyle/>
          <a:p>
            <a:r>
              <a:rPr lang="en-GB" sz="3200" dirty="0"/>
              <a:t>Variables Library</a:t>
            </a:r>
            <a:endParaRPr lang="en-GB" sz="3200" dirty="0">
              <a:solidFill>
                <a:srgbClr val="0E4D9D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635896" y="2276872"/>
            <a:ext cx="360040" cy="2736304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4780" y="2598714"/>
            <a:ext cx="2077380" cy="1077218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list of all variables defined in the variables file in alphabetical order</a:t>
            </a:r>
          </a:p>
        </p:txBody>
      </p:sp>
      <p:sp>
        <p:nvSpPr>
          <p:cNvPr id="9" name="Right Arrow 8"/>
          <p:cNvSpPr/>
          <p:nvPr/>
        </p:nvSpPr>
        <p:spPr>
          <a:xfrm rot="19862612">
            <a:off x="121277" y="3574483"/>
            <a:ext cx="288032" cy="72008"/>
          </a:xfrm>
          <a:prstGeom prst="right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67715"/>
            <a:ext cx="755576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name</a:t>
            </a:r>
          </a:p>
        </p:txBody>
      </p:sp>
      <p:sp>
        <p:nvSpPr>
          <p:cNvPr id="11" name="Down Arrow 10"/>
          <p:cNvSpPr/>
          <p:nvPr/>
        </p:nvSpPr>
        <p:spPr>
          <a:xfrm rot="5400000">
            <a:off x="2243133" y="5043133"/>
            <a:ext cx="72008" cy="876190"/>
          </a:xfrm>
          <a:prstGeom prst="down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373217"/>
            <a:ext cx="2736304" cy="584775"/>
          </a:xfrm>
          <a:prstGeom prst="rect">
            <a:avLst/>
          </a:prstGeom>
          <a:noFill/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description of variable for countries where it is used</a:t>
            </a:r>
          </a:p>
        </p:txBody>
      </p:sp>
      <p:sp>
        <p:nvSpPr>
          <p:cNvPr id="13" name="Right Arrow 12"/>
          <p:cNvSpPr/>
          <p:nvPr/>
        </p:nvSpPr>
        <p:spPr>
          <a:xfrm rot="11568287">
            <a:off x="2672912" y="4457137"/>
            <a:ext cx="1512168" cy="124477"/>
          </a:xfrm>
          <a:prstGeom prst="right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581128"/>
            <a:ext cx="1728192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automatic label</a:t>
            </a:r>
          </a:p>
        </p:txBody>
      </p:sp>
      <p:sp>
        <p:nvSpPr>
          <p:cNvPr id="15" name="Down Arrow 14"/>
          <p:cNvSpPr/>
          <p:nvPr/>
        </p:nvSpPr>
        <p:spPr>
          <a:xfrm rot="6108137" flipH="1">
            <a:off x="2547961" y="2403137"/>
            <a:ext cx="45719" cy="2816584"/>
          </a:xfrm>
          <a:prstGeom prst="down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5" y="3821352"/>
            <a:ext cx="3949885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variable is monetary or non-monetary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7200976" y="2222151"/>
            <a:ext cx="370371" cy="148809"/>
          </a:xfrm>
          <a:prstGeom prst="right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772816"/>
            <a:ext cx="2736304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acronyms used for names</a:t>
            </a:r>
          </a:p>
        </p:txBody>
      </p:sp>
    </p:spTree>
    <p:extLst>
      <p:ext uri="{BB962C8B-B14F-4D97-AF65-F5344CB8AC3E}">
        <p14:creationId xmlns:p14="http://schemas.microsoft.com/office/powerpoint/2010/main" val="21680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B151A-6DEA-468C-AF7F-2629FBF3CFA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28733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49040" y="764704"/>
            <a:ext cx="8291512" cy="2160588"/>
          </a:xfrm>
        </p:spPr>
        <p:txBody>
          <a:bodyPr>
            <a:noAutofit/>
          </a:bodyPr>
          <a:lstStyle/>
          <a:p>
            <a:r>
              <a:rPr lang="en-GB" sz="1800" dirty="0"/>
              <a:t>Used (mainly) for progressive taxes</a:t>
            </a:r>
          </a:p>
          <a:p>
            <a:r>
              <a:rPr lang="en-GB" sz="1800" dirty="0"/>
              <a:t>Tax schedule </a:t>
            </a:r>
          </a:p>
          <a:p>
            <a:pPr lvl="1"/>
            <a:r>
              <a:rPr lang="en-GB" sz="1600" dirty="0"/>
              <a:t>Tax bands: 	</a:t>
            </a:r>
            <a:r>
              <a:rPr lang="en-GB" sz="1600" dirty="0" err="1">
                <a:solidFill>
                  <a:srgbClr val="C00000"/>
                </a:solidFill>
              </a:rPr>
              <a:t>Band_UpLim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/>
              <a:t>/ </a:t>
            </a:r>
            <a:r>
              <a:rPr lang="en-GB" sz="1600" dirty="0" err="1">
                <a:solidFill>
                  <a:srgbClr val="C00000"/>
                </a:solidFill>
              </a:rPr>
              <a:t>Band_LowLim</a:t>
            </a:r>
            <a:endParaRPr lang="en-GB" sz="1600" dirty="0">
              <a:solidFill>
                <a:srgbClr val="C00000"/>
              </a:solidFill>
            </a:endParaRPr>
          </a:p>
          <a:p>
            <a:pPr lvl="1"/>
            <a:r>
              <a:rPr lang="en-GB" sz="1600" dirty="0"/>
              <a:t>Tax rate:</a:t>
            </a:r>
            <a:r>
              <a:rPr lang="en-GB" sz="1600" dirty="0">
                <a:solidFill>
                  <a:srgbClr val="FF0000"/>
                </a:solidFill>
              </a:rPr>
              <a:t> 	</a:t>
            </a:r>
            <a:r>
              <a:rPr lang="en-GB" sz="1600" dirty="0" err="1">
                <a:solidFill>
                  <a:srgbClr val="C00000"/>
                </a:solidFill>
              </a:rPr>
              <a:t>Band_Rate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sz="1600" dirty="0"/>
              <a:t>Tax base: 	</a:t>
            </a:r>
            <a:r>
              <a:rPr lang="en-GB" sz="1600" dirty="0">
                <a:solidFill>
                  <a:srgbClr val="C00000"/>
                </a:solidFill>
              </a:rPr>
              <a:t>Base</a:t>
            </a:r>
          </a:p>
          <a:p>
            <a:r>
              <a:rPr lang="en-GB" sz="1800" dirty="0"/>
              <a:t>“group” together </a:t>
            </a:r>
            <a:r>
              <a:rPr lang="en-GB" sz="1800" dirty="0" err="1">
                <a:solidFill>
                  <a:srgbClr val="C00000"/>
                </a:solidFill>
              </a:rPr>
              <a:t>Band_Rate</a:t>
            </a:r>
            <a:r>
              <a:rPr lang="en-GB" sz="1800" dirty="0"/>
              <a:t> and </a:t>
            </a:r>
            <a:r>
              <a:rPr lang="en-GB" sz="1800" dirty="0" err="1">
                <a:solidFill>
                  <a:srgbClr val="C00000"/>
                </a:solidFill>
              </a:rPr>
              <a:t>Band_UpLim</a:t>
            </a:r>
            <a:r>
              <a:rPr lang="en-GB" sz="1800" dirty="0">
                <a:solidFill>
                  <a:srgbClr val="C00000"/>
                </a:solidFill>
              </a:rPr>
              <a:t>/</a:t>
            </a:r>
            <a:r>
              <a:rPr lang="en-GB" sz="1800" dirty="0" err="1">
                <a:solidFill>
                  <a:srgbClr val="C00000"/>
                </a:solidFill>
              </a:rPr>
              <a:t>Band_LowLim</a:t>
            </a:r>
            <a:endParaRPr lang="en-GB" sz="1800" dirty="0">
              <a:solidFill>
                <a:srgbClr val="C00000"/>
              </a:solidFill>
            </a:endParaRPr>
          </a:p>
          <a:p>
            <a:r>
              <a:rPr lang="en-GB" sz="1800" dirty="0"/>
              <a:t>Instead of rates, for fixed amounts use </a:t>
            </a:r>
            <a:r>
              <a:rPr lang="en-GB" sz="1800" dirty="0" err="1">
                <a:solidFill>
                  <a:srgbClr val="C00000"/>
                </a:solidFill>
              </a:rPr>
              <a:t>Band_Amount</a:t>
            </a:r>
            <a:endParaRPr lang="en-GB" sz="1800" dirty="0">
              <a:solidFill>
                <a:srgbClr val="C00000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87624" y="3068960"/>
          <a:ext cx="6540501" cy="300418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income above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up to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income above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income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tu_individual_uk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458368" y="3844379"/>
            <a:ext cx="564160" cy="644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458368" y="4488727"/>
            <a:ext cx="564160" cy="6057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458368" y="5094475"/>
            <a:ext cx="564160" cy="4227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5573"/>
            <a:ext cx="6120680" cy="61735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40" y="8400"/>
            <a:ext cx="8229600" cy="562074"/>
          </a:xfrm>
          <a:noFill/>
        </p:spPr>
        <p:txBody>
          <a:bodyPr>
            <a:noAutofit/>
          </a:bodyPr>
          <a:lstStyle/>
          <a:p>
            <a:r>
              <a:rPr lang="en-GB" sz="3600" dirty="0"/>
              <a:t>Adding a variable</a:t>
            </a:r>
          </a:p>
        </p:txBody>
      </p:sp>
      <p:sp>
        <p:nvSpPr>
          <p:cNvPr id="6" name="Oval 5"/>
          <p:cNvSpPr/>
          <p:nvPr/>
        </p:nvSpPr>
        <p:spPr>
          <a:xfrm>
            <a:off x="1387959" y="956345"/>
            <a:ext cx="648072" cy="640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068960"/>
            <a:ext cx="3528392" cy="646331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new empty row;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fill in name and monetary</a:t>
            </a:r>
          </a:p>
        </p:txBody>
      </p:sp>
      <p:sp>
        <p:nvSpPr>
          <p:cNvPr id="7" name="Down Arrow 6"/>
          <p:cNvSpPr/>
          <p:nvPr/>
        </p:nvSpPr>
        <p:spPr>
          <a:xfrm rot="6379570">
            <a:off x="3604823" y="1995600"/>
            <a:ext cx="332831" cy="1627479"/>
          </a:xfrm>
          <a:prstGeom prst="down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" y="929764"/>
            <a:ext cx="9140188" cy="48754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/>
              <a:t>Naming a variable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32179" y="3829640"/>
            <a:ext cx="2146990" cy="369332"/>
            <a:chOff x="7448046" y="2708921"/>
            <a:chExt cx="1888492" cy="369332"/>
          </a:xfrm>
        </p:grpSpPr>
        <p:sp>
          <p:nvSpPr>
            <p:cNvPr id="7" name="Right Arrow 6"/>
            <p:cNvSpPr/>
            <p:nvPr/>
          </p:nvSpPr>
          <p:spPr>
            <a:xfrm rot="11557584">
              <a:off x="7448046" y="2722898"/>
              <a:ext cx="792088" cy="4853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0922" y="2708921"/>
              <a:ext cx="11156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acronyms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24931" y="4747675"/>
            <a:ext cx="3515421" cy="1199864"/>
            <a:chOff x="4224931" y="4747675"/>
            <a:chExt cx="3515421" cy="1199864"/>
          </a:xfrm>
        </p:grpSpPr>
        <p:sp>
          <p:nvSpPr>
            <p:cNvPr id="11" name="Down Arrow 10"/>
            <p:cNvSpPr/>
            <p:nvPr/>
          </p:nvSpPr>
          <p:spPr>
            <a:xfrm rot="8033269">
              <a:off x="4775046" y="4197560"/>
              <a:ext cx="51897" cy="1152128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7984" y="5301208"/>
              <a:ext cx="33123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UI checks validity of name and existence of the variable</a:t>
              </a:r>
            </a:p>
          </p:txBody>
        </p:sp>
      </p:grp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863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" y="1119352"/>
            <a:ext cx="8974821" cy="52183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GB" sz="3600" dirty="0"/>
              <a:t>Filtering variables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21216" y="1767464"/>
            <a:ext cx="2304256" cy="1539463"/>
            <a:chOff x="3682660" y="1974612"/>
            <a:chExt cx="2304256" cy="1539463"/>
          </a:xfrm>
        </p:grpSpPr>
        <p:sp>
          <p:nvSpPr>
            <p:cNvPr id="6" name="Right Arrow 5"/>
            <p:cNvSpPr/>
            <p:nvPr/>
          </p:nvSpPr>
          <p:spPr>
            <a:xfrm rot="16200000">
              <a:off x="3766522" y="2378928"/>
              <a:ext cx="1023033" cy="21440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2660" y="3144743"/>
              <a:ext cx="23042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select filters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772510" y="1403440"/>
            <a:ext cx="740977" cy="728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0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246" b="79948"/>
          <a:stretch/>
        </p:blipFill>
        <p:spPr bwMode="auto">
          <a:xfrm>
            <a:off x="-3681" y="1778138"/>
            <a:ext cx="9147681" cy="154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03634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>
                <a:solidFill>
                  <a:srgbClr val="0070C0"/>
                </a:solidFill>
              </a:rPr>
              <a:t>System Function: </a:t>
            </a:r>
            <a:r>
              <a:rPr lang="en-GB" sz="3600" i="1" dirty="0" err="1">
                <a:solidFill>
                  <a:srgbClr val="0070C0"/>
                </a:solidFill>
              </a:rPr>
              <a:t>DefVar</a:t>
            </a:r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0361" y="1052736"/>
            <a:ext cx="8435280" cy="96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To define </a:t>
            </a:r>
            <a:r>
              <a:rPr lang="en-GB" sz="20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(temporary) variables not included in the Variables library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3486" y="6225"/>
            <a:ext cx="2133600" cy="365125"/>
          </a:xfrm>
        </p:spPr>
        <p:txBody>
          <a:bodyPr/>
          <a:lstStyle/>
          <a:p>
            <a:fld id="{C48A8FB8-C411-4B7B-B8DF-3C88CBE8C9E0}" type="slidenum">
              <a:rPr lang="en-GB" smtClean="0"/>
              <a:t>63</a:t>
            </a:fld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DDA01C-F0C6-A4F6-1664-324E13747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0" r="2464"/>
          <a:stretch/>
        </p:blipFill>
        <p:spPr bwMode="auto">
          <a:xfrm>
            <a:off x="-3681" y="3616514"/>
            <a:ext cx="8994017" cy="11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0D7DCA-CC8B-4B13-F9DC-297702A38C26}"/>
              </a:ext>
            </a:extLst>
          </p:cNvPr>
          <p:cNvSpPr/>
          <p:nvPr/>
        </p:nvSpPr>
        <p:spPr>
          <a:xfrm>
            <a:off x="323528" y="2273575"/>
            <a:ext cx="1750013" cy="328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6FF374-6365-237A-3FE5-B16A4F0A5DC4}"/>
              </a:ext>
            </a:extLst>
          </p:cNvPr>
          <p:cNvSpPr/>
          <p:nvPr/>
        </p:nvSpPr>
        <p:spPr>
          <a:xfrm>
            <a:off x="755576" y="2998977"/>
            <a:ext cx="1317965" cy="328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B0FEA7-18D1-1B28-1FE9-58474A867FEF}"/>
              </a:ext>
            </a:extLst>
          </p:cNvPr>
          <p:cNvSpPr/>
          <p:nvPr/>
        </p:nvSpPr>
        <p:spPr>
          <a:xfrm>
            <a:off x="2262411" y="4293096"/>
            <a:ext cx="4787750" cy="328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19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0056" y="39737"/>
            <a:ext cx="2133600" cy="365125"/>
          </a:xfrm>
        </p:spPr>
        <p:txBody>
          <a:bodyPr/>
          <a:lstStyle/>
          <a:p>
            <a:pPr>
              <a:defRPr/>
            </a:pPr>
            <a:fld id="{D5E286F8-35F6-4AAD-9089-DC06836B07C2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74650" y="267804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System Functions: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SetDefault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288" y="992922"/>
            <a:ext cx="8208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sets default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if the variable is not reported by a dataset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686062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899545F-2710-408C-B979-2E8B1BC8E49C}"/>
              </a:ext>
            </a:extLst>
          </p:cNvPr>
          <p:cNvSpPr/>
          <p:nvPr/>
        </p:nvSpPr>
        <p:spPr>
          <a:xfrm>
            <a:off x="827584" y="4365104"/>
            <a:ext cx="187220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0860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UKMOD: </a:t>
            </a:r>
            <a:r>
              <a:rPr lang="en-GB" dirty="0"/>
              <a:t>Uprating Indices </a:t>
            </a:r>
            <a:r>
              <a:rPr lang="en-GB" cap="none" dirty="0"/>
              <a:t>&amp;</a:t>
            </a:r>
            <a:r>
              <a:rPr lang="en-GB" dirty="0"/>
              <a:t> system function </a:t>
            </a:r>
            <a:r>
              <a:rPr lang="en-GB" i="1" dirty="0"/>
              <a:t>u</a:t>
            </a:r>
            <a:r>
              <a:rPr lang="en-GB" i="1" cap="none" dirty="0"/>
              <a:t>prate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115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/>
              <a:t>Forward projected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Current release of UKMOD includes system years for four future years that reflect:</a:t>
            </a:r>
          </a:p>
          <a:p>
            <a:pPr lvl="1"/>
            <a:r>
              <a:rPr lang="en-GB" dirty="0"/>
              <a:t>Enacted reforms, including announcements in the Spring Budget and Autumn Statement</a:t>
            </a:r>
          </a:p>
          <a:p>
            <a:pPr lvl="1"/>
            <a:r>
              <a:rPr lang="en-GB" dirty="0"/>
              <a:t>Indexing of policy parameters reflecting existing legislation and historical norms</a:t>
            </a:r>
          </a:p>
          <a:p>
            <a:pPr lvl="2"/>
            <a:r>
              <a:rPr lang="en-GB" dirty="0"/>
              <a:t>Forward projections obtained from OBR reports</a:t>
            </a:r>
          </a:p>
          <a:p>
            <a:r>
              <a:rPr lang="en-GB" dirty="0"/>
              <a:t>Generally do not reflect plans for reform, including those set out in White Papers</a:t>
            </a:r>
          </a:p>
          <a:p>
            <a:r>
              <a:rPr lang="en-GB" dirty="0"/>
              <a:t>Uprating administered via:</a:t>
            </a:r>
          </a:p>
          <a:p>
            <a:pPr lvl="1"/>
            <a:r>
              <a:rPr lang="en-GB" i="1" dirty="0" err="1"/>
              <a:t>ConstDef_uk</a:t>
            </a:r>
            <a:r>
              <a:rPr lang="en-GB" i="1" dirty="0"/>
              <a:t> </a:t>
            </a:r>
            <a:r>
              <a:rPr lang="en-GB" dirty="0"/>
              <a:t>for policy parameters</a:t>
            </a:r>
          </a:p>
          <a:p>
            <a:pPr lvl="1"/>
            <a:r>
              <a:rPr lang="en-GB" i="1" dirty="0" err="1"/>
              <a:t>Uprate_uk</a:t>
            </a:r>
            <a:r>
              <a:rPr lang="en-GB" dirty="0"/>
              <a:t> for input data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641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uprate input data?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When the sample period of input micro-data and the policy system do not match</a:t>
            </a:r>
          </a:p>
          <a:p>
            <a:pPr lvl="1"/>
            <a:r>
              <a:rPr lang="en-GB" dirty="0"/>
              <a:t>e.g. use data from 2018 to analyse a tax and benefit system reflecting 2026</a:t>
            </a:r>
          </a:p>
          <a:p>
            <a:pPr lvl="1"/>
            <a:r>
              <a:rPr lang="en-GB" dirty="0"/>
              <a:t>Accounts for nominal growth of incomes</a:t>
            </a:r>
          </a:p>
          <a:p>
            <a:r>
              <a:rPr lang="en-GB" dirty="0"/>
              <a:t>We uprate incomes by source</a:t>
            </a:r>
          </a:p>
          <a:p>
            <a:pPr lvl="1"/>
            <a:r>
              <a:rPr lang="en-GB" dirty="0"/>
              <a:t>define uprating indices in the </a:t>
            </a:r>
            <a:r>
              <a:rPr lang="en-GB" i="1" dirty="0"/>
              <a:t>Uprating Indices</a:t>
            </a:r>
            <a:r>
              <a:rPr lang="en-GB" dirty="0"/>
              <a:t> table</a:t>
            </a:r>
          </a:p>
          <a:p>
            <a:pPr lvl="1"/>
            <a:r>
              <a:rPr lang="en-GB" dirty="0"/>
              <a:t>apply uprating indices for specific income variables described by the input data in the </a:t>
            </a:r>
            <a:r>
              <a:rPr lang="en-GB" i="1" dirty="0" err="1"/>
              <a:t>Uprate_uk</a:t>
            </a:r>
            <a:r>
              <a:rPr lang="en-GB" i="1" dirty="0"/>
              <a:t> </a:t>
            </a:r>
            <a:r>
              <a:rPr lang="en-GB" dirty="0"/>
              <a:t>policy</a:t>
            </a:r>
          </a:p>
          <a:p>
            <a:pPr lvl="1"/>
            <a:r>
              <a:rPr lang="en-GB" dirty="0"/>
              <a:t>Only financial values are uprated – input data are not adjusted to reflect anticipated or observed demographic or labour market trends:</a:t>
            </a:r>
          </a:p>
          <a:p>
            <a:pPr lvl="2"/>
            <a:r>
              <a:rPr lang="en-GB" dirty="0"/>
              <a:t>Unemployment rates, fertility, mortality, incidence of cohabitation, health and disability, etc.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909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33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Uprating Indices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70" y="2924944"/>
            <a:ext cx="8229600" cy="3166739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Time-series information for the uprating indices (table: </a:t>
            </a:r>
            <a:r>
              <a:rPr lang="en-GB" sz="2000" i="1" dirty="0"/>
              <a:t>Raw Indices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/>
              <a:t>EUROMOD calculates implicit uprating factors (table: </a:t>
            </a:r>
            <a:r>
              <a:rPr lang="en-GB" sz="2000" i="1" dirty="0"/>
              <a:t>Factors per Data</a:t>
            </a:r>
            <a:r>
              <a:rPr lang="en-GB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68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0" y="1484784"/>
            <a:ext cx="8640960" cy="111603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3576DB-AAFF-A37C-9A1D-B7323F59DB88}"/>
              </a:ext>
            </a:extLst>
          </p:cNvPr>
          <p:cNvSpPr/>
          <p:nvPr/>
        </p:nvSpPr>
        <p:spPr>
          <a:xfrm>
            <a:off x="4283968" y="2132856"/>
            <a:ext cx="1080120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625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9946E2A-BC4F-4153-A530-20200D2FEAC7}"/>
              </a:ext>
            </a:extLst>
          </p:cNvPr>
          <p:cNvGrpSpPr/>
          <p:nvPr/>
        </p:nvGrpSpPr>
        <p:grpSpPr>
          <a:xfrm>
            <a:off x="68201" y="836712"/>
            <a:ext cx="8987148" cy="5436776"/>
            <a:chOff x="0" y="2681595"/>
            <a:chExt cx="6888315" cy="417359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4A3FC9-A9F3-426A-8DCB-7E3FCA231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476"/>
            <a:stretch/>
          </p:blipFill>
          <p:spPr>
            <a:xfrm>
              <a:off x="2634095" y="2681595"/>
              <a:ext cx="4254220" cy="41735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08FFBE-CDBE-4EAF-83E5-FB69395F3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193"/>
            <a:stretch/>
          </p:blipFill>
          <p:spPr>
            <a:xfrm>
              <a:off x="0" y="2681595"/>
              <a:ext cx="2634095" cy="417359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8614"/>
            <a:ext cx="8229600" cy="778098"/>
          </a:xfrm>
        </p:spPr>
        <p:txBody>
          <a:bodyPr/>
          <a:lstStyle/>
          <a:p>
            <a:r>
              <a:rPr lang="en-GB" dirty="0"/>
              <a:t>Raw indices (time series)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912602" y="2309055"/>
            <a:ext cx="1336850" cy="1202111"/>
            <a:chOff x="4148283" y="4394302"/>
            <a:chExt cx="1389267" cy="1202111"/>
          </a:xfrm>
        </p:grpSpPr>
        <p:sp>
          <p:nvSpPr>
            <p:cNvPr id="7" name="Down Arrow 6"/>
            <p:cNvSpPr/>
            <p:nvPr/>
          </p:nvSpPr>
          <p:spPr>
            <a:xfrm rot="10800000" flipH="1">
              <a:off x="4685010" y="4394302"/>
              <a:ext cx="236254" cy="617336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48283" y="5011638"/>
              <a:ext cx="1389267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the index description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57518" y="2734889"/>
            <a:ext cx="2052215" cy="1827191"/>
            <a:chOff x="4261621" y="3830778"/>
            <a:chExt cx="1596151" cy="1827191"/>
          </a:xfrm>
        </p:grpSpPr>
        <p:sp>
          <p:nvSpPr>
            <p:cNvPr id="10" name="Down Arrow 9"/>
            <p:cNvSpPr/>
            <p:nvPr/>
          </p:nvSpPr>
          <p:spPr>
            <a:xfrm rot="10800000" flipH="1">
              <a:off x="4985185" y="3830778"/>
              <a:ext cx="149025" cy="118086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1621" y="5011638"/>
              <a:ext cx="159615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user-defined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index name($f_)</a:t>
              </a:r>
              <a:endParaRPr lang="en-GB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0112" y="1481502"/>
            <a:ext cx="2214845" cy="1253694"/>
            <a:chOff x="4172514" y="3830778"/>
            <a:chExt cx="1350694" cy="1868475"/>
          </a:xfrm>
        </p:grpSpPr>
        <p:sp>
          <p:nvSpPr>
            <p:cNvPr id="13" name="Down Arrow 12"/>
            <p:cNvSpPr/>
            <p:nvPr/>
          </p:nvSpPr>
          <p:spPr>
            <a:xfrm rot="10800000" flipH="1">
              <a:off x="4685009" y="3830778"/>
              <a:ext cx="149025" cy="118086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72514" y="5148809"/>
              <a:ext cx="1350694" cy="5504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policy years</a:t>
              </a:r>
              <a:endParaRPr lang="en-GB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08304" y="2343138"/>
            <a:ext cx="2214845" cy="1964362"/>
            <a:chOff x="4172514" y="3830778"/>
            <a:chExt cx="1350694" cy="1964362"/>
          </a:xfrm>
        </p:grpSpPr>
        <p:sp>
          <p:nvSpPr>
            <p:cNvPr id="16" name="Down Arrow 15"/>
            <p:cNvSpPr/>
            <p:nvPr/>
          </p:nvSpPr>
          <p:spPr>
            <a:xfrm rot="10800000" flipH="1">
              <a:off x="4685009" y="3830778"/>
              <a:ext cx="149025" cy="118086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72514" y="5148809"/>
              <a:ext cx="135069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 of information</a:t>
              </a:r>
              <a:endParaRPr lang="en-GB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D3A0E1-16E5-A192-53DF-43E821F099A7}"/>
              </a:ext>
            </a:extLst>
          </p:cNvPr>
          <p:cNvSpPr/>
          <p:nvPr/>
        </p:nvSpPr>
        <p:spPr>
          <a:xfrm>
            <a:off x="95349" y="1030994"/>
            <a:ext cx="703014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5616" y="2262077"/>
          <a:ext cx="6540501" cy="380047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 based on joint taxation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income above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up to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income above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income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is divided by the quotient before the schedule is applied. Afterwards the result is multiplied by the quotient.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tu_couple_uk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BB26-6A55-49D1-8543-7A9DBE9E7CD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0083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124744"/>
            <a:ext cx="8291512" cy="4757788"/>
          </a:xfrm>
        </p:spPr>
        <p:txBody>
          <a:bodyPr/>
          <a:lstStyle/>
          <a:p>
            <a:r>
              <a:rPr lang="en-GB" sz="2400" dirty="0"/>
              <a:t>Joint taxation: </a:t>
            </a:r>
            <a:r>
              <a:rPr lang="en-GB" sz="2400" dirty="0">
                <a:solidFill>
                  <a:srgbClr val="C00000"/>
                </a:solidFill>
              </a:rPr>
              <a:t>Quotient</a:t>
            </a:r>
          </a:p>
          <a:p>
            <a:r>
              <a:rPr lang="en-GB" sz="2400" dirty="0"/>
              <a:t>Result = ((Base/Quotient)*Tax schedule)*Quotient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C292BCEA-3DED-8D57-82EE-34E853B0915E}"/>
              </a:ext>
            </a:extLst>
          </p:cNvPr>
          <p:cNvSpPr/>
          <p:nvPr/>
        </p:nvSpPr>
        <p:spPr>
          <a:xfrm>
            <a:off x="1310211" y="4838207"/>
            <a:ext cx="273630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51D51572-9379-395E-27FC-281934B6D708}"/>
              </a:ext>
            </a:extLst>
          </p:cNvPr>
          <p:cNvSpPr/>
          <p:nvPr/>
        </p:nvSpPr>
        <p:spPr>
          <a:xfrm>
            <a:off x="1310211" y="5833461"/>
            <a:ext cx="2736304" cy="2654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3D4411-D65F-408E-B852-003441DC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" y="813314"/>
            <a:ext cx="5744846" cy="53137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35" y="0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/>
              <a:t>Uprating Indices per Data and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65042" y="1486708"/>
            <a:ext cx="29878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GB" dirty="0"/>
              <a:t>You can see the implicit uprating factors: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Select the dataset you want to view</a:t>
            </a:r>
          </a:p>
          <a:p>
            <a:pPr>
              <a:buClr>
                <a:srgbClr val="0070C0"/>
              </a:buClr>
            </a:pPr>
            <a:endParaRPr lang="en-GB" dirty="0"/>
          </a:p>
          <a:p>
            <a:pPr>
              <a:buClr>
                <a:srgbClr val="0070C0"/>
              </a:buClr>
            </a:pPr>
            <a:r>
              <a:rPr lang="en-GB" dirty="0"/>
              <a:t>Example:</a:t>
            </a:r>
          </a:p>
          <a:p>
            <a:pPr>
              <a:buClr>
                <a:srgbClr val="0070C0"/>
              </a:buClr>
            </a:pPr>
            <a:endParaRPr lang="en-GB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Dataset UK_2018_a2 </a:t>
            </a:r>
            <a:r>
              <a:rPr lang="en-GB" sz="1600" dirty="0">
                <a:sym typeface="Wingdings" panose="05000000000000000000" pitchFamily="2" charset="2"/>
              </a:rPr>
              <a:t> income referring to 2018</a:t>
            </a:r>
          </a:p>
          <a:p>
            <a:pPr>
              <a:buClr>
                <a:srgbClr val="0070C0"/>
              </a:buClr>
            </a:pPr>
            <a:endParaRPr lang="en-GB" sz="1600" dirty="0">
              <a:sym typeface="Wingdings" panose="05000000000000000000" pitchFamily="2" charset="2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Prices (see CPI) increased by 2.9 between 2018 &amp; 2020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AFA4F0-7FBA-DDA7-956E-70BE74D1E3CD}"/>
              </a:ext>
            </a:extLst>
          </p:cNvPr>
          <p:cNvSpPr/>
          <p:nvPr/>
        </p:nvSpPr>
        <p:spPr>
          <a:xfrm>
            <a:off x="755576" y="1053339"/>
            <a:ext cx="1440160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F6671C-BEBA-3C48-4F21-66BEE4045C7C}"/>
              </a:ext>
            </a:extLst>
          </p:cNvPr>
          <p:cNvSpPr/>
          <p:nvPr/>
        </p:nvSpPr>
        <p:spPr>
          <a:xfrm>
            <a:off x="107504" y="1321718"/>
            <a:ext cx="1819291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758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7BD36-9E5E-49FC-BB44-468229EAB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28" y="1844824"/>
            <a:ext cx="8824988" cy="2514517"/>
          </a:xfrm>
          <a:prstGeom prst="rect">
            <a:avLst/>
          </a:prstGeom>
        </p:spPr>
      </p:pic>
      <p:sp>
        <p:nvSpPr>
          <p:cNvPr id="5" name="Segnaposto numero diapositiva 5"/>
          <p:cNvSpPr txBox="1">
            <a:spLocks noGrp="1"/>
          </p:cNvSpPr>
          <p:nvPr/>
        </p:nvSpPr>
        <p:spPr bwMode="auto">
          <a:xfrm>
            <a:off x="7068411" y="-216306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FEF52C6-0EFC-439A-957B-94EF41FDAADB}" type="slidenum"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71</a:t>
            </a:fld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4211" y="163247"/>
            <a:ext cx="8229600" cy="6260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System Function:</a:t>
            </a:r>
            <a:r>
              <a:rPr lang="en-GB" i="1" dirty="0">
                <a:solidFill>
                  <a:srgbClr val="0070C0"/>
                </a:solidFill>
              </a:rPr>
              <a:t> Uprate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53851" y="856812"/>
            <a:ext cx="7523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Defines which indices to apply on which income variables from the input micro-data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1379010" y="3788117"/>
            <a:ext cx="261114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03" y="3520329"/>
            <a:ext cx="144016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variables that are uprated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3415788" y="4310071"/>
            <a:ext cx="649688" cy="23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1368" y="4750041"/>
            <a:ext cx="195852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name of uprating factor</a:t>
            </a:r>
          </a:p>
        </p:txBody>
      </p:sp>
      <p:sp>
        <p:nvSpPr>
          <p:cNvPr id="15" name="Right Arrow 14"/>
          <p:cNvSpPr/>
          <p:nvPr/>
        </p:nvSpPr>
        <p:spPr>
          <a:xfrm rot="16200000" flipV="1">
            <a:off x="4306319" y="2962197"/>
            <a:ext cx="471840" cy="312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023" y="3152533"/>
            <a:ext cx="267656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input data sets to which uprating applies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5478BF-4553-C309-C831-296E393A1A56}"/>
              </a:ext>
            </a:extLst>
          </p:cNvPr>
          <p:cNvSpPr/>
          <p:nvPr/>
        </p:nvSpPr>
        <p:spPr>
          <a:xfrm>
            <a:off x="1452563" y="2101648"/>
            <a:ext cx="1440160" cy="4743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12852B-52DB-C87B-80F8-A4D18BBBC77B}"/>
              </a:ext>
            </a:extLst>
          </p:cNvPr>
          <p:cNvSpPr/>
          <p:nvPr/>
        </p:nvSpPr>
        <p:spPr>
          <a:xfrm>
            <a:off x="4211960" y="2529955"/>
            <a:ext cx="792088" cy="2699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3AEECE-5BE5-028B-4B9A-0A41749E51C4}"/>
              </a:ext>
            </a:extLst>
          </p:cNvPr>
          <p:cNvSpPr/>
          <p:nvPr/>
        </p:nvSpPr>
        <p:spPr>
          <a:xfrm>
            <a:off x="1847642" y="3839238"/>
            <a:ext cx="792088" cy="2699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C76C40-3EC9-2503-C524-D32AB92735C4}"/>
              </a:ext>
            </a:extLst>
          </p:cNvPr>
          <p:cNvSpPr/>
          <p:nvPr/>
        </p:nvSpPr>
        <p:spPr>
          <a:xfrm>
            <a:off x="3436804" y="3830373"/>
            <a:ext cx="792088" cy="2699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4" grpId="0" animBg="1"/>
      <p:bldP spid="6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</a:t>
            </a:r>
            <a:r>
              <a:rPr lang="en-GB" i="1" dirty="0"/>
              <a:t>Uprate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72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05273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Uprating the components of an aggregate variable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105273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Using different uprating indices for different groups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6" y="1647036"/>
            <a:ext cx="4092699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7036"/>
            <a:ext cx="4464496" cy="35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F6CC6D-611F-451D-E5A0-2499BF409A13}"/>
              </a:ext>
            </a:extLst>
          </p:cNvPr>
          <p:cNvSpPr/>
          <p:nvPr/>
        </p:nvSpPr>
        <p:spPr>
          <a:xfrm>
            <a:off x="611559" y="2996952"/>
            <a:ext cx="3630525" cy="1080120"/>
          </a:xfrm>
          <a:prstGeom prst="roundRect">
            <a:avLst>
              <a:gd name="adj" fmla="val 85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72E958-E9D6-9D47-1350-EF5E45657B9E}"/>
              </a:ext>
            </a:extLst>
          </p:cNvPr>
          <p:cNvSpPr/>
          <p:nvPr/>
        </p:nvSpPr>
        <p:spPr>
          <a:xfrm>
            <a:off x="4931656" y="2919422"/>
            <a:ext cx="3630525" cy="2291542"/>
          </a:xfrm>
          <a:prstGeom prst="roundRect">
            <a:avLst>
              <a:gd name="adj" fmla="val 85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UKMOD: System functions </a:t>
            </a:r>
            <a:r>
              <a:rPr lang="en-US" sz="3200" i="1" dirty="0" err="1">
                <a:solidFill>
                  <a:srgbClr val="0070C0"/>
                </a:solidFill>
              </a:rPr>
              <a:t>D</a:t>
            </a:r>
            <a:r>
              <a:rPr lang="en-US" sz="3200" i="1" cap="none" dirty="0" err="1">
                <a:solidFill>
                  <a:srgbClr val="0070C0"/>
                </a:solidFill>
              </a:rPr>
              <a:t>ef</a:t>
            </a:r>
            <a:r>
              <a:rPr lang="en-US" sz="3200" i="1" dirty="0" err="1">
                <a:solidFill>
                  <a:srgbClr val="0070C0"/>
                </a:solidFill>
              </a:rPr>
              <a:t>O</a:t>
            </a:r>
            <a:r>
              <a:rPr lang="en-US" sz="3200" i="1" cap="none" dirty="0" err="1">
                <a:solidFill>
                  <a:srgbClr val="0070C0"/>
                </a:solidFill>
              </a:rPr>
              <a:t>utput</a:t>
            </a:r>
            <a:r>
              <a:rPr lang="en-US" sz="3200" i="1" cap="none" dirty="0">
                <a:solidFill>
                  <a:srgbClr val="0070C0"/>
                </a:solidFill>
              </a:rPr>
              <a:t> </a:t>
            </a:r>
            <a:r>
              <a:rPr lang="en-US" sz="3200" cap="none" dirty="0">
                <a:solidFill>
                  <a:srgbClr val="0070C0"/>
                </a:solidFill>
              </a:rPr>
              <a:t>and</a:t>
            </a:r>
            <a:r>
              <a:rPr lang="en-US" sz="3200" i="1" cap="none" dirty="0">
                <a:solidFill>
                  <a:srgbClr val="0070C0"/>
                </a:solidFill>
              </a:rPr>
              <a:t> </a:t>
            </a:r>
            <a:r>
              <a:rPr lang="en-US" sz="3200" i="1" cap="none" dirty="0" err="1">
                <a:solidFill>
                  <a:srgbClr val="0070C0"/>
                </a:solidFill>
              </a:rPr>
              <a:t>SetDefault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232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UKMOD output micro-data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GB" sz="2400" dirty="0"/>
              <a:t>Content manipulated in policy </a:t>
            </a:r>
            <a:r>
              <a:rPr lang="en-GB" sz="2400" dirty="0" err="1">
                <a:solidFill>
                  <a:srgbClr val="C00000"/>
                </a:solidFill>
              </a:rPr>
              <a:t>output_std_uk</a:t>
            </a:r>
            <a:endParaRPr lang="en-GB" sz="2400" dirty="0">
              <a:solidFill>
                <a:srgbClr val="C00000"/>
              </a:solidFill>
            </a:endParaRPr>
          </a:p>
          <a:p>
            <a:pPr lvl="1"/>
            <a:r>
              <a:rPr lang="en-GB" sz="2000" dirty="0"/>
              <a:t>Controls level at which info is outputted (e.g. individual, family or household)</a:t>
            </a:r>
          </a:p>
          <a:p>
            <a:pPr lvl="1"/>
            <a:r>
              <a:rPr lang="en-GB" sz="2000" dirty="0"/>
              <a:t>The variables included in the output data generated by the model</a:t>
            </a:r>
          </a:p>
          <a:p>
            <a:r>
              <a:rPr lang="en-GB" sz="2400" dirty="0"/>
              <a:t>Usually included:</a:t>
            </a:r>
          </a:p>
          <a:p>
            <a:pPr lvl="1"/>
            <a:r>
              <a:rPr lang="en-GB" sz="2000" dirty="0"/>
              <a:t>All </a:t>
            </a:r>
            <a:r>
              <a:rPr lang="en-GB" sz="2000" dirty="0">
                <a:solidFill>
                  <a:srgbClr val="C00000"/>
                </a:solidFill>
              </a:rPr>
              <a:t>variables</a:t>
            </a:r>
            <a:r>
              <a:rPr lang="en-GB" sz="2000" dirty="0"/>
              <a:t> present </a:t>
            </a:r>
            <a:r>
              <a:rPr lang="en-GB" sz="2000" dirty="0">
                <a:solidFill>
                  <a:srgbClr val="C00000"/>
                </a:solidFill>
              </a:rPr>
              <a:t>in the input micro-data </a:t>
            </a:r>
            <a:r>
              <a:rPr lang="en-GB" sz="2000" dirty="0"/>
              <a:t>file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Simulated variables </a:t>
            </a:r>
            <a:r>
              <a:rPr lang="en-GB" sz="2000" dirty="0"/>
              <a:t>(i.e. simulated taxes and benefits)</a:t>
            </a:r>
          </a:p>
          <a:p>
            <a:pPr lvl="1"/>
            <a:r>
              <a:rPr lang="en-GB" sz="2000" dirty="0"/>
              <a:t>Standard </a:t>
            </a:r>
            <a:r>
              <a:rPr lang="en-GB" sz="2000" dirty="0">
                <a:solidFill>
                  <a:srgbClr val="C00000"/>
                </a:solidFill>
              </a:rPr>
              <a:t>income lists </a:t>
            </a:r>
            <a:r>
              <a:rPr lang="en-GB" sz="2000" dirty="0"/>
              <a:t>(</a:t>
            </a:r>
            <a:r>
              <a:rPr lang="en-GB" sz="2000" dirty="0" err="1"/>
              <a:t>ils</a:t>
            </a:r>
            <a:r>
              <a:rPr lang="en-GB" sz="2000" dirty="0"/>
              <a:t>_&lt;name&gt;; all benefits, all taxes)</a:t>
            </a:r>
          </a:p>
          <a:p>
            <a:pPr lvl="1"/>
            <a:r>
              <a:rPr lang="en-GB" sz="2000" dirty="0"/>
              <a:t>(optional) non-standard income lists (il_&lt;name&gt;)</a:t>
            </a:r>
          </a:p>
          <a:p>
            <a:pPr lvl="1"/>
            <a:r>
              <a:rPr lang="en-GB" sz="2000" dirty="0"/>
              <a:t>(optional) temporary variables (</a:t>
            </a:r>
            <a:r>
              <a:rPr lang="en-GB" sz="2000" dirty="0" err="1"/>
              <a:t>i</a:t>
            </a:r>
            <a:r>
              <a:rPr lang="en-GB" sz="2000" dirty="0"/>
              <a:t>_&lt;name&gt;)</a:t>
            </a:r>
          </a:p>
          <a:p>
            <a:pPr lvl="1"/>
            <a:r>
              <a:rPr lang="en-GB" sz="2000" dirty="0"/>
              <a:t>(optional) tax/assessment unit identification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479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9" y="816644"/>
            <a:ext cx="6637881" cy="592472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9C208-61B1-4D65-BCC3-78C78158B73D}"/>
              </a:ext>
            </a:extLst>
          </p:cNvPr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D45222F-36D4-4D67-A566-C9A81DD86990}" type="slidenum">
              <a:rPr lang="en-GB" smtClean="0"/>
              <a:pPr>
                <a:defRPr/>
              </a:pPr>
              <a:t>75</a:t>
            </a:fld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 rot="16200000">
            <a:off x="2866083" y="6415391"/>
            <a:ext cx="159444" cy="35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21589" y="6156593"/>
            <a:ext cx="24272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TAX_UNIT: level of aggregation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857" y="3513234"/>
            <a:ext cx="221206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variables included in the output file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3059832" y="2015646"/>
            <a:ext cx="306277" cy="4433334"/>
          </a:xfrm>
          <a:prstGeom prst="rightBrace">
            <a:avLst/>
          </a:prstGeom>
          <a:noFill/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3784114" y="1628800"/>
            <a:ext cx="1993779" cy="978388"/>
            <a:chOff x="1416487" y="1610819"/>
            <a:chExt cx="2343784" cy="1206500"/>
          </a:xfrm>
        </p:grpSpPr>
        <p:sp>
          <p:nvSpPr>
            <p:cNvPr id="20" name="Right Arrow 19"/>
            <p:cNvSpPr/>
            <p:nvPr/>
          </p:nvSpPr>
          <p:spPr>
            <a:xfrm rot="16200000">
              <a:off x="2025929" y="1773607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6487" y="2172110"/>
              <a:ext cx="2343784" cy="645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</a:rPr>
                <a:t>name of output file: UK_&lt;YYYY&gt;_std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70" y="18256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System Functions:</a:t>
            </a:r>
            <a:r>
              <a:rPr lang="en-GB" i="1" dirty="0"/>
              <a:t> </a:t>
            </a:r>
            <a:r>
              <a:rPr lang="en-GB" i="1" dirty="0" err="1"/>
              <a:t>DefOutput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6ABE07-A22E-C17B-D4D2-3C00FD2BE0F2}"/>
              </a:ext>
            </a:extLst>
          </p:cNvPr>
          <p:cNvSpPr/>
          <p:nvPr/>
        </p:nvSpPr>
        <p:spPr>
          <a:xfrm>
            <a:off x="1704182" y="993419"/>
            <a:ext cx="1384226" cy="405548"/>
          </a:xfrm>
          <a:prstGeom prst="roundRect">
            <a:avLst>
              <a:gd name="adj" fmla="val 85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7FE51-4563-DDFC-7F06-EF39DF938526}"/>
              </a:ext>
            </a:extLst>
          </p:cNvPr>
          <p:cNvSpPr/>
          <p:nvPr/>
        </p:nvSpPr>
        <p:spPr>
          <a:xfrm>
            <a:off x="3357379" y="6510956"/>
            <a:ext cx="2427219" cy="286992"/>
          </a:xfrm>
          <a:prstGeom prst="roundRect">
            <a:avLst>
              <a:gd name="adj" fmla="val 85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3" grpId="0" animBg="1"/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3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520" y="620688"/>
            <a:ext cx="846094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9552" y="404664"/>
            <a:ext cx="0" cy="582426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5536" y="332656"/>
            <a:ext cx="72008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15616" y="332656"/>
            <a:ext cx="72008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940152" y="332656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884368" y="341040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36296" y="332656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532440" y="332656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0503" y="582027"/>
            <a:ext cx="432048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488804" y="571847"/>
            <a:ext cx="432048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08B8D-E8BA-4218-81D1-8080AD78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End of Day 2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8EB6ECD-CE14-474B-862C-FC6802000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0" y="1600200"/>
            <a:ext cx="6330019" cy="45259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ADB7-AD7B-4228-992F-74223B21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8A8FB8-C411-4B7B-B8DF-3C88CBE8C9E0}" type="slidenum">
              <a:rPr lang="en-GB" smtClean="0"/>
              <a:pPr>
                <a:spcAft>
                  <a:spcPts val="600"/>
                </a:spcAft>
              </a:pPr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25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Badiner Bytes &amp; Tech Tidbits: Tech Tip: Google Keep and Any.Do">
            <a:extLst>
              <a:ext uri="{FF2B5EF4-FFF2-40B4-BE49-F238E27FC236}">
                <a16:creationId xmlns:a16="http://schemas.microsoft.com/office/drawing/2014/main" id="{476893FE-F429-BC4E-B399-DB3856E4F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076" y="95697"/>
            <a:ext cx="7575846" cy="60606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ACDC0E-0111-5740-A86F-6119ABBB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1775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0CAE7-F87C-6044-B37A-FA4253B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00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UKMOD: ADDITIONAL USER INTERFACE ELEMENTS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E4D6-0755-B943-9508-8D989455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2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59632" y="2340855"/>
          <a:ext cx="6540501" cy="340042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the whole income if income is between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the whole income if income is between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the whole income if income is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Simple_Prog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tu_individual_uk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Simple_Prog</a:t>
            </a:r>
            <a:r>
              <a:rPr lang="en-GB" sz="2400" dirty="0">
                <a:solidFill>
                  <a:srgbClr val="C00000"/>
                </a:solidFill>
              </a:rPr>
              <a:t>: </a:t>
            </a:r>
            <a:r>
              <a:rPr lang="en-GB" sz="2400" dirty="0"/>
              <a:t>apply highest marginal tax rate reached by base on the whole income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1FCFD5F7-2678-D690-5F98-8E22D6036285}"/>
              </a:ext>
            </a:extLst>
          </p:cNvPr>
          <p:cNvSpPr/>
          <p:nvPr/>
        </p:nvSpPr>
        <p:spPr>
          <a:xfrm>
            <a:off x="1456606" y="4909418"/>
            <a:ext cx="2736304" cy="2654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B78F76-2AE5-4696-B0D1-0CF4CF790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52754"/>
            <a:ext cx="8229600" cy="6963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  <a:noFill/>
        </p:spPr>
        <p:txBody>
          <a:bodyPr>
            <a:noAutofit/>
          </a:bodyPr>
          <a:lstStyle/>
          <a:p>
            <a:r>
              <a:rPr lang="en-GB" sz="3400" dirty="0"/>
              <a:t>User Interface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48A8FB8-C411-4B7B-B8DF-3C88CBE8C9E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106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BD59-0315-A143-9547-B7BCAB74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(UI)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721D-3D04-1043-9180-75FCE1AF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Single stand-alone piece of software (based on .NET framework)</a:t>
            </a:r>
          </a:p>
          <a:p>
            <a:r>
              <a:rPr lang="en-GB" dirty="0"/>
              <a:t>Mostly point and click but some hot keys are available</a:t>
            </a:r>
          </a:p>
          <a:p>
            <a:r>
              <a:rPr lang="en-GB" dirty="0"/>
              <a:t>In-built features that allow for improved user control and guidance</a:t>
            </a:r>
          </a:p>
          <a:p>
            <a:r>
              <a:rPr lang="en-GB" dirty="0"/>
              <a:t>Intuitive!!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Ribbon bar with tabs, Context menus</a:t>
            </a:r>
          </a:p>
          <a:p>
            <a:pPr lvl="1"/>
            <a:r>
              <a:rPr lang="en-GB" dirty="0"/>
              <a:t>IntelliSense (suggestion of parameter values)</a:t>
            </a:r>
          </a:p>
          <a:p>
            <a:pPr lvl="1"/>
            <a:r>
              <a:rPr lang="en-GB" dirty="0"/>
              <a:t>Drag and drop, Built-in help</a:t>
            </a:r>
          </a:p>
          <a:p>
            <a:pPr lvl="1"/>
            <a:r>
              <a:rPr lang="en-GB" dirty="0"/>
              <a:t>Display customization, …much more</a:t>
            </a:r>
          </a:p>
          <a:p>
            <a:pPr lvl="1"/>
            <a:endParaRPr lang="en-GB" dirty="0"/>
          </a:p>
          <a:p>
            <a:r>
              <a:rPr lang="en-GB" dirty="0"/>
              <a:t>Active development: New features and capabilities added over time!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FC545-588A-094C-93E4-E47CC6A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521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0430-D41B-DF4C-B264-2671D311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Tax Benefit Policy Rules and Parameters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903D-BB4C-6F48-A01A-D7B9727C6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coded using the EUROMOD ‘language’</a:t>
            </a:r>
          </a:p>
          <a:p>
            <a:pPr lvl="1"/>
            <a:r>
              <a:rPr lang="en-US" dirty="0"/>
              <a:t>set of (7-8) custom functions (and associated parameters) </a:t>
            </a:r>
          </a:p>
          <a:p>
            <a:pPr lvl="1"/>
            <a:r>
              <a:rPr lang="en-US" dirty="0" err="1"/>
              <a:t>standardised</a:t>
            </a:r>
            <a:r>
              <a:rPr lang="en-US" dirty="0"/>
              <a:t> ‘microsimulation language’</a:t>
            </a:r>
          </a:p>
          <a:p>
            <a:pPr lvl="1"/>
            <a:r>
              <a:rPr lang="en-US" dirty="0"/>
              <a:t>allow for both flexibility (</a:t>
            </a:r>
            <a:r>
              <a:rPr lang="en-US" dirty="0" err="1"/>
              <a:t>parametrisation</a:t>
            </a:r>
            <a:r>
              <a:rPr lang="en-US" dirty="0"/>
              <a:t>) and </a:t>
            </a:r>
            <a:r>
              <a:rPr lang="en-US" dirty="0" err="1"/>
              <a:t>harmonised</a:t>
            </a:r>
            <a:r>
              <a:rPr lang="en-US" dirty="0"/>
              <a:t> approach</a:t>
            </a:r>
          </a:p>
          <a:p>
            <a:pPr lvl="1"/>
            <a:r>
              <a:rPr lang="en-US" dirty="0"/>
              <a:t>stored in xml files – ‘content’ files</a:t>
            </a:r>
          </a:p>
          <a:p>
            <a:endParaRPr lang="en-US" dirty="0"/>
          </a:p>
          <a:p>
            <a:r>
              <a:rPr lang="en-US" dirty="0"/>
              <a:t>manipulated via the EUROMOD User Interface (UI)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B508F-EED9-9C43-914E-E9832174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190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68F8-ADE6-B848-83D4-F0D4D628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simulated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4C8E-6557-ED41-8FF4-83CC2F2CE1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87338" indent="-285750"/>
            <a:r>
              <a:rPr lang="en-GB" sz="3000" dirty="0"/>
              <a:t>National insurance contributions </a:t>
            </a:r>
          </a:p>
          <a:p>
            <a:pPr marL="687388" lvl="1"/>
            <a:r>
              <a:rPr lang="en-GB" sz="2600" dirty="0"/>
              <a:t>paid by employees, self-employed and employers</a:t>
            </a:r>
          </a:p>
          <a:p>
            <a:pPr marL="287338" indent="-285750"/>
            <a:r>
              <a:rPr lang="en-GB" sz="3000" dirty="0"/>
              <a:t>Contributory JSA</a:t>
            </a:r>
          </a:p>
          <a:p>
            <a:pPr marL="287338" indent="-285750"/>
            <a:r>
              <a:rPr lang="en-GB" sz="3000" dirty="0"/>
              <a:t>Winter Fuel Allowance</a:t>
            </a:r>
          </a:p>
          <a:p>
            <a:pPr marL="287338" indent="-285750"/>
            <a:r>
              <a:rPr lang="en-GB" sz="3000" dirty="0"/>
              <a:t>Child Benefit</a:t>
            </a:r>
          </a:p>
          <a:p>
            <a:pPr marL="287338" indent="-285750"/>
            <a:r>
              <a:rPr lang="en-GB" sz="3000" dirty="0"/>
              <a:t>Personal income tax</a:t>
            </a:r>
          </a:p>
          <a:p>
            <a:pPr marL="287338" indent="-285750"/>
            <a:r>
              <a:rPr lang="en-GB" sz="3000" dirty="0"/>
              <a:t>Tax credits (Working Tax Credit &amp; Child Tax Credit)</a:t>
            </a:r>
          </a:p>
          <a:p>
            <a:pPr marL="287338" indent="-285750"/>
            <a:r>
              <a:rPr lang="en-GB" sz="3000" dirty="0"/>
              <a:t>Universal Credit</a:t>
            </a:r>
          </a:p>
          <a:p>
            <a:pPr marL="287338" indent="-285750"/>
            <a:r>
              <a:rPr lang="en-GB" sz="3000" dirty="0"/>
              <a:t>Scottish Child Payment and Winter Heating Allowance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775BB-9A7C-6443-984D-88B3CE690A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Income based JSA</a:t>
            </a:r>
          </a:p>
          <a:p>
            <a:r>
              <a:rPr lang="en-GB" dirty="0"/>
              <a:t>Income support</a:t>
            </a:r>
          </a:p>
          <a:p>
            <a:r>
              <a:rPr lang="en-GB" dirty="0"/>
              <a:t>Pension Credit</a:t>
            </a:r>
          </a:p>
          <a:p>
            <a:r>
              <a:rPr lang="en-GB" dirty="0"/>
              <a:t>Income based ESA</a:t>
            </a:r>
          </a:p>
          <a:p>
            <a:r>
              <a:rPr lang="en-GB" dirty="0"/>
              <a:t>Housing Benefit &amp; Local Housing Allowance</a:t>
            </a:r>
          </a:p>
          <a:p>
            <a:r>
              <a:rPr lang="en-GB" dirty="0"/>
              <a:t>Council tax benefit/CT support</a:t>
            </a:r>
          </a:p>
          <a:p>
            <a:r>
              <a:rPr lang="en-GB" dirty="0"/>
              <a:t>Universal Credit</a:t>
            </a:r>
          </a:p>
          <a:p>
            <a:r>
              <a:rPr lang="en-GB" dirty="0"/>
              <a:t>Total benefit cap</a:t>
            </a:r>
          </a:p>
          <a:p>
            <a:r>
              <a:rPr lang="en-GB" dirty="0"/>
              <a:t>Minimum wage and National Living wage </a:t>
            </a:r>
          </a:p>
          <a:p>
            <a:r>
              <a:rPr lang="en-GB" dirty="0"/>
              <a:t>Parental Benefits</a:t>
            </a:r>
          </a:p>
          <a:p>
            <a:r>
              <a:rPr lang="en-GB" dirty="0"/>
              <a:t>Coronavirus Job Retention Scheme &amp; Self-employment Income Support Scheme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4F3A-C569-B744-B7E6-4E124D0B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130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31DE-E74F-7D4F-A467-5F91BB03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policy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A621-457E-0242-8FC0-3E1DA9EF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Social/national insurance contributions</a:t>
            </a:r>
          </a:p>
          <a:p>
            <a:r>
              <a:rPr lang="en-US" dirty="0"/>
              <a:t>Income tax</a:t>
            </a:r>
          </a:p>
          <a:p>
            <a:r>
              <a:rPr lang="en-US" dirty="0"/>
              <a:t>Non-contributory benefits (means-tested or not)</a:t>
            </a:r>
          </a:p>
          <a:p>
            <a:r>
              <a:rPr lang="en-US" dirty="0"/>
              <a:t>Contributory unemployment benefits (approximation)</a:t>
            </a:r>
          </a:p>
          <a:p>
            <a:r>
              <a:rPr lang="en-US" dirty="0"/>
              <a:t>Min wage</a:t>
            </a:r>
          </a:p>
          <a:p>
            <a:endParaRPr lang="en-US" dirty="0"/>
          </a:p>
          <a:p>
            <a:r>
              <a:rPr lang="en-US" dirty="0"/>
              <a:t>additional country-specific policies specific to the UK: </a:t>
            </a:r>
          </a:p>
          <a:p>
            <a:pPr lvl="1"/>
            <a:r>
              <a:rPr lang="en-US" dirty="0"/>
              <a:t>benefit non-take-up of means-tested benefits using estimates by DWP and HMT</a:t>
            </a:r>
          </a:p>
          <a:p>
            <a:pPr lvl="1"/>
            <a:r>
              <a:rPr lang="en-US" dirty="0"/>
              <a:t>increases to the statutory retirement 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0B160-4F48-DC48-B1DA-42F8F4F9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931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ED16-59B5-B34E-A106-264AA705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EM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61F4C-3A90-954B-AD77-5265F65C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Download latest version from </a:t>
            </a:r>
          </a:p>
          <a:p>
            <a:r>
              <a:rPr lang="en-US" sz="4000" dirty="0">
                <a:hlinkClick r:id="rId2"/>
              </a:rPr>
              <a:t>https://www.microsimulation.ac.uk/euromod/access/</a:t>
            </a:r>
            <a:endParaRPr lang="en-US" sz="4000" dirty="0"/>
          </a:p>
          <a:p>
            <a:r>
              <a:rPr lang="en-GB" sz="4000" dirty="0"/>
              <a:t>Run the installation wizard</a:t>
            </a:r>
          </a:p>
          <a:p>
            <a:r>
              <a:rPr lang="en-GB" sz="4000" dirty="0"/>
              <a:t>Set the path to your EUROMOD files</a:t>
            </a:r>
          </a:p>
          <a:p>
            <a:pPr lvl="1"/>
            <a:r>
              <a:rPr lang="en-GB" sz="3400" dirty="0"/>
              <a:t>project path</a:t>
            </a:r>
          </a:p>
          <a:p>
            <a:pPr lvl="1"/>
            <a:r>
              <a:rPr lang="en-GB" sz="3400" dirty="0"/>
              <a:t>(if necessary) separate input data and output data paths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300" dirty="0"/>
              <a:t>Note: you need only one copy of the UI but can use multiple ‘content’ files:</a:t>
            </a:r>
          </a:p>
          <a:p>
            <a:pPr lvl="1"/>
            <a:r>
              <a:rPr lang="en-GB" sz="2100" dirty="0"/>
              <a:t>but content files must have set structure of folders</a:t>
            </a:r>
          </a:p>
          <a:p>
            <a:pPr lvl="1"/>
            <a:r>
              <a:rPr lang="en-GB" sz="2100" dirty="0"/>
              <a:t>think of working with Stata and multiple do-files, specific to different projects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E2C83-FC71-9341-98CA-BEABDF9F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62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5F01-66C4-B047-A179-979BF9CD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Ribbon bar – country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E09B-D2B1-634B-A24C-4FA9146F0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67233"/>
            <a:ext cx="4038600" cy="32589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Open country to activate buttons</a:t>
            </a:r>
          </a:p>
          <a:p>
            <a:pPr>
              <a:spcAft>
                <a:spcPts val="600"/>
              </a:spcAft>
            </a:pPr>
            <a:r>
              <a:rPr lang="en-GB" dirty="0"/>
              <a:t>Contains options that manipulate the general parameters of a country file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name and acronym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available policy systems and their characteristics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available datasets and their characteristics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E8FE1D-B09E-3143-B0EB-4180CBB77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867233"/>
            <a:ext cx="4038600" cy="32589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Adding and deleting systems</a:t>
            </a:r>
          </a:p>
          <a:p>
            <a:pPr>
              <a:spcAft>
                <a:spcPts val="600"/>
              </a:spcAft>
            </a:pPr>
            <a:r>
              <a:rPr lang="en-GB" dirty="0"/>
              <a:t>Viewing options: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search and replace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formatting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bookmarks</a:t>
            </a:r>
          </a:p>
          <a:p>
            <a:pPr>
              <a:spcAft>
                <a:spcPts val="600"/>
              </a:spcAft>
            </a:pPr>
            <a:r>
              <a:rPr lang="en-GB" dirty="0"/>
              <a:t>Comparing versions</a:t>
            </a:r>
          </a:p>
          <a:p>
            <a:pPr>
              <a:spcAft>
                <a:spcPts val="600"/>
              </a:spcAft>
            </a:pPr>
            <a:r>
              <a:rPr lang="en-GB" dirty="0"/>
              <a:t>More advanced (import/ export systems, add-ons etc.)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544C3-A7E7-314B-92C5-113F2C7D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4CD5D-B176-B14E-A9FF-A8CBA08A1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8964488" cy="12071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321FED-E423-B74A-BC0D-142E6B9DB311}"/>
              </a:ext>
            </a:extLst>
          </p:cNvPr>
          <p:cNvSpPr/>
          <p:nvPr/>
        </p:nvSpPr>
        <p:spPr>
          <a:xfrm>
            <a:off x="2051720" y="1340768"/>
            <a:ext cx="1040524" cy="4739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756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1" y="737934"/>
            <a:ext cx="8220681" cy="612006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9" y="1705284"/>
            <a:ext cx="7715250" cy="44862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84" y="53921"/>
            <a:ext cx="8229600" cy="4900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Policy system settings</a:t>
            </a:r>
          </a:p>
        </p:txBody>
      </p:sp>
      <p:sp>
        <p:nvSpPr>
          <p:cNvPr id="6" name="Oval 5"/>
          <p:cNvSpPr/>
          <p:nvPr/>
        </p:nvSpPr>
        <p:spPr>
          <a:xfrm>
            <a:off x="395536" y="1189007"/>
            <a:ext cx="955073" cy="30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0249" y="2931418"/>
            <a:ext cx="1639693" cy="1119381"/>
            <a:chOff x="-37767" y="3324747"/>
            <a:chExt cx="1517670" cy="1424918"/>
          </a:xfrm>
        </p:grpSpPr>
        <p:sp>
          <p:nvSpPr>
            <p:cNvPr id="19" name="Right Arrow 18"/>
            <p:cNvSpPr/>
            <p:nvPr/>
          </p:nvSpPr>
          <p:spPr>
            <a:xfrm rot="16200000">
              <a:off x="785217" y="3665678"/>
              <a:ext cx="891294" cy="20943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37767" y="4005275"/>
              <a:ext cx="1517670" cy="744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all policy years/systems</a:t>
              </a:r>
            </a:p>
          </p:txBody>
        </p:sp>
      </p:grp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C48A8FB8-C411-4B7B-B8DF-3C88CBE8C9E0}" type="slidenum">
              <a:rPr lang="en-GB" sz="1200">
                <a:solidFill>
                  <a:schemeClr val="tx1">
                    <a:tint val="75000"/>
                  </a:schemeClr>
                </a:solidFill>
              </a:rPr>
              <a:pPr algn="r"/>
              <a:t>87</a:t>
            </a:fld>
            <a:endParaRPr lang="en-GB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75756" y="686509"/>
            <a:ext cx="85212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9160" y="4159308"/>
            <a:ext cx="1878704" cy="1156405"/>
            <a:chOff x="1260935" y="1523442"/>
            <a:chExt cx="1878704" cy="1156405"/>
          </a:xfrm>
        </p:grpSpPr>
        <p:sp>
          <p:nvSpPr>
            <p:cNvPr id="24" name="Right Arrow 23"/>
            <p:cNvSpPr/>
            <p:nvPr/>
          </p:nvSpPr>
          <p:spPr>
            <a:xfrm rot="16200000">
              <a:off x="1902902" y="1686230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60935" y="2095072"/>
              <a:ext cx="187870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e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xchange rate national to euro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15816" y="5059130"/>
            <a:ext cx="1443684" cy="1146066"/>
            <a:chOff x="1416487" y="1610819"/>
            <a:chExt cx="1443684" cy="1146066"/>
          </a:xfrm>
        </p:grpSpPr>
        <p:sp>
          <p:nvSpPr>
            <p:cNvPr id="27" name="Right Arrow 26"/>
            <p:cNvSpPr/>
            <p:nvPr/>
          </p:nvSpPr>
          <p:spPr>
            <a:xfrm rot="16200000">
              <a:off x="2025929" y="1773607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6487" y="2172110"/>
              <a:ext cx="14436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p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arameters currency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85901" y="5023325"/>
            <a:ext cx="1443684" cy="1156405"/>
            <a:chOff x="1416487" y="1600480"/>
            <a:chExt cx="1443684" cy="1156405"/>
          </a:xfrm>
        </p:grpSpPr>
        <p:sp>
          <p:nvSpPr>
            <p:cNvPr id="30" name="Right Arrow 29"/>
            <p:cNvSpPr/>
            <p:nvPr/>
          </p:nvSpPr>
          <p:spPr>
            <a:xfrm rot="16200000">
              <a:off x="1488126" y="1763268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16487" y="2172110"/>
              <a:ext cx="14436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output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currency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22548" y="3755825"/>
            <a:ext cx="2521451" cy="830997"/>
            <a:chOff x="1068512" y="2172110"/>
            <a:chExt cx="2279420" cy="691448"/>
          </a:xfrm>
        </p:grpSpPr>
        <p:sp>
          <p:nvSpPr>
            <p:cNvPr id="33" name="Right Arrow 32"/>
            <p:cNvSpPr/>
            <p:nvPr/>
          </p:nvSpPr>
          <p:spPr>
            <a:xfrm rot="10800000">
              <a:off x="1068512" y="2496198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89565" y="2172110"/>
              <a:ext cx="1658367" cy="691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income used to define the head of the unit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0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1" y="737934"/>
            <a:ext cx="8220681" cy="612006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6" y="1705284"/>
            <a:ext cx="8544175" cy="457308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84" y="53921"/>
            <a:ext cx="8229600" cy="4900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Data settings</a:t>
            </a:r>
          </a:p>
        </p:txBody>
      </p:sp>
      <p:sp>
        <p:nvSpPr>
          <p:cNvPr id="6" name="Oval 5"/>
          <p:cNvSpPr/>
          <p:nvPr/>
        </p:nvSpPr>
        <p:spPr>
          <a:xfrm>
            <a:off x="395536" y="1403359"/>
            <a:ext cx="955073" cy="30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C48A8FB8-C411-4B7B-B8DF-3C88CBE8C9E0}" type="slidenum">
              <a:rPr lang="en-GB" sz="1200">
                <a:solidFill>
                  <a:schemeClr val="tx1">
                    <a:tint val="75000"/>
                  </a:schemeClr>
                </a:solidFill>
              </a:rPr>
              <a:pPr algn="r"/>
              <a:t>88</a:t>
            </a:fld>
            <a:endParaRPr lang="en-GB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75756" y="686509"/>
            <a:ext cx="85212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47864" y="1968860"/>
            <a:ext cx="1961648" cy="910184"/>
            <a:chOff x="801009" y="2418331"/>
            <a:chExt cx="1961648" cy="910184"/>
          </a:xfrm>
        </p:grpSpPr>
        <p:sp>
          <p:nvSpPr>
            <p:cNvPr id="30" name="Right Arrow 29"/>
            <p:cNvSpPr/>
            <p:nvPr/>
          </p:nvSpPr>
          <p:spPr>
            <a:xfrm rot="5400000">
              <a:off x="1469131" y="2919673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1009" y="2418331"/>
              <a:ext cx="196164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all policy systems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22548" y="4228134"/>
            <a:ext cx="2521451" cy="899439"/>
            <a:chOff x="1068512" y="2565102"/>
            <a:chExt cx="2279420" cy="748396"/>
          </a:xfrm>
        </p:grpSpPr>
        <p:sp>
          <p:nvSpPr>
            <p:cNvPr id="33" name="Right Arrow 32"/>
            <p:cNvSpPr/>
            <p:nvPr/>
          </p:nvSpPr>
          <p:spPr>
            <a:xfrm rot="10800000">
              <a:off x="1068512" y="3087025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89565" y="2565102"/>
              <a:ext cx="1658367" cy="691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characteristics of the input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data set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53697" y="3580359"/>
            <a:ext cx="2827836" cy="361418"/>
            <a:chOff x="1068512" y="2421946"/>
            <a:chExt cx="2556395" cy="300725"/>
          </a:xfrm>
        </p:grpSpPr>
        <p:sp>
          <p:nvSpPr>
            <p:cNvPr id="36" name="Right Arrow 35"/>
            <p:cNvSpPr/>
            <p:nvPr/>
          </p:nvSpPr>
          <p:spPr>
            <a:xfrm rot="10800000">
              <a:off x="1068512" y="2496198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5221" y="2421946"/>
              <a:ext cx="1939686" cy="281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all input data sets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64856" y="5696921"/>
            <a:ext cx="2827836" cy="584775"/>
            <a:chOff x="1068512" y="2421946"/>
            <a:chExt cx="2556395" cy="486574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1068512" y="2496198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85221" y="2421946"/>
              <a:ext cx="1939686" cy="486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add/delete input data sets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2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en-GB" sz="2400" dirty="0"/>
              <a:t>Control display and formatting</a:t>
            </a:r>
          </a:p>
          <a:p>
            <a:r>
              <a:rPr lang="en-GB" sz="2400" dirty="0"/>
              <a:t>View full spine vs. single policy</a:t>
            </a:r>
          </a:p>
          <a:p>
            <a:r>
              <a:rPr lang="en-GB" sz="2400" dirty="0"/>
              <a:t>Conditional formatting (similar idea to EXCEL)</a:t>
            </a:r>
          </a:p>
          <a:p>
            <a:r>
              <a:rPr lang="en-GB" sz="2400" dirty="0"/>
              <a:t>Bookmarks</a:t>
            </a:r>
          </a:p>
          <a:p>
            <a:r>
              <a:rPr lang="en-GB" sz="2400" dirty="0"/>
              <a:t>Matrix view of income lists</a:t>
            </a:r>
          </a:p>
          <a:p>
            <a:r>
              <a:rPr lang="en-GB" sz="2400" dirty="0"/>
              <a:t>Visualising/ hiding key parameters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Ribbon bar - control display and formatting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89</a:t>
            </a:fld>
            <a:endParaRPr lang="en-GB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" y="1196752"/>
            <a:ext cx="8864185" cy="15371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Oval 8"/>
          <p:cNvSpPr/>
          <p:nvPr/>
        </p:nvSpPr>
        <p:spPr>
          <a:xfrm>
            <a:off x="1454240" y="1196752"/>
            <a:ext cx="14466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0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dirty="0"/>
              <a:t>UKMOD: </a:t>
            </a:r>
            <a:r>
              <a:rPr lang="en-US" sz="3200" cap="none" dirty="0"/>
              <a:t>SYSTEM FUNCTIONS</a:t>
            </a:r>
            <a:r>
              <a:rPr lang="en-US" sz="3200" i="1" cap="none" dirty="0"/>
              <a:t> </a:t>
            </a:r>
            <a:r>
              <a:rPr lang="en-US" sz="3200" i="1" cap="none" dirty="0" err="1"/>
              <a:t>DefConst</a:t>
            </a:r>
            <a:r>
              <a:rPr lang="en-US" sz="3200" i="1" cap="none" dirty="0"/>
              <a:t>, </a:t>
            </a:r>
            <a:r>
              <a:rPr lang="en-US" sz="3200" i="1" cap="none" dirty="0" err="1"/>
              <a:t>DefIL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9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F0FCE-147B-45FC-8EEB-B732575F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72676"/>
            <a:ext cx="7627790" cy="26602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70997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" y="1123490"/>
            <a:ext cx="9074532" cy="1081374"/>
          </a:xfr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9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Ribbon bar – administration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90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627784" y="105273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708920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Adding and deleting countries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Accessing and administering the variables file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Updating progress: overview of available policy systems and datasets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Merging versions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Administrating switches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Administrating exchange rates and HICP series</a:t>
            </a:r>
          </a:p>
          <a:p>
            <a:pPr marL="285750" indent="-285750">
              <a:buClr>
                <a:srgbClr val="C00000"/>
              </a:buClr>
              <a:buFontTx/>
              <a:buChar char="-"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346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13848"/>
            <a:ext cx="8253035" cy="6144152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8" y="1009650"/>
            <a:ext cx="7400925" cy="58483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55"/>
            <a:ext cx="8229600" cy="4900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EUROMOD software Help</a:t>
            </a:r>
          </a:p>
        </p:txBody>
      </p:sp>
      <p:sp>
        <p:nvSpPr>
          <p:cNvPr id="6" name="Oval 5"/>
          <p:cNvSpPr/>
          <p:nvPr/>
        </p:nvSpPr>
        <p:spPr>
          <a:xfrm>
            <a:off x="7020272" y="737383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3548" y="989411"/>
            <a:ext cx="4680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3568" y="2035587"/>
            <a:ext cx="1097867" cy="1737484"/>
            <a:chOff x="-198275" y="2924944"/>
            <a:chExt cx="1097867" cy="1737484"/>
          </a:xfrm>
        </p:grpSpPr>
        <p:sp>
          <p:nvSpPr>
            <p:cNvPr id="9" name="Down Arrow 8"/>
            <p:cNvSpPr/>
            <p:nvPr/>
          </p:nvSpPr>
          <p:spPr>
            <a:xfrm rot="10800000">
              <a:off x="449796" y="2924944"/>
              <a:ext cx="161764" cy="136815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98275" y="4293096"/>
              <a:ext cx="10978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browse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680" y="2035587"/>
            <a:ext cx="1008112" cy="1727439"/>
            <a:chOff x="827584" y="2924944"/>
            <a:chExt cx="1008112" cy="1727439"/>
          </a:xfrm>
        </p:grpSpPr>
        <p:sp>
          <p:nvSpPr>
            <p:cNvPr id="10" name="Down Arrow 9"/>
            <p:cNvSpPr/>
            <p:nvPr/>
          </p:nvSpPr>
          <p:spPr>
            <a:xfrm rot="10800000">
              <a:off x="1043608" y="2924944"/>
              <a:ext cx="144016" cy="136815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584" y="4283051"/>
              <a:ext cx="10081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search</a:t>
              </a:r>
            </a:p>
          </p:txBody>
        </p:sp>
      </p:grp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4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Context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Activated by right-clicking</a:t>
            </a:r>
          </a:p>
          <a:p>
            <a:pPr lvl="1"/>
            <a:r>
              <a:rPr lang="en-GB" dirty="0"/>
              <a:t>column headings</a:t>
            </a:r>
          </a:p>
          <a:p>
            <a:pPr lvl="1"/>
            <a:r>
              <a:rPr lang="en-GB" dirty="0"/>
              <a:t>row headings</a:t>
            </a:r>
          </a:p>
          <a:p>
            <a:pPr lvl="1"/>
            <a:r>
              <a:rPr lang="en-GB" dirty="0"/>
              <a:t>function headings/ parameter names</a:t>
            </a:r>
          </a:p>
          <a:p>
            <a:pPr lvl="1"/>
            <a:r>
              <a:rPr lang="en-GB" dirty="0"/>
              <a:t>comments</a:t>
            </a:r>
          </a:p>
          <a:p>
            <a:endParaRPr lang="en-GB" dirty="0"/>
          </a:p>
          <a:p>
            <a:r>
              <a:rPr lang="en-GB" dirty="0"/>
              <a:t>Intuitive options controlling the respective elements</a:t>
            </a:r>
          </a:p>
          <a:p>
            <a:endParaRPr lang="en-GB" dirty="0"/>
          </a:p>
          <a:p>
            <a:r>
              <a:rPr lang="en-GB" dirty="0"/>
              <a:t>Description available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4506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EC786-83E1-412D-BB10-0E3293C21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" y="892728"/>
            <a:ext cx="7060848" cy="5974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36" y="7450"/>
            <a:ext cx="8229600" cy="634082"/>
          </a:xfrm>
          <a:noFill/>
        </p:spPr>
        <p:txBody>
          <a:bodyPr>
            <a:noAutofit/>
          </a:bodyPr>
          <a:lstStyle/>
          <a:p>
            <a:r>
              <a:rPr lang="en-GB" sz="3600" dirty="0"/>
              <a:t>Context Menus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83436"/>
            <a:ext cx="2376264" cy="5858007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6307" y="2781860"/>
            <a:ext cx="1593195" cy="1374870"/>
            <a:chOff x="80268" y="3626378"/>
            <a:chExt cx="1474632" cy="1750145"/>
          </a:xfrm>
        </p:grpSpPr>
        <p:sp>
          <p:nvSpPr>
            <p:cNvPr id="11" name="Right Arrow 10"/>
            <p:cNvSpPr/>
            <p:nvPr/>
          </p:nvSpPr>
          <p:spPr>
            <a:xfrm>
              <a:off x="906827" y="3626378"/>
              <a:ext cx="648073" cy="28803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268" y="4005275"/>
              <a:ext cx="1399635" cy="1371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right-click on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 policy, function or parameter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2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74238" cy="36724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IntelliSense</a:t>
            </a:r>
          </a:p>
        </p:txBody>
      </p:sp>
      <p:sp>
        <p:nvSpPr>
          <p:cNvPr id="6" name="Oval 5"/>
          <p:cNvSpPr/>
          <p:nvPr/>
        </p:nvSpPr>
        <p:spPr>
          <a:xfrm>
            <a:off x="5148064" y="4293096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94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39" y="4653136"/>
            <a:ext cx="1885209" cy="208823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912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UKMOD: more on functions and parameters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E4D6-0755-B943-9508-8D989455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928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8378281" cy="3528392"/>
          </a:xfrm>
          <a:ln>
            <a:solidFill>
              <a:srgbClr val="0070C0"/>
            </a:solidFill>
          </a:ln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Interactions between </a:t>
            </a:r>
            <a:r>
              <a:rPr lang="en-GB" dirty="0">
                <a:solidFill>
                  <a:srgbClr val="0070C0"/>
                </a:solidFill>
              </a:rPr>
              <a:t>functions</a:t>
            </a:r>
            <a:r>
              <a:rPr lang="en-GB" dirty="0"/>
              <a:t> (1)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20461"/>
            <a:ext cx="8147050" cy="1676491"/>
          </a:xfrm>
        </p:spPr>
        <p:txBody>
          <a:bodyPr/>
          <a:lstStyle/>
          <a:p>
            <a:pPr eaLnBrk="1" hangingPunct="1"/>
            <a:r>
              <a:rPr lang="en-GB" sz="2400" dirty="0"/>
              <a:t>Functions interact in three ways (+ replacement):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sz="2400" dirty="0">
                <a:solidFill>
                  <a:srgbClr val="C00000"/>
                </a:solidFill>
              </a:rPr>
              <a:t>Condition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  <a:r>
              <a:rPr lang="en-GB" sz="2400" dirty="0"/>
              <a:t> one function (usually function</a:t>
            </a:r>
            <a:r>
              <a:rPr lang="en-GB" sz="2400" i="1" dirty="0"/>
              <a:t> </a:t>
            </a:r>
            <a:r>
              <a:rPr lang="en-GB" sz="2400" i="1" dirty="0" err="1"/>
              <a:t>Elig</a:t>
            </a:r>
            <a:r>
              <a:rPr lang="en-GB" sz="2400" dirty="0"/>
              <a:t>) evaluates a parameter and a subsequent function operates on the basis of the result of this evaluation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E94E4-5151-4058-8955-4ACAA545C402}" type="slidenum">
              <a:rPr lang="en-GB" smtClean="0"/>
              <a:pPr>
                <a:defRPr/>
              </a:pPr>
              <a:t>96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EF2447-B473-4E9E-BB18-8578EDE0DD45}"/>
              </a:ext>
            </a:extLst>
          </p:cNvPr>
          <p:cNvSpPr/>
          <p:nvPr/>
        </p:nvSpPr>
        <p:spPr>
          <a:xfrm>
            <a:off x="1043608" y="4941168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6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Interactions between </a:t>
            </a:r>
            <a:r>
              <a:rPr lang="en-GB" dirty="0">
                <a:solidFill>
                  <a:srgbClr val="0070C0"/>
                </a:solidFill>
              </a:rPr>
              <a:t>functions</a:t>
            </a:r>
            <a:r>
              <a:rPr lang="en-GB" dirty="0"/>
              <a:t> (2)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>
            <a:normAutofit/>
          </a:bodyPr>
          <a:lstStyle/>
          <a:p>
            <a:pPr marL="914400" lvl="1" indent="-457200">
              <a:buClr>
                <a:srgbClr val="C00000"/>
              </a:buClr>
              <a:buFont typeface="+mj-lt"/>
              <a:buAutoNum type="arabicPeriod" startAt="2"/>
            </a:pPr>
            <a:r>
              <a:rPr lang="en-GB" sz="2400" dirty="0">
                <a:solidFill>
                  <a:srgbClr val="C00000"/>
                </a:solidFill>
              </a:rPr>
              <a:t>Input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  <a:r>
              <a:rPr lang="en-GB" sz="2400" dirty="0"/>
              <a:t> one function calculates a variable, which is used as an input by a subsequent function. </a:t>
            </a:r>
          </a:p>
        </p:txBody>
      </p:sp>
      <p:pic>
        <p:nvPicPr>
          <p:cNvPr id="7475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997200"/>
            <a:ext cx="7920880" cy="295208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8D4F3-45F1-4296-BF08-B685FD405011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AD1D5A-C28C-4EC7-9E09-275236310865}"/>
              </a:ext>
            </a:extLst>
          </p:cNvPr>
          <p:cNvSpPr/>
          <p:nvPr/>
        </p:nvSpPr>
        <p:spPr>
          <a:xfrm>
            <a:off x="3131840" y="4653136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9B4C6E-E7A7-4D54-BA50-73216E65CE9F}"/>
              </a:ext>
            </a:extLst>
          </p:cNvPr>
          <p:cNvSpPr/>
          <p:nvPr/>
        </p:nvSpPr>
        <p:spPr>
          <a:xfrm>
            <a:off x="3131840" y="3644259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4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Interactions between </a:t>
            </a:r>
            <a:r>
              <a:rPr lang="en-GB" dirty="0">
                <a:solidFill>
                  <a:srgbClr val="0070C0"/>
                </a:solidFill>
              </a:rPr>
              <a:t>functions</a:t>
            </a:r>
            <a:r>
              <a:rPr lang="en-GB" dirty="0"/>
              <a:t> (3)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1739"/>
            <a:ext cx="8147050" cy="4525963"/>
          </a:xfrm>
        </p:spPr>
        <p:txBody>
          <a:bodyPr>
            <a:normAutofit/>
          </a:bodyPr>
          <a:lstStyle/>
          <a:p>
            <a:pPr marL="914400" lvl="1" indent="-457200" eaLnBrk="1" hangingPunct="1">
              <a:buClr>
                <a:srgbClr val="C00000"/>
              </a:buClr>
              <a:buFont typeface="+mj-lt"/>
              <a:buAutoNum type="arabicPeriod" startAt="3"/>
            </a:pPr>
            <a:r>
              <a:rPr lang="en-GB" sz="2400" dirty="0">
                <a:solidFill>
                  <a:srgbClr val="C00000"/>
                </a:solidFill>
              </a:rPr>
              <a:t>Addition:</a:t>
            </a:r>
            <a:r>
              <a:rPr lang="en-GB" sz="2400" dirty="0"/>
              <a:t> one function calculates a part of a policy and a subsequent function calculates another part of the policy and then needs to add its calculation to the first part. </a:t>
            </a:r>
          </a:p>
        </p:txBody>
      </p:sp>
      <p:pic>
        <p:nvPicPr>
          <p:cNvPr id="7578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550196"/>
            <a:ext cx="5544418" cy="352839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5B8C-F6F0-4356-89C8-D9E6BC71417A}" type="slidenum">
              <a:rPr lang="en-GB" smtClean="0"/>
              <a:pPr>
                <a:defRPr/>
              </a:pPr>
              <a:t>98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7D24F7-2A14-4C78-9D08-72A4A0C4690F}"/>
              </a:ext>
            </a:extLst>
          </p:cNvPr>
          <p:cNvSpPr/>
          <p:nvPr/>
        </p:nvSpPr>
        <p:spPr>
          <a:xfrm>
            <a:off x="3054152" y="4089740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319718-0879-4C88-8D1C-FD305FEE7962}"/>
              </a:ext>
            </a:extLst>
          </p:cNvPr>
          <p:cNvSpPr/>
          <p:nvPr/>
        </p:nvSpPr>
        <p:spPr>
          <a:xfrm>
            <a:off x="3059832" y="5608105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32A9D6-D6FD-4DF9-B997-421C2F585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90" b="22002"/>
          <a:stretch/>
        </p:blipFill>
        <p:spPr>
          <a:xfrm>
            <a:off x="107504" y="876079"/>
            <a:ext cx="9037266" cy="598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Manipulating policies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98890"/>
            <a:ext cx="2376264" cy="585800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2351782"/>
            <a:ext cx="1512168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right-click on a </a:t>
            </a:r>
            <a:r>
              <a:rPr lang="en-GB" sz="1600" b="1" u="sng" dirty="0"/>
              <a:t>policy</a:t>
            </a:r>
            <a:r>
              <a:rPr lang="en-GB" sz="1600" b="1" dirty="0"/>
              <a:t> to activate menu</a:t>
            </a:r>
          </a:p>
        </p:txBody>
      </p:sp>
      <p:pic>
        <p:nvPicPr>
          <p:cNvPr id="9" name="Graphic 8" descr="Arrow: Horizontal U-turn">
            <a:extLst>
              <a:ext uri="{FF2B5EF4-FFF2-40B4-BE49-F238E27FC236}">
                <a16:creationId xmlns:a16="http://schemas.microsoft.com/office/drawing/2014/main" id="{E6D0A936-2153-B74F-984F-F39334699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1368152" y="2962399"/>
            <a:ext cx="586878" cy="5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10151</TotalTime>
  <Words>7474</Words>
  <Application>Microsoft Office PowerPoint</Application>
  <PresentationFormat>On-screen Show (4:3)</PresentationFormat>
  <Paragraphs>1924</Paragraphs>
  <Slides>105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105</vt:i4>
      </vt:variant>
    </vt:vector>
  </HeadingPairs>
  <TitlesOfParts>
    <vt:vector size="112" baseType="lpstr">
      <vt:lpstr>Arial</vt:lpstr>
      <vt:lpstr>Calibri</vt:lpstr>
      <vt:lpstr>Courier New</vt:lpstr>
      <vt:lpstr>Verdana</vt:lpstr>
      <vt:lpstr>Wingdings</vt:lpstr>
      <vt:lpstr>Custom Design</vt:lpstr>
      <vt:lpstr>1_Custom Design</vt:lpstr>
      <vt:lpstr>UKMOD training course </vt:lpstr>
      <vt:lpstr>Re-cap of Day 1</vt:lpstr>
      <vt:lpstr>Outline for Day 2</vt:lpstr>
      <vt:lpstr>Types of function</vt:lpstr>
      <vt:lpstr>UKMOD: policy FUNCTION SchedCalc</vt:lpstr>
      <vt:lpstr>Function SchedCalc</vt:lpstr>
      <vt:lpstr>Function SchedCalc</vt:lpstr>
      <vt:lpstr>Function SchedCalc</vt:lpstr>
      <vt:lpstr>UKMOD: SYSTEM FUNCTIONS DefConst, DefIL</vt:lpstr>
      <vt:lpstr>Functions: DefConst</vt:lpstr>
      <vt:lpstr>Functions: DefConst</vt:lpstr>
      <vt:lpstr>Functions: DefConst</vt:lpstr>
      <vt:lpstr>The parameter “condition” in DefConst</vt:lpstr>
      <vt:lpstr>How to add a new constant</vt:lpstr>
      <vt:lpstr>Functions: DefIL</vt:lpstr>
      <vt:lpstr>Functions: DefIL</vt:lpstr>
      <vt:lpstr>Functions: DefIL</vt:lpstr>
      <vt:lpstr>Adding a term to an income list</vt:lpstr>
      <vt:lpstr>Standard income lists</vt:lpstr>
      <vt:lpstr>Structure of standard income lists</vt:lpstr>
      <vt:lpstr>Income lists – Matrix view </vt:lpstr>
      <vt:lpstr>Understanding SchedCalc</vt:lpstr>
      <vt:lpstr>Questions</vt:lpstr>
      <vt:lpstr>Exercise 5</vt:lpstr>
      <vt:lpstr>Exercise 5</vt:lpstr>
      <vt:lpstr>Summary: Exercise 5 </vt:lpstr>
      <vt:lpstr>Exercise 6</vt:lpstr>
      <vt:lpstr>Summary: Exercise 6 </vt:lpstr>
      <vt:lpstr>Questions</vt:lpstr>
      <vt:lpstr>UKMOD: POLICY FUNCTION Allocate</vt:lpstr>
      <vt:lpstr>Function Allocate</vt:lpstr>
      <vt:lpstr>Function Allocate</vt:lpstr>
      <vt:lpstr>Function Allocate</vt:lpstr>
      <vt:lpstr>Function Allocate</vt:lpstr>
      <vt:lpstr>UKMOD: Assessment (Tax) Unit &amp; the system function DefTU</vt:lpstr>
      <vt:lpstr>In this lecture, you will learn about:</vt:lpstr>
      <vt:lpstr>Assessment Unit</vt:lpstr>
      <vt:lpstr>Type of assessment/tax unit</vt:lpstr>
      <vt:lpstr>Assessment units: examples</vt:lpstr>
      <vt:lpstr>Head of the tax unit</vt:lpstr>
      <vt:lpstr>Members of the tax unit</vt:lpstr>
      <vt:lpstr>Members of the tax unit</vt:lpstr>
      <vt:lpstr>Examples: Members of the tax unit</vt:lpstr>
      <vt:lpstr>Examples: Members of the tax unit</vt:lpstr>
      <vt:lpstr>Examples: Members of the tax unit</vt:lpstr>
      <vt:lpstr>Avoiding splitting family members</vt:lpstr>
      <vt:lpstr>Parameters: Footnotes</vt:lpstr>
      <vt:lpstr>Using conditions that refer to income</vt:lpstr>
      <vt:lpstr>The tax unit in the output file</vt:lpstr>
      <vt:lpstr>In this lecture, you learnt about:</vt:lpstr>
      <vt:lpstr>Exercise 7</vt:lpstr>
      <vt:lpstr>Summary: Exercise 7 </vt:lpstr>
      <vt:lpstr>Questions</vt:lpstr>
      <vt:lpstr>UKMOD: Adding variables &amp; System function DefVar</vt:lpstr>
      <vt:lpstr>What are variables</vt:lpstr>
      <vt:lpstr>Variable types</vt:lpstr>
      <vt:lpstr>Variable naming convention </vt:lpstr>
      <vt:lpstr>Variables Library</vt:lpstr>
      <vt:lpstr>Variables Library</vt:lpstr>
      <vt:lpstr>Adding a variable</vt:lpstr>
      <vt:lpstr>Naming a variable</vt:lpstr>
      <vt:lpstr>Filtering variables</vt:lpstr>
      <vt:lpstr>System Function: DefVar</vt:lpstr>
      <vt:lpstr>System Functions: SetDefault</vt:lpstr>
      <vt:lpstr>UKMOD: Uprating Indices &amp; system function uprate</vt:lpstr>
      <vt:lpstr>Forward projected systems</vt:lpstr>
      <vt:lpstr>Why uprate input data?</vt:lpstr>
      <vt:lpstr>Uprating Indices table</vt:lpstr>
      <vt:lpstr>Raw indices (time series)</vt:lpstr>
      <vt:lpstr>Uprating Indices per Data and System</vt:lpstr>
      <vt:lpstr>System Function: Uprate </vt:lpstr>
      <vt:lpstr>Using Uprate</vt:lpstr>
      <vt:lpstr>UKMOD: System functions DefOutput and SetDefault</vt:lpstr>
      <vt:lpstr>UKMOD output micro-data</vt:lpstr>
      <vt:lpstr>System Functions: DefOutput</vt:lpstr>
      <vt:lpstr>PowerPoint Presentation</vt:lpstr>
      <vt:lpstr>End of Day 2</vt:lpstr>
      <vt:lpstr>Extra slides</vt:lpstr>
      <vt:lpstr>UKMOD: ADDITIONAL USER INTERFACE ELEMENTS</vt:lpstr>
      <vt:lpstr>User Interface</vt:lpstr>
      <vt:lpstr>User Interface (UI)</vt:lpstr>
      <vt:lpstr>Tax Benefit Policy Rules and Parameters (1)</vt:lpstr>
      <vt:lpstr>Policies simulated</vt:lpstr>
      <vt:lpstr>Scope of policy simulations</vt:lpstr>
      <vt:lpstr>How to install EM software</vt:lpstr>
      <vt:lpstr>Ribbon bar – country tools</vt:lpstr>
      <vt:lpstr>Policy system settings</vt:lpstr>
      <vt:lpstr>Data settings</vt:lpstr>
      <vt:lpstr>Ribbon bar - control display and formatting </vt:lpstr>
      <vt:lpstr>Ribbon bar – administration tools</vt:lpstr>
      <vt:lpstr>EUROMOD software Help</vt:lpstr>
      <vt:lpstr>Context Menus</vt:lpstr>
      <vt:lpstr>Context Menus</vt:lpstr>
      <vt:lpstr>IntelliSense</vt:lpstr>
      <vt:lpstr>UKMOD: more on functions and parameters</vt:lpstr>
      <vt:lpstr>Interactions between functions (1)</vt:lpstr>
      <vt:lpstr>Interactions between functions (2)</vt:lpstr>
      <vt:lpstr>Interactions between functions (3)</vt:lpstr>
      <vt:lpstr>Manipulating policies</vt:lpstr>
      <vt:lpstr>Condition parameters</vt:lpstr>
      <vt:lpstr>Parameters: Assessment Unit (TAX_UNIT)</vt:lpstr>
      <vt:lpstr>Parameters: Limits (LowLim; UpLim)</vt:lpstr>
      <vt:lpstr>Updating assessment units</vt:lpstr>
      <vt:lpstr>UKMOD: Special functions</vt:lpstr>
      <vt:lpstr>(More) Special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UKMOD training course</dc:title>
  <dc:creator>Chatsiou, Kakia</dc:creator>
  <cp:lastModifiedBy>Дарья</cp:lastModifiedBy>
  <cp:revision>131</cp:revision>
  <dcterms:created xsi:type="dcterms:W3CDTF">2020-04-20T14:14:12Z</dcterms:created>
  <dcterms:modified xsi:type="dcterms:W3CDTF">2024-07-01T21:57:30Z</dcterms:modified>
</cp:coreProperties>
</file>