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1576" r:id="rId3"/>
    <p:sldId id="1577" r:id="rId4"/>
    <p:sldId id="1578" r:id="rId5"/>
    <p:sldId id="1579" r:id="rId6"/>
    <p:sldId id="1582" r:id="rId7"/>
    <p:sldId id="1580" r:id="rId8"/>
    <p:sldId id="1581" r:id="rId9"/>
    <p:sldId id="1592" r:id="rId10"/>
    <p:sldId id="1593" r:id="rId11"/>
    <p:sldId id="1594" r:id="rId12"/>
    <p:sldId id="1597" r:id="rId13"/>
    <p:sldId id="1595" r:id="rId14"/>
    <p:sldId id="1598" r:id="rId15"/>
    <p:sldId id="15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9588" autoAdjust="0"/>
  </p:normalViewPr>
  <p:slideViewPr>
    <p:cSldViewPr snapToGrid="0">
      <p:cViewPr varScale="1">
        <p:scale>
          <a:sx n="79" d="100"/>
          <a:sy n="79" d="100"/>
        </p:scale>
        <p:origin x="710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147BC-879E-4B34-8C3B-95898B2C65F5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F355D-500F-4937-A661-89CE7DC13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55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8417C5-4C61-8B3F-CF43-44A59AE10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9745" y="457200"/>
            <a:ext cx="4284672" cy="5069305"/>
          </a:xfrm>
          <a:prstGeom prst="rect">
            <a:avLst/>
          </a:prstGeom>
        </p:spPr>
      </p:pic>
      <p:pic>
        <p:nvPicPr>
          <p:cNvPr id="6" name="图片 3">
            <a:extLst>
              <a:ext uri="{FF2B5EF4-FFF2-40B4-BE49-F238E27FC236}">
                <a16:creationId xmlns:a16="http://schemas.microsoft.com/office/drawing/2014/main" id="{27A9ABB2-5A89-4FAF-ABEC-F398A3BBCE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5403054"/>
            <a:ext cx="7715949" cy="6651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2FFBBF-B792-450B-BD64-CD5AD5F94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575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FDC9BD-01AC-4F21-B4AF-3A8660F7D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3032" y="3602038"/>
            <a:ext cx="6464968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76D65D-AA00-418E-9615-0ED112A78F2A}"/>
              </a:ext>
            </a:extLst>
          </p:cNvPr>
          <p:cNvSpPr txBox="1"/>
          <p:nvPr userDrawn="1"/>
        </p:nvSpPr>
        <p:spPr>
          <a:xfrm>
            <a:off x="4397479" y="5550970"/>
            <a:ext cx="737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ISER, University of Essex – Oct 2024</a:t>
            </a:r>
          </a:p>
        </p:txBody>
      </p:sp>
    </p:spTree>
    <p:extLst>
      <p:ext uri="{BB962C8B-B14F-4D97-AF65-F5344CB8AC3E}">
        <p14:creationId xmlns:p14="http://schemas.microsoft.com/office/powerpoint/2010/main" val="38383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1669415-CADB-41C9-945F-AD33C619B0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5902" y="43069"/>
            <a:ext cx="1582973" cy="18728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8E78AF-237E-4C71-BF62-844E5F95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14" y="367630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177F3-DFB0-4DEF-882E-B528195E6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032" y="1915925"/>
            <a:ext cx="10515600" cy="4261038"/>
          </a:xfrm>
        </p:spPr>
        <p:txBody>
          <a:bodyPr/>
          <a:lstStyle>
            <a:lvl1pPr>
              <a:buSzPct val="50000"/>
              <a:defRPr/>
            </a:lvl1pPr>
            <a:lvl2pPr>
              <a:buSzPct val="50000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75F65-F4C3-4C16-B511-797CB3EA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F5FA8-502F-4040-BB3A-C027D4B0F6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61D47A0-CC6A-43B8-9978-F85D6918D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14950" y="6356350"/>
            <a:ext cx="5505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0" name="图片 3">
            <a:extLst>
              <a:ext uri="{FF2B5EF4-FFF2-40B4-BE49-F238E27FC236}">
                <a16:creationId xmlns:a16="http://schemas.microsoft.com/office/drawing/2014/main" id="{B296D8B7-C67E-4D63-9FB9-FACBB5E429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526" y="136525"/>
            <a:ext cx="3866474" cy="9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8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0CAB3D-C790-4CB3-B6BC-C638E9CF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5C14E-29FB-445A-93F0-5302860F6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D4E3A-02B6-4F26-BF78-27AC73019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6126" y="6356350"/>
            <a:ext cx="4476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D939E-3BB8-48E0-9D9F-DC1C7BF8C5A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9BC46A0-62CE-4B53-87D5-932E9B919A0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420" y="6215949"/>
            <a:ext cx="1324122" cy="523707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47FF145-AD1C-4765-A3F4-B0BCD2BFE0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086" y="6052532"/>
            <a:ext cx="805468" cy="80546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23766383-50B5-4AF0-9817-5A8374ADFC5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356" y="6326891"/>
            <a:ext cx="1150770" cy="41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00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75000"/>
        <a:buFontTx/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75000"/>
        <a:buFontTx/>
        <a:buBlip>
          <a:blip r:embed="rId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1FEB-9609-4413-AE18-334E9BE12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3947" y="2377439"/>
            <a:ext cx="9144000" cy="1243825"/>
          </a:xfrm>
        </p:spPr>
        <p:txBody>
          <a:bodyPr>
            <a:noAutofit/>
          </a:bodyPr>
          <a:lstStyle/>
          <a:p>
            <a:r>
              <a:rPr lang="en-US" sz="4800" dirty="0"/>
              <a:t>UKMOD Advanced Training Course: </a:t>
            </a:r>
            <a:br>
              <a:rPr lang="en-US" sz="4800" dirty="0"/>
            </a:br>
            <a:r>
              <a:rPr lang="en-US" sz="4800" dirty="0"/>
              <a:t>TCO add-on (indirect taxes)</a:t>
            </a:r>
            <a:endParaRPr lang="en-GB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1EB020-CD78-4717-AD8A-1DFB8C0A5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0033" y="3703645"/>
            <a:ext cx="6896768" cy="1096960"/>
          </a:xfrm>
        </p:spPr>
        <p:txBody>
          <a:bodyPr/>
          <a:lstStyle/>
          <a:p>
            <a:r>
              <a:rPr lang="en-GB" dirty="0"/>
              <a:t>Justin van de Ven, Matteo Richiardi, Daria Popova</a:t>
            </a:r>
          </a:p>
          <a:p>
            <a:r>
              <a:rPr lang="en-GB" dirty="0"/>
              <a:t>University of Essex</a:t>
            </a:r>
            <a:endParaRPr lang="en-A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997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CC293-A0BB-2C35-2E49-A77E3C1E4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TCO: Evaluation of indirect taxes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6A322C-47A1-22F0-E47D-1481B98A3C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p>
                        </m:sSubSup>
                      </m:e>
                    </m:d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GB" dirty="0"/>
              </a:p>
              <a:p>
                <a:endParaRPr lang="en-GB" dirty="0"/>
              </a:p>
              <a:p>
                <a:pPr lvl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GB" sz="2800" dirty="0"/>
              </a:p>
              <a:p>
                <a:pPr lvl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sSub>
                          <m:sSubPr>
                            <m:ctrlPr>
                              <a:rPr lang="en-GB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6A322C-47A1-22F0-E47D-1481B98A3C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ECF5D-60A9-015A-D8C3-45C41F3FF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F61EE-8802-55E3-DC15-C3812D4D6D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88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375-DC5B-6463-0A92-3F9F275A7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TCO: Three alternative behavioural assumptions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EE34E7-22EF-74C9-66B0-7036583401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Constant income shares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endParaRPr lang="en-GB" dirty="0"/>
              </a:p>
              <a:p>
                <a:r>
                  <a:rPr lang="en-GB" dirty="0"/>
                  <a:t>Constant expenditure shares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GB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acc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nary>
                  </m:oMath>
                </a14:m>
                <a:endParaRPr lang="en-GB" dirty="0"/>
              </a:p>
              <a:p>
                <a:r>
                  <a:rPr lang="en-GB" dirty="0"/>
                  <a:t>Constant quantities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EE34E7-22EF-74C9-66B0-7036583401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BF726-96B2-B0BB-76ED-C741B5CF8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CB641-C163-A003-6DB7-00AB653FD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93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E722-0FCF-E6D0-0E5D-58BC98E1A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TCO: Evaluation of indirect taxes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98D0CC-A344-9948-26C4-BDE37E9276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4032" y="1915925"/>
                <a:ext cx="10515600" cy="42610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GB" dirty="0"/>
                  <a:t>Given input data describing:</a:t>
                </a:r>
              </a:p>
              <a:p>
                <a:pPr lvl="1"/>
                <a:r>
                  <a:rPr lang="en-GB" dirty="0"/>
                  <a:t>expenditures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/>
                  <a:t>, consumer prices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acc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/>
                  <a:t>, and disposable income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d>
                  </m:oMath>
                </a14:m>
                <a:endParaRPr lang="en-GB" dirty="0"/>
              </a:p>
              <a:p>
                <a:r>
                  <a:rPr lang="en-GB" dirty="0"/>
                  <a:t>And given any one of three alternative behavioural scenarios:</a:t>
                </a:r>
              </a:p>
              <a:p>
                <a:pPr lvl="1"/>
                <a:r>
                  <a:rPr lang="en-GB" dirty="0"/>
                  <a:t>constant income shares, expenditure shares, quantities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GB" i="1" dirty="0">
                    <a:solidFill>
                      <a:srgbClr val="C00000"/>
                    </a:solidFill>
                  </a:rPr>
                  <a:t>We can evaluate commodity specific expenditure in context of alternative transfer policies</a:t>
                </a:r>
                <a:r>
                  <a:rPr lang="en-GB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  <a:p>
                <a:r>
                  <a:rPr lang="en-GB" dirty="0"/>
                  <a:t>Given indirect tax parameters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/>
                  <a:t>, producer prices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and producer price invariance to transfer policy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GB" i="1" dirty="0">
                    <a:solidFill>
                      <a:srgbClr val="C00000"/>
                    </a:solidFill>
                  </a:rPr>
                  <a:t>We can project VAT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GB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bSup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i="1" dirty="0">
                    <a:solidFill>
                      <a:srgbClr val="C00000"/>
                    </a:solidFill>
                  </a:rPr>
                  <a:t>, specific excise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bSup>
                    <m:r>
                      <a:rPr lang="en-GB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i="1" dirty="0">
                    <a:solidFill>
                      <a:srgbClr val="C00000"/>
                    </a:solidFill>
                  </a:rPr>
                  <a:t>, and ad valorum excise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bSup>
                    <m:r>
                      <a:rPr lang="en-GB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98D0CC-A344-9948-26C4-BDE37E9276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4032" y="1915925"/>
                <a:ext cx="10515600" cy="4261038"/>
              </a:xfrm>
              <a:blipFill>
                <a:blip r:embed="rId2"/>
                <a:stretch>
                  <a:fillRect l="-116" t="-3147" b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0B7C2E-8CFF-C099-A82E-3230586D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7420B-6E36-BA6F-5628-DDCE38354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7D8AEA-D05E-42B6-74F6-8E87E15BE47C}"/>
              </a:ext>
            </a:extLst>
          </p:cNvPr>
          <p:cNvSpPr/>
          <p:nvPr/>
        </p:nvSpPr>
        <p:spPr>
          <a:xfrm>
            <a:off x="1713297" y="2752825"/>
            <a:ext cx="7661709" cy="23389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i="1" dirty="0"/>
              <a:t>The Default and Baseline/Reform templates of Statistics Presenter report statistics for indirect taxes if the associated variables are found in the </a:t>
            </a:r>
          </a:p>
          <a:p>
            <a:pPr algn="ctr"/>
            <a:r>
              <a:rPr lang="en-GB" sz="2800" i="1" dirty="0"/>
              <a:t>output data</a:t>
            </a:r>
          </a:p>
        </p:txBody>
      </p:sp>
    </p:spTree>
    <p:extLst>
      <p:ext uri="{BB962C8B-B14F-4D97-AF65-F5344CB8AC3E}">
        <p14:creationId xmlns:p14="http://schemas.microsoft.com/office/powerpoint/2010/main" val="198476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B9A1-CB2F-6C1C-EA6F-5AD132C46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TCO add-on policies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D7CC20-E654-E65E-9941-36C35F5B4A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4032" y="1915924"/>
                <a:ext cx="10515600" cy="4805551"/>
              </a:xfrm>
            </p:spPr>
            <p:txBody>
              <a:bodyPr/>
              <a:lstStyle/>
              <a:p>
                <a:r>
                  <a:rPr lang="en-GB" dirty="0" err="1"/>
                  <a:t>ao_control_tco</a:t>
                </a:r>
                <a:r>
                  <a:rPr lang="en-GB" dirty="0"/>
                  <a:t>: injection points of subsequent policies</a:t>
                </a:r>
              </a:p>
              <a:p>
                <a:r>
                  <a:rPr lang="en-GB" dirty="0" err="1"/>
                  <a:t>tco_paraminit</a:t>
                </a:r>
                <a:r>
                  <a:rPr lang="en-GB" dirty="0"/>
                  <a:t>: initialises excise rates, consumer and producer prices</a:t>
                </a:r>
              </a:p>
              <a:p>
                <a:r>
                  <a:rPr lang="en-GB" dirty="0" err="1"/>
                  <a:t>tco_calcprelim</a:t>
                </a:r>
                <a:r>
                  <a:rPr lang="en-GB" dirty="0"/>
                  <a:t>:</a:t>
                </a:r>
              </a:p>
              <a:p>
                <a:pPr lvl="1"/>
                <a:r>
                  <a:rPr lang="en-GB" dirty="0"/>
                  <a:t>The indirect tax calculations account for many consumption categories. </a:t>
                </a:r>
              </a:p>
              <a:p>
                <a:pPr lvl="1"/>
                <a:r>
                  <a:rPr lang="en-GB" dirty="0"/>
                  <a:t>These calculations are facilitated by the special EUROMOD function </a:t>
                </a:r>
                <a:r>
                  <a:rPr lang="en-GB" i="1" dirty="0" err="1"/>
                  <a:t>ilArithOp</a:t>
                </a:r>
                <a:r>
                  <a:rPr lang="en-GB" i="1" dirty="0"/>
                  <a:t>. </a:t>
                </a:r>
              </a:p>
              <a:p>
                <a:pPr lvl="1"/>
                <a:r>
                  <a:rPr lang="en-GB" dirty="0"/>
                  <a:t>The </a:t>
                </a:r>
                <a:r>
                  <a:rPr lang="en-GB" dirty="0" err="1"/>
                  <a:t>ilArithOp</a:t>
                </a:r>
                <a:r>
                  <a:rPr lang="en-GB" dirty="0"/>
                  <a:t> function uses income lists to evaluate an arithmetic function over terms that share a common naming format.</a:t>
                </a:r>
              </a:p>
              <a:p>
                <a:pPr lvl="1"/>
                <a:r>
                  <a:rPr lang="en-GB" dirty="0"/>
                  <a:t>The </a:t>
                </a:r>
                <a:r>
                  <a:rPr lang="en-GB" i="1" dirty="0" err="1"/>
                  <a:t>tco_calcprelim</a:t>
                </a:r>
                <a:r>
                  <a:rPr lang="en-GB" dirty="0"/>
                  <a:t> policy initialises income lists, and uses these to evaluate consumer prices under the considered policy for each commodity via:</a:t>
                </a:r>
              </a:p>
              <a:p>
                <a:pPr marL="457200" lvl="1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=(1+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)/[1−(1+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D7CC20-E654-E65E-9941-36C35F5B4A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4032" y="1915924"/>
                <a:ext cx="10515600" cy="4805551"/>
              </a:xfrm>
              <a:blipFill>
                <a:blip r:embed="rId2"/>
                <a:stretch>
                  <a:fillRect t="-2028" r="-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6D74E-DF9C-6630-3B11-382FA6713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007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C1EF5-29A6-624A-7146-21260355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TCO add-on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873B0-569E-955F-5994-1E85F1573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tco_cy</a:t>
            </a:r>
            <a:r>
              <a:rPr lang="en-GB" dirty="0"/>
              <a:t>: p</a:t>
            </a:r>
            <a:r>
              <a:rPr lang="en-US" dirty="0" err="1"/>
              <a:t>rojects</a:t>
            </a:r>
            <a:r>
              <a:rPr lang="en-US" dirty="0"/>
              <a:t> per-commodity expenditure based on the assumption of constant income shares</a:t>
            </a:r>
          </a:p>
          <a:p>
            <a:r>
              <a:rPr lang="en-GB" dirty="0" err="1"/>
              <a:t>tco_ce</a:t>
            </a:r>
            <a:r>
              <a:rPr lang="en-GB" dirty="0"/>
              <a:t>: p</a:t>
            </a:r>
            <a:r>
              <a:rPr lang="en-US" dirty="0" err="1"/>
              <a:t>rojects</a:t>
            </a:r>
            <a:r>
              <a:rPr lang="en-US" dirty="0"/>
              <a:t> per-commodity expenditure based on the assumption of constant expenditure shares</a:t>
            </a:r>
          </a:p>
          <a:p>
            <a:r>
              <a:rPr lang="en-GB" dirty="0" err="1"/>
              <a:t>tco_cq</a:t>
            </a:r>
            <a:r>
              <a:rPr lang="en-GB" dirty="0"/>
              <a:t>: p</a:t>
            </a:r>
            <a:r>
              <a:rPr lang="en-US" dirty="0" err="1"/>
              <a:t>rojects</a:t>
            </a:r>
            <a:r>
              <a:rPr lang="en-US" dirty="0"/>
              <a:t> per-commodity expenditure based on the assumption of constant quantities</a:t>
            </a:r>
          </a:p>
          <a:p>
            <a:pPr lvl="1"/>
            <a:r>
              <a:rPr lang="en-US" dirty="0"/>
              <a:t>Only one of these three policies should be implemented for any simulation</a:t>
            </a:r>
          </a:p>
          <a:p>
            <a:r>
              <a:rPr lang="en-US" dirty="0" err="1"/>
              <a:t>tco_calc</a:t>
            </a:r>
            <a:r>
              <a:rPr lang="en-US" dirty="0"/>
              <a:t>: evaluates indirect taxes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C4D08-6FF2-D713-A5B2-E7279C8F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D1CC8-AFAE-539D-2AE1-04EF72191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940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026CC-0AC7-1601-F911-28A7C33ED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TCO – Practical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6527C-BE7C-8A92-BB06-FEA12B066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the TCO add-on to simulate the effects of a 5-percentage point increase in the standard rate of VAT in 2026.</a:t>
            </a:r>
          </a:p>
          <a:p>
            <a:r>
              <a:rPr lang="en-US" dirty="0"/>
              <a:t>Directions:</a:t>
            </a:r>
          </a:p>
          <a:p>
            <a:pPr lvl="1"/>
            <a:r>
              <a:rPr lang="en-US" dirty="0"/>
              <a:t>Open UKMOD and access the UK policy descriptions</a:t>
            </a:r>
          </a:p>
          <a:p>
            <a:pPr lvl="1"/>
            <a:r>
              <a:rPr lang="en-US" dirty="0"/>
              <a:t>Run a base-line simulation of the TCO add-on for the </a:t>
            </a:r>
            <a:r>
              <a:rPr lang="en-US" i="1" dirty="0"/>
              <a:t>UK_2026 </a:t>
            </a:r>
            <a:r>
              <a:rPr lang="en-US" dirty="0"/>
              <a:t>system and the </a:t>
            </a:r>
            <a:r>
              <a:rPr lang="en-US" i="1" dirty="0" err="1"/>
              <a:t>training_data</a:t>
            </a:r>
            <a:r>
              <a:rPr lang="en-US" i="1" dirty="0"/>
              <a:t> </a:t>
            </a:r>
            <a:r>
              <a:rPr lang="en-US" dirty="0"/>
              <a:t>input</a:t>
            </a:r>
          </a:p>
          <a:p>
            <a:pPr lvl="1"/>
            <a:r>
              <a:rPr lang="en-US" dirty="0"/>
              <a:t>Copy the </a:t>
            </a:r>
            <a:r>
              <a:rPr lang="en-US" i="1" dirty="0"/>
              <a:t>UK_2026 </a:t>
            </a:r>
            <a:r>
              <a:rPr lang="en-US" dirty="0"/>
              <a:t>system and name the copy </a:t>
            </a:r>
            <a:r>
              <a:rPr lang="en-US" i="1" dirty="0"/>
              <a:t>UK_2026_ex2</a:t>
            </a:r>
          </a:p>
          <a:p>
            <a:pPr lvl="1"/>
            <a:r>
              <a:rPr lang="en-US" dirty="0"/>
              <a:t>Implement a 5-percentage point increase in the basic rate of tax by adjusting parameter </a:t>
            </a:r>
            <a:r>
              <a:rPr lang="en-US" i="1" dirty="0"/>
              <a:t>$</a:t>
            </a:r>
            <a:r>
              <a:rPr lang="en-US" i="1" dirty="0" err="1"/>
              <a:t>tco_t_std</a:t>
            </a:r>
            <a:r>
              <a:rPr lang="en-US" i="1" dirty="0"/>
              <a:t> </a:t>
            </a:r>
            <a:r>
              <a:rPr lang="en-US" dirty="0"/>
              <a:t>in system </a:t>
            </a:r>
            <a:r>
              <a:rPr lang="en-US" i="1" dirty="0"/>
              <a:t>UK_2026_ex2</a:t>
            </a:r>
          </a:p>
          <a:p>
            <a:pPr lvl="1"/>
            <a:r>
              <a:rPr lang="en-US" dirty="0"/>
              <a:t>Save the model changes</a:t>
            </a:r>
          </a:p>
          <a:p>
            <a:pPr lvl="1"/>
            <a:r>
              <a:rPr lang="en-US" dirty="0"/>
              <a:t>Run the TCO add-on for the </a:t>
            </a:r>
            <a:r>
              <a:rPr lang="en-US" i="1" dirty="0"/>
              <a:t>UK_2026_ex2 </a:t>
            </a:r>
            <a:r>
              <a:rPr lang="en-US" dirty="0"/>
              <a:t>system and </a:t>
            </a:r>
            <a:r>
              <a:rPr lang="en-US" i="1" dirty="0" err="1"/>
              <a:t>training_data</a:t>
            </a:r>
            <a:endParaRPr lang="en-US" i="1" dirty="0"/>
          </a:p>
          <a:p>
            <a:pPr lvl="1"/>
            <a:r>
              <a:rPr lang="en-US" dirty="0"/>
              <a:t>Use the Statistics Presenter’s Baseline/Reform template to </a:t>
            </a:r>
            <a:r>
              <a:rPr lang="en-US" dirty="0" err="1"/>
              <a:t>analyse</a:t>
            </a:r>
            <a:r>
              <a:rPr lang="en-US" dirty="0"/>
              <a:t> effects of the reform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14EB9-13F7-9398-A9A2-9114B505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2F05-1FA4-5352-3C99-7B3459351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82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AC82-8EC1-3A89-D747-B41C9AB8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6D638-3E86-AF73-1737-3AE5269FC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Add-ons - the basics</a:t>
            </a:r>
          </a:p>
          <a:p>
            <a:r>
              <a:rPr lang="en-US" dirty="0"/>
              <a:t>Analytical approach of the UKMOD indirect tax add-on</a:t>
            </a:r>
          </a:p>
          <a:p>
            <a:r>
              <a:rPr lang="en-US" dirty="0"/>
              <a:t>Model implementation</a:t>
            </a:r>
          </a:p>
          <a:p>
            <a:r>
              <a:rPr lang="en-US" dirty="0"/>
              <a:t>Practical use and example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7E5B4-484A-D5FF-78EC-50F0BD4D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4768F-B92F-03BC-A76D-8036EF39A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591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7D48-498D-912F-B10D-4DEB4DB3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– 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FB702-39CE-43EF-57AE-DE9D3ABF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way to “inject” code into existing policy spine</a:t>
            </a:r>
          </a:p>
          <a:p>
            <a:r>
              <a:rPr lang="en-GB" dirty="0"/>
              <a:t>Difference between a model “add-on” and “extension”</a:t>
            </a:r>
          </a:p>
          <a:p>
            <a:pPr lvl="1"/>
            <a:r>
              <a:rPr lang="en-GB" dirty="0"/>
              <a:t>Use cases for each</a:t>
            </a:r>
          </a:p>
          <a:p>
            <a:r>
              <a:rPr lang="en-GB" dirty="0"/>
              <a:t>Structure of an add-on</a:t>
            </a:r>
          </a:p>
          <a:p>
            <a:pPr lvl="1"/>
            <a:r>
              <a:rPr lang="en-GB" dirty="0"/>
              <a:t>Similar to standard EUROMOD model:</a:t>
            </a:r>
          </a:p>
          <a:p>
            <a:pPr lvl="2"/>
            <a:r>
              <a:rPr lang="en-GB" dirty="0"/>
              <a:t>Systems &gt; policies &gt; functions &gt; parameters</a:t>
            </a:r>
          </a:p>
          <a:p>
            <a:r>
              <a:rPr lang="en-GB" dirty="0"/>
              <a:t>Special features of add-ons</a:t>
            </a:r>
          </a:p>
          <a:p>
            <a:pPr lvl="1"/>
            <a:r>
              <a:rPr lang="en-GB" dirty="0"/>
              <a:t>Functions </a:t>
            </a:r>
          </a:p>
          <a:p>
            <a:pPr lvl="1"/>
            <a:r>
              <a:rPr lang="en-GB" dirty="0"/>
              <a:t>Use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0281A-D9E7-CACA-0911-D2101530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AD0F-1E5D-92EE-FE9E-5E0A210C5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83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7D48-498D-912F-B10D-4DEB4DB3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– special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FB702-39CE-43EF-57AE-DE9D3ABF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AddOn_Applic</a:t>
            </a:r>
            <a:endParaRPr lang="en-GB" dirty="0"/>
          </a:p>
          <a:p>
            <a:pPr lvl="1"/>
            <a:r>
              <a:rPr lang="en-GB" dirty="0"/>
              <a:t>Specifies the systems that the add-on can be used for</a:t>
            </a:r>
          </a:p>
          <a:p>
            <a:r>
              <a:rPr lang="en-GB" dirty="0" err="1"/>
              <a:t>AddOn_Pol</a:t>
            </a:r>
            <a:endParaRPr lang="en-GB" dirty="0"/>
          </a:p>
          <a:p>
            <a:pPr lvl="1"/>
            <a:r>
              <a:rPr lang="en-GB" dirty="0"/>
              <a:t>Specifies an add-on policy name and insertion point </a:t>
            </a:r>
          </a:p>
          <a:p>
            <a:r>
              <a:rPr lang="en-GB" dirty="0" err="1"/>
              <a:t>AddOn_Func</a:t>
            </a:r>
            <a:endParaRPr lang="en-GB" dirty="0"/>
          </a:p>
          <a:p>
            <a:pPr lvl="1"/>
            <a:r>
              <a:rPr lang="en-GB" dirty="0"/>
              <a:t>Specifies a function to add and insertion point</a:t>
            </a:r>
          </a:p>
          <a:p>
            <a:r>
              <a:rPr lang="en-GB" dirty="0" err="1"/>
              <a:t>AddOn_Par</a:t>
            </a:r>
            <a:endParaRPr lang="en-GB" dirty="0"/>
          </a:p>
          <a:p>
            <a:pPr lvl="1"/>
            <a:r>
              <a:rPr lang="en-GB" dirty="0"/>
              <a:t>Specifies a parameter to insert and insertion point</a:t>
            </a:r>
          </a:p>
          <a:p>
            <a:r>
              <a:rPr lang="en-GB" dirty="0" err="1"/>
              <a:t>AddOn_ExtensionSwitch</a:t>
            </a:r>
            <a:endParaRPr lang="en-GB" dirty="0"/>
          </a:p>
          <a:p>
            <a:pPr lvl="1"/>
            <a:r>
              <a:rPr lang="en-GB" dirty="0"/>
              <a:t>Specifies the state of an extension switch to assume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0281A-D9E7-CACA-0911-D2101530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AD0F-1E5D-92EE-FE9E-5E0A210C5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86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D0678-7C70-58C9-E824-C4A7C27F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46749-C532-7185-5356-6479C694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3BD47-CBA1-6FE3-FB31-AD121614B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18A20783-A1A6-BE5B-CD1C-B22B3B283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938" y="1205400"/>
            <a:ext cx="9470187" cy="560489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5EECE317-2D06-23CD-6BE9-D5C341984FA6}"/>
              </a:ext>
            </a:extLst>
          </p:cNvPr>
          <p:cNvSpPr/>
          <p:nvPr/>
        </p:nvSpPr>
        <p:spPr>
          <a:xfrm>
            <a:off x="1484062" y="1849956"/>
            <a:ext cx="548797" cy="5082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45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A07E-E73D-EB5E-B54E-DF91A44FC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4C30B-8DF5-0EFA-87AE-BC10D9DEB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1A8B9-E25A-748D-1B01-50D9EBFBE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ED47D6D5-4D2A-315F-9271-77900D8E4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448" y="1190007"/>
            <a:ext cx="8012063" cy="566774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13A1AA-49CB-7600-FB5F-9B04C89ECDBC}"/>
              </a:ext>
            </a:extLst>
          </p:cNvPr>
          <p:cNvSpPr/>
          <p:nvPr/>
        </p:nvSpPr>
        <p:spPr>
          <a:xfrm>
            <a:off x="2281187" y="1470681"/>
            <a:ext cx="1241660" cy="2907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99E9-CAEB-945B-F139-D957D8F23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FD58F-311B-1031-76B7-7606F193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369AD-14E7-D5E3-C313-BD126CDE1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99BC722E-26B6-DBEF-86AB-E20BBF27D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81" y="1921225"/>
            <a:ext cx="9870866" cy="420709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DA2F13F-E9B4-4EDC-178C-2AF7B1912557}"/>
              </a:ext>
            </a:extLst>
          </p:cNvPr>
          <p:cNvSpPr/>
          <p:nvPr/>
        </p:nvSpPr>
        <p:spPr>
          <a:xfrm>
            <a:off x="8621963" y="2769652"/>
            <a:ext cx="300656" cy="42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9" name="Picture 8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86E9C3A5-E5C3-3045-263C-BCD86A38F2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73" y="3423619"/>
            <a:ext cx="2719647" cy="185797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EAD6E38-09AC-8197-99BE-FF90FBEFA577}"/>
              </a:ext>
            </a:extLst>
          </p:cNvPr>
          <p:cNvSpPr/>
          <p:nvPr/>
        </p:nvSpPr>
        <p:spPr>
          <a:xfrm>
            <a:off x="6905023" y="3647715"/>
            <a:ext cx="294674" cy="2840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7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6F917-54EE-B58B-5352-4BC78710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ACFDF-4AEA-DB3E-A4E7-F8D5117C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02DE7-9FF7-F120-2199-85773AD04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E7972E33-A6C1-5082-F35E-39B06595C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203" y="1329790"/>
            <a:ext cx="8204568" cy="551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4A55-C3B8-DACE-C285-12E7E52B9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UKMOD’s Indirect taxes add-on: TCO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D9603B-E64E-3F3F-B86B-F498BBFA5A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Define: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GB" i="1" dirty="0"/>
                  <a:t> 	units consumed of commodity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i="1" dirty="0"/>
                  <a:t> by benefit unit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b="0" i="1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i="1" dirty="0"/>
                  <a:t> 	per unit price paid by consumers for commodity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i="1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GB" i="1" dirty="0"/>
                  <a:t> 	expenditure on commodity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i="1" dirty="0"/>
                  <a:t> by benefit unit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b="0" i="1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i="1" dirty="0"/>
                  <a:t> 	per unit price received by producers for commodity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i="1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i="1" dirty="0"/>
                  <a:t> 	ad valorum excise rate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GB" i="1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i="1" dirty="0"/>
                  <a:t> 	per unit specific excise for commodity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i="1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i="1" dirty="0"/>
                  <a:t> 	VAT rate on commodity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i="1" dirty="0"/>
              </a:p>
              <a:p>
                <a:pPr lvl="1"/>
                <a:endParaRPr lang="en-GB" i="1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</m:oMath>
                  </m:oMathPara>
                </a14:m>
                <a:endParaRPr lang="en-GB" i="1" dirty="0"/>
              </a:p>
              <a:p>
                <a:pPr lvl="1"/>
                <a:endParaRPr lang="en-GB" b="0" i="1" dirty="0"/>
              </a:p>
              <a:p>
                <a:pPr lvl="1"/>
                <a:endParaRPr lang="en-GB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D9603B-E64E-3F3F-B86B-F498BBFA5A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DC779-1CA4-5A61-1D58-1D4CFA8CB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B049D-37F5-2769-B6FF-038E7636D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1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785</Words>
  <Application>Microsoft Office PowerPoint</Application>
  <PresentationFormat>Widescreen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Office Theme</vt:lpstr>
      <vt:lpstr>UKMOD Advanced Training Course:  TCO add-on (indirect taxes)</vt:lpstr>
      <vt:lpstr>Course outline</vt:lpstr>
      <vt:lpstr>Add-ons – the basics</vt:lpstr>
      <vt:lpstr>Add-ons – special functions</vt:lpstr>
      <vt:lpstr>Add-ons - use</vt:lpstr>
      <vt:lpstr>Add-ons - use</vt:lpstr>
      <vt:lpstr>Add-ons - use</vt:lpstr>
      <vt:lpstr>Add-ons - use</vt:lpstr>
      <vt:lpstr>UKMOD’s Indirect taxes add-on: TCO</vt:lpstr>
      <vt:lpstr>TCO: Evaluation of indirect taxes</vt:lpstr>
      <vt:lpstr>TCO: Three alternative behavioural assumptions </vt:lpstr>
      <vt:lpstr>TCO: Evaluation of indirect taxes </vt:lpstr>
      <vt:lpstr>TCO add-on policies</vt:lpstr>
      <vt:lpstr>TCO add-on policies</vt:lpstr>
      <vt:lpstr>TCO – Practical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matteo richiardi</dc:creator>
  <cp:lastModifiedBy>Richiardi, Matteo</cp:lastModifiedBy>
  <cp:revision>64</cp:revision>
  <dcterms:created xsi:type="dcterms:W3CDTF">2021-05-06T13:22:28Z</dcterms:created>
  <dcterms:modified xsi:type="dcterms:W3CDTF">2024-11-20T14:26:32Z</dcterms:modified>
</cp:coreProperties>
</file>