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1599" r:id="rId3"/>
    <p:sldId id="1577" r:id="rId4"/>
    <p:sldId id="1578" r:id="rId5"/>
    <p:sldId id="1579" r:id="rId6"/>
    <p:sldId id="1582" r:id="rId7"/>
    <p:sldId id="1580" r:id="rId8"/>
    <p:sldId id="1581" r:id="rId9"/>
    <p:sldId id="1583" r:id="rId10"/>
    <p:sldId id="1584" r:id="rId11"/>
    <p:sldId id="1585" r:id="rId12"/>
    <p:sldId id="1586" r:id="rId13"/>
    <p:sldId id="1587" r:id="rId14"/>
    <p:sldId id="1588" r:id="rId15"/>
    <p:sldId id="1589" r:id="rId16"/>
    <p:sldId id="1591" r:id="rId17"/>
    <p:sldId id="159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9588" autoAdjust="0"/>
  </p:normalViewPr>
  <p:slideViewPr>
    <p:cSldViewPr snapToGrid="0">
      <p:cViewPr varScale="1">
        <p:scale>
          <a:sx n="79" d="100"/>
          <a:sy n="79" d="100"/>
        </p:scale>
        <p:origin x="710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147BC-879E-4B34-8C3B-95898B2C65F5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F355D-500F-4937-A661-89CE7DC13B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55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8417C5-4C61-8B3F-CF43-44A59AE10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9745" y="457200"/>
            <a:ext cx="4284672" cy="5069305"/>
          </a:xfrm>
          <a:prstGeom prst="rect">
            <a:avLst/>
          </a:prstGeom>
        </p:spPr>
      </p:pic>
      <p:pic>
        <p:nvPicPr>
          <p:cNvPr id="6" name="图片 3">
            <a:extLst>
              <a:ext uri="{FF2B5EF4-FFF2-40B4-BE49-F238E27FC236}">
                <a16:creationId xmlns:a16="http://schemas.microsoft.com/office/drawing/2014/main" id="{27A9ABB2-5A89-4FAF-ABEC-F398A3BBCE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5403054"/>
            <a:ext cx="7715949" cy="6651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2FFBBF-B792-450B-BD64-CD5AD5F94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575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DC9BD-01AC-4F21-B4AF-3A8660F7D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3032" y="3602038"/>
            <a:ext cx="6464968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76D65D-AA00-418E-9615-0ED112A78F2A}"/>
              </a:ext>
            </a:extLst>
          </p:cNvPr>
          <p:cNvSpPr txBox="1"/>
          <p:nvPr userDrawn="1"/>
        </p:nvSpPr>
        <p:spPr>
          <a:xfrm>
            <a:off x="4397479" y="5550970"/>
            <a:ext cx="737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ISER, University of Essex – Oct 2024</a:t>
            </a:r>
          </a:p>
        </p:txBody>
      </p:sp>
    </p:spTree>
    <p:extLst>
      <p:ext uri="{BB962C8B-B14F-4D97-AF65-F5344CB8AC3E}">
        <p14:creationId xmlns:p14="http://schemas.microsoft.com/office/powerpoint/2010/main" val="38383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1669415-CADB-41C9-945F-AD33C619B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5902" y="43069"/>
            <a:ext cx="1582973" cy="18728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8E78AF-237E-4C71-BF62-844E5F95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14" y="36763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177F3-DFB0-4DEF-882E-B528195E6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032" y="1915925"/>
            <a:ext cx="10515600" cy="4261038"/>
          </a:xfrm>
        </p:spPr>
        <p:txBody>
          <a:bodyPr/>
          <a:lstStyle>
            <a:lvl1pPr>
              <a:buSzPct val="50000"/>
              <a:defRPr/>
            </a:lvl1pPr>
            <a:lvl2pPr>
              <a:buSzPct val="50000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75F65-F4C3-4C16-B511-797CB3EA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F5FA8-502F-4040-BB3A-C027D4B0F64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61D47A0-CC6A-43B8-9978-F85D6918D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14950" y="6356350"/>
            <a:ext cx="5505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" name="图片 3">
            <a:extLst>
              <a:ext uri="{FF2B5EF4-FFF2-40B4-BE49-F238E27FC236}">
                <a16:creationId xmlns:a16="http://schemas.microsoft.com/office/drawing/2014/main" id="{B296D8B7-C67E-4D63-9FB9-FACBB5E429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526" y="136525"/>
            <a:ext cx="3866474" cy="9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8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CAB3D-C790-4CB3-B6BC-C638E9CF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5C14E-29FB-445A-93F0-5302860F6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D4E3A-02B6-4F26-BF78-27AC73019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6126" y="6356350"/>
            <a:ext cx="4476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D939E-3BB8-48E0-9D9F-DC1C7BF8C5A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9BC46A0-62CE-4B53-87D5-932E9B919A0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420" y="6215949"/>
            <a:ext cx="1324122" cy="523707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47FF145-AD1C-4765-A3F4-B0BCD2BFE0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086" y="6052532"/>
            <a:ext cx="805468" cy="80546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23766383-50B5-4AF0-9817-5A8374ADFC5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356" y="6326891"/>
            <a:ext cx="1150770" cy="41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00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75000"/>
        <a:buFontTx/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5000"/>
        <a:buFontTx/>
        <a:buBlip>
          <a:blip r:embed="rId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1FEB-9609-4413-AE18-334E9BE12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3947" y="2377439"/>
            <a:ext cx="9144000" cy="1243825"/>
          </a:xfrm>
        </p:spPr>
        <p:txBody>
          <a:bodyPr>
            <a:noAutofit/>
          </a:bodyPr>
          <a:lstStyle/>
          <a:p>
            <a:r>
              <a:rPr lang="en-US" sz="4800" dirty="0"/>
              <a:t>UKMOD Advanced Training Course: BVR add-on (</a:t>
            </a:r>
            <a:r>
              <a:rPr lang="en-US" sz="4800" dirty="0" err="1"/>
              <a:t>behavioural</a:t>
            </a:r>
            <a:r>
              <a:rPr lang="en-US" sz="4800"/>
              <a:t> responses)</a:t>
            </a:r>
            <a:endParaRPr lang="en-GB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EB020-CD78-4717-AD8A-1DFB8C0A5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0033" y="3703645"/>
            <a:ext cx="6896768" cy="1096960"/>
          </a:xfrm>
        </p:spPr>
        <p:txBody>
          <a:bodyPr/>
          <a:lstStyle/>
          <a:p>
            <a:r>
              <a:rPr lang="en-GB" dirty="0"/>
              <a:t>Justin van de Ven, Matteo Richiardi, Daria Popova</a:t>
            </a:r>
          </a:p>
          <a:p>
            <a:r>
              <a:rPr lang="en-GB" dirty="0"/>
              <a:t>University of Essex</a:t>
            </a:r>
            <a:endParaRPr lang="en-A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99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4E5C3-7FE7-C665-87A8-AABC84C4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BVR: Responses to marginal effective tax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6ABE4-FA7A-C273-DF93-F6E69494C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Taxable Income Elasticity (TIE)</a:t>
            </a:r>
          </a:p>
          <a:p>
            <a:pPr lvl="1"/>
            <a:r>
              <a:rPr lang="en-GB" dirty="0"/>
              <a:t>% change in taxable income due to a 1% change in net-of-tax rate</a:t>
            </a:r>
          </a:p>
          <a:p>
            <a:r>
              <a:rPr lang="en-GB" dirty="0"/>
              <a:t>Example:</a:t>
            </a:r>
          </a:p>
          <a:p>
            <a:pPr lvl="1"/>
            <a:r>
              <a:rPr lang="en-GB" dirty="0"/>
              <a:t>Earnings: £200,000 per year</a:t>
            </a:r>
          </a:p>
          <a:p>
            <a:pPr lvl="1"/>
            <a:r>
              <a:rPr lang="en-GB" dirty="0"/>
              <a:t>TIE: 0.5</a:t>
            </a:r>
          </a:p>
          <a:p>
            <a:pPr lvl="1"/>
            <a:r>
              <a:rPr lang="en-GB" dirty="0"/>
              <a:t>Increase in marginal tax rate from 40% to 45%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8.33% reduction in net of tax rate = (0.55 – 0.60)/(0.60)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4.17% reduction in taxable income = 0.5 x 8.33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£8,333 per year reduction in earnings = 0.0417 x 200,000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94BF1-6CCC-608B-EEF2-5056D582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863D1-BB2F-92B0-2659-10BCF01D5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77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641F-DA90-61B6-1AA0-1B6A78B74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BVR: Responses to marginal effective tax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D9DFD-9FD3-FBDC-485F-5D9C8FFAB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1A063-7506-CD85-CE5C-87B71FE0D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43B18FA-9745-98B3-B39B-E40CDBE82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26676"/>
              </p:ext>
            </p:extLst>
          </p:nvPr>
        </p:nvGraphicFramePr>
        <p:xfrm>
          <a:off x="2635762" y="2444816"/>
          <a:ext cx="6913470" cy="2877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324">
                  <a:extLst>
                    <a:ext uri="{9D8B030D-6E8A-4147-A177-3AD203B41FA5}">
                      <a16:colId xmlns:a16="http://schemas.microsoft.com/office/drawing/2014/main" val="4018745296"/>
                    </a:ext>
                  </a:extLst>
                </a:gridCol>
                <a:gridCol w="2247182">
                  <a:extLst>
                    <a:ext uri="{9D8B030D-6E8A-4147-A177-3AD203B41FA5}">
                      <a16:colId xmlns:a16="http://schemas.microsoft.com/office/drawing/2014/main" val="2339617672"/>
                    </a:ext>
                  </a:extLst>
                </a:gridCol>
                <a:gridCol w="2245964">
                  <a:extLst>
                    <a:ext uri="{9D8B030D-6E8A-4147-A177-3AD203B41FA5}">
                      <a16:colId xmlns:a16="http://schemas.microsoft.com/office/drawing/2014/main" val="1522494762"/>
                    </a:ext>
                  </a:extLst>
                </a:gridCol>
              </a:tblGrid>
              <a:tr h="735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Taxable income start (£)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Taxable income end (£)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Taxable income elasticity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895926977"/>
                  </a:ext>
                </a:extLst>
              </a:tr>
              <a:tr h="357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Low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Basic rate limit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0.015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3292307339"/>
                  </a:ext>
                </a:extLst>
              </a:tr>
              <a:tr h="357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Basic rate limit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80,000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0.10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164783108"/>
                  </a:ext>
                </a:extLst>
              </a:tr>
              <a:tr h="357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80,001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150,000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0.20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541272859"/>
                  </a:ext>
                </a:extLst>
              </a:tr>
              <a:tr h="357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150,001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300,000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0.35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2548702156"/>
                  </a:ext>
                </a:extLst>
              </a:tr>
              <a:tr h="357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300,001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500,000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0.55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1117256054"/>
                  </a:ext>
                </a:extLst>
              </a:tr>
              <a:tr h="357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500,001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High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0.75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1685" marR="131685" marT="0" marB="0"/>
                </a:tc>
                <a:extLst>
                  <a:ext uri="{0D108BD9-81ED-4DB2-BD59-A6C34878D82A}">
                    <a16:rowId xmlns:a16="http://schemas.microsoft.com/office/drawing/2014/main" val="9946681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FAFB30-0458-4738-6736-9FD1E43B6E7E}"/>
              </a:ext>
            </a:extLst>
          </p:cNvPr>
          <p:cNvSpPr txBox="1"/>
          <p:nvPr/>
        </p:nvSpPr>
        <p:spPr>
          <a:xfrm>
            <a:off x="1588871" y="1590364"/>
            <a:ext cx="9317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Scottish Fiscal Commission’s assumed taxable income elasticities for 2020/21 budget forecasts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CABDD4-1018-1FB1-F25C-11150A1B4473}"/>
              </a:ext>
            </a:extLst>
          </p:cNvPr>
          <p:cNvSpPr txBox="1"/>
          <p:nvPr/>
        </p:nvSpPr>
        <p:spPr>
          <a:xfrm>
            <a:off x="920522" y="5608727"/>
            <a:ext cx="10343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rgbClr val="C00000"/>
                </a:solidFill>
              </a:rPr>
              <a:t>Included in policy </a:t>
            </a:r>
            <a:r>
              <a:rPr lang="en-GB" sz="2400" i="1" dirty="0" err="1">
                <a:solidFill>
                  <a:srgbClr val="C00000"/>
                </a:solidFill>
              </a:rPr>
              <a:t>ConstDef</a:t>
            </a:r>
            <a:r>
              <a:rPr lang="en-GB" sz="2400" i="1" dirty="0">
                <a:solidFill>
                  <a:srgbClr val="C00000"/>
                </a:solidFill>
              </a:rPr>
              <a:t> – see parameters $</a:t>
            </a:r>
            <a:r>
              <a:rPr lang="en-GB" sz="2400" i="1" dirty="0" err="1">
                <a:solidFill>
                  <a:srgbClr val="C00000"/>
                </a:solidFill>
              </a:rPr>
              <a:t>TIERate</a:t>
            </a:r>
            <a:r>
              <a:rPr lang="en-GB" sz="2400" i="1" dirty="0">
                <a:solidFill>
                  <a:srgbClr val="C00000"/>
                </a:solidFill>
              </a:rPr>
              <a:t> and $</a:t>
            </a:r>
            <a:r>
              <a:rPr lang="en-GB" sz="2400" i="1" dirty="0" err="1">
                <a:solidFill>
                  <a:srgbClr val="C00000"/>
                </a:solidFill>
              </a:rPr>
              <a:t>TIEThresh</a:t>
            </a:r>
            <a:endParaRPr lang="en-GB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22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CBD7-46F4-927F-F260-188FB187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BVR: Responses to average effective tax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66171-7CAE-E53A-47A4-E7A07FC5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Responses to change in average effective tax rates based on assumed “average effective tax rate factors”</a:t>
            </a:r>
          </a:p>
          <a:p>
            <a:r>
              <a:rPr lang="en-GB" dirty="0"/>
              <a:t>Example:</a:t>
            </a:r>
          </a:p>
          <a:p>
            <a:pPr lvl="1"/>
            <a:r>
              <a:rPr lang="en-GB" dirty="0"/>
              <a:t>Increase in tax liability of individual under proposed reform = £500</a:t>
            </a:r>
          </a:p>
          <a:p>
            <a:pPr lvl="1"/>
            <a:r>
              <a:rPr lang="en-GB" dirty="0"/>
              <a:t>Effective tax rate factor of individual = 0.2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Projected increase in tax liability following behavioural response: £400 = 500 x (1.0 – 0.2)</a:t>
            </a:r>
          </a:p>
          <a:p>
            <a:r>
              <a:rPr lang="en-GB" dirty="0">
                <a:solidFill>
                  <a:srgbClr val="C00000"/>
                </a:solidFill>
              </a:rPr>
              <a:t>Less evidence to support behavioural responses to changes in average effective tax rates than for changes to marginal rates</a:t>
            </a:r>
          </a:p>
          <a:p>
            <a:pPr lvl="1"/>
            <a:r>
              <a:rPr lang="en-GB" dirty="0"/>
              <a:t>Responses projected based on marginal rates in preference to average rates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C3DC5-D09F-77F2-B418-8CF903E6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F5EEC-8E12-711E-293D-92BA3ECAD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70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2BF8F-CD6F-9408-4ACA-0F24C8AF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BVR: Responses to average effective tax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A945A-D8AF-9433-345D-ED49B64B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BF999-7E70-165A-3186-EF4B86281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6ADCA5-ED08-188C-507C-D0486C9BB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34482"/>
              </p:ext>
            </p:extLst>
          </p:nvPr>
        </p:nvGraphicFramePr>
        <p:xfrm>
          <a:off x="2988650" y="2382860"/>
          <a:ext cx="6214699" cy="2897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214">
                  <a:extLst>
                    <a:ext uri="{9D8B030D-6E8A-4147-A177-3AD203B41FA5}">
                      <a16:colId xmlns:a16="http://schemas.microsoft.com/office/drawing/2014/main" val="957500480"/>
                    </a:ext>
                  </a:extLst>
                </a:gridCol>
                <a:gridCol w="2002054">
                  <a:extLst>
                    <a:ext uri="{9D8B030D-6E8A-4147-A177-3AD203B41FA5}">
                      <a16:colId xmlns:a16="http://schemas.microsoft.com/office/drawing/2014/main" val="1725899350"/>
                    </a:ext>
                  </a:extLst>
                </a:gridCol>
                <a:gridCol w="2069431">
                  <a:extLst>
                    <a:ext uri="{9D8B030D-6E8A-4147-A177-3AD203B41FA5}">
                      <a16:colId xmlns:a16="http://schemas.microsoft.com/office/drawing/2014/main" val="892690424"/>
                    </a:ext>
                  </a:extLst>
                </a:gridCol>
              </a:tblGrid>
              <a:tr h="740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Taxable income start (£)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Taxable income end (£)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Extensive AETR factors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1576082888"/>
                  </a:ext>
                </a:extLst>
              </a:tr>
              <a:tr h="35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Low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Basic rate limit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3508462812"/>
                  </a:ext>
                </a:extLst>
              </a:tr>
              <a:tr h="35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Basic rate limit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80,000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0.06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2365567929"/>
                  </a:ext>
                </a:extLst>
              </a:tr>
              <a:tr h="35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80,001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150,000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0.06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445822143"/>
                  </a:ext>
                </a:extLst>
              </a:tr>
              <a:tr h="35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150,001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300,000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0.25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2176242225"/>
                  </a:ext>
                </a:extLst>
              </a:tr>
              <a:tr h="35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300,001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500,000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0.25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489792831"/>
                  </a:ext>
                </a:extLst>
              </a:tr>
              <a:tr h="359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>
                          <a:effectLst/>
                        </a:rPr>
                        <a:t>500,001 </a:t>
                      </a:r>
                      <a:endParaRPr lang="en-GB" sz="210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High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100" dirty="0">
                          <a:effectLst/>
                        </a:rPr>
                        <a:t>0.25 </a:t>
                      </a:r>
                      <a:endParaRPr lang="en-GB" sz="2100" dirty="0">
                        <a:solidFill>
                          <a:srgbClr val="404040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5671" marR="135671" marT="0" marB="0"/>
                </a:tc>
                <a:extLst>
                  <a:ext uri="{0D108BD9-81ED-4DB2-BD59-A6C34878D82A}">
                    <a16:rowId xmlns:a16="http://schemas.microsoft.com/office/drawing/2014/main" val="220205491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A3C5580-88F8-FDAE-7272-E8FFD9025ABC}"/>
              </a:ext>
            </a:extLst>
          </p:cNvPr>
          <p:cNvSpPr txBox="1"/>
          <p:nvPr/>
        </p:nvSpPr>
        <p:spPr>
          <a:xfrm>
            <a:off x="1437371" y="1549263"/>
            <a:ext cx="9317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Scottish Fiscal Commission’s assumed average effective tax rate factors for 2020/21 budget forecasts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38E41C-AF8C-F75D-E27B-33D87A5A84CD}"/>
              </a:ext>
            </a:extLst>
          </p:cNvPr>
          <p:cNvSpPr txBox="1"/>
          <p:nvPr/>
        </p:nvSpPr>
        <p:spPr>
          <a:xfrm>
            <a:off x="920522" y="5608727"/>
            <a:ext cx="10343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rgbClr val="C00000"/>
                </a:solidFill>
              </a:rPr>
              <a:t>Included in policy </a:t>
            </a:r>
            <a:r>
              <a:rPr lang="en-GB" sz="2400" i="1" dirty="0" err="1">
                <a:solidFill>
                  <a:srgbClr val="C00000"/>
                </a:solidFill>
              </a:rPr>
              <a:t>ConstDef</a:t>
            </a:r>
            <a:r>
              <a:rPr lang="en-GB" sz="2400" i="1" dirty="0">
                <a:solidFill>
                  <a:srgbClr val="C00000"/>
                </a:solidFill>
              </a:rPr>
              <a:t> – see parameters $</a:t>
            </a:r>
            <a:r>
              <a:rPr lang="en-GB" sz="2400" i="1" dirty="0" err="1">
                <a:solidFill>
                  <a:srgbClr val="C00000"/>
                </a:solidFill>
              </a:rPr>
              <a:t>AETRFactor</a:t>
            </a:r>
            <a:r>
              <a:rPr lang="en-GB" sz="2400" i="1" dirty="0">
                <a:solidFill>
                  <a:srgbClr val="C00000"/>
                </a:solidFill>
              </a:rPr>
              <a:t> and $</a:t>
            </a:r>
            <a:r>
              <a:rPr lang="en-GB" sz="2400" i="1" dirty="0" err="1">
                <a:solidFill>
                  <a:srgbClr val="C00000"/>
                </a:solidFill>
              </a:rPr>
              <a:t>AETRThresh</a:t>
            </a:r>
            <a:endParaRPr lang="en-GB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58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89AE-6C80-D26C-B18B-06CF92DE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14" y="386880"/>
            <a:ext cx="10515600" cy="1325563"/>
          </a:xfrm>
        </p:spPr>
        <p:txBody>
          <a:bodyPr/>
          <a:lstStyle/>
          <a:p>
            <a:r>
              <a:rPr lang="en-GB" dirty="0"/>
              <a:t>BVR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C041B-D553-8B83-27A5-0E0563FD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Required information</a:t>
            </a:r>
          </a:p>
          <a:p>
            <a:pPr lvl="1"/>
            <a:r>
              <a:rPr lang="en-GB" dirty="0"/>
              <a:t>The parameters for TIEs and AETR Factors are included in the model spine</a:t>
            </a:r>
          </a:p>
          <a:p>
            <a:pPr lvl="1"/>
            <a:r>
              <a:rPr lang="en-GB" dirty="0"/>
              <a:t>Model checks input data for information concerning individual specific marginal effective tax rates and net tax burden under assumed baseline</a:t>
            </a:r>
          </a:p>
          <a:p>
            <a:pPr lvl="2"/>
            <a:r>
              <a:rPr lang="en-GB" dirty="0"/>
              <a:t>The input data need to be augmented to include this information</a:t>
            </a:r>
          </a:p>
          <a:p>
            <a:r>
              <a:rPr lang="en-GB" dirty="0"/>
              <a:t>The “Behavioural Responses” (BVR) add-on uses the above information to evaluate responses to a policy counterfactual</a:t>
            </a:r>
          </a:p>
          <a:p>
            <a:r>
              <a:rPr lang="en-GB" dirty="0"/>
              <a:t>The “Behavioural Responses” Statistics Presenter template is designed to assist post simulation analysis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C4E60-8664-EB70-6511-E49D6AE2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88F79-06B7-DF24-273C-DA6FC52E6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772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7AE5-43F1-DD34-8E6F-9F11317C2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14" y="377255"/>
            <a:ext cx="10515600" cy="1325563"/>
          </a:xfrm>
        </p:spPr>
        <p:txBody>
          <a:bodyPr/>
          <a:lstStyle/>
          <a:p>
            <a:r>
              <a:rPr lang="en-GB" dirty="0"/>
              <a:t>BVR add-on policies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C9B1-BAA8-7F64-3EBE-335F5F86C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ao_control_bvr</a:t>
            </a:r>
            <a:r>
              <a:rPr lang="en-GB" dirty="0"/>
              <a:t>: injection points of subsequent policies</a:t>
            </a:r>
          </a:p>
          <a:p>
            <a:r>
              <a:rPr lang="en-GB" dirty="0" err="1"/>
              <a:t>prep_bvr</a:t>
            </a:r>
            <a:r>
              <a:rPr lang="en-GB" dirty="0"/>
              <a:t>: manages loops used to conduct analysis</a:t>
            </a:r>
          </a:p>
          <a:p>
            <a:r>
              <a:rPr lang="en-GB" dirty="0" err="1"/>
              <a:t>init_bvr</a:t>
            </a:r>
            <a:r>
              <a:rPr lang="en-GB" dirty="0"/>
              <a:t>: defines loop-specific adjustments, comprising income variation and behavioural responses</a:t>
            </a:r>
          </a:p>
          <a:p>
            <a:r>
              <a:rPr lang="en-GB" dirty="0" err="1"/>
              <a:t>store_bvr</a:t>
            </a:r>
            <a:r>
              <a:rPr lang="en-GB" dirty="0"/>
              <a:t>: identifies outputs to store following completion of each loop</a:t>
            </a:r>
          </a:p>
          <a:p>
            <a:r>
              <a:rPr lang="en-GB" dirty="0" err="1"/>
              <a:t>calc_bvr</a:t>
            </a:r>
            <a:r>
              <a:rPr lang="en-GB" dirty="0"/>
              <a:t>: evaluates the net tax burden of the considered system</a:t>
            </a:r>
          </a:p>
          <a:p>
            <a:r>
              <a:rPr lang="en-GB" dirty="0" err="1"/>
              <a:t>earns_bvr</a:t>
            </a:r>
            <a:r>
              <a:rPr lang="en-GB" dirty="0"/>
              <a:t>: </a:t>
            </a:r>
            <a:r>
              <a:rPr lang="en-US" dirty="0"/>
              <a:t>evaluates marginal effective tax rates on earnings and associated </a:t>
            </a:r>
            <a:r>
              <a:rPr lang="en-US" dirty="0" err="1"/>
              <a:t>behavioural</a:t>
            </a:r>
            <a:r>
              <a:rPr lang="en-US" dirty="0"/>
              <a:t> responses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AA09A-CD67-11D6-3A12-E1C6AFB8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7D9E6-87BE-87EE-D915-6EB822197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219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7AE5-43F1-DD34-8E6F-9F11317C2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14" y="377255"/>
            <a:ext cx="10515600" cy="1325563"/>
          </a:xfrm>
        </p:spPr>
        <p:txBody>
          <a:bodyPr/>
          <a:lstStyle/>
          <a:p>
            <a:r>
              <a:rPr lang="en-GB" dirty="0"/>
              <a:t>BVR add-on policies (cont.)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C9B1-BAA8-7F64-3EBE-335F5F86C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ypp_bvr</a:t>
            </a:r>
            <a:r>
              <a:rPr lang="en-GB" dirty="0"/>
              <a:t>: </a:t>
            </a:r>
            <a:r>
              <a:rPr lang="en-US" dirty="0"/>
              <a:t>evaluates statistics for private pensions</a:t>
            </a:r>
          </a:p>
          <a:p>
            <a:r>
              <a:rPr lang="en-GB" dirty="0" err="1"/>
              <a:t>yprtx_bvr</a:t>
            </a:r>
            <a:r>
              <a:rPr lang="en-GB" dirty="0"/>
              <a:t>: </a:t>
            </a:r>
            <a:r>
              <a:rPr lang="en-US" dirty="0"/>
              <a:t>evaluates statistics for taxable property income</a:t>
            </a:r>
          </a:p>
          <a:p>
            <a:r>
              <a:rPr lang="en-GB" dirty="0" err="1"/>
              <a:t>yiytx_bvr</a:t>
            </a:r>
            <a:r>
              <a:rPr lang="en-GB" dirty="0"/>
              <a:t>: </a:t>
            </a:r>
            <a:r>
              <a:rPr lang="en-US" dirty="0"/>
              <a:t>evaluates statistics for taxable investment income</a:t>
            </a:r>
          </a:p>
          <a:p>
            <a:r>
              <a:rPr lang="en-GB" dirty="0" err="1"/>
              <a:t>other_bvr</a:t>
            </a:r>
            <a:r>
              <a:rPr lang="en-GB" dirty="0"/>
              <a:t>: </a:t>
            </a:r>
            <a:r>
              <a:rPr lang="en-US" dirty="0"/>
              <a:t>evaluates statistics for “other” income</a:t>
            </a:r>
          </a:p>
          <a:p>
            <a:r>
              <a:rPr lang="en-US" dirty="0" err="1"/>
              <a:t>dummy_bvr</a:t>
            </a:r>
            <a:r>
              <a:rPr lang="en-US" dirty="0"/>
              <a:t>: is a policy added to ensure that variables of interest are reported by EUROMOD software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AA09A-CD67-11D6-3A12-E1C6AFB8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7D9E6-87BE-87EE-D915-6EB822197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969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2BA7-200D-2E9F-F8B6-587E6C7F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BVR – Practical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B9CE9-BA6D-293B-C6EF-DB283D90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 the BVR add-on to simulate </a:t>
            </a:r>
            <a:r>
              <a:rPr lang="en-US" dirty="0" err="1"/>
              <a:t>behavioural</a:t>
            </a:r>
            <a:r>
              <a:rPr lang="en-US" dirty="0"/>
              <a:t> responses to a 5-percentage point increase in the basic rate of tax for people residing in England and Northern Ireland in 2026.</a:t>
            </a:r>
          </a:p>
          <a:p>
            <a:r>
              <a:rPr lang="en-US" dirty="0"/>
              <a:t>Directions:</a:t>
            </a:r>
          </a:p>
          <a:p>
            <a:pPr lvl="1"/>
            <a:r>
              <a:rPr lang="en-US" dirty="0"/>
              <a:t>Open UKMOD and access the UK policy descriptions</a:t>
            </a:r>
          </a:p>
          <a:p>
            <a:pPr lvl="1"/>
            <a:r>
              <a:rPr lang="en-US" dirty="0"/>
              <a:t>Run a base-line simulation of the </a:t>
            </a:r>
            <a:r>
              <a:rPr lang="en-US" i="1" dirty="0"/>
              <a:t>UK_2026</a:t>
            </a:r>
            <a:r>
              <a:rPr lang="en-US" dirty="0"/>
              <a:t> system using the </a:t>
            </a:r>
            <a:r>
              <a:rPr lang="en-US" i="1" dirty="0" err="1"/>
              <a:t>training_data</a:t>
            </a:r>
            <a:r>
              <a:rPr lang="en-US" dirty="0"/>
              <a:t> input</a:t>
            </a:r>
          </a:p>
          <a:p>
            <a:pPr lvl="1"/>
            <a:r>
              <a:rPr lang="en-US" dirty="0"/>
              <a:t>Use the BVR add-on to generate working statistics for the base-line simulation</a:t>
            </a:r>
          </a:p>
          <a:p>
            <a:pPr lvl="1"/>
            <a:r>
              <a:rPr lang="en-US" dirty="0"/>
              <a:t>Copy the working statistics to the </a:t>
            </a:r>
            <a:r>
              <a:rPr lang="en-US" i="1" dirty="0" err="1"/>
              <a:t>training_data</a:t>
            </a:r>
            <a:r>
              <a:rPr lang="en-US" dirty="0"/>
              <a:t> input</a:t>
            </a:r>
          </a:p>
          <a:p>
            <a:pPr lvl="2"/>
            <a:r>
              <a:rPr lang="en-US" dirty="0" err="1"/>
              <a:t>mntr_earns_s</a:t>
            </a:r>
            <a:r>
              <a:rPr lang="en-US" dirty="0"/>
              <a:t>, </a:t>
            </a:r>
            <a:r>
              <a:rPr lang="en-US" dirty="0" err="1"/>
              <a:t>mntr_ypp_s</a:t>
            </a:r>
            <a:r>
              <a:rPr lang="en-US" dirty="0"/>
              <a:t>, </a:t>
            </a:r>
            <a:r>
              <a:rPr lang="en-US" dirty="0" err="1"/>
              <a:t>mntr_yprtx_s</a:t>
            </a:r>
            <a:r>
              <a:rPr lang="en-US" dirty="0"/>
              <a:t>, </a:t>
            </a:r>
            <a:r>
              <a:rPr lang="en-US" dirty="0" err="1"/>
              <a:t>mntr_yiytx_s</a:t>
            </a:r>
            <a:r>
              <a:rPr lang="en-US" dirty="0"/>
              <a:t>, </a:t>
            </a:r>
            <a:r>
              <a:rPr lang="en-US" dirty="0" err="1"/>
              <a:t>mntr_other_s</a:t>
            </a:r>
            <a:r>
              <a:rPr lang="en-US" dirty="0"/>
              <a:t>, </a:t>
            </a:r>
            <a:r>
              <a:rPr lang="en-US" dirty="0" err="1"/>
              <a:t>ntax_s</a:t>
            </a:r>
            <a:r>
              <a:rPr lang="en-US" dirty="0"/>
              <a:t> (omit “_s” from variable name in </a:t>
            </a:r>
            <a:r>
              <a:rPr lang="en-US" dirty="0" err="1"/>
              <a:t>training_data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Copy the </a:t>
            </a:r>
            <a:r>
              <a:rPr lang="en-US" i="1" dirty="0"/>
              <a:t>UK_2026</a:t>
            </a:r>
            <a:r>
              <a:rPr lang="en-US" dirty="0"/>
              <a:t> system and name the copy </a:t>
            </a:r>
            <a:r>
              <a:rPr lang="en-US" i="1" dirty="0"/>
              <a:t>UK_2026_ex1</a:t>
            </a:r>
          </a:p>
          <a:p>
            <a:pPr lvl="1"/>
            <a:r>
              <a:rPr lang="en-US" dirty="0"/>
              <a:t>Implement a 5% increase in parameter </a:t>
            </a:r>
            <a:r>
              <a:rPr lang="en-US" i="1" dirty="0"/>
              <a:t>$ITRate1</a:t>
            </a:r>
            <a:r>
              <a:rPr lang="en-US" dirty="0"/>
              <a:t> in system </a:t>
            </a:r>
            <a:r>
              <a:rPr lang="en-US" i="1" dirty="0"/>
              <a:t>UK_2026_ex1</a:t>
            </a:r>
          </a:p>
          <a:p>
            <a:pPr lvl="1"/>
            <a:r>
              <a:rPr lang="en-US" dirty="0"/>
              <a:t>Save the model changes</a:t>
            </a:r>
          </a:p>
          <a:p>
            <a:pPr lvl="1"/>
            <a:r>
              <a:rPr lang="en-US" dirty="0"/>
              <a:t>Run the </a:t>
            </a:r>
            <a:r>
              <a:rPr lang="en-US" i="1" dirty="0"/>
              <a:t>UK_2026_ex1</a:t>
            </a:r>
            <a:r>
              <a:rPr lang="en-US" dirty="0"/>
              <a:t> system</a:t>
            </a:r>
          </a:p>
          <a:p>
            <a:pPr lvl="1"/>
            <a:r>
              <a:rPr lang="en-US" dirty="0"/>
              <a:t>Use the Statistics Presenter to </a:t>
            </a:r>
            <a:r>
              <a:rPr lang="en-US" dirty="0" err="1"/>
              <a:t>analyse</a:t>
            </a:r>
            <a:r>
              <a:rPr lang="en-US" dirty="0"/>
              <a:t> effects</a:t>
            </a:r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8E1DD-5067-4D21-3B11-126C41F3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7A459-F6A4-9BE2-9EB9-E6FD83E51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51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9F199-7755-7C5E-E4CD-6A18DEB3E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E133E-85C3-102F-3771-6E2FA189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E1186-6549-712E-7CAF-CFB80F30E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032" y="2373549"/>
            <a:ext cx="10515600" cy="3803414"/>
          </a:xfrm>
        </p:spPr>
        <p:txBody>
          <a:bodyPr/>
          <a:lstStyle/>
          <a:p>
            <a:r>
              <a:rPr lang="en-US" dirty="0"/>
              <a:t>Add-ons, the basics</a:t>
            </a:r>
          </a:p>
          <a:p>
            <a:r>
              <a:rPr lang="en-US" dirty="0"/>
              <a:t>Analytical approach of the UKMOD </a:t>
            </a:r>
            <a:r>
              <a:rPr lang="en-US" dirty="0" err="1"/>
              <a:t>behavioural</a:t>
            </a:r>
            <a:r>
              <a:rPr lang="en-US" dirty="0"/>
              <a:t> add-on</a:t>
            </a:r>
          </a:p>
          <a:p>
            <a:r>
              <a:rPr lang="en-US" dirty="0"/>
              <a:t>Model implementation</a:t>
            </a:r>
          </a:p>
          <a:p>
            <a:r>
              <a:rPr lang="en-US" dirty="0"/>
              <a:t>Practical use and example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21ADA-F4BF-3E8A-B08B-E23DC23B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667E4-B381-DDDE-7543-924D1CF20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44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7D48-498D-912F-B10D-4DEB4DB3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– 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B702-39CE-43EF-57AE-DE9D3ABF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way to “inject” code into existing policy spine</a:t>
            </a:r>
          </a:p>
          <a:p>
            <a:r>
              <a:rPr lang="en-GB" dirty="0"/>
              <a:t>Difference between a model “add-on” and “extension”</a:t>
            </a:r>
          </a:p>
          <a:p>
            <a:pPr lvl="1"/>
            <a:r>
              <a:rPr lang="en-GB" dirty="0"/>
              <a:t>Use cases for each</a:t>
            </a:r>
          </a:p>
          <a:p>
            <a:r>
              <a:rPr lang="en-GB" dirty="0"/>
              <a:t>Structure of an add-on</a:t>
            </a:r>
          </a:p>
          <a:p>
            <a:pPr lvl="1"/>
            <a:r>
              <a:rPr lang="en-GB" dirty="0"/>
              <a:t>Similar to standard EUROMOD model:</a:t>
            </a:r>
          </a:p>
          <a:p>
            <a:pPr lvl="2"/>
            <a:r>
              <a:rPr lang="en-GB" dirty="0"/>
              <a:t>Systems &gt; policies &gt; functions &gt; parameters</a:t>
            </a:r>
          </a:p>
          <a:p>
            <a:r>
              <a:rPr lang="en-GB" dirty="0"/>
              <a:t>Special features of add-ons</a:t>
            </a:r>
          </a:p>
          <a:p>
            <a:pPr lvl="1"/>
            <a:r>
              <a:rPr lang="en-GB" dirty="0"/>
              <a:t>Functions </a:t>
            </a:r>
          </a:p>
          <a:p>
            <a:pPr lvl="1"/>
            <a:r>
              <a:rPr lang="en-GB" dirty="0"/>
              <a:t>Use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0281A-D9E7-CACA-0911-D2101530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AD0F-1E5D-92EE-FE9E-5E0A210C5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83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7D48-498D-912F-B10D-4DEB4DB3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– special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B702-39CE-43EF-57AE-DE9D3ABF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AddOn_Applic</a:t>
            </a:r>
            <a:endParaRPr lang="en-GB" dirty="0"/>
          </a:p>
          <a:p>
            <a:pPr lvl="1"/>
            <a:r>
              <a:rPr lang="en-GB" dirty="0"/>
              <a:t>Specifies the systems that the add-on can be used for</a:t>
            </a:r>
          </a:p>
          <a:p>
            <a:r>
              <a:rPr lang="en-GB" dirty="0" err="1"/>
              <a:t>AddOn_Pol</a:t>
            </a:r>
            <a:endParaRPr lang="en-GB" dirty="0"/>
          </a:p>
          <a:p>
            <a:pPr lvl="1"/>
            <a:r>
              <a:rPr lang="en-GB" dirty="0"/>
              <a:t>Specifies an add-on policy name and insertion point </a:t>
            </a:r>
          </a:p>
          <a:p>
            <a:r>
              <a:rPr lang="en-GB" dirty="0" err="1"/>
              <a:t>AddOn_Func</a:t>
            </a:r>
            <a:endParaRPr lang="en-GB" dirty="0"/>
          </a:p>
          <a:p>
            <a:pPr lvl="1"/>
            <a:r>
              <a:rPr lang="en-GB" dirty="0"/>
              <a:t>Specifies a function to add and insertion point</a:t>
            </a:r>
          </a:p>
          <a:p>
            <a:r>
              <a:rPr lang="en-GB" dirty="0" err="1"/>
              <a:t>AddOn_Par</a:t>
            </a:r>
            <a:endParaRPr lang="en-GB" dirty="0"/>
          </a:p>
          <a:p>
            <a:pPr lvl="1"/>
            <a:r>
              <a:rPr lang="en-GB" dirty="0"/>
              <a:t>Specifies a parameter to insert and insertion point</a:t>
            </a:r>
          </a:p>
          <a:p>
            <a:r>
              <a:rPr lang="en-GB" dirty="0" err="1"/>
              <a:t>AddOn_ExtensionSwitch</a:t>
            </a:r>
            <a:endParaRPr lang="en-GB" dirty="0"/>
          </a:p>
          <a:p>
            <a:pPr lvl="1"/>
            <a:r>
              <a:rPr lang="en-GB" dirty="0"/>
              <a:t>Specifies the state of an extension switch to assume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0281A-D9E7-CACA-0911-D2101530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AD0F-1E5D-92EE-FE9E-5E0A210C5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86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0678-7C70-58C9-E824-C4A7C27F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46749-C532-7185-5356-6479C694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3BD47-CBA1-6FE3-FB31-AD121614B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18A20783-A1A6-BE5B-CD1C-B22B3B283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938" y="1205400"/>
            <a:ext cx="9470187" cy="560489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5EECE317-2D06-23CD-6BE9-D5C341984FA6}"/>
              </a:ext>
            </a:extLst>
          </p:cNvPr>
          <p:cNvSpPr/>
          <p:nvPr/>
        </p:nvSpPr>
        <p:spPr>
          <a:xfrm>
            <a:off x="1484062" y="1849956"/>
            <a:ext cx="548797" cy="5082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45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A07E-E73D-EB5E-B54E-DF91A44FC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4C30B-8DF5-0EFA-87AE-BC10D9DEB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1A8B9-E25A-748D-1B01-50D9EBFBE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ED47D6D5-4D2A-315F-9271-77900D8E4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448" y="1190007"/>
            <a:ext cx="8012063" cy="566774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13A1AA-49CB-7600-FB5F-9B04C89ECDBC}"/>
              </a:ext>
            </a:extLst>
          </p:cNvPr>
          <p:cNvSpPr/>
          <p:nvPr/>
        </p:nvSpPr>
        <p:spPr>
          <a:xfrm>
            <a:off x="2281187" y="1470681"/>
            <a:ext cx="1241660" cy="2907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99E9-CAEB-945B-F139-D957D8F23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FD58F-311B-1031-76B7-7606F193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369AD-14E7-D5E3-C313-BD126CDE1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99BC722E-26B6-DBEF-86AB-E20BBF27D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81" y="1921225"/>
            <a:ext cx="9870866" cy="420709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DA2F13F-E9B4-4EDC-178C-2AF7B1912557}"/>
              </a:ext>
            </a:extLst>
          </p:cNvPr>
          <p:cNvSpPr/>
          <p:nvPr/>
        </p:nvSpPr>
        <p:spPr>
          <a:xfrm>
            <a:off x="8621963" y="2769652"/>
            <a:ext cx="300656" cy="42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9" name="Picture 8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86E9C3A5-E5C3-3045-263C-BCD86A38F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73" y="3423619"/>
            <a:ext cx="2719647" cy="185797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EAD6E38-09AC-8197-99BE-FF90FBEFA577}"/>
              </a:ext>
            </a:extLst>
          </p:cNvPr>
          <p:cNvSpPr/>
          <p:nvPr/>
        </p:nvSpPr>
        <p:spPr>
          <a:xfrm>
            <a:off x="6905023" y="3647715"/>
            <a:ext cx="294674" cy="2840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7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6F917-54EE-B58B-5352-4BC78710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Add-ons -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ACFDF-4AEA-DB3E-A4E7-F8D5117C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02DE7-9FF7-F120-2199-85773AD04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E7972E33-A6C1-5082-F35E-39B06595C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203" y="1329790"/>
            <a:ext cx="8204568" cy="551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F60B-386A-911D-0482-305EB215E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UKMOD’s Behavioural Add-on: BVR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7E59E-58C9-84DE-213B-1B6AC5FA7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Seek to distinguish between “impact” and “behavioural” effects</a:t>
            </a:r>
          </a:p>
          <a:p>
            <a:r>
              <a:rPr lang="en-GB" dirty="0"/>
              <a:t>Impact effects are standard in UKMOD</a:t>
            </a:r>
          </a:p>
          <a:p>
            <a:r>
              <a:rPr lang="en-GB" dirty="0"/>
              <a:t>Behavioural effects consider likely responses to policy reform</a:t>
            </a:r>
          </a:p>
          <a:p>
            <a:pPr lvl="1"/>
            <a:r>
              <a:rPr lang="en-GB" dirty="0"/>
              <a:t>Reduced form versus structural</a:t>
            </a:r>
          </a:p>
          <a:p>
            <a:pPr lvl="1"/>
            <a:r>
              <a:rPr lang="en-GB" dirty="0"/>
              <a:t>In UK Government analysis, common to focus on reduced form methods reflecting “elasticities” reported in empirical literature </a:t>
            </a:r>
          </a:p>
          <a:p>
            <a:pPr lvl="2"/>
            <a:r>
              <a:rPr lang="en-GB" dirty="0"/>
              <a:t>HM Treasury, DWP: Adams and Phillips, (2013), </a:t>
            </a:r>
            <a:r>
              <a:rPr lang="en-GB" dirty="0" err="1"/>
              <a:t>Meghir</a:t>
            </a:r>
            <a:r>
              <a:rPr lang="en-GB" dirty="0"/>
              <a:t> and Phillips, (2008)</a:t>
            </a:r>
          </a:p>
          <a:p>
            <a:pPr lvl="2"/>
            <a:r>
              <a:rPr lang="en-GB" dirty="0"/>
              <a:t>Scottish Fiscal Commission (2018, 2021), Scottish Government (2020)</a:t>
            </a:r>
          </a:p>
          <a:p>
            <a:r>
              <a:rPr lang="en-GB" dirty="0"/>
              <a:t>UKMOD implements elasticity approach</a:t>
            </a:r>
          </a:p>
          <a:p>
            <a:pPr lvl="1"/>
            <a:r>
              <a:rPr lang="en-GB" dirty="0"/>
              <a:t>Follows the approach documented by the Scottish Fiscal Commission (2021)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97BA4-7E77-51C1-2DAD-F99CF73F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5FA8-502F-4040-BB3A-C027D4B0F640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36B74-5A80-0077-A9C7-78F0F987B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937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1008</Words>
  <Application>Microsoft Office PowerPoint</Application>
  <PresentationFormat>Widescreen</PresentationFormat>
  <Paragraphs>159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Palatino Linotype</vt:lpstr>
      <vt:lpstr>Wingdings</vt:lpstr>
      <vt:lpstr>Office Theme</vt:lpstr>
      <vt:lpstr>UKMOD Advanced Training Course: BVR add-on (behavioural responses)</vt:lpstr>
      <vt:lpstr>Course outline</vt:lpstr>
      <vt:lpstr>Add-ons – the basics</vt:lpstr>
      <vt:lpstr>Add-ons – special functions</vt:lpstr>
      <vt:lpstr>Add-ons - use</vt:lpstr>
      <vt:lpstr>Add-ons - use</vt:lpstr>
      <vt:lpstr>Add-ons - use</vt:lpstr>
      <vt:lpstr>Add-ons - use</vt:lpstr>
      <vt:lpstr>UKMOD’s Behavioural Add-on: BVR</vt:lpstr>
      <vt:lpstr>BVR: Responses to marginal effective tax rates</vt:lpstr>
      <vt:lpstr>BVR: Responses to marginal effective tax rates</vt:lpstr>
      <vt:lpstr>BVR: Responses to average effective tax rates</vt:lpstr>
      <vt:lpstr>BVR: Responses to average effective tax rates</vt:lpstr>
      <vt:lpstr>BVR implementation</vt:lpstr>
      <vt:lpstr>BVR add-on policies </vt:lpstr>
      <vt:lpstr>BVR add-on policies (cont.) </vt:lpstr>
      <vt:lpstr>BVR – Practical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matteo richiardi</dc:creator>
  <cp:lastModifiedBy>Richiardi, Matteo</cp:lastModifiedBy>
  <cp:revision>65</cp:revision>
  <dcterms:created xsi:type="dcterms:W3CDTF">2021-05-06T13:22:28Z</dcterms:created>
  <dcterms:modified xsi:type="dcterms:W3CDTF">2024-11-20T14:24:58Z</dcterms:modified>
</cp:coreProperties>
</file>