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78" r:id="rId10"/>
    <p:sldId id="264" r:id="rId11"/>
    <p:sldId id="280" r:id="rId12"/>
    <p:sldId id="265" r:id="rId13"/>
    <p:sldId id="281" r:id="rId14"/>
    <p:sldId id="266" r:id="rId15"/>
    <p:sldId id="282" r:id="rId16"/>
    <p:sldId id="268" r:id="rId17"/>
    <p:sldId id="267" r:id="rId18"/>
    <p:sldId id="269" r:id="rId19"/>
    <p:sldId id="270" r:id="rId20"/>
    <p:sldId id="271" r:id="rId21"/>
    <p:sldId id="272" r:id="rId22"/>
    <p:sldId id="273" r:id="rId23"/>
    <p:sldId id="283" r:id="rId24"/>
    <p:sldId id="274" r:id="rId25"/>
    <p:sldId id="275" r:id="rId26"/>
    <p:sldId id="276" r:id="rId27"/>
    <p:sldId id="277" r:id="rId28"/>
  </p:sldIdLst>
  <p:sldSz cx="18288000" cy="10287000"/>
  <p:notesSz cx="6858000" cy="9144000"/>
  <p:embeddedFontLst>
    <p:embeddedFont>
      <p:font typeface="Arial Unicode" panose="020B0604020202020204" charset="-128"/>
      <p:regular r:id="rId30"/>
    </p:embeddedFont>
    <p:embeddedFont>
      <p:font typeface="Canva Sans" panose="020B0604020202020204" charset="0"/>
      <p:regular r:id="rId31"/>
    </p:embeddedFont>
    <p:embeddedFont>
      <p:font typeface="Canva Sans Bold Italics" panose="020B0604020202020204" charset="0"/>
      <p:regular r:id="rId32"/>
    </p:embeddedFont>
    <p:embeddedFont>
      <p:font typeface="Cooper Hewitt Bold" panose="020B0604020202020204" charset="0"/>
      <p:regular r:id="rId33"/>
    </p:embeddedFont>
    <p:embeddedFont>
      <p:font typeface="HK Grotesk" panose="020B0604020202020204" charset="0"/>
      <p:regular r:id="rId34"/>
    </p:embeddedFont>
    <p:embeddedFont>
      <p:font typeface="HK Grotesk Bold" panose="020B0604020202020204" charset="0"/>
      <p:regular r:id="rId35"/>
    </p:embeddedFont>
    <p:embeddedFont>
      <p:font typeface="HK Grotesk Medium" panose="020B0604020202020204" charset="0"/>
      <p:regular r:id="rId36"/>
    </p:embeddedFont>
    <p:embeddedFont>
      <p:font typeface="Lora" panose="020F0502020204030204" pitchFamily="2" charset="0"/>
      <p:regular r:id="rId37"/>
      <p:bold r:id="rId38"/>
      <p:italic r:id="rId39"/>
      <p:boldItalic r:id="rId40"/>
    </p:embeddedFont>
    <p:embeddedFont>
      <p:font typeface="Lora Bold" panose="020B0604020202020204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13B9-E855-47FB-8BA7-47384CA04B13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39ED1-CCBA-48D8-AB23-21FD834E91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85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39ED1-CCBA-48D8-AB23-21FD834E913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6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rtshealth.nhs.uk/news/tower-hamlets-homeless-team-win-national-parliamentary-award-6141/" TargetMode="External"/><Relationship Id="rId2" Type="http://schemas.openxmlformats.org/officeDocument/2006/relationships/hyperlink" Target="https://www.elft.nhs.uk/news/exceptional-tower-hamlets-colleague-recognised-staff-award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32256" y="695647"/>
            <a:ext cx="9691288" cy="8895706"/>
            <a:chOff x="0" y="0"/>
            <a:chExt cx="2552438" cy="2342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2438" cy="2342902"/>
            </a:xfrm>
            <a:custGeom>
              <a:avLst/>
              <a:gdLst/>
              <a:ahLst/>
              <a:cxnLst/>
              <a:rect l="l" t="t" r="r" b="b"/>
              <a:pathLst>
                <a:path w="2552438" h="2342902">
                  <a:moveTo>
                    <a:pt x="0" y="0"/>
                  </a:moveTo>
                  <a:lnTo>
                    <a:pt x="2552438" y="0"/>
                  </a:lnTo>
                  <a:lnTo>
                    <a:pt x="2552438" y="2342902"/>
                  </a:lnTo>
                  <a:lnTo>
                    <a:pt x="0" y="2342902"/>
                  </a:lnTo>
                  <a:close/>
                </a:path>
              </a:pathLst>
            </a:custGeom>
            <a:solidFill>
              <a:srgbClr val="2C302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552438" cy="2409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1028700"/>
            <a:ext cx="9144000" cy="8229600"/>
            <a:chOff x="0" y="0"/>
            <a:chExt cx="90311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3111" cy="812800"/>
            </a:xfrm>
            <a:custGeom>
              <a:avLst/>
              <a:gdLst/>
              <a:ahLst/>
              <a:cxnLst/>
              <a:rect l="l" t="t" r="r" b="b"/>
              <a:pathLst>
                <a:path w="903111" h="812800">
                  <a:moveTo>
                    <a:pt x="0" y="0"/>
                  </a:moveTo>
                  <a:lnTo>
                    <a:pt x="903111" y="0"/>
                  </a:lnTo>
                  <a:lnTo>
                    <a:pt x="90311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7622" r="-176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84300" y="1798637"/>
            <a:ext cx="6299200" cy="227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33"/>
              </a:lnSpc>
            </a:pPr>
            <a:r>
              <a:rPr lang="en-US" sz="4222" b="1" dirty="0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in provision of Musculoskeletal(MSK) physiotherapy services to the homeless community.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1248" y="7514578"/>
            <a:ext cx="6299200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39"/>
              </a:lnSpc>
            </a:pPr>
            <a:r>
              <a:rPr lang="en-US" sz="3099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Rajesh Kumar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2454" y="4326117"/>
            <a:ext cx="620289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</a:pPr>
            <a:r>
              <a:rPr lang="en-US" sz="2500" spc="200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        Going above and beyond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0608" y="6476729"/>
            <a:ext cx="62028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000" b="1" spc="24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Presented by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8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333" b="-433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517715" y="735318"/>
            <a:ext cx="6862815" cy="5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3395" b="1">
                <a:solidFill>
                  <a:srgbClr val="000000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Coordinated Care Model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1212" y="2828112"/>
            <a:ext cx="7290788" cy="736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2838" lvl="1" indent="-457200" algn="l">
              <a:lnSpc>
                <a:spcPts val="3596"/>
              </a:lnSpc>
              <a:buFont typeface="Wingdings" panose="05000000000000000000" pitchFamily="2" charset="2"/>
              <a:buChar char="q"/>
            </a:pPr>
            <a:r>
              <a:rPr lang="en-US" sz="2923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Require </a:t>
            </a:r>
            <a:r>
              <a:rPr lang="en-US" sz="2923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appoinments</a:t>
            </a:r>
            <a:r>
              <a:rPr lang="en-US" sz="2923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/rigid registration</a:t>
            </a:r>
          </a:p>
          <a:p>
            <a:pPr marL="315638" lvl="1" algn="l">
              <a:lnSpc>
                <a:spcPts val="3596"/>
              </a:lnSpc>
            </a:pPr>
            <a:endParaRPr lang="en-US" sz="2923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72838" lvl="1" indent="-457200" algn="l">
              <a:lnSpc>
                <a:spcPts val="3596"/>
              </a:lnSpc>
              <a:buFont typeface="Wingdings" panose="05000000000000000000" pitchFamily="2" charset="2"/>
              <a:buChar char="q"/>
            </a:pPr>
            <a:r>
              <a:rPr lang="en-US" sz="2923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Telephone consultation/ 10-20 min consultation</a:t>
            </a:r>
          </a:p>
          <a:p>
            <a:pPr marL="315638" lvl="1" algn="l">
              <a:lnSpc>
                <a:spcPts val="3596"/>
              </a:lnSpc>
            </a:pPr>
            <a:endParaRPr lang="en-US" sz="2923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72838" lvl="1" indent="-457200" algn="l">
              <a:lnSpc>
                <a:spcPts val="3596"/>
              </a:lnSpc>
              <a:buFont typeface="Wingdings" panose="05000000000000000000" pitchFamily="2" charset="2"/>
              <a:buChar char="q"/>
            </a:pPr>
            <a:r>
              <a:rPr lang="en-US" sz="2923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2-4 weeks waiting time/ no multiple appointments available</a:t>
            </a:r>
          </a:p>
          <a:p>
            <a:pPr marL="315638" lvl="1" algn="l">
              <a:lnSpc>
                <a:spcPts val="3596"/>
              </a:lnSpc>
            </a:pPr>
            <a:endParaRPr lang="en-US" sz="2923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72838" lvl="1" indent="-457200" algn="l">
              <a:lnSpc>
                <a:spcPts val="3596"/>
              </a:lnSpc>
              <a:buFont typeface="Wingdings" panose="05000000000000000000" pitchFamily="2" charset="2"/>
              <a:buChar char="q"/>
            </a:pPr>
            <a:r>
              <a:rPr lang="en-US" sz="2923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Referral to secondary care MSK and other services - waiting time is 5-6 months</a:t>
            </a:r>
          </a:p>
          <a:p>
            <a:pPr marL="315638" lvl="1" algn="l">
              <a:lnSpc>
                <a:spcPts val="3596"/>
              </a:lnSpc>
            </a:pPr>
            <a:endParaRPr lang="en-US" sz="2923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72838" lvl="1" indent="-457200" algn="l">
              <a:lnSpc>
                <a:spcPts val="3596"/>
              </a:lnSpc>
              <a:buFont typeface="Wingdings" panose="05000000000000000000" pitchFamily="2" charset="2"/>
              <a:buChar char="q"/>
            </a:pPr>
            <a:r>
              <a:rPr lang="en-US" sz="2923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May lack specific training or resources to manage the complex, multi-morbidities.</a:t>
            </a:r>
          </a:p>
          <a:p>
            <a:pPr algn="l">
              <a:lnSpc>
                <a:spcPts val="3596"/>
              </a:lnSpc>
            </a:pPr>
            <a:endParaRPr lang="en-US" sz="2923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01027" y="1950124"/>
            <a:ext cx="4345892" cy="42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4"/>
              </a:lnSpc>
            </a:pPr>
            <a:r>
              <a:rPr lang="en-US" sz="2808" b="1" i="1" dirty="0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Traditional Care Model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20682" y="1950124"/>
            <a:ext cx="4007912" cy="42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4"/>
              </a:lnSpc>
            </a:pPr>
            <a:r>
              <a:rPr lang="en-US" sz="2808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Integrated Care Model</a:t>
            </a:r>
          </a:p>
        </p:txBody>
      </p:sp>
      <p:sp>
        <p:nvSpPr>
          <p:cNvPr id="7" name="Freeform 7"/>
          <p:cNvSpPr/>
          <p:nvPr/>
        </p:nvSpPr>
        <p:spPr>
          <a:xfrm>
            <a:off x="8256875" y="1190882"/>
            <a:ext cx="3107759" cy="3274459"/>
          </a:xfrm>
          <a:custGeom>
            <a:avLst/>
            <a:gdLst/>
            <a:ahLst/>
            <a:cxnLst/>
            <a:rect l="l" t="t" r="r" b="b"/>
            <a:pathLst>
              <a:path w="3107759" h="3274459">
                <a:moveTo>
                  <a:pt x="0" y="0"/>
                </a:moveTo>
                <a:lnTo>
                  <a:pt x="3107759" y="0"/>
                </a:lnTo>
                <a:lnTo>
                  <a:pt x="3107759" y="3274459"/>
                </a:lnTo>
                <a:lnTo>
                  <a:pt x="0" y="327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572830" y="2967752"/>
            <a:ext cx="7410370" cy="689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9303" lvl="1" indent="-457200" algn="l">
              <a:lnSpc>
                <a:spcPts val="3556"/>
              </a:lnSpc>
              <a:buFont typeface="Wingdings" panose="05000000000000000000" pitchFamily="2" charset="2"/>
              <a:buChar char="ü"/>
            </a:pP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Walk in service/no identification required</a:t>
            </a:r>
          </a:p>
          <a:p>
            <a:pPr marL="312103" lvl="1" algn="l">
              <a:lnSpc>
                <a:spcPts val="3556"/>
              </a:lnSpc>
            </a:pPr>
            <a:endParaRPr lang="en-US" sz="2891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69303" lvl="1" indent="-457200" algn="l">
              <a:lnSpc>
                <a:spcPts val="3556"/>
              </a:lnSpc>
              <a:buFont typeface="Wingdings" panose="05000000000000000000" pitchFamily="2" charset="2"/>
              <a:buChar char="ü"/>
            </a:pP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F2F/30-60 min. consultation</a:t>
            </a:r>
          </a:p>
          <a:p>
            <a:pPr marL="312103" lvl="1" algn="l">
              <a:lnSpc>
                <a:spcPts val="3556"/>
              </a:lnSpc>
            </a:pPr>
            <a:endParaRPr lang="en-US" sz="2891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69303" lvl="1" indent="-457200" algn="l">
              <a:lnSpc>
                <a:spcPts val="3556"/>
              </a:lnSpc>
              <a:buFont typeface="Wingdings" panose="05000000000000000000" pitchFamily="2" charset="2"/>
              <a:buChar char="ü"/>
            </a:pP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same day/ </a:t>
            </a:r>
            <a:r>
              <a:rPr lang="en-US" sz="2891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sameweek</a:t>
            </a: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 appt/multiple appt</a:t>
            </a:r>
          </a:p>
          <a:p>
            <a:pPr marL="312103" lvl="1" algn="l">
              <a:lnSpc>
                <a:spcPts val="3556"/>
              </a:lnSpc>
            </a:pPr>
            <a:endParaRPr lang="en-US" sz="2891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69303" lvl="1" indent="-457200" algn="l">
              <a:lnSpc>
                <a:spcPts val="3556"/>
              </a:lnSpc>
              <a:buFont typeface="Wingdings" panose="05000000000000000000" pitchFamily="2" charset="2"/>
              <a:buChar char="ü"/>
            </a:pP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First point of contact for MSK issues/</a:t>
            </a:r>
            <a:r>
              <a:rPr lang="en-US" sz="2891" dirty="0" err="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afor</a:t>
            </a: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 any referrals</a:t>
            </a:r>
          </a:p>
          <a:p>
            <a:pPr marL="312103" lvl="1" algn="l">
              <a:lnSpc>
                <a:spcPts val="3556"/>
              </a:lnSpc>
            </a:pPr>
            <a:endParaRPr lang="en-US" sz="2891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marL="769303" lvl="1" indent="-457200" algn="l">
              <a:lnSpc>
                <a:spcPts val="3556"/>
              </a:lnSpc>
              <a:buFont typeface="Wingdings" panose="05000000000000000000" pitchFamily="2" charset="2"/>
              <a:buChar char="ü"/>
            </a:pPr>
            <a:r>
              <a:rPr lang="en-US" sz="2891" dirty="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Highly experienced in treating complex, combined physical/mental health, and substance use issues and deliver shared decision towards patient centered care.</a:t>
            </a:r>
          </a:p>
          <a:p>
            <a:pPr algn="l">
              <a:lnSpc>
                <a:spcPts val="3556"/>
              </a:lnSpc>
            </a:pPr>
            <a:endParaRPr lang="en-US" sz="2891" dirty="0">
              <a:solidFill>
                <a:srgbClr val="000000"/>
              </a:solidFill>
              <a:latin typeface="Arial Unicode"/>
              <a:ea typeface="Arial Unicode"/>
              <a:cs typeface="Arial Unicode"/>
              <a:sym typeface="Arial Unicod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E50D7-293C-2516-0E0C-09F8BEB90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llustration of Smiling Healthcare Professionals">
            <a:extLst>
              <a:ext uri="{FF2B5EF4-FFF2-40B4-BE49-F238E27FC236}">
                <a16:creationId xmlns:a16="http://schemas.microsoft.com/office/drawing/2014/main" id="{B462A335-5488-72B2-AADF-41A76C9F91CA}"/>
              </a:ext>
            </a:extLst>
          </p:cNvPr>
          <p:cNvSpPr/>
          <p:nvPr/>
        </p:nvSpPr>
        <p:spPr>
          <a:xfrm>
            <a:off x="13430994" y="5471262"/>
            <a:ext cx="4212385" cy="3311988"/>
          </a:xfrm>
          <a:custGeom>
            <a:avLst/>
            <a:gdLst/>
            <a:ahLst/>
            <a:cxnLst/>
            <a:rect l="l" t="t" r="r" b="b"/>
            <a:pathLst>
              <a:path w="4212385" h="3311988">
                <a:moveTo>
                  <a:pt x="0" y="0"/>
                </a:moveTo>
                <a:lnTo>
                  <a:pt x="4212385" y="0"/>
                </a:lnTo>
                <a:lnTo>
                  <a:pt x="4212385" y="3311988"/>
                </a:lnTo>
                <a:lnTo>
                  <a:pt x="0" y="331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0B7A6AA-A3BC-0C84-AFC1-CA64F8DD9E43}"/>
              </a:ext>
            </a:extLst>
          </p:cNvPr>
          <p:cNvSpPr/>
          <p:nvPr/>
        </p:nvSpPr>
        <p:spPr>
          <a:xfrm>
            <a:off x="13430994" y="1579425"/>
            <a:ext cx="3549645" cy="3564075"/>
          </a:xfrm>
          <a:custGeom>
            <a:avLst/>
            <a:gdLst/>
            <a:ahLst/>
            <a:cxnLst/>
            <a:rect l="l" t="t" r="r" b="b"/>
            <a:pathLst>
              <a:path w="3549645" h="3564075">
                <a:moveTo>
                  <a:pt x="0" y="0"/>
                </a:moveTo>
                <a:lnTo>
                  <a:pt x="3549645" y="0"/>
                </a:lnTo>
                <a:lnTo>
                  <a:pt x="3549645" y="3564075"/>
                </a:lnTo>
                <a:lnTo>
                  <a:pt x="0" y="356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980F6AA-0782-B9E8-97B0-4629C0C5043B}"/>
              </a:ext>
            </a:extLst>
          </p:cNvPr>
          <p:cNvSpPr/>
          <p:nvPr/>
        </p:nvSpPr>
        <p:spPr>
          <a:xfrm flipV="1">
            <a:off x="0" y="9502690"/>
            <a:ext cx="18288000" cy="942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77CCC4E-B5C7-E821-4DAC-2C2DAA6E00A7}"/>
              </a:ext>
            </a:extLst>
          </p:cNvPr>
          <p:cNvGrpSpPr/>
          <p:nvPr/>
        </p:nvGrpSpPr>
        <p:grpSpPr>
          <a:xfrm>
            <a:off x="1307361" y="419100"/>
            <a:ext cx="11645900" cy="9858524"/>
            <a:chOff x="-81235" y="-119074"/>
            <a:chExt cx="12296108" cy="12997085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FFCF5EA-4DEC-B42F-FE5F-5699A13315B1}"/>
                </a:ext>
              </a:extLst>
            </p:cNvPr>
            <p:cNvSpPr txBox="1"/>
            <p:nvPr/>
          </p:nvSpPr>
          <p:spPr>
            <a:xfrm>
              <a:off x="0" y="-119074"/>
              <a:ext cx="11565467" cy="1143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7393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Case study 1</a:t>
              </a:r>
              <a:endParaRPr lang="en-US" sz="4400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7DECC04-B340-DDA6-124D-BA777CFC3AC0}"/>
                </a:ext>
              </a:extLst>
            </p:cNvPr>
            <p:cNvSpPr txBox="1"/>
            <p:nvPr/>
          </p:nvSpPr>
          <p:spPr>
            <a:xfrm>
              <a:off x="-81235" y="1024145"/>
              <a:ext cx="12296108" cy="11853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 35 years old male asylum seeker presented with hip pain due to gun shot injury in Libya 5 years ago,</a:t>
              </a:r>
            </a:p>
            <a:p>
              <a:pPr marL="291288" lvl="1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He was removed or deregistered from the previous practice due to his aggressive behavior. However, pt reported previous practice staffs were biased and had language issues. </a:t>
              </a:r>
            </a:p>
            <a:p>
              <a:pPr marL="291288" lvl="1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This pt registered in our homeless practice recently without any ID check and now uses the practice address as permanent address</a:t>
              </a:r>
            </a:p>
            <a:p>
              <a:pPr marL="291288" lvl="1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Practice provided the Phone SIM to receive messages or call from the practice as patient has no money to top up.</a:t>
              </a:r>
            </a:p>
            <a:p>
              <a:pPr marL="291288" lvl="1">
                <a:lnSpc>
                  <a:spcPts val="3238"/>
                </a:lnSpc>
                <a:spcBef>
                  <a:spcPct val="0"/>
                </a:spcBef>
              </a:pPr>
              <a:endParaRPr lang="en-US" sz="2000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Speaks 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Arabic language- during consultation I have arranged an interpreter for an hour session.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I use Ideas, Concerns and Expectation (ICE) , patient centered communication tool for the assessment.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MH: </a:t>
              </a: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P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TSD and depression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u="none" strike="noStrike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Thorough MSK examination was done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b="1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Plan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: Agreed shared decision on  hip self-management</a:t>
              </a:r>
              <a:endParaRPr lang="en-US" sz="2000" u="none" strike="noStrike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Meantime, d/w </a:t>
              </a:r>
              <a:r>
                <a:rPr lang="en-US" sz="2000" dirty="0" err="1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gp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for the blood test and hip x-ray referral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Booked appt to see mental health nurse in th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e </a:t>
              </a: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same week.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Referred to 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ESOL </a:t>
              </a: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and home office assistance for asylum support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u="none" strike="noStrike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08481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9930"/>
            <a:ext cx="15821025" cy="62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b="1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Challenges and Strategies in Homeless patient care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7200" y="1866900"/>
            <a:ext cx="6899655" cy="623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4"/>
              </a:lnSpc>
            </a:pPr>
            <a:r>
              <a:rPr lang="en-US" sz="2981" b="1" spc="238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Challenges</a:t>
            </a:r>
          </a:p>
          <a:p>
            <a:pPr algn="l">
              <a:lnSpc>
                <a:spcPts val="2289"/>
              </a:lnSpc>
            </a:pPr>
            <a:endParaRPr lang="en-US" sz="2981" b="1" spc="238" dirty="0">
              <a:solidFill>
                <a:srgbClr val="050A3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55104" lvl="1" indent="-457200" algn="l">
              <a:lnSpc>
                <a:spcPts val="3863"/>
              </a:lnSpc>
              <a:buFont typeface="Wingdings" panose="05000000000000000000" pitchFamily="2" charset="2"/>
              <a:buChar char="v"/>
            </a:pPr>
            <a:r>
              <a:rPr lang="en-US" sz="2759" spc="220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Administrative hurdles: e.g., lack of fixed address</a:t>
            </a:r>
          </a:p>
          <a:p>
            <a:pPr algn="l">
              <a:lnSpc>
                <a:spcPts val="3863"/>
              </a:lnSpc>
            </a:pPr>
            <a:endParaRPr lang="en-US" sz="2759" spc="220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55104" lvl="1" indent="-457200" algn="l">
              <a:lnSpc>
                <a:spcPts val="3863"/>
              </a:lnSpc>
              <a:buFont typeface="Wingdings" panose="05000000000000000000" pitchFamily="2" charset="2"/>
              <a:buChar char="v"/>
            </a:pPr>
            <a:r>
              <a:rPr lang="en-US" sz="2759" spc="22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High missed appointments/</a:t>
            </a:r>
            <a:r>
              <a:rPr lang="en-US" sz="2759" spc="220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DNA’s- may be due to time keeping. </a:t>
            </a:r>
          </a:p>
          <a:p>
            <a:pPr algn="l">
              <a:lnSpc>
                <a:spcPts val="3819"/>
              </a:lnSpc>
            </a:pPr>
            <a:endParaRPr lang="en-US" sz="2759" spc="220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51677" lvl="1" indent="-457200" algn="l">
              <a:lnSpc>
                <a:spcPts val="3819"/>
              </a:lnSpc>
              <a:buFont typeface="Wingdings" panose="05000000000000000000" pitchFamily="2" charset="2"/>
              <a:buChar char="v"/>
            </a:pPr>
            <a:r>
              <a:rPr lang="en-US" sz="2727" spc="21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Service design flaw: rigid appt times, intolerance to missed appt, long waiting list</a:t>
            </a:r>
          </a:p>
          <a:p>
            <a:pPr marL="0" lvl="0" indent="0" algn="l">
              <a:lnSpc>
                <a:spcPts val="3751"/>
              </a:lnSpc>
            </a:pPr>
            <a:endParaRPr lang="en-US" sz="2727" spc="21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283294" y="1690492"/>
            <a:ext cx="8216172" cy="853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6"/>
              </a:lnSpc>
            </a:pPr>
            <a:r>
              <a:rPr lang="en-US" sz="3190" b="1" spc="255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Strategies</a:t>
            </a:r>
          </a:p>
          <a:p>
            <a:pPr algn="l">
              <a:lnSpc>
                <a:spcPts val="4938"/>
              </a:lnSpc>
            </a:pPr>
            <a:r>
              <a:rPr lang="en-US" sz="3527" b="1" spc="282" dirty="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Flexibility and adaptability:</a:t>
            </a:r>
          </a:p>
          <a:p>
            <a:pPr algn="l">
              <a:lnSpc>
                <a:spcPts val="3707"/>
              </a:lnSpc>
            </a:pPr>
            <a:endParaRPr lang="en-US" sz="3527" b="1" spc="282" dirty="0">
              <a:solidFill>
                <a:srgbClr val="FF313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75454" lvl="1" indent="-457200" algn="l">
              <a:lnSpc>
                <a:spcPts val="4127"/>
              </a:lnSpc>
              <a:buFont typeface="Wingdings" panose="05000000000000000000" pitchFamily="2" charset="2"/>
              <a:buChar char="ü"/>
            </a:pPr>
            <a:r>
              <a:rPr lang="en-US" sz="2948" spc="235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No identification requirements at Homeless medical </a:t>
            </a:r>
            <a:r>
              <a:rPr lang="en-US" sz="2948" spc="235" dirty="0" err="1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centre</a:t>
            </a:r>
            <a:r>
              <a:rPr lang="en-US" sz="2948" spc="235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 e.g., Providing practice address as fixed address. </a:t>
            </a:r>
          </a:p>
          <a:p>
            <a:pPr marL="775454" lvl="1" indent="-457200" algn="l">
              <a:lnSpc>
                <a:spcPts val="4127"/>
              </a:lnSpc>
              <a:buFont typeface="Wingdings" panose="05000000000000000000" pitchFamily="2" charset="2"/>
              <a:buChar char="ü"/>
            </a:pPr>
            <a:endParaRPr lang="en-US" sz="2948" spc="235" dirty="0">
              <a:solidFill>
                <a:srgbClr val="050A30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775454" lvl="1" indent="-457200" algn="l">
              <a:lnSpc>
                <a:spcPts val="4127"/>
              </a:lnSpc>
              <a:buFont typeface="Wingdings" panose="05000000000000000000" pitchFamily="2" charset="2"/>
              <a:buChar char="ü"/>
            </a:pPr>
            <a:r>
              <a:rPr lang="en-US" sz="2948" spc="235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Adapt communication method </a:t>
            </a:r>
            <a:r>
              <a:rPr lang="en-US" sz="2948" spc="235" dirty="0" err="1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e.g.,phoning</a:t>
            </a:r>
            <a:r>
              <a:rPr lang="en-US" sz="2948" spc="235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, texting, multiple reminders </a:t>
            </a:r>
          </a:p>
          <a:p>
            <a:pPr marL="775454" lvl="1" indent="-457200" algn="l">
              <a:lnSpc>
                <a:spcPts val="4127"/>
              </a:lnSpc>
              <a:buFont typeface="Wingdings" panose="05000000000000000000" pitchFamily="2" charset="2"/>
              <a:buChar char="ü"/>
            </a:pPr>
            <a:endParaRPr lang="en-US" sz="2948" spc="235" dirty="0">
              <a:solidFill>
                <a:srgbClr val="050A30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775454" lvl="1" indent="-457200" algn="l">
              <a:lnSpc>
                <a:spcPts val="4127"/>
              </a:lnSpc>
              <a:buFont typeface="Wingdings" panose="05000000000000000000" pitchFamily="2" charset="2"/>
              <a:buChar char="ü"/>
            </a:pPr>
            <a:r>
              <a:rPr lang="en-US" sz="2948" spc="235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afternoon appointments/flexible appt- patient choice e.g., booking multiple appt same day to see MDT clinicians</a:t>
            </a:r>
          </a:p>
          <a:p>
            <a:pPr marL="0" lvl="0" indent="0" algn="l">
              <a:lnSpc>
                <a:spcPts val="4466"/>
              </a:lnSpc>
            </a:pPr>
            <a:endParaRPr lang="en-US" sz="2948" spc="235" dirty="0">
              <a:solidFill>
                <a:srgbClr val="050A30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465843" y="7361878"/>
            <a:ext cx="3817451" cy="2925122"/>
          </a:xfrm>
          <a:custGeom>
            <a:avLst/>
            <a:gdLst/>
            <a:ahLst/>
            <a:cxnLst/>
            <a:rect l="l" t="t" r="r" b="b"/>
            <a:pathLst>
              <a:path w="3817451" h="2925122">
                <a:moveTo>
                  <a:pt x="0" y="0"/>
                </a:moveTo>
                <a:lnTo>
                  <a:pt x="3817451" y="0"/>
                </a:lnTo>
                <a:lnTo>
                  <a:pt x="3817451" y="2925122"/>
                </a:lnTo>
                <a:lnTo>
                  <a:pt x="0" y="292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7938E-DEA7-AB6B-2BDD-993924B3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llustration of Smiling Healthcare Professionals">
            <a:extLst>
              <a:ext uri="{FF2B5EF4-FFF2-40B4-BE49-F238E27FC236}">
                <a16:creationId xmlns:a16="http://schemas.microsoft.com/office/drawing/2014/main" id="{ADF40B8F-29AD-67BE-1B71-FAE662C6437D}"/>
              </a:ext>
            </a:extLst>
          </p:cNvPr>
          <p:cNvSpPr/>
          <p:nvPr/>
        </p:nvSpPr>
        <p:spPr>
          <a:xfrm>
            <a:off x="13430994" y="5471262"/>
            <a:ext cx="4212385" cy="3311988"/>
          </a:xfrm>
          <a:custGeom>
            <a:avLst/>
            <a:gdLst/>
            <a:ahLst/>
            <a:cxnLst/>
            <a:rect l="l" t="t" r="r" b="b"/>
            <a:pathLst>
              <a:path w="4212385" h="3311988">
                <a:moveTo>
                  <a:pt x="0" y="0"/>
                </a:moveTo>
                <a:lnTo>
                  <a:pt x="4212385" y="0"/>
                </a:lnTo>
                <a:lnTo>
                  <a:pt x="4212385" y="3311988"/>
                </a:lnTo>
                <a:lnTo>
                  <a:pt x="0" y="331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9A28AF-F492-0B1E-ECC2-61DFFC2B4159}"/>
              </a:ext>
            </a:extLst>
          </p:cNvPr>
          <p:cNvSpPr/>
          <p:nvPr/>
        </p:nvSpPr>
        <p:spPr>
          <a:xfrm>
            <a:off x="13430994" y="1579425"/>
            <a:ext cx="3549645" cy="3564075"/>
          </a:xfrm>
          <a:custGeom>
            <a:avLst/>
            <a:gdLst/>
            <a:ahLst/>
            <a:cxnLst/>
            <a:rect l="l" t="t" r="r" b="b"/>
            <a:pathLst>
              <a:path w="3549645" h="3564075">
                <a:moveTo>
                  <a:pt x="0" y="0"/>
                </a:moveTo>
                <a:lnTo>
                  <a:pt x="3549645" y="0"/>
                </a:lnTo>
                <a:lnTo>
                  <a:pt x="3549645" y="3564075"/>
                </a:lnTo>
                <a:lnTo>
                  <a:pt x="0" y="356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D0F73D3-3C5F-BB46-3D2A-D38FAAE10A01}"/>
              </a:ext>
            </a:extLst>
          </p:cNvPr>
          <p:cNvSpPr/>
          <p:nvPr/>
        </p:nvSpPr>
        <p:spPr>
          <a:xfrm flipV="1">
            <a:off x="0" y="9502690"/>
            <a:ext cx="18288000" cy="942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DFF5B7F-1099-B363-5F6E-D4697A5B634C}"/>
              </a:ext>
            </a:extLst>
          </p:cNvPr>
          <p:cNvGrpSpPr/>
          <p:nvPr/>
        </p:nvGrpSpPr>
        <p:grpSpPr>
          <a:xfrm>
            <a:off x="762000" y="690042"/>
            <a:ext cx="12344400" cy="7313717"/>
            <a:chOff x="-708730" y="238125"/>
            <a:chExt cx="14058895" cy="964211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8977EBB-AA3B-2779-A994-7E21227E3F0F}"/>
                </a:ext>
              </a:extLst>
            </p:cNvPr>
            <p:cNvSpPr txBox="1"/>
            <p:nvPr/>
          </p:nvSpPr>
          <p:spPr>
            <a:xfrm>
              <a:off x="0" y="238125"/>
              <a:ext cx="11565467" cy="1143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7393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Case study 2</a:t>
              </a:r>
              <a:endParaRPr lang="en-US" sz="4400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A921326-62C6-3AD7-5BCB-EC88A701A017}"/>
                </a:ext>
              </a:extLst>
            </p:cNvPr>
            <p:cNvSpPr txBox="1"/>
            <p:nvPr/>
          </p:nvSpPr>
          <p:spPr>
            <a:xfrm>
              <a:off x="-708730" y="1813468"/>
              <a:ext cx="14058895" cy="806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 52 years old female presented with </a:t>
              </a:r>
              <a:r>
                <a:rPr lang="en-US" sz="2000" dirty="0" err="1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b/l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 knee pain for more than 6 months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Speaks 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Arabic and Hindi language- pt comfortable to speak in Hindi language with me. Chaperon provided for an hour session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h/o domestic abuse and  pt is now under safe guarding team at the practice. Seen </a:t>
              </a:r>
              <a:r>
                <a:rPr lang="en-US" sz="2000" dirty="0" err="1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gp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for other issues and pt is under the care of mental health nurse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Assessed the knee and on agreed shared decision -reassurance, education and self-management given.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Plan: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 advised to r/v  physio in 6-8 weeks.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On agreed shared decision r</a:t>
              </a: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eferred the pt o social prescriber to discuss weight management options 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and </a:t>
              </a: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swimming and physical activities classes.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Referred the pt </a:t>
              </a:r>
              <a:r>
                <a:rPr lang="en-US" sz="200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for  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ESOL English language classes, and </a:t>
              </a:r>
              <a:r>
                <a:rPr lang="en-US" sz="200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job center assistance.</a:t>
              </a:r>
              <a:endParaRPr lang="en-US" sz="2000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Good news is that patient now runs her own cooking class in the leisure center.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000" u="none" strike="noStrike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68757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9930"/>
            <a:ext cx="15821025" cy="62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b="1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Challenges and Strategies in Homeless patient care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6750" y="1829391"/>
            <a:ext cx="6602357" cy="695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2"/>
              </a:lnSpc>
            </a:pPr>
            <a:r>
              <a:rPr lang="en-US" sz="3116" b="1" spc="249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Challenges</a:t>
            </a:r>
          </a:p>
          <a:p>
            <a:pPr algn="l">
              <a:lnSpc>
                <a:spcPts val="3613"/>
              </a:lnSpc>
            </a:pPr>
            <a:endParaRPr lang="en-US" sz="3116" b="1" spc="249" dirty="0">
              <a:solidFill>
                <a:srgbClr val="050A3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78986" lvl="1" indent="-457200" algn="l">
              <a:lnSpc>
                <a:spcPts val="4173"/>
              </a:lnSpc>
              <a:buFont typeface="Wingdings" panose="05000000000000000000" pitchFamily="2" charset="2"/>
              <a:buChar char="§"/>
            </a:pPr>
            <a:r>
              <a:rPr lang="en-US" sz="2800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Trauma/ Mistrust in the system</a:t>
            </a:r>
          </a:p>
          <a:p>
            <a:pPr marL="778986" lvl="1" indent="-457200" algn="l">
              <a:lnSpc>
                <a:spcPts val="4173"/>
              </a:lnSpc>
              <a:buFont typeface="Wingdings" panose="05000000000000000000" pitchFamily="2" charset="2"/>
              <a:buChar char="§"/>
            </a:pPr>
            <a:r>
              <a:rPr lang="en-US" sz="2800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Discriminatory attitudes</a:t>
            </a:r>
          </a:p>
          <a:p>
            <a:pPr marL="778986" lvl="1" indent="-457200" algn="l">
              <a:lnSpc>
                <a:spcPts val="4173"/>
              </a:lnSpc>
              <a:buFont typeface="Wingdings" panose="05000000000000000000" pitchFamily="2" charset="2"/>
              <a:buChar char="§"/>
            </a:pPr>
            <a:r>
              <a:rPr lang="en-US" sz="2800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past negative experiences</a:t>
            </a:r>
          </a:p>
          <a:p>
            <a:pPr marL="778986" lvl="1" indent="-457200" algn="l">
              <a:lnSpc>
                <a:spcPts val="4173"/>
              </a:lnSpc>
              <a:buFont typeface="Wingdings" panose="05000000000000000000" pitchFamily="2" charset="2"/>
              <a:buChar char="§"/>
            </a:pPr>
            <a:r>
              <a:rPr lang="en-US" sz="2800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Cultural insensitivity/LGBTQ communities- staff may not be familiar with gender affirming care and terminology.</a:t>
            </a:r>
          </a:p>
          <a:p>
            <a:pPr algn="l">
              <a:lnSpc>
                <a:spcPts val="4362"/>
              </a:lnSpc>
            </a:pPr>
            <a:endParaRPr lang="en-US" sz="2980" spc="23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>
              <a:lnSpc>
                <a:spcPts val="4362"/>
              </a:lnSpc>
            </a:pPr>
            <a:endParaRPr lang="en-US" sz="2980" spc="23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430417" y="1829391"/>
            <a:ext cx="9420161" cy="76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5"/>
              </a:lnSpc>
            </a:pPr>
            <a:r>
              <a:rPr lang="en-US" sz="3347" b="1" spc="267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Strategies</a:t>
            </a:r>
          </a:p>
          <a:p>
            <a:pPr algn="l">
              <a:lnSpc>
                <a:spcPts val="4309"/>
              </a:lnSpc>
            </a:pPr>
            <a:r>
              <a:rPr lang="en-US" sz="3078" b="1" spc="246" dirty="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Communication and trust building:</a:t>
            </a:r>
          </a:p>
          <a:p>
            <a:pPr algn="l">
              <a:lnSpc>
                <a:spcPts val="4169"/>
              </a:lnSpc>
            </a:pPr>
            <a:endParaRPr lang="en-US" sz="3078" b="1" spc="246" dirty="0">
              <a:solidFill>
                <a:srgbClr val="FF313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78680" lvl="1" indent="-457200" algn="l">
              <a:lnSpc>
                <a:spcPts val="4169"/>
              </a:lnSpc>
              <a:buFont typeface="Wingdings" panose="05000000000000000000" pitchFamily="2" charset="2"/>
              <a:buChar char="Ø"/>
            </a:pPr>
            <a:r>
              <a:rPr lang="en-US" sz="2978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Active listening</a:t>
            </a:r>
          </a:p>
          <a:p>
            <a:pPr marL="778680" lvl="1" indent="-457200" algn="l">
              <a:lnSpc>
                <a:spcPts val="4169"/>
              </a:lnSpc>
              <a:buFont typeface="Wingdings" panose="05000000000000000000" pitchFamily="2" charset="2"/>
              <a:buChar char="Ø"/>
            </a:pPr>
            <a:r>
              <a:rPr lang="en-US" sz="2978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Empathy</a:t>
            </a:r>
          </a:p>
          <a:p>
            <a:pPr marL="778680" lvl="1" indent="-457200" algn="l">
              <a:lnSpc>
                <a:spcPts val="4169"/>
              </a:lnSpc>
              <a:buFont typeface="Wingdings" panose="05000000000000000000" pitchFamily="2" charset="2"/>
              <a:buChar char="Ø"/>
            </a:pPr>
            <a:r>
              <a:rPr lang="en-US" sz="2978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building trust and rapport</a:t>
            </a:r>
          </a:p>
          <a:p>
            <a:pPr marL="321480" lvl="1" algn="l">
              <a:lnSpc>
                <a:spcPts val="4169"/>
              </a:lnSpc>
            </a:pPr>
            <a:endParaRPr lang="en-US" sz="2978" spc="23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78680" lvl="1" indent="-457200" algn="l">
              <a:lnSpc>
                <a:spcPts val="4169"/>
              </a:lnSpc>
              <a:buFont typeface="Wingdings" panose="05000000000000000000" pitchFamily="2" charset="2"/>
              <a:buChar char="Ø"/>
            </a:pPr>
            <a:r>
              <a:rPr lang="en-US" sz="2978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Providing bilingual advocate/interpreter</a:t>
            </a:r>
          </a:p>
          <a:p>
            <a:pPr marL="778680" lvl="1" indent="-457200" algn="l">
              <a:lnSpc>
                <a:spcPts val="4169"/>
              </a:lnSpc>
              <a:buFont typeface="Wingdings" panose="05000000000000000000" pitchFamily="2" charset="2"/>
              <a:buChar char="Ø"/>
            </a:pPr>
            <a:r>
              <a:rPr lang="en-US" sz="2978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allowing for more open dialogue</a:t>
            </a:r>
          </a:p>
          <a:p>
            <a:pPr marL="321480" lvl="1" algn="l">
              <a:lnSpc>
                <a:spcPts val="4169"/>
              </a:lnSpc>
            </a:pPr>
            <a:endParaRPr lang="en-US" sz="2978" spc="23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78680" lvl="1" indent="-457200" algn="l">
              <a:lnSpc>
                <a:spcPts val="4169"/>
              </a:lnSpc>
              <a:buFont typeface="Wingdings" panose="05000000000000000000" pitchFamily="2" charset="2"/>
              <a:buChar char="Ø"/>
            </a:pPr>
            <a:r>
              <a:rPr lang="en-US" sz="2978" spc="23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offer services free of cost e.g., ESOL, job center application, home office assistance</a:t>
            </a:r>
          </a:p>
          <a:p>
            <a:pPr marL="0" lvl="0" indent="0" algn="l">
              <a:lnSpc>
                <a:spcPts val="4685"/>
              </a:lnSpc>
            </a:pPr>
            <a:endParaRPr lang="en-US" sz="2978" spc="23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724400" y="6831780"/>
            <a:ext cx="4191000" cy="3251658"/>
          </a:xfrm>
          <a:custGeom>
            <a:avLst/>
            <a:gdLst/>
            <a:ahLst/>
            <a:cxnLst/>
            <a:rect l="l" t="t" r="r" b="b"/>
            <a:pathLst>
              <a:path w="4462637" h="3599860">
                <a:moveTo>
                  <a:pt x="0" y="0"/>
                </a:moveTo>
                <a:lnTo>
                  <a:pt x="4462637" y="0"/>
                </a:lnTo>
                <a:lnTo>
                  <a:pt x="4462637" y="3599861"/>
                </a:lnTo>
                <a:lnTo>
                  <a:pt x="0" y="3599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109B5-BF96-9A68-419A-BCF582F93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llustration of Smiling Healthcare Professionals">
            <a:extLst>
              <a:ext uri="{FF2B5EF4-FFF2-40B4-BE49-F238E27FC236}">
                <a16:creationId xmlns:a16="http://schemas.microsoft.com/office/drawing/2014/main" id="{307502E9-E13C-4295-7710-E83032D85601}"/>
              </a:ext>
            </a:extLst>
          </p:cNvPr>
          <p:cNvSpPr/>
          <p:nvPr/>
        </p:nvSpPr>
        <p:spPr>
          <a:xfrm>
            <a:off x="13430994" y="5471262"/>
            <a:ext cx="4212385" cy="3311988"/>
          </a:xfrm>
          <a:custGeom>
            <a:avLst/>
            <a:gdLst/>
            <a:ahLst/>
            <a:cxnLst/>
            <a:rect l="l" t="t" r="r" b="b"/>
            <a:pathLst>
              <a:path w="4212385" h="3311988">
                <a:moveTo>
                  <a:pt x="0" y="0"/>
                </a:moveTo>
                <a:lnTo>
                  <a:pt x="4212385" y="0"/>
                </a:lnTo>
                <a:lnTo>
                  <a:pt x="4212385" y="3311988"/>
                </a:lnTo>
                <a:lnTo>
                  <a:pt x="0" y="331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B55F380-2158-01A6-7238-CFFA17D553A4}"/>
              </a:ext>
            </a:extLst>
          </p:cNvPr>
          <p:cNvSpPr/>
          <p:nvPr/>
        </p:nvSpPr>
        <p:spPr>
          <a:xfrm>
            <a:off x="13430994" y="1579425"/>
            <a:ext cx="3549645" cy="3564075"/>
          </a:xfrm>
          <a:custGeom>
            <a:avLst/>
            <a:gdLst/>
            <a:ahLst/>
            <a:cxnLst/>
            <a:rect l="l" t="t" r="r" b="b"/>
            <a:pathLst>
              <a:path w="3549645" h="3564075">
                <a:moveTo>
                  <a:pt x="0" y="0"/>
                </a:moveTo>
                <a:lnTo>
                  <a:pt x="3549645" y="0"/>
                </a:lnTo>
                <a:lnTo>
                  <a:pt x="3549645" y="3564075"/>
                </a:lnTo>
                <a:lnTo>
                  <a:pt x="0" y="356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E5BE3F8-F999-B0B6-E75C-6C5F13A64FE0}"/>
              </a:ext>
            </a:extLst>
          </p:cNvPr>
          <p:cNvSpPr/>
          <p:nvPr/>
        </p:nvSpPr>
        <p:spPr>
          <a:xfrm flipV="1">
            <a:off x="0" y="9502690"/>
            <a:ext cx="18288000" cy="942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6F99CB4-169B-225F-ECFC-EC61BDFC1481}"/>
              </a:ext>
            </a:extLst>
          </p:cNvPr>
          <p:cNvGrpSpPr/>
          <p:nvPr/>
        </p:nvGrpSpPr>
        <p:grpSpPr>
          <a:xfrm>
            <a:off x="1384300" y="690042"/>
            <a:ext cx="11722100" cy="8725986"/>
            <a:chOff x="0" y="238125"/>
            <a:chExt cx="12135199" cy="11503992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ABEEFBB-54D9-5A59-5AB5-2331CCFB2A65}"/>
                </a:ext>
              </a:extLst>
            </p:cNvPr>
            <p:cNvSpPr txBox="1"/>
            <p:nvPr/>
          </p:nvSpPr>
          <p:spPr>
            <a:xfrm>
              <a:off x="0" y="238125"/>
              <a:ext cx="11565467" cy="1143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7393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Case study 3</a:t>
              </a:r>
              <a:endParaRPr lang="en-US" sz="4400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6B8ACDD-A436-30E9-B5E4-239CE16C35EA}"/>
                </a:ext>
              </a:extLst>
            </p:cNvPr>
            <p:cNvSpPr txBox="1"/>
            <p:nvPr/>
          </p:nvSpPr>
          <p:spPr>
            <a:xfrm>
              <a:off x="0" y="2593320"/>
              <a:ext cx="12135199" cy="9148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 47 years old homeless male with HIV +</a:t>
              </a:r>
              <a:r>
                <a:rPr lang="en-US" sz="2000" dirty="0" err="1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ve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who attended A&amp;E 10 times in a month following chest pain, abdominal pain, diarrhea.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According to A&amp;E report pt was intoxicated due to alcohol and substance abuse. 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left the A&amp;E in all 10 occasions without seeing  any healthcare professionals due to long waiting hours.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h/o selling medicine for money. pt unable to attend clinic as no money to travel.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MH: anxiety and depression -seeing mental health practitioner for mental health support with CBT, Talk therapy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Seen </a:t>
              </a:r>
              <a:r>
                <a:rPr lang="en-US" sz="2000" dirty="0" err="1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gp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in the practice who advised to see FCP for low back pain.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Arranged double appt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Assessed him. No CES symptoms.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Plan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: Biopsychosocial approach along with self-management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Given education about functioning of primary care, A&amp;E, secondary care.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Referred to social prescriber to assist with  swimming and physical activities classes.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Provided food bank details and assistance to apply freedom pass for travel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Referred back to GP’s care as pt now willing to talk to </a:t>
              </a:r>
              <a:r>
                <a:rPr lang="en-US" sz="2000" dirty="0" err="1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gp</a:t>
              </a:r>
              <a:r>
                <a:rPr lang="en-US" sz="20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to stop substance misuse and for alcohol a</a:t>
              </a:r>
              <a:r>
                <a:rPr lang="en-US" sz="2000" u="none" strike="noStrike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ddiction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49930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9930"/>
            <a:ext cx="15821025" cy="62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b="1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Challenges and Strategies in Homeless patient care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6750" y="1800816"/>
            <a:ext cx="6935984" cy="830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3643" b="1" spc="291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Challenges</a:t>
            </a:r>
          </a:p>
          <a:p>
            <a:pPr algn="l">
              <a:lnSpc>
                <a:spcPts val="4224"/>
              </a:lnSpc>
            </a:pPr>
            <a:endParaRPr lang="en-US" sz="3643" b="1" spc="291" dirty="0">
              <a:solidFill>
                <a:srgbClr val="050A30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72140" lvl="1" indent="-457200" algn="l">
              <a:lnSpc>
                <a:spcPts val="4084"/>
              </a:lnSpc>
              <a:buFont typeface="Courier New" panose="02070309020205020404" pitchFamily="49" charset="0"/>
              <a:buChar char="o"/>
            </a:pPr>
            <a:r>
              <a: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Socioeconomic status, shelter, food, chronic health issues</a:t>
            </a:r>
          </a:p>
          <a:p>
            <a:pPr marL="314940" lvl="1" algn="l">
              <a:lnSpc>
                <a:spcPts val="4084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72140" lvl="1" indent="-457200" algn="l">
              <a:lnSpc>
                <a:spcPts val="4084"/>
              </a:lnSpc>
              <a:buFont typeface="Courier New" panose="02070309020205020404" pitchFamily="49" charset="0"/>
              <a:buChar char="o"/>
            </a:pPr>
            <a:r>
              <a: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MSK pain often linked to mental health, physical health, substance use- </a:t>
            </a:r>
            <a:r>
              <a:rPr lang="en-US" sz="2917" spc="233" dirty="0" err="1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trimorbidity</a:t>
            </a:r>
            <a:r>
              <a: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 challenges</a:t>
            </a:r>
          </a:p>
          <a:p>
            <a:pPr algn="l">
              <a:lnSpc>
                <a:spcPts val="4084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4084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834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100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5100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>
              <a:lnSpc>
                <a:spcPts val="5100"/>
              </a:lnSpc>
            </a:pPr>
            <a:endParaRPr lang="en-US" sz="2917" spc="233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845873" y="1819866"/>
            <a:ext cx="10004706" cy="744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6"/>
              </a:lnSpc>
            </a:pPr>
            <a:r>
              <a:rPr lang="en-US" sz="3554" b="1" spc="284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Strategies</a:t>
            </a:r>
          </a:p>
          <a:p>
            <a:pPr algn="l">
              <a:lnSpc>
                <a:spcPts val="4550"/>
              </a:lnSpc>
            </a:pPr>
            <a:r>
              <a:rPr lang="en-US" sz="3250" b="1" spc="260" dirty="0">
                <a:solidFill>
                  <a:srgbClr val="EF2C5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Holistic Problem-Solving:</a:t>
            </a: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Ø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supported</a:t>
            </a:r>
            <a:r>
              <a:rPr lang="en-US" sz="2850" b="1" spc="228" dirty="0">
                <a:solidFill>
                  <a:srgbClr val="050A3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self- management with information and advice</a:t>
            </a: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Ø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Biopsychosocial approach</a:t>
            </a:r>
          </a:p>
          <a:p>
            <a:pPr marL="307705" lvl="1" algn="l">
              <a:lnSpc>
                <a:spcPts val="3990"/>
              </a:lnSpc>
            </a:pPr>
            <a:endParaRPr lang="en-US" sz="2850" spc="22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Ø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Integrating pain management with mental well-being, connecting patients to broader services e.g., housing, food bank- acting as a bridge between the care.</a:t>
            </a:r>
          </a:p>
          <a:p>
            <a:pPr marL="307705" lvl="1" algn="l">
              <a:lnSpc>
                <a:spcPts val="3990"/>
              </a:lnSpc>
            </a:pPr>
            <a:endParaRPr lang="en-US" sz="2850" spc="22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Ø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prevent from drug dependency</a:t>
            </a: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Ø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referral to mental health nurse, talk therapy.</a:t>
            </a:r>
          </a:p>
          <a:p>
            <a:pPr marL="0" lvl="0" indent="0" algn="l">
              <a:lnSpc>
                <a:spcPts val="4976"/>
              </a:lnSpc>
            </a:pPr>
            <a:endParaRPr lang="en-US" sz="2850" spc="22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3782141" y="6362700"/>
            <a:ext cx="2605144" cy="3577669"/>
          </a:xfrm>
          <a:custGeom>
            <a:avLst/>
            <a:gdLst/>
            <a:ahLst/>
            <a:cxnLst/>
            <a:rect l="l" t="t" r="r" b="b"/>
            <a:pathLst>
              <a:path w="2605144" h="3577669">
                <a:moveTo>
                  <a:pt x="2605144" y="0"/>
                </a:moveTo>
                <a:lnTo>
                  <a:pt x="0" y="0"/>
                </a:lnTo>
                <a:lnTo>
                  <a:pt x="0" y="3577668"/>
                </a:lnTo>
                <a:lnTo>
                  <a:pt x="2605144" y="3577668"/>
                </a:lnTo>
                <a:lnTo>
                  <a:pt x="26051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9930"/>
            <a:ext cx="15821025" cy="62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b="1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Challenges and Strategies in Homeless patient care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6750" y="1822247"/>
            <a:ext cx="6935984" cy="7976534"/>
            <a:chOff x="0" y="-85725"/>
            <a:chExt cx="9247979" cy="10635379"/>
          </a:xfrm>
        </p:grpSpPr>
        <p:sp>
          <p:nvSpPr>
            <p:cNvPr id="4" name="TextBox 4"/>
            <p:cNvSpPr txBox="1"/>
            <p:nvPr/>
          </p:nvSpPr>
          <p:spPr>
            <a:xfrm>
              <a:off x="0" y="9809151"/>
              <a:ext cx="9247979" cy="74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07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9247979" cy="825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00"/>
                </a:lnSpc>
              </a:pPr>
              <a:r>
                <a:rPr lang="en-US" sz="3643" b="1" spc="291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Challenges</a:t>
              </a:r>
            </a:p>
            <a:p>
              <a:pPr marL="314940" lvl="1" algn="l">
                <a:lnSpc>
                  <a:spcPts val="408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v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disrupted continuity of care- released from Prison/ from other surgery</a:t>
              </a: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v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 complex systems</a:t>
              </a: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v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 lack of patient voice.</a:t>
              </a:r>
            </a:p>
            <a:p>
              <a:pPr algn="l">
                <a:lnSpc>
                  <a:spcPts val="383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077199" y="1819867"/>
            <a:ext cx="9773379" cy="6877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76"/>
              </a:lnSpc>
            </a:pPr>
            <a:r>
              <a:rPr lang="en-US" sz="3554" b="1" spc="284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Strategies</a:t>
            </a:r>
          </a:p>
          <a:p>
            <a:pPr algn="l">
              <a:lnSpc>
                <a:spcPts val="4830"/>
              </a:lnSpc>
            </a:pPr>
            <a:r>
              <a:rPr lang="en-US" sz="3450" b="1" spc="276" dirty="0">
                <a:solidFill>
                  <a:srgbClr val="FF3131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Advocacy and Empowerment:</a:t>
            </a:r>
          </a:p>
          <a:p>
            <a:pPr algn="l">
              <a:lnSpc>
                <a:spcPts val="4130"/>
              </a:lnSpc>
            </a:pPr>
            <a:endParaRPr lang="en-US" sz="3450" b="1" spc="276" dirty="0">
              <a:solidFill>
                <a:srgbClr val="FF3131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ü"/>
            </a:pPr>
            <a:r>
              <a:rPr lang="en-US" sz="2850" b="1" spc="228" dirty="0">
                <a:solidFill>
                  <a:srgbClr val="050A30"/>
                </a:solidFill>
                <a:latin typeface="Lora Bold"/>
                <a:ea typeface="Lora Bold"/>
                <a:cs typeface="Lora Bold"/>
                <a:sym typeface="Lora Bold"/>
              </a:rPr>
              <a:t>ICE (Ideas, Concerns, and Expectations)</a:t>
            </a: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ü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Trauma Informed care/emotional support</a:t>
            </a:r>
          </a:p>
          <a:p>
            <a:pPr marL="307705" lvl="1" algn="l">
              <a:lnSpc>
                <a:spcPts val="3990"/>
              </a:lnSpc>
            </a:pPr>
            <a:endParaRPr lang="en-US" sz="2850" spc="22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ü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motivation, reassurance and shared decision making</a:t>
            </a:r>
          </a:p>
          <a:p>
            <a:pPr marL="307705" lvl="1" algn="l">
              <a:lnSpc>
                <a:spcPts val="3990"/>
              </a:lnSpc>
            </a:pPr>
            <a:endParaRPr lang="en-US" sz="2850" spc="22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64905" lvl="1" indent="-457200" algn="l">
              <a:lnSpc>
                <a:spcPts val="3990"/>
              </a:lnSpc>
              <a:buFont typeface="Wingdings" panose="05000000000000000000" pitchFamily="2" charset="2"/>
              <a:buChar char="ü"/>
            </a:pPr>
            <a:r>
              <a:rPr lang="en-US" sz="2850" spc="228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Advocating for their needs within the primary care team- e.g., patient feedback, patient participation group meetings.</a:t>
            </a:r>
          </a:p>
          <a:p>
            <a:pPr algn="l">
              <a:lnSpc>
                <a:spcPts val="3990"/>
              </a:lnSpc>
            </a:pPr>
            <a:endParaRPr lang="en-US" sz="2850" spc="228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344525" y="6335595"/>
            <a:ext cx="2891760" cy="3463186"/>
          </a:xfrm>
          <a:custGeom>
            <a:avLst/>
            <a:gdLst/>
            <a:ahLst/>
            <a:cxnLst/>
            <a:rect l="l" t="t" r="r" b="b"/>
            <a:pathLst>
              <a:path w="2891760" h="3463186">
                <a:moveTo>
                  <a:pt x="0" y="0"/>
                </a:moveTo>
                <a:lnTo>
                  <a:pt x="2891760" y="0"/>
                </a:lnTo>
                <a:lnTo>
                  <a:pt x="2891760" y="3463186"/>
                </a:lnTo>
                <a:lnTo>
                  <a:pt x="0" y="3463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9930"/>
            <a:ext cx="15821025" cy="62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b="1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Challenges and Strategies in Homeless patient care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6750" y="1822247"/>
            <a:ext cx="6935984" cy="7976534"/>
            <a:chOff x="0" y="-85725"/>
            <a:chExt cx="9247979" cy="10635379"/>
          </a:xfrm>
        </p:grpSpPr>
        <p:sp>
          <p:nvSpPr>
            <p:cNvPr id="4" name="TextBox 4"/>
            <p:cNvSpPr txBox="1"/>
            <p:nvPr/>
          </p:nvSpPr>
          <p:spPr>
            <a:xfrm>
              <a:off x="0" y="9809151"/>
              <a:ext cx="9247979" cy="74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07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9247979" cy="8271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00"/>
                </a:lnSpc>
              </a:pPr>
              <a:r>
                <a:rPr lang="en-US" sz="3643" b="1" spc="291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Challenges</a:t>
              </a:r>
            </a:p>
            <a:p>
              <a:pPr algn="l">
                <a:lnSpc>
                  <a:spcPts val="4224"/>
                </a:lnSpc>
              </a:pPr>
              <a:endParaRPr lang="en-US" sz="3643" b="1" spc="291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endParaRP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§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Fragmented care</a:t>
              </a: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§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Prejudice from health care staff</a:t>
              </a: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§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Service gaps and delays</a:t>
              </a:r>
            </a:p>
            <a:p>
              <a:pPr algn="l">
                <a:lnSpc>
                  <a:spcPts val="408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383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255448" y="1981189"/>
            <a:ext cx="8737152" cy="6202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8"/>
              </a:lnSpc>
            </a:pPr>
            <a:r>
              <a:rPr lang="en-US" sz="3199" b="1" spc="255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Strategies</a:t>
            </a:r>
          </a:p>
          <a:p>
            <a:pPr algn="l">
              <a:lnSpc>
                <a:spcPts val="5075"/>
              </a:lnSpc>
            </a:pPr>
            <a:r>
              <a:rPr lang="en-US" sz="3625" b="1" spc="290" dirty="0">
                <a:solidFill>
                  <a:srgbClr val="EF2C5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Team Collaboration:</a:t>
            </a:r>
          </a:p>
          <a:p>
            <a:pPr algn="l">
              <a:lnSpc>
                <a:spcPts val="4515"/>
              </a:lnSpc>
            </a:pPr>
            <a:endParaRPr lang="en-US" sz="3625" b="1" spc="290" dirty="0">
              <a:solidFill>
                <a:srgbClr val="EF2C5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88097" lvl="1" indent="-457200" algn="l">
              <a:lnSpc>
                <a:spcPts val="4291"/>
              </a:lnSpc>
              <a:buFont typeface="Wingdings" panose="05000000000000000000" pitchFamily="2" charset="2"/>
              <a:buChar char="Ø"/>
            </a:pPr>
            <a:r>
              <a:rPr lang="en-US" sz="3065" spc="24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Addressing Multifaceted needs along with MSK issues</a:t>
            </a:r>
          </a:p>
          <a:p>
            <a:pPr marL="788097" lvl="1" indent="-457200" algn="l">
              <a:lnSpc>
                <a:spcPts val="4291"/>
              </a:lnSpc>
              <a:buFont typeface="Wingdings" panose="05000000000000000000" pitchFamily="2" charset="2"/>
              <a:buChar char="Ø"/>
            </a:pPr>
            <a:r>
              <a:rPr lang="en-US" sz="3065" spc="245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Building collaborative networks across health and social care</a:t>
            </a:r>
          </a:p>
          <a:p>
            <a:pPr marL="330897" lvl="1" algn="l">
              <a:lnSpc>
                <a:spcPts val="4291"/>
              </a:lnSpc>
            </a:pPr>
            <a:endParaRPr lang="en-US" sz="3065" spc="245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788097" lvl="1" indent="-457200" algn="l">
              <a:lnSpc>
                <a:spcPts val="4291"/>
              </a:lnSpc>
              <a:buFont typeface="Wingdings" panose="05000000000000000000" pitchFamily="2" charset="2"/>
              <a:buChar char="Ø"/>
            </a:pPr>
            <a:r>
              <a:rPr lang="en-US" sz="3065" spc="245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Prioritizing patient-centered care. </a:t>
            </a:r>
          </a:p>
          <a:p>
            <a:pPr marL="788097" lvl="1" indent="-457200" algn="l">
              <a:lnSpc>
                <a:spcPts val="4291"/>
              </a:lnSpc>
              <a:buFont typeface="Wingdings" panose="05000000000000000000" pitchFamily="2" charset="2"/>
              <a:buChar char="Ø"/>
            </a:pPr>
            <a:r>
              <a:rPr lang="en-US" sz="3065" spc="245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new staff training/further training,</a:t>
            </a:r>
          </a:p>
          <a:p>
            <a:pPr marL="0" lvl="0" indent="0" algn="l">
              <a:lnSpc>
                <a:spcPts val="4478"/>
              </a:lnSpc>
            </a:pPr>
            <a:endParaRPr lang="en-US" sz="3065" spc="245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63973" y="5448300"/>
            <a:ext cx="3627227" cy="4350481"/>
            <a:chOff x="0" y="0"/>
            <a:chExt cx="2075975" cy="25994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5975" cy="2599410"/>
            </a:xfrm>
            <a:custGeom>
              <a:avLst/>
              <a:gdLst/>
              <a:ahLst/>
              <a:cxnLst/>
              <a:rect l="l" t="t" r="r" b="b"/>
              <a:pathLst>
                <a:path w="2075975" h="2599410">
                  <a:moveTo>
                    <a:pt x="0" y="0"/>
                  </a:moveTo>
                  <a:lnTo>
                    <a:pt x="2075975" y="0"/>
                  </a:lnTo>
                  <a:lnTo>
                    <a:pt x="2075975" y="2599410"/>
                  </a:lnTo>
                  <a:lnTo>
                    <a:pt x="0" y="2599410"/>
                  </a:lnTo>
                  <a:close/>
                </a:path>
              </a:pathLst>
            </a:custGeom>
            <a:blipFill>
              <a:blip r:embed="rId2"/>
              <a:stretch>
                <a:fillRect t="-4607" b="-460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9930"/>
            <a:ext cx="15821025" cy="626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4300" b="1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Leadership Challenges and Strategies in Homeless patient care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6750" y="1822247"/>
            <a:ext cx="6935984" cy="10472084"/>
            <a:chOff x="0" y="-85725"/>
            <a:chExt cx="9247979" cy="13962779"/>
          </a:xfrm>
        </p:grpSpPr>
        <p:sp>
          <p:nvSpPr>
            <p:cNvPr id="4" name="TextBox 4"/>
            <p:cNvSpPr txBox="1"/>
            <p:nvPr/>
          </p:nvSpPr>
          <p:spPr>
            <a:xfrm>
              <a:off x="0" y="13136551"/>
              <a:ext cx="9247979" cy="740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607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9247979" cy="13777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00"/>
                </a:lnSpc>
              </a:pPr>
              <a:r>
                <a:rPr lang="en-US" sz="3643" b="1" spc="291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Challenges</a:t>
              </a:r>
            </a:p>
            <a:p>
              <a:pPr algn="l">
                <a:lnSpc>
                  <a:spcPts val="4224"/>
                </a:lnSpc>
              </a:pPr>
              <a:endParaRPr lang="en-US" sz="3643" b="1" spc="291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endParaRP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q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Time constraints</a:t>
              </a: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q"/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q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Patient adherence to Physio treatment</a:t>
              </a:r>
            </a:p>
            <a:p>
              <a:pPr marL="314940" lvl="1" algn="l">
                <a:lnSpc>
                  <a:spcPts val="408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q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limited or no access to physio equipment e.g., splints, walking aids</a:t>
              </a:r>
            </a:p>
            <a:p>
              <a:pPr marL="314940" lvl="1" algn="l">
                <a:lnSpc>
                  <a:spcPts val="408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772140" lvl="1" indent="-457200" algn="l">
                <a:lnSpc>
                  <a:spcPts val="4084"/>
                </a:lnSpc>
                <a:buFont typeface="Wingdings" panose="05000000000000000000" pitchFamily="2" charset="2"/>
                <a:buChar char="q"/>
              </a:pPr>
              <a:r>
                <a:rPr lang="en-US" sz="2917" spc="233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5 months waiting time for MSK physio in secondary care</a:t>
              </a:r>
            </a:p>
            <a:p>
              <a:pPr algn="l">
                <a:lnSpc>
                  <a:spcPts val="380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380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3834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5100"/>
                </a:lnSpc>
              </a:pPr>
              <a:endParaRPr lang="en-US" sz="2917" spc="233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077199" y="1819867"/>
            <a:ext cx="8184163" cy="7712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86"/>
              </a:lnSpc>
            </a:pPr>
            <a:r>
              <a:rPr lang="en-US" sz="2990" b="1" spc="239" dirty="0">
                <a:solidFill>
                  <a:srgbClr val="050A3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Strategies</a:t>
            </a:r>
          </a:p>
          <a:p>
            <a:pPr algn="l">
              <a:lnSpc>
                <a:spcPts val="4089"/>
              </a:lnSpc>
            </a:pPr>
            <a:r>
              <a:rPr lang="en-US" sz="2921" b="1" spc="233" dirty="0">
                <a:solidFill>
                  <a:srgbClr val="EF2C5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Resourcefulness and Innovation:</a:t>
            </a:r>
          </a:p>
          <a:p>
            <a:pPr algn="l">
              <a:lnSpc>
                <a:spcPts val="3827"/>
              </a:lnSpc>
            </a:pPr>
            <a:endParaRPr lang="en-US" sz="2921" b="1" spc="233" dirty="0">
              <a:solidFill>
                <a:srgbClr val="EF2C5F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marL="746295" lvl="1" indent="-457200" algn="l">
              <a:lnSpc>
                <a:spcPts val="3749"/>
              </a:lnSpc>
              <a:buFont typeface="Wingdings" panose="05000000000000000000" pitchFamily="2" charset="2"/>
              <a:buChar char="ü"/>
            </a:pPr>
            <a:r>
              <a:rPr lang="en-US" sz="2678" spc="214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providing double appointments</a:t>
            </a:r>
          </a:p>
          <a:p>
            <a:pPr marL="746295" lvl="1" indent="-457200" algn="l">
              <a:lnSpc>
                <a:spcPts val="3749"/>
              </a:lnSpc>
              <a:buFont typeface="Wingdings" panose="05000000000000000000" pitchFamily="2" charset="2"/>
              <a:buChar char="ü"/>
            </a:pPr>
            <a:endParaRPr lang="en-US" sz="2678" spc="214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46295" lvl="1" indent="-457200" algn="l">
              <a:lnSpc>
                <a:spcPts val="3749"/>
              </a:lnSpc>
              <a:buFont typeface="Wingdings" panose="05000000000000000000" pitchFamily="2" charset="2"/>
              <a:buChar char="ü"/>
            </a:pPr>
            <a:r>
              <a:rPr lang="en-US" sz="2678" spc="214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Created self-management strategies by prioritizing essential </a:t>
            </a:r>
            <a:r>
              <a:rPr lang="en-US" sz="2678" spc="214" dirty="0" err="1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movement.Self</a:t>
            </a:r>
            <a:r>
              <a:rPr lang="en-US" sz="2678" spc="214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-management booklets, digital tool</a:t>
            </a:r>
          </a:p>
          <a:p>
            <a:pPr marL="746295" lvl="1" indent="-457200" algn="l">
              <a:lnSpc>
                <a:spcPts val="3749"/>
              </a:lnSpc>
              <a:buFont typeface="Wingdings" panose="05000000000000000000" pitchFamily="2" charset="2"/>
              <a:buChar char="ü"/>
            </a:pPr>
            <a:endParaRPr lang="en-US" sz="2678" spc="214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46295" lvl="1" indent="-457200" algn="l">
              <a:lnSpc>
                <a:spcPts val="3749"/>
              </a:lnSpc>
              <a:buFont typeface="Wingdings" panose="05000000000000000000" pitchFamily="2" charset="2"/>
              <a:buChar char="ü"/>
            </a:pPr>
            <a:r>
              <a:rPr lang="en-US" sz="2678" spc="214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 Providing charity link to support to purchase equipment e.g., hot packs</a:t>
            </a:r>
          </a:p>
          <a:p>
            <a:pPr marL="289095" lvl="1" algn="l">
              <a:lnSpc>
                <a:spcPts val="3749"/>
              </a:lnSpc>
            </a:pPr>
            <a:endParaRPr lang="en-US" sz="2678" spc="214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746295" lvl="1" indent="-457200" algn="l">
              <a:lnSpc>
                <a:spcPts val="3749"/>
              </a:lnSpc>
              <a:buFont typeface="Wingdings" panose="05000000000000000000" pitchFamily="2" charset="2"/>
              <a:buChar char="ü"/>
            </a:pPr>
            <a:r>
              <a:rPr lang="en-US" sz="2678" spc="214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rPr>
              <a:t>Currently pioneering US image and guided injection in the practice</a:t>
            </a:r>
          </a:p>
          <a:p>
            <a:pPr algn="l">
              <a:lnSpc>
                <a:spcPts val="3474"/>
              </a:lnSpc>
            </a:pPr>
            <a:endParaRPr lang="en-US" sz="2678" spc="214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>
              <a:lnSpc>
                <a:spcPts val="4186"/>
              </a:lnSpc>
            </a:pPr>
            <a:endParaRPr lang="en-US" sz="2678" spc="214" dirty="0">
              <a:solidFill>
                <a:srgbClr val="050A30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544800" y="6667500"/>
            <a:ext cx="2667000" cy="3526737"/>
            <a:chOff x="0" y="0"/>
            <a:chExt cx="1170208" cy="1593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0464" y="1213786"/>
            <a:ext cx="15647072" cy="764150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0532590" y="2233300"/>
            <a:ext cx="5602474" cy="560247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AE8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5551316" y="4640052"/>
            <a:ext cx="1502102" cy="9963806"/>
          </a:xfrm>
          <a:prstGeom prst="rect">
            <a:avLst/>
          </a:prstGeom>
          <a:solidFill>
            <a:srgbClr val="594945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0" y="6605314"/>
            <a:ext cx="3687586" cy="368168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7C73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62313" y="2463033"/>
            <a:ext cx="5143029" cy="514300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373936" y="3219435"/>
            <a:ext cx="10944657" cy="4432212"/>
            <a:chOff x="0" y="1588865"/>
            <a:chExt cx="14592876" cy="5909616"/>
          </a:xfrm>
        </p:grpSpPr>
        <p:sp>
          <p:nvSpPr>
            <p:cNvPr id="11" name="TextBox 11"/>
            <p:cNvSpPr txBox="1"/>
            <p:nvPr/>
          </p:nvSpPr>
          <p:spPr>
            <a:xfrm>
              <a:off x="4916759" y="1588865"/>
              <a:ext cx="9596552" cy="1264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705"/>
                </a:lnSpc>
              </a:pPr>
              <a:r>
                <a:rPr lang="en-US" sz="5400" b="1" dirty="0">
                  <a:solidFill>
                    <a:srgbClr val="0167C5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About me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916758" y="3932744"/>
              <a:ext cx="8805772" cy="3565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4"/>
                </a:lnSpc>
              </a:pPr>
              <a:r>
                <a:rPr lang="en-US" sz="3899" b="1">
                  <a:solidFill>
                    <a:srgbClr val="01101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Mr Rajesh Kumar</a:t>
              </a:r>
            </a:p>
            <a:p>
              <a:pPr marL="0" lvl="0" indent="0" algn="l">
                <a:lnSpc>
                  <a:spcPts val="4484"/>
                </a:lnSpc>
              </a:pPr>
              <a:r>
                <a:rPr lang="en-US" sz="3899">
                  <a:solidFill>
                    <a:srgbClr val="01101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Advanced Physiotherapy Practitioner/First Contact Physiotherapist</a:t>
              </a:r>
            </a:p>
            <a:p>
              <a:pPr marL="0" lvl="0" indent="0" algn="l">
                <a:lnSpc>
                  <a:spcPts val="3335"/>
                </a:lnSpc>
              </a:pPr>
              <a:r>
                <a:rPr lang="en-US" sz="2900">
                  <a:solidFill>
                    <a:srgbClr val="01101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at East End Health Network, East London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3288426"/>
              <a:ext cx="14592876" cy="137880"/>
            </a:xfrm>
            <a:prstGeom prst="rect">
              <a:avLst/>
            </a:prstGeom>
            <a:solidFill>
              <a:srgbClr val="0F42B5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320406" y="0"/>
            <a:ext cx="0" cy="1028700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035332" y="1725790"/>
            <a:ext cx="9797093" cy="8561209"/>
            <a:chOff x="0" y="0"/>
            <a:chExt cx="13062791" cy="1141494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3062791" cy="1203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58"/>
                </a:lnSpc>
              </a:pPr>
              <a:r>
                <a:rPr lang="en-US" sz="5965" b="1" spc="477">
                  <a:solidFill>
                    <a:srgbClr val="050A30"/>
                  </a:solidFill>
                  <a:latin typeface="Lora Bold"/>
                  <a:ea typeface="Lora Bold"/>
                  <a:cs typeface="Lora Bold"/>
                  <a:sym typeface="Lora Bold"/>
                </a:rPr>
                <a:t>Success story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" y="2224845"/>
              <a:ext cx="13062790" cy="919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33941" lvl="1" indent="-457200" algn="l">
                <a:lnSpc>
                  <a:spcPts val="4885"/>
                </a:lnSpc>
                <a:buFont typeface="Wingdings" panose="05000000000000000000" pitchFamily="2" charset="2"/>
                <a:buChar char="ü"/>
              </a:pPr>
              <a:r>
                <a:rPr lang="en-US" sz="3489" strike="noStrike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A 40% increase in treatment adherence</a:t>
              </a:r>
            </a:p>
            <a:p>
              <a:pPr marL="833941" lvl="1" indent="-457200" algn="l">
                <a:lnSpc>
                  <a:spcPts val="4885"/>
                </a:lnSpc>
                <a:buFont typeface="Wingdings" panose="05000000000000000000" pitchFamily="2" charset="2"/>
                <a:buChar char="ü"/>
              </a:pPr>
              <a:r>
                <a:rPr lang="en-US" sz="3489" strike="noStrike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Reduced DNA rates and reduction secondary care reliance</a:t>
              </a:r>
            </a:p>
            <a:p>
              <a:pPr marL="376741" lvl="1" algn="l">
                <a:lnSpc>
                  <a:spcPts val="4885"/>
                </a:lnSpc>
              </a:pPr>
              <a:endParaRPr lang="en-US" sz="3489" strike="noStrike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  <a:p>
              <a:pPr marL="833941" lvl="1" indent="-457200" algn="l">
                <a:lnSpc>
                  <a:spcPts val="4885"/>
                </a:lnSpc>
                <a:buFont typeface="Wingdings" panose="05000000000000000000" pitchFamily="2" charset="2"/>
                <a:buChar char="Ø"/>
              </a:pPr>
              <a:r>
                <a:rPr lang="en-US" sz="3489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My consultation duration </a:t>
              </a:r>
              <a:r>
                <a:rPr lang="en-US" sz="3489" strike="noStrike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extended from a afternoon session to 2 days.</a:t>
              </a:r>
            </a:p>
            <a:p>
              <a:pPr marL="833941" lvl="1" indent="-457200" algn="l">
                <a:lnSpc>
                  <a:spcPts val="4885"/>
                </a:lnSpc>
                <a:buFont typeface="Wingdings" panose="05000000000000000000" pitchFamily="2" charset="2"/>
                <a:buChar char="Ø"/>
              </a:pPr>
              <a:r>
                <a:rPr lang="en-US" sz="3489" strike="noStrike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Success in organizing summer and winter fair  activities for homeless.</a:t>
              </a:r>
            </a:p>
            <a:p>
              <a:pPr marL="376741" lvl="1" algn="l">
                <a:lnSpc>
                  <a:spcPts val="4885"/>
                </a:lnSpc>
              </a:pPr>
              <a:endParaRPr lang="en-US" sz="3489" strike="noStrike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  <a:p>
              <a:pPr marL="833941" lvl="1" indent="-457200" algn="l">
                <a:lnSpc>
                  <a:spcPts val="4885"/>
                </a:lnSpc>
                <a:buFont typeface="Wingdings" panose="05000000000000000000" pitchFamily="2" charset="2"/>
                <a:buChar char="Ø"/>
              </a:pPr>
              <a:r>
                <a:rPr lang="en-US" sz="3489" strike="noStrike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The practice team received several awards</a:t>
              </a:r>
            </a:p>
            <a:p>
              <a:pPr marL="0" lvl="0" indent="0" algn="l">
                <a:lnSpc>
                  <a:spcPts val="4885"/>
                </a:lnSpc>
              </a:pPr>
              <a:endParaRPr lang="en-US" sz="3489" strike="noStrike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368610"/>
            <a:ext cx="5790663" cy="4545671"/>
          </a:xfrm>
          <a:custGeom>
            <a:avLst/>
            <a:gdLst/>
            <a:ahLst/>
            <a:cxnLst/>
            <a:rect l="l" t="t" r="r" b="b"/>
            <a:pathLst>
              <a:path w="5790663" h="4545671">
                <a:moveTo>
                  <a:pt x="0" y="0"/>
                </a:moveTo>
                <a:lnTo>
                  <a:pt x="5790663" y="0"/>
                </a:lnTo>
                <a:lnTo>
                  <a:pt x="5790663" y="4545671"/>
                </a:lnTo>
                <a:lnTo>
                  <a:pt x="0" y="4545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320406" y="0"/>
            <a:ext cx="0" cy="1028700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516105" y="266700"/>
            <a:ext cx="11260369" cy="9147665"/>
            <a:chOff x="0" y="-370364"/>
            <a:chExt cx="15013825" cy="12196886"/>
          </a:xfrm>
        </p:grpSpPr>
        <p:sp>
          <p:nvSpPr>
            <p:cNvPr id="4" name="TextBox 4"/>
            <p:cNvSpPr txBox="1"/>
            <p:nvPr/>
          </p:nvSpPr>
          <p:spPr>
            <a:xfrm>
              <a:off x="0" y="-370364"/>
              <a:ext cx="15013825" cy="1203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158"/>
                </a:lnSpc>
              </a:pPr>
              <a:r>
                <a:rPr lang="en-US" sz="5965" b="1" spc="477" dirty="0">
                  <a:solidFill>
                    <a:srgbClr val="050A30"/>
                  </a:solidFill>
                  <a:latin typeface="Lora Bold"/>
                  <a:ea typeface="Lora Bold"/>
                  <a:cs typeface="Lora Bold"/>
                  <a:sym typeface="Lora Bold"/>
                </a:rPr>
                <a:t>Success story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60036"/>
              <a:ext cx="13170662" cy="10266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7690" lvl="1" indent="-457200" algn="l">
                <a:lnSpc>
                  <a:spcPts val="4286"/>
                </a:lnSpc>
                <a:buFont typeface="Wingdings" panose="05000000000000000000" pitchFamily="2" charset="2"/>
                <a:buChar char="Ø"/>
              </a:pP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2025/2026 Awards: won the '</a:t>
              </a:r>
              <a:r>
                <a:rPr lang="en-US" sz="3061" b="1" u="sng" dirty="0">
                  <a:solidFill>
                    <a:srgbClr val="050A30"/>
                  </a:solidFill>
                  <a:latin typeface="HK Grotesk Medium"/>
                  <a:ea typeface="HK Grotesk Medium"/>
                  <a:cs typeface="HK Grotesk Medium"/>
                  <a:sym typeface="HK Grotesk Medium"/>
                  <a:hlinkClick r:id="rId2" tooltip="https://www.elft.nhs.uk/news/exceptional-tower-hamlets-colleague-recognised-staff-awards"/>
                </a:rPr>
                <a:t>Greener Health Award</a:t>
              </a: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' at the ELFT Staff Awards for sustainability.</a:t>
              </a:r>
            </a:p>
            <a:p>
              <a:pPr marL="330490" lvl="1" algn="l">
                <a:lnSpc>
                  <a:spcPts val="4286"/>
                </a:lnSpc>
              </a:pPr>
              <a:endParaRPr lang="en-US" sz="3061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  <a:p>
              <a:pPr marL="787690" lvl="1" indent="-457200" algn="l">
                <a:lnSpc>
                  <a:spcPts val="4286"/>
                </a:lnSpc>
                <a:buFont typeface="Wingdings" panose="05000000000000000000" pitchFamily="2" charset="2"/>
                <a:buChar char="Ø"/>
              </a:pP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2023 Nominations: </a:t>
              </a:r>
              <a:r>
                <a:rPr lang="en-US" sz="3061" b="1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Shortlisted </a:t>
              </a: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for the "</a:t>
              </a:r>
              <a:r>
                <a:rPr lang="en-US" sz="3061" b="1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Award for Above and Beyond General Practice</a:t>
              </a: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" at the NEL Workforce Awards.</a:t>
              </a:r>
            </a:p>
            <a:p>
              <a:pPr marL="787690" lvl="1" indent="-457200" algn="l">
                <a:lnSpc>
                  <a:spcPts val="4286"/>
                </a:lnSpc>
                <a:buFont typeface="Wingdings" panose="05000000000000000000" pitchFamily="2" charset="2"/>
                <a:buChar char="Ø"/>
              </a:pP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2019 National Award: The Pathway Homeless team at Health E1 won the </a:t>
              </a:r>
              <a:r>
                <a:rPr lang="en-US" sz="3061" b="1" u="sng" dirty="0">
                  <a:solidFill>
                    <a:srgbClr val="050A30"/>
                  </a:solidFill>
                  <a:latin typeface="HK Grotesk Medium"/>
                  <a:ea typeface="HK Grotesk Medium"/>
                  <a:cs typeface="HK Grotesk Medium"/>
                  <a:sym typeface="HK Grotesk Medium"/>
                  <a:hlinkClick r:id="rId3" tooltip="https://www.bartshealth.nhs.uk/news/tower-hamlets-homeless-team-win-national-parliamentary-award-6141/"/>
                </a:rPr>
                <a:t>Excellence in Urgent and Emergency Care Award</a:t>
              </a: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at the national NHS Parliamentary Awards.</a:t>
              </a:r>
            </a:p>
            <a:p>
              <a:pPr marL="330490" lvl="1" algn="l">
                <a:lnSpc>
                  <a:spcPts val="4286"/>
                </a:lnSpc>
              </a:pPr>
              <a:endParaRPr lang="en-US" sz="3061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  <a:p>
              <a:pPr marL="787690" lvl="1" indent="-457200" algn="l">
                <a:lnSpc>
                  <a:spcPts val="4286"/>
                </a:lnSpc>
                <a:buFont typeface="Wingdings" panose="05000000000000000000" pitchFamily="2" charset="2"/>
                <a:buChar char="Ø"/>
              </a:pP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2022 Regional Award: The Homeless and Vulnerable Person Outreach Service (operating from </a:t>
              </a:r>
              <a:r>
                <a:rPr lang="en-US" sz="3061" b="1" dirty="0">
                  <a:solidFill>
                    <a:srgbClr val="2A2B39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Health E1 won a London regional NHS Parliamentary Award</a:t>
              </a:r>
              <a:r>
                <a:rPr lang="en-US" sz="3061" dirty="0">
                  <a:solidFill>
                    <a:srgbClr val="FF3131"/>
                  </a:solidFill>
                  <a:latin typeface="HK Grotesk"/>
                  <a:ea typeface="HK Grotesk"/>
                  <a:cs typeface="HK Grotesk"/>
                  <a:sym typeface="HK Grotesk"/>
                </a:rPr>
                <a:t>.</a:t>
              </a:r>
              <a:r>
                <a:rPr lang="en-US" sz="3061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368610"/>
            <a:ext cx="5790663" cy="4545671"/>
          </a:xfrm>
          <a:custGeom>
            <a:avLst/>
            <a:gdLst/>
            <a:ahLst/>
            <a:cxnLst/>
            <a:rect l="l" t="t" r="r" b="b"/>
            <a:pathLst>
              <a:path w="5790663" h="4545671">
                <a:moveTo>
                  <a:pt x="0" y="0"/>
                </a:moveTo>
                <a:lnTo>
                  <a:pt x="5790663" y="0"/>
                </a:lnTo>
                <a:lnTo>
                  <a:pt x="5790663" y="4545671"/>
                </a:lnTo>
                <a:lnTo>
                  <a:pt x="0" y="454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7819" y="1028700"/>
            <a:ext cx="571756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97"/>
              </a:lnSpc>
              <a:spcBef>
                <a:spcPct val="0"/>
              </a:spcBef>
            </a:pPr>
            <a:r>
              <a:rPr lang="en-US" sz="4498" b="1" u="none" strike="noStrike" spc="359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Recommendations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70731" y="2463436"/>
            <a:ext cx="10894531" cy="4508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0099" lvl="1" indent="-685800" algn="l">
              <a:lnSpc>
                <a:spcPts val="7146"/>
              </a:lnSpc>
              <a:buFont typeface="Wingdings" panose="05000000000000000000" pitchFamily="2" charset="2"/>
              <a:buChar char="Ø"/>
            </a:pPr>
            <a:r>
              <a:rPr lang="en-US" sz="4764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Fix the service design flaws</a:t>
            </a:r>
          </a:p>
          <a:p>
            <a:pPr marL="1200099" lvl="1" indent="-685800" algn="l">
              <a:lnSpc>
                <a:spcPts val="7146"/>
              </a:lnSpc>
              <a:buFont typeface="Wingdings" panose="05000000000000000000" pitchFamily="2" charset="2"/>
              <a:buChar char="Ø"/>
            </a:pPr>
            <a:r>
              <a:rPr lang="en-US" sz="4764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Embed evaluation</a:t>
            </a:r>
          </a:p>
          <a:p>
            <a:pPr marL="1200099" lvl="1" indent="-685800" algn="l">
              <a:lnSpc>
                <a:spcPts val="7146"/>
              </a:lnSpc>
              <a:buFont typeface="Wingdings" panose="05000000000000000000" pitchFamily="2" charset="2"/>
              <a:buChar char="Ø"/>
            </a:pPr>
            <a:r>
              <a:rPr lang="en-US" sz="4764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Foster the growth</a:t>
            </a:r>
          </a:p>
          <a:p>
            <a:pPr marL="1200099" lvl="1" indent="-685800" algn="l">
              <a:lnSpc>
                <a:spcPts val="7146"/>
              </a:lnSpc>
              <a:buFont typeface="Wingdings" panose="05000000000000000000" pitchFamily="2" charset="2"/>
              <a:buChar char="Ø"/>
            </a:pPr>
            <a:r>
              <a:rPr lang="en-US" sz="4764" dirty="0">
                <a:solidFill>
                  <a:srgbClr val="050A30"/>
                </a:solidFill>
                <a:latin typeface="HK Grotesk"/>
                <a:ea typeface="HK Grotesk"/>
                <a:cs typeface="HK Grotesk"/>
                <a:sym typeface="HK Grotesk"/>
              </a:rPr>
              <a:t>Promote a partnership</a:t>
            </a:r>
          </a:p>
          <a:p>
            <a:pPr algn="l">
              <a:lnSpc>
                <a:spcPts val="7146"/>
              </a:lnSpc>
            </a:pPr>
            <a:endParaRPr lang="en-US" sz="4764" dirty="0">
              <a:solidFill>
                <a:srgbClr val="050A30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6569511" y="0"/>
            <a:ext cx="0" cy="1028700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1028700" y="3373692"/>
            <a:ext cx="3599862" cy="4943723"/>
          </a:xfrm>
          <a:custGeom>
            <a:avLst/>
            <a:gdLst/>
            <a:ahLst/>
            <a:cxnLst/>
            <a:rect l="l" t="t" r="r" b="b"/>
            <a:pathLst>
              <a:path w="3599862" h="4943723">
                <a:moveTo>
                  <a:pt x="3599862" y="0"/>
                </a:moveTo>
                <a:lnTo>
                  <a:pt x="0" y="0"/>
                </a:lnTo>
                <a:lnTo>
                  <a:pt x="0" y="4943723"/>
                </a:lnTo>
                <a:lnTo>
                  <a:pt x="3599862" y="4943723"/>
                </a:lnTo>
                <a:lnTo>
                  <a:pt x="35998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5AAC8-2234-0D6B-0118-B925D6160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llustration of Smiling Healthcare Professionals">
            <a:extLst>
              <a:ext uri="{FF2B5EF4-FFF2-40B4-BE49-F238E27FC236}">
                <a16:creationId xmlns:a16="http://schemas.microsoft.com/office/drawing/2014/main" id="{351BB3ED-C406-780D-9B77-19C8EAFA3119}"/>
              </a:ext>
            </a:extLst>
          </p:cNvPr>
          <p:cNvSpPr/>
          <p:nvPr/>
        </p:nvSpPr>
        <p:spPr>
          <a:xfrm>
            <a:off x="13430994" y="5471262"/>
            <a:ext cx="4212385" cy="3311988"/>
          </a:xfrm>
          <a:custGeom>
            <a:avLst/>
            <a:gdLst/>
            <a:ahLst/>
            <a:cxnLst/>
            <a:rect l="l" t="t" r="r" b="b"/>
            <a:pathLst>
              <a:path w="4212385" h="3311988">
                <a:moveTo>
                  <a:pt x="0" y="0"/>
                </a:moveTo>
                <a:lnTo>
                  <a:pt x="4212385" y="0"/>
                </a:lnTo>
                <a:lnTo>
                  <a:pt x="4212385" y="3311988"/>
                </a:lnTo>
                <a:lnTo>
                  <a:pt x="0" y="331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65A12A4-D084-0301-AA46-6B97CCAAA865}"/>
              </a:ext>
            </a:extLst>
          </p:cNvPr>
          <p:cNvSpPr/>
          <p:nvPr/>
        </p:nvSpPr>
        <p:spPr>
          <a:xfrm>
            <a:off x="13430994" y="1579425"/>
            <a:ext cx="3549645" cy="3564075"/>
          </a:xfrm>
          <a:custGeom>
            <a:avLst/>
            <a:gdLst/>
            <a:ahLst/>
            <a:cxnLst/>
            <a:rect l="l" t="t" r="r" b="b"/>
            <a:pathLst>
              <a:path w="3549645" h="3564075">
                <a:moveTo>
                  <a:pt x="0" y="0"/>
                </a:moveTo>
                <a:lnTo>
                  <a:pt x="3549645" y="0"/>
                </a:lnTo>
                <a:lnTo>
                  <a:pt x="3549645" y="3564075"/>
                </a:lnTo>
                <a:lnTo>
                  <a:pt x="0" y="356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6093A3F-9BF3-6870-89DB-5A50824F95BC}"/>
              </a:ext>
            </a:extLst>
          </p:cNvPr>
          <p:cNvSpPr/>
          <p:nvPr/>
        </p:nvSpPr>
        <p:spPr>
          <a:xfrm flipV="1">
            <a:off x="0" y="9502690"/>
            <a:ext cx="18288000" cy="942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01BADA3-AFD1-9EC7-2951-797669462603}"/>
              </a:ext>
            </a:extLst>
          </p:cNvPr>
          <p:cNvGrpSpPr/>
          <p:nvPr/>
        </p:nvGrpSpPr>
        <p:grpSpPr>
          <a:xfrm>
            <a:off x="1384300" y="690042"/>
            <a:ext cx="11112500" cy="4635508"/>
            <a:chOff x="0" y="238125"/>
            <a:chExt cx="12655899" cy="6111269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198EADD-29DC-ED10-415C-810B911C9005}"/>
                </a:ext>
              </a:extLst>
            </p:cNvPr>
            <p:cNvSpPr txBox="1"/>
            <p:nvPr/>
          </p:nvSpPr>
          <p:spPr>
            <a:xfrm>
              <a:off x="0" y="238125"/>
              <a:ext cx="11565467" cy="1143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7393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Case study to discuss</a:t>
              </a:r>
              <a:endParaRPr lang="en-US" sz="4400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460F0FF-67E1-620C-0275-CF3584BBAA9F}"/>
                </a:ext>
              </a:extLst>
            </p:cNvPr>
            <p:cNvSpPr txBox="1"/>
            <p:nvPr/>
          </p:nvSpPr>
          <p:spPr>
            <a:xfrm>
              <a:off x="0" y="2593320"/>
              <a:ext cx="12655899" cy="37560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A 38 years old male who came to UK 10 years ago on student visa and overstayed.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 he is on dialysis.  Lost his job and accommodation.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Has right foot pain for 2 months.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Pt recently received deportation notice and awaiting fit note to fly. 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400" u="none" strike="noStrike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You still see him? What is your pt management strategies.</a:t>
              </a:r>
              <a:endParaRPr lang="en-US" sz="2400" u="none" strike="noStrike" dirty="0">
                <a:solidFill>
                  <a:srgbClr val="000000"/>
                </a:solidFill>
                <a:latin typeface="Lora" pitchFamily="2" charset="0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82444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11200" y="6743700"/>
            <a:ext cx="2895600" cy="3359311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530529"/>
            <a:ext cx="16625953" cy="8461300"/>
            <a:chOff x="0" y="-181628"/>
            <a:chExt cx="22167937" cy="11281734"/>
          </a:xfrm>
        </p:grpSpPr>
        <p:sp>
          <p:nvSpPr>
            <p:cNvPr id="5" name="TextBox 5"/>
            <p:cNvSpPr txBox="1"/>
            <p:nvPr/>
          </p:nvSpPr>
          <p:spPr>
            <a:xfrm>
              <a:off x="0" y="-181628"/>
              <a:ext cx="22123400" cy="874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997"/>
                </a:lnSpc>
              </a:pPr>
              <a:r>
                <a:rPr lang="en-US" sz="4542" b="1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                               Summary and Takeaways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4537" y="837893"/>
              <a:ext cx="22123400" cy="1026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algn="l">
                <a:lnSpc>
                  <a:spcPts val="4208"/>
                </a:lnSpc>
                <a:buFont typeface="Wingdings" panose="05000000000000000000" pitchFamily="2" charset="2"/>
                <a:buChar char="Ø"/>
              </a:pPr>
              <a:r>
                <a:rPr lang="en-US" sz="3005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Homeless people have a ‘tri-morbidity’ health issues like mental health, physical health, drug abuse or alcoholism.</a:t>
              </a:r>
              <a:endParaRPr lang="en-US" sz="2800" dirty="0">
                <a:solidFill>
                  <a:srgbClr val="01101F"/>
                </a:solidFill>
                <a:latin typeface="Lora" pitchFamily="2" charset="0"/>
                <a:ea typeface="Lora"/>
                <a:cs typeface="Lora"/>
                <a:sym typeface="Lora"/>
              </a:endParaRPr>
            </a:p>
            <a:p>
              <a:pPr algn="l">
                <a:lnSpc>
                  <a:spcPts val="4628"/>
                </a:lnSpc>
              </a:pPr>
              <a:endParaRPr lang="en-US" sz="3005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457200" lvl="0" indent="-457200" algn="l">
                <a:lnSpc>
                  <a:spcPts val="4319"/>
                </a:lnSpc>
                <a:buFont typeface="Wingdings" panose="05000000000000000000" pitchFamily="2" charset="2"/>
                <a:buChar char="ü"/>
              </a:pPr>
              <a:r>
                <a:rPr lang="en-US" sz="3085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Integrated care model and effective leadership is essential for addressing the complex musculoskeletal needs with </a:t>
              </a:r>
              <a:r>
                <a:rPr lang="en-US" sz="3085" dirty="0">
                  <a:solidFill>
                    <a:srgbClr val="FF3131"/>
                  </a:solidFill>
                  <a:latin typeface="Lora"/>
                  <a:ea typeface="Lora"/>
                  <a:cs typeface="Lora"/>
                  <a:sym typeface="Lora"/>
                </a:rPr>
                <a:t>shared decision and patient centered care </a:t>
              </a:r>
              <a:r>
                <a:rPr lang="en-US" sz="3085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to improve health outcomes in homeless patients.</a:t>
              </a:r>
            </a:p>
            <a:p>
              <a:pPr marL="0" lvl="0" indent="0" algn="l">
                <a:lnSpc>
                  <a:spcPts val="4319"/>
                </a:lnSpc>
              </a:pPr>
              <a:endParaRPr lang="en-US" sz="3085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457200" lvl="0" indent="-457200" algn="l">
                <a:lnSpc>
                  <a:spcPts val="4319"/>
                </a:lnSpc>
                <a:buFont typeface="Wingdings" panose="05000000000000000000" pitchFamily="2" charset="2"/>
                <a:buChar char="v"/>
              </a:pPr>
              <a:r>
                <a:rPr lang="en-US" sz="3085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 Leadership in physiotherapy services for the homeless  community requires </a:t>
              </a:r>
              <a:r>
                <a:rPr lang="en-US" sz="3085" dirty="0">
                  <a:solidFill>
                    <a:srgbClr val="E23B53"/>
                  </a:solidFill>
                  <a:latin typeface="Lora"/>
                  <a:ea typeface="Lora"/>
                  <a:cs typeface="Lora"/>
                  <a:sym typeface="Lora"/>
                </a:rPr>
                <a:t>flexibility and adaptability,  communication and trust building, advocacy and empowerment, holistic problem solving, team collaboration, resourcefulness and innovation</a:t>
              </a:r>
              <a:r>
                <a:rPr lang="en-US" sz="3085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 strategies to overcome significant barriers to care.</a:t>
              </a:r>
            </a:p>
            <a:p>
              <a:pPr marL="0" lvl="0" indent="0" algn="l">
                <a:lnSpc>
                  <a:spcPts val="4319"/>
                </a:lnSpc>
              </a:pPr>
              <a:endParaRPr lang="en-US" sz="3085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4319"/>
                </a:lnSpc>
              </a:pPr>
              <a:endParaRPr lang="en-US" sz="3085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4319"/>
                </a:lnSpc>
              </a:pPr>
              <a:endParaRPr lang="en-US" sz="3085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670" y="57900"/>
            <a:ext cx="15714397" cy="10978823"/>
            <a:chOff x="0" y="28575"/>
            <a:chExt cx="20952530" cy="14638431"/>
          </a:xfrm>
        </p:grpSpPr>
        <p:sp>
          <p:nvSpPr>
            <p:cNvPr id="3" name="TextBox 3"/>
            <p:cNvSpPr txBox="1"/>
            <p:nvPr/>
          </p:nvSpPr>
          <p:spPr>
            <a:xfrm>
              <a:off x="226525" y="28575"/>
              <a:ext cx="13648921" cy="72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04"/>
                </a:lnSpc>
              </a:pPr>
              <a:r>
                <a:rPr lang="en-US" sz="3731" b="1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References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00960"/>
              <a:ext cx="20952530" cy="13966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Shelter &amp; Shelter 2019, "280,000 people in England are homeless, with thousands more at risk", Press Release.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Bowen, M., Marwick, S., Marshall, T., Saunders, K., Burwood, S., </a:t>
              </a:r>
              <a:r>
                <a:rPr lang="en-US" sz="2838" dirty="0" err="1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Yahyouche</a:t>
              </a: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, A., Stewart, D. &amp; Paudyal, V. 2019, "Multimorbidity and emergency department visits by a homeless population: a database study in specialist general practice", British Journal of General Practice, vol. 69, no. 685, pp. e515–e525.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Hewett, N., Halligan, A. &amp; Boyce, T. 2012, "A general practitioner and nurse led approach to improving hospital care for homeless people", BMJ, vol. 345.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A National study on homeless health needs audit UK, 2022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Groundswell charity, 2018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Aldridge, R.W., Story, A., Hwang, S.W., Nordentoft, M., </a:t>
              </a:r>
              <a:r>
                <a:rPr lang="en-US" sz="2838" dirty="0" err="1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Luchenski</a:t>
              </a: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, S.A., Hartwell, G., Tweed, E.J., Lewer, D., </a:t>
              </a:r>
              <a:r>
                <a:rPr lang="en-US" sz="2838" dirty="0" err="1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Katikireddi</a:t>
              </a: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, S.V. &amp; Hayward, A.C. 2018, "Morbidity and mortality in homeless individuals, prisoners, sex workers, and individuals with substance use disorders in high-income countries: a systematic review and meta-analysis", The Lancet, vol. 391, no. 10117, pp. 241–250.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Department of Health,2016.</a:t>
              </a:r>
            </a:p>
            <a:p>
              <a:pPr marL="514350" indent="-514350" algn="just">
                <a:lnSpc>
                  <a:spcPts val="3974"/>
                </a:lnSpc>
                <a:buAutoNum type="arabicParenR"/>
              </a:pPr>
              <a:r>
                <a:rPr lang="en-US" sz="2838" dirty="0">
                  <a:solidFill>
                    <a:srgbClr val="01101F"/>
                  </a:solidFill>
                  <a:latin typeface="Lora"/>
                  <a:ea typeface="Lora"/>
                  <a:cs typeface="Lora"/>
                  <a:sym typeface="Lora"/>
                </a:rPr>
                <a:t>Cream, J., Fenney, D., Williams, E., Baylis, A., Dahir, S. &amp; Wyatt, H. 2020. Delivering health and care for people who sleep rough, Going above and beyond. The Kings Fund.</a:t>
              </a:r>
            </a:p>
            <a:p>
              <a:pPr algn="just">
                <a:lnSpc>
                  <a:spcPts val="3974"/>
                </a:lnSpc>
              </a:pPr>
              <a:endParaRPr lang="en-US" sz="2838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6616"/>
                </a:lnSpc>
              </a:pPr>
              <a:endParaRPr lang="en-US" sz="2838" dirty="0">
                <a:solidFill>
                  <a:srgbClr val="01101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34800" y="495301"/>
            <a:ext cx="6219619" cy="8610599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399338" y="3035306"/>
            <a:ext cx="472122" cy="5126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3543300" y="7772400"/>
            <a:ext cx="54483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3543300" y="4191000"/>
            <a:ext cx="54483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666750" y="737235"/>
            <a:ext cx="9763125" cy="59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0"/>
              </a:lnSpc>
              <a:spcBef>
                <a:spcPct val="0"/>
              </a:spcBef>
            </a:pPr>
            <a:r>
              <a:rPr lang="en-US" sz="4300" b="1" dirty="0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                 </a:t>
            </a:r>
            <a:r>
              <a:rPr lang="en-US" sz="4800" b="1" dirty="0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Thank you</a:t>
            </a:r>
            <a:endParaRPr lang="en-US" sz="4800" b="1" u="none" strike="noStrike" dirty="0">
              <a:solidFill>
                <a:srgbClr val="12229D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420E9-BB34-C5C2-A057-82476247C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6D19FA2-13CB-EC87-813C-B60F1D476DD5}"/>
              </a:ext>
            </a:extLst>
          </p:cNvPr>
          <p:cNvGrpSpPr/>
          <p:nvPr/>
        </p:nvGrpSpPr>
        <p:grpSpPr>
          <a:xfrm>
            <a:off x="11734800" y="495301"/>
            <a:ext cx="6219619" cy="8610599"/>
            <a:chOff x="0" y="0"/>
            <a:chExt cx="1170208" cy="159372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9ADF313-414C-DD5B-B0A9-C7A3884DBAFF}"/>
                </a:ext>
              </a:extLst>
            </p:cNvPr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9617DCA7-C358-39A0-439E-EA900E0A56BC}"/>
              </a:ext>
            </a:extLst>
          </p:cNvPr>
          <p:cNvGrpSpPr/>
          <p:nvPr/>
        </p:nvGrpSpPr>
        <p:grpSpPr>
          <a:xfrm>
            <a:off x="2209906" y="5477387"/>
            <a:ext cx="796706" cy="781952"/>
            <a:chOff x="0" y="0"/>
            <a:chExt cx="685800" cy="6731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9532FD-E1A9-0BAE-208F-64BBBC133A49}"/>
                </a:ext>
              </a:extLst>
            </p:cNvPr>
            <p:cNvSpPr/>
            <p:nvPr/>
          </p:nvSpPr>
          <p:spPr>
            <a:xfrm>
              <a:off x="0" y="0"/>
              <a:ext cx="685800" cy="668020"/>
            </a:xfrm>
            <a:custGeom>
              <a:avLst/>
              <a:gdLst/>
              <a:ahLst/>
              <a:cxnLst/>
              <a:rect l="l" t="t" r="r" b="b"/>
              <a:pathLst>
                <a:path w="685800" h="668020">
                  <a:moveTo>
                    <a:pt x="342900" y="0"/>
                  </a:moveTo>
                  <a:lnTo>
                    <a:pt x="434340" y="162560"/>
                  </a:lnTo>
                  <a:lnTo>
                    <a:pt x="618490" y="132080"/>
                  </a:lnTo>
                  <a:lnTo>
                    <a:pt x="547370" y="304800"/>
                  </a:lnTo>
                  <a:lnTo>
                    <a:pt x="685800" y="430530"/>
                  </a:lnTo>
                  <a:lnTo>
                    <a:pt x="506730" y="482600"/>
                  </a:lnTo>
                  <a:lnTo>
                    <a:pt x="495300" y="668020"/>
                  </a:lnTo>
                  <a:lnTo>
                    <a:pt x="342900" y="561340"/>
                  </a:lnTo>
                  <a:lnTo>
                    <a:pt x="190500" y="668020"/>
                  </a:lnTo>
                  <a:lnTo>
                    <a:pt x="179070" y="482600"/>
                  </a:lnTo>
                  <a:lnTo>
                    <a:pt x="0" y="430530"/>
                  </a:lnTo>
                  <a:lnTo>
                    <a:pt x="138430" y="304800"/>
                  </a:lnTo>
                  <a:lnTo>
                    <a:pt x="67310" y="132080"/>
                  </a:lnTo>
                  <a:lnTo>
                    <a:pt x="251460" y="162560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675CBDE-E05E-3DF1-8AEF-5867128B8474}"/>
                </a:ext>
              </a:extLst>
            </p:cNvPr>
            <p:cNvSpPr txBox="1"/>
            <p:nvPr/>
          </p:nvSpPr>
          <p:spPr>
            <a:xfrm>
              <a:off x="139700" y="117475"/>
              <a:ext cx="406400" cy="44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ED8A44B-EDEB-4F39-E586-E3CAF4E731D6}"/>
              </a:ext>
            </a:extLst>
          </p:cNvPr>
          <p:cNvGrpSpPr/>
          <p:nvPr/>
        </p:nvGrpSpPr>
        <p:grpSpPr>
          <a:xfrm>
            <a:off x="2345318" y="8009582"/>
            <a:ext cx="796706" cy="781952"/>
            <a:chOff x="0" y="0"/>
            <a:chExt cx="685800" cy="6731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A825FB0-C3D6-C8AB-C4BE-6FF47A7232CE}"/>
                </a:ext>
              </a:extLst>
            </p:cNvPr>
            <p:cNvSpPr/>
            <p:nvPr/>
          </p:nvSpPr>
          <p:spPr>
            <a:xfrm>
              <a:off x="0" y="0"/>
              <a:ext cx="685800" cy="668020"/>
            </a:xfrm>
            <a:custGeom>
              <a:avLst/>
              <a:gdLst/>
              <a:ahLst/>
              <a:cxnLst/>
              <a:rect l="l" t="t" r="r" b="b"/>
              <a:pathLst>
                <a:path w="685800" h="668020">
                  <a:moveTo>
                    <a:pt x="342900" y="0"/>
                  </a:moveTo>
                  <a:lnTo>
                    <a:pt x="434340" y="162560"/>
                  </a:lnTo>
                  <a:lnTo>
                    <a:pt x="618490" y="132080"/>
                  </a:lnTo>
                  <a:lnTo>
                    <a:pt x="547370" y="304800"/>
                  </a:lnTo>
                  <a:lnTo>
                    <a:pt x="685800" y="430530"/>
                  </a:lnTo>
                  <a:lnTo>
                    <a:pt x="506730" y="482600"/>
                  </a:lnTo>
                  <a:lnTo>
                    <a:pt x="495300" y="668020"/>
                  </a:lnTo>
                  <a:lnTo>
                    <a:pt x="342900" y="561340"/>
                  </a:lnTo>
                  <a:lnTo>
                    <a:pt x="190500" y="668020"/>
                  </a:lnTo>
                  <a:lnTo>
                    <a:pt x="179070" y="482600"/>
                  </a:lnTo>
                  <a:lnTo>
                    <a:pt x="0" y="430530"/>
                  </a:lnTo>
                  <a:lnTo>
                    <a:pt x="138430" y="304800"/>
                  </a:lnTo>
                  <a:lnTo>
                    <a:pt x="67310" y="132080"/>
                  </a:lnTo>
                  <a:lnTo>
                    <a:pt x="251460" y="162560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97C2FB6-7DEF-6FCB-0367-4ABDE02EFDD2}"/>
                </a:ext>
              </a:extLst>
            </p:cNvPr>
            <p:cNvSpPr txBox="1"/>
            <p:nvPr/>
          </p:nvSpPr>
          <p:spPr>
            <a:xfrm>
              <a:off x="139700" y="117475"/>
              <a:ext cx="406400" cy="44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51B3778-494F-FF37-F12B-B8DA1D76F42A}"/>
              </a:ext>
            </a:extLst>
          </p:cNvPr>
          <p:cNvGrpSpPr/>
          <p:nvPr/>
        </p:nvGrpSpPr>
        <p:grpSpPr>
          <a:xfrm>
            <a:off x="2237046" y="2898833"/>
            <a:ext cx="796706" cy="781952"/>
            <a:chOff x="0" y="0"/>
            <a:chExt cx="685800" cy="6731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9BB05A7-EC47-206C-BEBB-300E6195ECE6}"/>
                </a:ext>
              </a:extLst>
            </p:cNvPr>
            <p:cNvSpPr/>
            <p:nvPr/>
          </p:nvSpPr>
          <p:spPr>
            <a:xfrm>
              <a:off x="0" y="0"/>
              <a:ext cx="685800" cy="668020"/>
            </a:xfrm>
            <a:custGeom>
              <a:avLst/>
              <a:gdLst/>
              <a:ahLst/>
              <a:cxnLst/>
              <a:rect l="l" t="t" r="r" b="b"/>
              <a:pathLst>
                <a:path w="685800" h="668020">
                  <a:moveTo>
                    <a:pt x="342900" y="0"/>
                  </a:moveTo>
                  <a:lnTo>
                    <a:pt x="434340" y="162560"/>
                  </a:lnTo>
                  <a:lnTo>
                    <a:pt x="618490" y="132080"/>
                  </a:lnTo>
                  <a:lnTo>
                    <a:pt x="547370" y="304800"/>
                  </a:lnTo>
                  <a:lnTo>
                    <a:pt x="685800" y="430530"/>
                  </a:lnTo>
                  <a:lnTo>
                    <a:pt x="506730" y="482600"/>
                  </a:lnTo>
                  <a:lnTo>
                    <a:pt x="495300" y="668020"/>
                  </a:lnTo>
                  <a:lnTo>
                    <a:pt x="342900" y="561340"/>
                  </a:lnTo>
                  <a:lnTo>
                    <a:pt x="190500" y="668020"/>
                  </a:lnTo>
                  <a:lnTo>
                    <a:pt x="179070" y="482600"/>
                  </a:lnTo>
                  <a:lnTo>
                    <a:pt x="0" y="430530"/>
                  </a:lnTo>
                  <a:lnTo>
                    <a:pt x="138430" y="304800"/>
                  </a:lnTo>
                  <a:lnTo>
                    <a:pt x="67310" y="132080"/>
                  </a:lnTo>
                  <a:lnTo>
                    <a:pt x="251460" y="162560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C55A5D2-DA65-4B44-998A-0DB59934C6B6}"/>
                </a:ext>
              </a:extLst>
            </p:cNvPr>
            <p:cNvSpPr txBox="1"/>
            <p:nvPr/>
          </p:nvSpPr>
          <p:spPr>
            <a:xfrm>
              <a:off x="139700" y="117475"/>
              <a:ext cx="406400" cy="44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F8681A55-EDC0-A998-4A1A-C227A3CAF4B8}"/>
              </a:ext>
            </a:extLst>
          </p:cNvPr>
          <p:cNvSpPr txBox="1"/>
          <p:nvPr/>
        </p:nvSpPr>
        <p:spPr>
          <a:xfrm>
            <a:off x="3543300" y="7772400"/>
            <a:ext cx="54483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endParaRPr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9CD946B-1FAA-7644-556C-F372130D377B}"/>
              </a:ext>
            </a:extLst>
          </p:cNvPr>
          <p:cNvSpPr txBox="1"/>
          <p:nvPr/>
        </p:nvSpPr>
        <p:spPr>
          <a:xfrm>
            <a:off x="3543300" y="4191000"/>
            <a:ext cx="54483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</a:pPr>
            <a:endParaRPr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CBD4D9D-4CD6-3A70-CDFD-8B8E3A5CB025}"/>
              </a:ext>
            </a:extLst>
          </p:cNvPr>
          <p:cNvSpPr txBox="1"/>
          <p:nvPr/>
        </p:nvSpPr>
        <p:spPr>
          <a:xfrm>
            <a:off x="666750" y="737235"/>
            <a:ext cx="9763125" cy="58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0"/>
              </a:lnSpc>
              <a:spcBef>
                <a:spcPct val="0"/>
              </a:spcBef>
            </a:pPr>
            <a:r>
              <a:rPr lang="en-US" sz="4300" b="1" u="none" strike="noStrike">
                <a:solidFill>
                  <a:srgbClr val="12229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510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llustration of Smiling Healthcare Professionals"/>
          <p:cNvSpPr/>
          <p:nvPr/>
        </p:nvSpPr>
        <p:spPr>
          <a:xfrm>
            <a:off x="13430994" y="5471262"/>
            <a:ext cx="4212385" cy="3311988"/>
          </a:xfrm>
          <a:custGeom>
            <a:avLst/>
            <a:gdLst/>
            <a:ahLst/>
            <a:cxnLst/>
            <a:rect l="l" t="t" r="r" b="b"/>
            <a:pathLst>
              <a:path w="4212385" h="3311988">
                <a:moveTo>
                  <a:pt x="0" y="0"/>
                </a:moveTo>
                <a:lnTo>
                  <a:pt x="4212385" y="0"/>
                </a:lnTo>
                <a:lnTo>
                  <a:pt x="4212385" y="3311988"/>
                </a:lnTo>
                <a:lnTo>
                  <a:pt x="0" y="331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430994" y="1579425"/>
            <a:ext cx="3549645" cy="3564075"/>
          </a:xfrm>
          <a:custGeom>
            <a:avLst/>
            <a:gdLst/>
            <a:ahLst/>
            <a:cxnLst/>
            <a:rect l="l" t="t" r="r" b="b"/>
            <a:pathLst>
              <a:path w="3549645" h="3564075">
                <a:moveTo>
                  <a:pt x="0" y="0"/>
                </a:moveTo>
                <a:lnTo>
                  <a:pt x="3549645" y="0"/>
                </a:lnTo>
                <a:lnTo>
                  <a:pt x="3549645" y="3564075"/>
                </a:lnTo>
                <a:lnTo>
                  <a:pt x="0" y="356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V="1">
            <a:off x="0" y="9502690"/>
            <a:ext cx="18288000" cy="942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384300" y="690042"/>
            <a:ext cx="10655300" cy="8762729"/>
            <a:chOff x="0" y="238125"/>
            <a:chExt cx="12135199" cy="11552431"/>
          </a:xfrm>
        </p:grpSpPr>
        <p:sp>
          <p:nvSpPr>
            <p:cNvPr id="6" name="TextBox 6"/>
            <p:cNvSpPr txBox="1"/>
            <p:nvPr/>
          </p:nvSpPr>
          <p:spPr>
            <a:xfrm>
              <a:off x="0" y="238125"/>
              <a:ext cx="11565467" cy="1143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7393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                         Overview</a:t>
              </a:r>
              <a:endParaRPr lang="en-US" sz="4400" b="1" u="none" strike="noStrike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93322"/>
              <a:ext cx="12135199" cy="9197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748488" lvl="1" indent="-457200" algn="l">
                <a:lnSpc>
                  <a:spcPts val="3238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sz="2698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Integrated Care model for the homeless patients with MSK conditions in the primary care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748488" lvl="1" indent="-457200" algn="l">
                <a:lnSpc>
                  <a:spcPts val="3238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sz="2698" dirty="0">
                  <a:solidFill>
                    <a:srgbClr val="000000"/>
                  </a:solidFill>
                  <a:latin typeface="Lora" pitchFamily="2" charset="0"/>
                  <a:ea typeface="Open Sans"/>
                  <a:cs typeface="Open Sans"/>
                  <a:sym typeface="Open Sans"/>
                </a:rPr>
                <a:t>Leadership challenges and strategies to </a:t>
              </a:r>
              <a:r>
                <a:rPr lang="en-US" sz="2800" dirty="0">
                  <a:solidFill>
                    <a:srgbClr val="01101F"/>
                  </a:solidFill>
                  <a:latin typeface="Lora" pitchFamily="2" charset="0"/>
                  <a:ea typeface="Lora"/>
                  <a:cs typeface="Lora"/>
                  <a:sym typeface="Lora"/>
                </a:rPr>
                <a:t>improve health outcomes in homeless patients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800" dirty="0">
                <a:solidFill>
                  <a:srgbClr val="01101F"/>
                </a:solidFill>
                <a:latin typeface="Lora" pitchFamily="2" charset="0"/>
                <a:ea typeface="Lora"/>
                <a:cs typeface="Lora"/>
                <a:sym typeface="Lora"/>
              </a:endParaRPr>
            </a:p>
            <a:p>
              <a:pPr marL="748488" lvl="1" indent="-457200" algn="l">
                <a:lnSpc>
                  <a:spcPts val="3238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sz="2800" dirty="0">
                  <a:solidFill>
                    <a:srgbClr val="01101F"/>
                  </a:solidFill>
                  <a:latin typeface="Lora" pitchFamily="2" charset="0"/>
                  <a:ea typeface="Lora"/>
                  <a:cs typeface="Lora"/>
                  <a:sym typeface="Lora"/>
                </a:rPr>
                <a:t>Case studies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800" dirty="0">
                <a:solidFill>
                  <a:srgbClr val="01101F"/>
                </a:solidFill>
                <a:latin typeface="Lora" pitchFamily="2" charset="0"/>
                <a:ea typeface="Lora"/>
                <a:cs typeface="Lora"/>
                <a:sym typeface="Lora"/>
              </a:endParaRPr>
            </a:p>
            <a:p>
              <a:pPr marL="748488" lvl="1" indent="-457200" algn="l">
                <a:lnSpc>
                  <a:spcPts val="3238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sz="2800" dirty="0">
                  <a:solidFill>
                    <a:srgbClr val="01101F"/>
                  </a:solidFill>
                  <a:latin typeface="Lora" pitchFamily="2" charset="0"/>
                  <a:ea typeface="Lora"/>
                  <a:cs typeface="Lora"/>
                  <a:sym typeface="Lora"/>
                </a:rPr>
                <a:t>Success story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800" dirty="0">
                <a:solidFill>
                  <a:srgbClr val="01101F"/>
                </a:solidFill>
                <a:latin typeface="Lora" pitchFamily="2" charset="0"/>
                <a:ea typeface="Lora"/>
                <a:cs typeface="Lora"/>
                <a:sym typeface="Lora"/>
              </a:endParaRPr>
            </a:p>
            <a:p>
              <a:pPr marL="748488" lvl="1" indent="-457200" algn="l">
                <a:lnSpc>
                  <a:spcPts val="3238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sz="2800" dirty="0">
                  <a:solidFill>
                    <a:srgbClr val="01101F"/>
                  </a:solidFill>
                  <a:latin typeface="Lora" pitchFamily="2" charset="0"/>
                  <a:ea typeface="Lora"/>
                  <a:cs typeface="Lora"/>
                  <a:sym typeface="Lora"/>
                </a:rPr>
                <a:t>Recommendations</a:t>
              </a: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r>
                <a:rPr lang="en-US" sz="2698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lang="en-US" sz="2698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91288" lvl="1" algn="l">
                <a:lnSpc>
                  <a:spcPts val="3238"/>
                </a:lnSpc>
                <a:spcBef>
                  <a:spcPct val="0"/>
                </a:spcBef>
              </a:pPr>
              <a:endParaRPr lang="en-US" sz="2698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endParaRPr lang="en-US" sz="2698" u="none" strike="noStrik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337815" y="3489148"/>
            <a:ext cx="5136617" cy="4700234"/>
            <a:chOff x="0" y="0"/>
            <a:chExt cx="1479119" cy="1353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9119" cy="1353460"/>
            </a:xfrm>
            <a:custGeom>
              <a:avLst/>
              <a:gdLst/>
              <a:ahLst/>
              <a:cxnLst/>
              <a:rect l="l" t="t" r="r" b="b"/>
              <a:pathLst>
                <a:path w="1479119" h="1353460">
                  <a:moveTo>
                    <a:pt x="34666" y="0"/>
                  </a:moveTo>
                  <a:lnTo>
                    <a:pt x="1444453" y="0"/>
                  </a:lnTo>
                  <a:cubicBezTo>
                    <a:pt x="1463598" y="0"/>
                    <a:pt x="1479119" y="15520"/>
                    <a:pt x="1479119" y="34666"/>
                  </a:cubicBezTo>
                  <a:lnTo>
                    <a:pt x="1479119" y="1318794"/>
                  </a:lnTo>
                  <a:cubicBezTo>
                    <a:pt x="1479119" y="1327988"/>
                    <a:pt x="1475466" y="1336805"/>
                    <a:pt x="1468965" y="1343306"/>
                  </a:cubicBezTo>
                  <a:cubicBezTo>
                    <a:pt x="1462464" y="1349808"/>
                    <a:pt x="1453647" y="1353460"/>
                    <a:pt x="1444453" y="1353460"/>
                  </a:cubicBezTo>
                  <a:lnTo>
                    <a:pt x="34666" y="1353460"/>
                  </a:lnTo>
                  <a:cubicBezTo>
                    <a:pt x="25472" y="1353460"/>
                    <a:pt x="16654" y="1349808"/>
                    <a:pt x="10153" y="1343306"/>
                  </a:cubicBezTo>
                  <a:cubicBezTo>
                    <a:pt x="3652" y="1336805"/>
                    <a:pt x="0" y="1327988"/>
                    <a:pt x="0" y="1318794"/>
                  </a:cubicBezTo>
                  <a:lnTo>
                    <a:pt x="0" y="34666"/>
                  </a:lnTo>
                  <a:cubicBezTo>
                    <a:pt x="0" y="25472"/>
                    <a:pt x="3652" y="16654"/>
                    <a:pt x="10153" y="10153"/>
                  </a:cubicBezTo>
                  <a:cubicBezTo>
                    <a:pt x="16654" y="3652"/>
                    <a:pt x="25472" y="0"/>
                    <a:pt x="34666" y="0"/>
                  </a:cubicBezTo>
                  <a:close/>
                </a:path>
              </a:pathLst>
            </a:custGeom>
            <a:solidFill>
              <a:srgbClr val="C7D6FD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479119" cy="1372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93591" y="3096831"/>
            <a:ext cx="5994781" cy="4845430"/>
            <a:chOff x="0" y="0"/>
            <a:chExt cx="1726232" cy="1395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26232" cy="1395270"/>
            </a:xfrm>
            <a:custGeom>
              <a:avLst/>
              <a:gdLst/>
              <a:ahLst/>
              <a:cxnLst/>
              <a:rect l="l" t="t" r="r" b="b"/>
              <a:pathLst>
                <a:path w="1726232" h="1395270">
                  <a:moveTo>
                    <a:pt x="29703" y="0"/>
                  </a:moveTo>
                  <a:lnTo>
                    <a:pt x="1696529" y="0"/>
                  </a:lnTo>
                  <a:cubicBezTo>
                    <a:pt x="1704407" y="0"/>
                    <a:pt x="1711962" y="3129"/>
                    <a:pt x="1717532" y="8700"/>
                  </a:cubicBezTo>
                  <a:cubicBezTo>
                    <a:pt x="1723103" y="14270"/>
                    <a:pt x="1726232" y="21825"/>
                    <a:pt x="1726232" y="29703"/>
                  </a:cubicBezTo>
                  <a:lnTo>
                    <a:pt x="1726232" y="1365567"/>
                  </a:lnTo>
                  <a:cubicBezTo>
                    <a:pt x="1726232" y="1381971"/>
                    <a:pt x="1712934" y="1395270"/>
                    <a:pt x="1696529" y="1395270"/>
                  </a:cubicBezTo>
                  <a:lnTo>
                    <a:pt x="29703" y="1395270"/>
                  </a:lnTo>
                  <a:cubicBezTo>
                    <a:pt x="21825" y="1395270"/>
                    <a:pt x="14270" y="1392140"/>
                    <a:pt x="8700" y="1386570"/>
                  </a:cubicBezTo>
                  <a:cubicBezTo>
                    <a:pt x="3129" y="1381000"/>
                    <a:pt x="0" y="1373444"/>
                    <a:pt x="0" y="1365567"/>
                  </a:cubicBezTo>
                  <a:lnTo>
                    <a:pt x="0" y="29703"/>
                  </a:lnTo>
                  <a:cubicBezTo>
                    <a:pt x="0" y="13299"/>
                    <a:pt x="13299" y="0"/>
                    <a:pt x="29703" y="0"/>
                  </a:cubicBezTo>
                  <a:close/>
                </a:path>
              </a:pathLst>
            </a:custGeom>
            <a:solidFill>
              <a:srgbClr val="DBF1BB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726232" cy="1414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61791" y="3756447"/>
            <a:ext cx="4800042" cy="3486394"/>
            <a:chOff x="0" y="0"/>
            <a:chExt cx="1382200" cy="10039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2200" cy="1003927"/>
            </a:xfrm>
            <a:custGeom>
              <a:avLst/>
              <a:gdLst/>
              <a:ahLst/>
              <a:cxnLst/>
              <a:rect l="l" t="t" r="r" b="b"/>
              <a:pathLst>
                <a:path w="1382200" h="1003927">
                  <a:moveTo>
                    <a:pt x="37096" y="0"/>
                  </a:moveTo>
                  <a:lnTo>
                    <a:pt x="1345104" y="0"/>
                  </a:lnTo>
                  <a:cubicBezTo>
                    <a:pt x="1365591" y="0"/>
                    <a:pt x="1382200" y="16609"/>
                    <a:pt x="1382200" y="37096"/>
                  </a:cubicBezTo>
                  <a:lnTo>
                    <a:pt x="1382200" y="966831"/>
                  </a:lnTo>
                  <a:cubicBezTo>
                    <a:pt x="1382200" y="976670"/>
                    <a:pt x="1378292" y="986105"/>
                    <a:pt x="1371335" y="993062"/>
                  </a:cubicBezTo>
                  <a:cubicBezTo>
                    <a:pt x="1364378" y="1000019"/>
                    <a:pt x="1354942" y="1003927"/>
                    <a:pt x="1345104" y="1003927"/>
                  </a:cubicBezTo>
                  <a:lnTo>
                    <a:pt x="37096" y="1003927"/>
                  </a:lnTo>
                  <a:cubicBezTo>
                    <a:pt x="16609" y="1003927"/>
                    <a:pt x="0" y="987319"/>
                    <a:pt x="0" y="966831"/>
                  </a:cubicBezTo>
                  <a:lnTo>
                    <a:pt x="0" y="37096"/>
                  </a:lnTo>
                  <a:cubicBezTo>
                    <a:pt x="0" y="27258"/>
                    <a:pt x="3908" y="17822"/>
                    <a:pt x="10865" y="10865"/>
                  </a:cubicBezTo>
                  <a:cubicBezTo>
                    <a:pt x="17822" y="3908"/>
                    <a:pt x="27258" y="0"/>
                    <a:pt x="37096" y="0"/>
                  </a:cubicBezTo>
                  <a:close/>
                </a:path>
              </a:pathLst>
            </a:custGeom>
            <a:solidFill>
              <a:srgbClr val="FFD6C6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382200" cy="1022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9848" y="3860696"/>
            <a:ext cx="4669892" cy="402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3434" lvl="1" indent="-457200" algn="l">
              <a:lnSpc>
                <a:spcPts val="4454"/>
              </a:lnSpc>
              <a:buFont typeface="Wingdings" panose="05000000000000000000" pitchFamily="2" charset="2"/>
              <a:buChar char="q"/>
            </a:pPr>
            <a:r>
              <a:rPr lang="en-US" sz="3299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Street Homeless</a:t>
            </a:r>
          </a:p>
          <a:p>
            <a:pPr marL="813434" lvl="1" indent="-457200" algn="l">
              <a:lnSpc>
                <a:spcPts val="4454"/>
              </a:lnSpc>
              <a:buFont typeface="Wingdings" panose="05000000000000000000" pitchFamily="2" charset="2"/>
              <a:buChar char="q"/>
            </a:pPr>
            <a:r>
              <a:rPr lang="en-US" sz="3299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Temporary accommodation (hostels, B&amp;Bs).</a:t>
            </a:r>
          </a:p>
          <a:p>
            <a:pPr marL="813434" lvl="1" indent="-457200" algn="l">
              <a:lnSpc>
                <a:spcPts val="4454"/>
              </a:lnSpc>
              <a:buFont typeface="Wingdings" panose="05000000000000000000" pitchFamily="2" charset="2"/>
              <a:buChar char="q"/>
            </a:pPr>
            <a:r>
              <a:rPr lang="en-US" sz="3299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 "sofa-surfers," and those with no fixed abode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3126" y="3740267"/>
            <a:ext cx="4306174" cy="3189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ctr">
              <a:lnSpc>
                <a:spcPts val="4169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Patients with mental health problems, including schizophrenia, bipolar disorder, depression and post traumatic stress disorder.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93592" y="3117926"/>
            <a:ext cx="5698388" cy="482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1845" lvl="1" indent="-457200" algn="l">
              <a:lnSpc>
                <a:spcPts val="4185"/>
              </a:lnSpc>
              <a:buFont typeface="Wingdings" panose="05000000000000000000" pitchFamily="2" charset="2"/>
              <a:buChar char="Ø"/>
            </a:pPr>
            <a:r>
              <a:rPr lang="en-US" sz="3100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Vulnerable groups such as migrants, refugees, experienced severe trauma, domestic violence or  abuse.</a:t>
            </a:r>
          </a:p>
          <a:p>
            <a:pPr marL="791845" lvl="1" indent="-457200" algn="l">
              <a:lnSpc>
                <a:spcPts val="4185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Prisoners and those with no recourse to public funds.</a:t>
            </a:r>
          </a:p>
          <a:p>
            <a:pPr marL="791845" lvl="1" indent="-457200" algn="l">
              <a:lnSpc>
                <a:spcPts val="4185"/>
              </a:lnSpc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Substance misuse (alcohol and drug dependency)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34874" y="770379"/>
            <a:ext cx="7618252" cy="64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41"/>
              </a:lnSpc>
              <a:spcBef>
                <a:spcPct val="0"/>
              </a:spcBef>
            </a:pPr>
            <a:r>
              <a:rPr lang="en-US" sz="5153" b="1" spc="257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Patient Population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96165" y="1733191"/>
            <a:ext cx="5695669" cy="123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59"/>
              </a:lnSpc>
              <a:spcBef>
                <a:spcPct val="0"/>
              </a:spcBef>
            </a:pPr>
            <a:r>
              <a:rPr lang="en-US" sz="3599" b="1" dirty="0">
                <a:solidFill>
                  <a:srgbClr val="2A2B39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at Homeless Medical Centre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888682" y="7242840"/>
            <a:ext cx="1746217" cy="3044160"/>
          </a:xfrm>
          <a:custGeom>
            <a:avLst/>
            <a:gdLst/>
            <a:ahLst/>
            <a:cxnLst/>
            <a:rect l="l" t="t" r="r" b="b"/>
            <a:pathLst>
              <a:path w="1746217" h="3044160">
                <a:moveTo>
                  <a:pt x="0" y="0"/>
                </a:moveTo>
                <a:lnTo>
                  <a:pt x="1746217" y="0"/>
                </a:lnTo>
                <a:lnTo>
                  <a:pt x="1746217" y="3044160"/>
                </a:lnTo>
                <a:lnTo>
                  <a:pt x="0" y="3044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5474431" y="7357658"/>
            <a:ext cx="2038321" cy="2814524"/>
          </a:xfrm>
          <a:custGeom>
            <a:avLst/>
            <a:gdLst/>
            <a:ahLst/>
            <a:cxnLst/>
            <a:rect l="l" t="t" r="r" b="b"/>
            <a:pathLst>
              <a:path w="2038321" h="2814524">
                <a:moveTo>
                  <a:pt x="0" y="0"/>
                </a:moveTo>
                <a:lnTo>
                  <a:pt x="2038322" y="0"/>
                </a:lnTo>
                <a:lnTo>
                  <a:pt x="2038322" y="2814524"/>
                </a:lnTo>
                <a:lnTo>
                  <a:pt x="0" y="281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4070260" y="636273"/>
            <a:ext cx="3189040" cy="2849156"/>
          </a:xfrm>
          <a:custGeom>
            <a:avLst/>
            <a:gdLst/>
            <a:ahLst/>
            <a:cxnLst/>
            <a:rect l="l" t="t" r="r" b="b"/>
            <a:pathLst>
              <a:path w="3189040" h="2849156">
                <a:moveTo>
                  <a:pt x="0" y="0"/>
                </a:moveTo>
                <a:lnTo>
                  <a:pt x="3189040" y="0"/>
                </a:lnTo>
                <a:lnTo>
                  <a:pt x="3189040" y="2849156"/>
                </a:lnTo>
                <a:lnTo>
                  <a:pt x="0" y="2849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75984" y="118145"/>
            <a:ext cx="3051873" cy="2779978"/>
          </a:xfrm>
          <a:custGeom>
            <a:avLst/>
            <a:gdLst/>
            <a:ahLst/>
            <a:cxnLst/>
            <a:rect l="l" t="t" r="r" b="b"/>
            <a:pathLst>
              <a:path w="3051873" h="2779978">
                <a:moveTo>
                  <a:pt x="0" y="0"/>
                </a:moveTo>
                <a:lnTo>
                  <a:pt x="3051873" y="0"/>
                </a:lnTo>
                <a:lnTo>
                  <a:pt x="3051873" y="2779979"/>
                </a:lnTo>
                <a:lnTo>
                  <a:pt x="0" y="2779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77635" y="2536231"/>
            <a:ext cx="4049531" cy="2923025"/>
          </a:xfrm>
          <a:custGeom>
            <a:avLst/>
            <a:gdLst/>
            <a:ahLst/>
            <a:cxnLst/>
            <a:rect l="l" t="t" r="r" b="b"/>
            <a:pathLst>
              <a:path w="4049531" h="2923025">
                <a:moveTo>
                  <a:pt x="0" y="0"/>
                </a:moveTo>
                <a:lnTo>
                  <a:pt x="4049531" y="0"/>
                </a:lnTo>
                <a:lnTo>
                  <a:pt x="4049531" y="2923025"/>
                </a:lnTo>
                <a:lnTo>
                  <a:pt x="0" y="292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94303" y="519421"/>
            <a:ext cx="17899395" cy="8267934"/>
            <a:chOff x="0" y="76200"/>
            <a:chExt cx="23865860" cy="11023912"/>
          </a:xfrm>
        </p:grpSpPr>
        <p:sp>
          <p:nvSpPr>
            <p:cNvPr id="4" name="TextBox 4"/>
            <p:cNvSpPr txBox="1"/>
            <p:nvPr/>
          </p:nvSpPr>
          <p:spPr>
            <a:xfrm>
              <a:off x="0" y="5238251"/>
              <a:ext cx="23865860" cy="2529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7012" lvl="1" algn="l">
                <a:lnSpc>
                  <a:spcPts val="5099"/>
                </a:lnSpc>
              </a:pPr>
              <a:r>
                <a:rPr lang="en-US" sz="3863" b="1" spc="-123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</a:t>
              </a:r>
              <a:r>
                <a:rPr lang="en-US" sz="3863" b="1" u="none" strike="noStrike" spc="-123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mong </a:t>
              </a:r>
              <a:r>
                <a:rPr lang="en-US" sz="3863" b="1" u="none" strike="noStrike" spc="-123" dirty="0">
                  <a:solidFill>
                    <a:srgbClr val="0F42B5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3355</a:t>
              </a:r>
              <a:r>
                <a:rPr lang="en-US" sz="3863" b="1" u="none" strike="noStrike" spc="-123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homeless people in the UK, </a:t>
              </a:r>
            </a:p>
            <a:p>
              <a:pPr marL="988512" lvl="1" indent="-571500" algn="l">
                <a:lnSpc>
                  <a:spcPts val="5099"/>
                </a:lnSpc>
                <a:buFont typeface="Wingdings" panose="05000000000000000000" pitchFamily="2" charset="2"/>
                <a:buChar char="Ø"/>
              </a:pPr>
              <a:r>
                <a:rPr lang="en-US" sz="3863" b="1" u="none" strike="noStrike" spc="-123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2452 </a:t>
              </a:r>
              <a:r>
                <a:rPr lang="en-US" sz="3863" b="1" u="none" strike="noStrike" spc="-123" dirty="0">
                  <a:solidFill>
                    <a:srgbClr val="FF3131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(78%)</a:t>
              </a:r>
              <a:r>
                <a:rPr lang="en-US" sz="3863" b="1" u="none" strike="noStrike" spc="-123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have physical health problems of which </a:t>
              </a:r>
            </a:p>
            <a:p>
              <a:pPr marL="956128" lvl="1" indent="-571500" algn="l">
                <a:lnSpc>
                  <a:spcPts val="4703"/>
                </a:lnSpc>
                <a:buFont typeface="Wingdings" panose="05000000000000000000" pitchFamily="2" charset="2"/>
                <a:buChar char="Ø"/>
              </a:pPr>
              <a:r>
                <a:rPr lang="en-US" sz="3563" b="1" u="none" strike="noStrike" spc="-114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1371 </a:t>
              </a:r>
              <a:r>
                <a:rPr lang="en-US" sz="3563" b="1" u="none" strike="noStrike" spc="-114" dirty="0">
                  <a:solidFill>
                    <a:srgbClr val="5E17EB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(41%)</a:t>
              </a:r>
              <a:r>
                <a:rPr lang="en-US" sz="3563" b="1" u="none" strike="noStrike" spc="-114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have </a:t>
              </a:r>
              <a:r>
                <a:rPr lang="en-US" sz="3563" b="1" u="none" strike="noStrike" spc="-114" dirty="0">
                  <a:solidFill>
                    <a:srgbClr val="5E17EB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MSK </a:t>
              </a:r>
              <a:r>
                <a:rPr lang="en-US" sz="3563" b="1" u="none" strike="noStrike" spc="-114" dirty="0">
                  <a:solidFill>
                    <a:srgbClr val="050A3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issues  </a:t>
              </a:r>
              <a:r>
                <a:rPr lang="en-US" sz="3563" u="none" strike="noStrike" spc="-114" dirty="0">
                  <a:solidFill>
                    <a:srgbClr val="050A3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(A National study on homeless health needs audit UK, 2022)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82517" y="8408520"/>
              <a:ext cx="22359881" cy="2691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1500" indent="-571500" algn="l">
                <a:lnSpc>
                  <a:spcPts val="5959"/>
                </a:lnSpc>
                <a:buFont typeface="Wingdings" panose="05000000000000000000" pitchFamily="2" charset="2"/>
                <a:buChar char="v"/>
              </a:pPr>
              <a:r>
                <a:rPr lang="en-US" sz="3724" b="1" dirty="0">
                  <a:solidFill>
                    <a:srgbClr val="050A3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Homeless people have a </a:t>
              </a:r>
              <a:r>
                <a:rPr lang="en-US" sz="3724" b="1" dirty="0">
                  <a:solidFill>
                    <a:srgbClr val="EF2C5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‘tri-morbidity’</a:t>
              </a:r>
              <a:r>
                <a:rPr lang="en-US" sz="3724" b="1" dirty="0">
                  <a:solidFill>
                    <a:srgbClr val="050A3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 health issues like mental health, physical health, drug abuse or alcoholism (</a:t>
              </a:r>
              <a:r>
                <a:rPr lang="en-US" sz="3724" b="1" dirty="0" err="1">
                  <a:solidFill>
                    <a:srgbClr val="050A3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Hawett</a:t>
              </a:r>
              <a:r>
                <a:rPr lang="en-US" sz="3724" b="1" dirty="0">
                  <a:solidFill>
                    <a:srgbClr val="050A30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 et al., 2012)</a:t>
              </a:r>
            </a:p>
            <a:p>
              <a:pPr marL="0" lvl="0" indent="0" algn="l">
                <a:lnSpc>
                  <a:spcPts val="3523"/>
                </a:lnSpc>
                <a:spcBef>
                  <a:spcPct val="0"/>
                </a:spcBef>
              </a:pPr>
              <a:endParaRPr lang="en-US" sz="3724" b="1" dirty="0">
                <a:solidFill>
                  <a:srgbClr val="050A30"/>
                </a:solidFill>
                <a:latin typeface="HK Grotesk Medium"/>
                <a:ea typeface="HK Grotesk Medium"/>
                <a:cs typeface="HK Grotesk Medium"/>
                <a:sym typeface="HK Grotesk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93508" y="76200"/>
              <a:ext cx="22182461" cy="4374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1"/>
                </a:lnSpc>
              </a:pPr>
              <a:endParaRPr dirty="0"/>
            </a:p>
            <a:p>
              <a:pPr marL="685800" lvl="0" indent="-685800" algn="ctr">
                <a:lnSpc>
                  <a:spcPts val="4621"/>
                </a:lnSpc>
                <a:spcBef>
                  <a:spcPct val="0"/>
                </a:spcBef>
                <a:buFont typeface="Wingdings" panose="05000000000000000000" pitchFamily="2" charset="2"/>
                <a:buChar char="v"/>
              </a:pPr>
              <a:r>
                <a:rPr lang="en-US" sz="4621" b="1" dirty="0">
                  <a:solidFill>
                    <a:srgbClr val="12229D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3</a:t>
              </a:r>
              <a:r>
                <a:rPr lang="en-US" sz="4621" b="1" u="none" strike="noStrike" dirty="0">
                  <a:solidFill>
                    <a:srgbClr val="12229D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82,000 </a:t>
              </a:r>
              <a:r>
                <a:rPr lang="en-US" sz="4621" b="1" u="none" strike="noStrike" dirty="0">
                  <a:solidFill>
                    <a:srgbClr val="1D1C24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people </a:t>
              </a:r>
              <a:r>
                <a:rPr lang="en-US" sz="4621" b="1" dirty="0">
                  <a:solidFill>
                    <a:srgbClr val="1D1C24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are</a:t>
              </a:r>
              <a:r>
                <a:rPr lang="en-US" sz="4621" b="1" u="none" strike="noStrike" dirty="0">
                  <a:solidFill>
                    <a:srgbClr val="1D1C24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 homeless in England</a:t>
              </a:r>
            </a:p>
            <a:p>
              <a:pPr marL="0" lvl="0" indent="0" algn="l">
                <a:lnSpc>
                  <a:spcPts val="3215"/>
                </a:lnSpc>
                <a:spcBef>
                  <a:spcPct val="0"/>
                </a:spcBef>
              </a:pPr>
              <a:r>
                <a:rPr lang="en-US" sz="3215" b="1" u="none" strike="noStrike" dirty="0">
                  <a:solidFill>
                    <a:srgbClr val="1D1C24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(</a:t>
              </a:r>
              <a:r>
                <a:rPr lang="en-US" sz="3215" u="none" strike="noStrike" dirty="0">
                  <a:solidFill>
                    <a:srgbClr val="1D1C24"/>
                  </a:solidFill>
                  <a:latin typeface="HK Grotesk"/>
                  <a:ea typeface="HK Grotesk"/>
                  <a:cs typeface="HK Grotesk"/>
                  <a:sym typeface="HK Grotesk"/>
                </a:rPr>
                <a:t>Shelter 2025, the National Campaign for Homeless People Organization)</a:t>
              </a:r>
            </a:p>
            <a:p>
              <a:pPr marL="0" lvl="0" indent="0" algn="l">
                <a:lnSpc>
                  <a:spcPts val="3215"/>
                </a:lnSpc>
                <a:spcBef>
                  <a:spcPct val="0"/>
                </a:spcBef>
              </a:pPr>
              <a:endParaRPr lang="en-US" sz="3215" u="none" strike="noStrike" dirty="0">
                <a:solidFill>
                  <a:srgbClr val="1D1C24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  <a:p>
              <a:pPr marL="571500" lvl="0" indent="-571500" algn="l">
                <a:lnSpc>
                  <a:spcPts val="3656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sz="3656" b="1" u="none" strike="noStrike" dirty="0">
                  <a:solidFill>
                    <a:srgbClr val="00000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Homeless people face extreme health inequalities in the UK</a:t>
              </a:r>
              <a:r>
                <a:rPr lang="en-US" sz="3656" u="none" strike="noStrike" dirty="0">
                  <a:solidFill>
                    <a:srgbClr val="12229D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</a:t>
              </a:r>
            </a:p>
            <a:p>
              <a:pPr marL="0" lvl="0" indent="0" algn="l">
                <a:lnSpc>
                  <a:spcPts val="2951"/>
                </a:lnSpc>
                <a:spcBef>
                  <a:spcPct val="0"/>
                </a:spcBef>
              </a:pPr>
              <a:r>
                <a:rPr lang="en-US" sz="2951" u="none" strike="noStrike" dirty="0">
                  <a:solidFill>
                    <a:srgbClr val="00000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(Bowen et al., 2019)</a:t>
              </a:r>
            </a:p>
            <a:p>
              <a:pPr marL="0" lvl="0" indent="0" algn="l">
                <a:lnSpc>
                  <a:spcPts val="3215"/>
                </a:lnSpc>
                <a:spcBef>
                  <a:spcPct val="0"/>
                </a:spcBef>
              </a:pPr>
              <a:endParaRPr lang="en-US" sz="2951" u="none" strike="noStrike" dirty="0">
                <a:solidFill>
                  <a:srgbClr val="000000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284" y="230258"/>
            <a:ext cx="17053177" cy="8088040"/>
            <a:chOff x="0" y="76200"/>
            <a:chExt cx="22737570" cy="10784053"/>
          </a:xfrm>
        </p:grpSpPr>
        <p:sp>
          <p:nvSpPr>
            <p:cNvPr id="3" name="TextBox 3"/>
            <p:cNvSpPr txBox="1"/>
            <p:nvPr/>
          </p:nvSpPr>
          <p:spPr>
            <a:xfrm>
              <a:off x="0" y="1304047"/>
              <a:ext cx="22737570" cy="9556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9"/>
                </a:lnSpc>
              </a:pPr>
              <a:endParaRPr dirty="0"/>
            </a:p>
            <a:p>
              <a:pPr algn="l">
                <a:lnSpc>
                  <a:spcPts val="2446"/>
                </a:lnSpc>
              </a:pPr>
              <a:endParaRPr dirty="0"/>
            </a:p>
            <a:p>
              <a:pPr marL="457200" indent="-457200" algn="l">
                <a:lnSpc>
                  <a:spcPts val="4912"/>
                </a:lnSpc>
                <a:buFont typeface="Wingdings" panose="05000000000000000000" pitchFamily="2" charset="2"/>
                <a:buChar char="Ø"/>
              </a:pP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The most common physical pain due to </a:t>
              </a:r>
              <a:r>
                <a:rPr lang="en-US" sz="3070" b="1" dirty="0">
                  <a:solidFill>
                    <a:srgbClr val="E23B53"/>
                  </a:solidFill>
                  <a:latin typeface="Lora Bold"/>
                  <a:ea typeface="Lora Bold"/>
                  <a:cs typeface="Lora Bold"/>
                  <a:sym typeface="Lora Bold"/>
                </a:rPr>
                <a:t>broken bones (39%), arthritis (23%),</a:t>
              </a:r>
              <a:r>
                <a:rPr lang="en-US" sz="3070" b="1" dirty="0">
                  <a:solidFill>
                    <a:srgbClr val="050A30"/>
                  </a:solidFill>
                  <a:latin typeface="Lora Bold"/>
                  <a:ea typeface="Lora Bold"/>
                  <a:cs typeface="Lora Bold"/>
                  <a:sym typeface="Lora Bold"/>
                </a:rPr>
                <a:t> </a:t>
              </a: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migraine (22%), pain after surgery (22%), </a:t>
              </a:r>
              <a:r>
                <a:rPr lang="en-US" sz="3070" b="1" dirty="0">
                  <a:solidFill>
                    <a:srgbClr val="CA4948"/>
                  </a:solidFill>
                  <a:latin typeface="Lora Bold"/>
                  <a:ea typeface="Lora Bold"/>
                  <a:cs typeface="Lora Bold"/>
                  <a:sym typeface="Lora Bold"/>
                </a:rPr>
                <a:t>sciatica (14%)</a:t>
              </a:r>
              <a:r>
                <a:rPr lang="en-US" sz="3070" dirty="0">
                  <a:solidFill>
                    <a:srgbClr val="CA4948"/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and cluster headaches (12%) </a:t>
              </a:r>
            </a:p>
            <a:p>
              <a:pPr algn="l">
                <a:lnSpc>
                  <a:spcPts val="4687"/>
                </a:lnSpc>
              </a:pPr>
              <a:r>
                <a:rPr lang="en-US" sz="2929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 (Groundswell charity, 2018)</a:t>
              </a:r>
            </a:p>
            <a:p>
              <a:pPr algn="l">
                <a:lnSpc>
                  <a:spcPts val="4912"/>
                </a:lnSpc>
              </a:pPr>
              <a:endParaRPr lang="en-US" sz="2929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457200" indent="-457200" algn="l">
                <a:lnSpc>
                  <a:spcPts val="4912"/>
                </a:lnSpc>
                <a:buFont typeface="Wingdings" panose="05000000000000000000" pitchFamily="2" charset="2"/>
                <a:buChar char="q"/>
              </a:pP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Quick access to physiotherapy is vital to prevent new acute MSK problems from becoming chronic (Dept. of Health,2016)</a:t>
              </a:r>
            </a:p>
            <a:p>
              <a:pPr algn="l">
                <a:lnSpc>
                  <a:spcPts val="4912"/>
                </a:lnSpc>
              </a:pPr>
              <a:endParaRPr lang="en-US" sz="3070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457200" indent="-457200" algn="l">
                <a:lnSpc>
                  <a:spcPts val="4912"/>
                </a:lnSpc>
                <a:buFont typeface="Wingdings" panose="05000000000000000000" pitchFamily="2" charset="2"/>
                <a:buChar char="Ø"/>
              </a:pP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The mortality and multi-morbidity rates in </a:t>
              </a:r>
              <a:r>
                <a:rPr lang="en-US" sz="3070" b="1" dirty="0">
                  <a:solidFill>
                    <a:srgbClr val="050A30"/>
                  </a:solidFill>
                  <a:latin typeface="Lora Bold"/>
                  <a:ea typeface="Lora Bold"/>
                  <a:cs typeface="Lora Bold"/>
                  <a:sym typeface="Lora Bold"/>
                </a:rPr>
                <a:t>homeless people</a:t>
              </a: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 are </a:t>
              </a:r>
              <a:r>
                <a:rPr lang="en-US" sz="3070" b="1" dirty="0">
                  <a:solidFill>
                    <a:srgbClr val="CA4948"/>
                  </a:solidFill>
                  <a:latin typeface="Lora Bold"/>
                  <a:ea typeface="Lora Bold"/>
                  <a:cs typeface="Lora Bold"/>
                  <a:sym typeface="Lora Bold"/>
                </a:rPr>
                <a:t>12 times </a:t>
              </a: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higher compared to the </a:t>
              </a:r>
              <a:r>
                <a:rPr lang="en-US" sz="3070" b="1" dirty="0">
                  <a:solidFill>
                    <a:srgbClr val="050A30"/>
                  </a:solidFill>
                  <a:latin typeface="Lora Bold"/>
                  <a:ea typeface="Lora Bold"/>
                  <a:cs typeface="Lora Bold"/>
                  <a:sym typeface="Lora Bold"/>
                </a:rPr>
                <a:t>general population</a:t>
              </a:r>
              <a:r>
                <a:rPr lang="en-US" sz="3070" dirty="0">
                  <a:solidFill>
                    <a:srgbClr val="050A30"/>
                  </a:solidFill>
                  <a:latin typeface="Lora"/>
                  <a:ea typeface="Lora"/>
                  <a:cs typeface="Lora"/>
                  <a:sym typeface="Lora"/>
                </a:rPr>
                <a:t> (Aldridge et al., 2017)</a:t>
              </a:r>
            </a:p>
            <a:p>
              <a:pPr algn="l">
                <a:lnSpc>
                  <a:spcPts val="4912"/>
                </a:lnSpc>
              </a:pPr>
              <a:endParaRPr lang="en-US" sz="3070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>
                <a:lnSpc>
                  <a:spcPts val="2446"/>
                </a:lnSpc>
                <a:spcBef>
                  <a:spcPct val="0"/>
                </a:spcBef>
              </a:pPr>
              <a:endParaRPr lang="en-US" sz="3070" dirty="0">
                <a:solidFill>
                  <a:srgbClr val="050A30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89163" y="76200"/>
              <a:ext cx="22182461" cy="852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3683381" y="6766539"/>
            <a:ext cx="2941767" cy="2663280"/>
          </a:xfrm>
          <a:custGeom>
            <a:avLst/>
            <a:gdLst/>
            <a:ahLst/>
            <a:cxnLst/>
            <a:rect l="l" t="t" r="r" b="b"/>
            <a:pathLst>
              <a:path w="2941767" h="2663280">
                <a:moveTo>
                  <a:pt x="2941767" y="0"/>
                </a:moveTo>
                <a:lnTo>
                  <a:pt x="0" y="0"/>
                </a:lnTo>
                <a:lnTo>
                  <a:pt x="0" y="2663279"/>
                </a:lnTo>
                <a:lnTo>
                  <a:pt x="2941767" y="2663279"/>
                </a:lnTo>
                <a:lnTo>
                  <a:pt x="29417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429" y="2211533"/>
            <a:ext cx="17633141" cy="7046767"/>
          </a:xfrm>
          <a:custGeom>
            <a:avLst/>
            <a:gdLst/>
            <a:ahLst/>
            <a:cxnLst/>
            <a:rect l="l" t="t" r="r" b="b"/>
            <a:pathLst>
              <a:path w="17633141" h="7046767">
                <a:moveTo>
                  <a:pt x="0" y="0"/>
                </a:moveTo>
                <a:lnTo>
                  <a:pt x="17633142" y="0"/>
                </a:lnTo>
                <a:lnTo>
                  <a:pt x="17633142" y="7046767"/>
                </a:lnTo>
                <a:lnTo>
                  <a:pt x="0" y="7046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9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TextBox 3"/>
          <p:cNvSpPr txBox="1"/>
          <p:nvPr/>
        </p:nvSpPr>
        <p:spPr>
          <a:xfrm>
            <a:off x="12544761" y="9201150"/>
            <a:ext cx="309205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Cream et al., 2020 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9104" y="128190"/>
            <a:ext cx="13351907" cy="10030620"/>
          </a:xfrm>
          <a:custGeom>
            <a:avLst/>
            <a:gdLst/>
            <a:ahLst/>
            <a:cxnLst/>
            <a:rect l="l" t="t" r="r" b="b"/>
            <a:pathLst>
              <a:path w="13351907" h="10030620">
                <a:moveTo>
                  <a:pt x="0" y="0"/>
                </a:moveTo>
                <a:lnTo>
                  <a:pt x="13351908" y="0"/>
                </a:lnTo>
                <a:lnTo>
                  <a:pt x="13351908" y="10030620"/>
                </a:lnTo>
                <a:lnTo>
                  <a:pt x="0" y="1003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314840" y="9677205"/>
            <a:ext cx="2339578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Cream et al.,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72B54-3B50-0697-9B0F-C7FD5809F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Illustration of Smiling Healthcare Professionals">
            <a:extLst>
              <a:ext uri="{FF2B5EF4-FFF2-40B4-BE49-F238E27FC236}">
                <a16:creationId xmlns:a16="http://schemas.microsoft.com/office/drawing/2014/main" id="{868FF3BD-D496-34F6-775B-1A210E5B42A0}"/>
              </a:ext>
            </a:extLst>
          </p:cNvPr>
          <p:cNvSpPr/>
          <p:nvPr/>
        </p:nvSpPr>
        <p:spPr>
          <a:xfrm>
            <a:off x="13430994" y="5471262"/>
            <a:ext cx="4212385" cy="3311988"/>
          </a:xfrm>
          <a:custGeom>
            <a:avLst/>
            <a:gdLst/>
            <a:ahLst/>
            <a:cxnLst/>
            <a:rect l="l" t="t" r="r" b="b"/>
            <a:pathLst>
              <a:path w="4212385" h="3311988">
                <a:moveTo>
                  <a:pt x="0" y="0"/>
                </a:moveTo>
                <a:lnTo>
                  <a:pt x="4212385" y="0"/>
                </a:lnTo>
                <a:lnTo>
                  <a:pt x="4212385" y="3311988"/>
                </a:lnTo>
                <a:lnTo>
                  <a:pt x="0" y="3311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F9DEC35-6FA5-E89F-B20E-A6D2AEF829BC}"/>
              </a:ext>
            </a:extLst>
          </p:cNvPr>
          <p:cNvSpPr/>
          <p:nvPr/>
        </p:nvSpPr>
        <p:spPr>
          <a:xfrm>
            <a:off x="13430994" y="1579425"/>
            <a:ext cx="3549645" cy="3564075"/>
          </a:xfrm>
          <a:custGeom>
            <a:avLst/>
            <a:gdLst/>
            <a:ahLst/>
            <a:cxnLst/>
            <a:rect l="l" t="t" r="r" b="b"/>
            <a:pathLst>
              <a:path w="3549645" h="3564075">
                <a:moveTo>
                  <a:pt x="0" y="0"/>
                </a:moveTo>
                <a:lnTo>
                  <a:pt x="3549645" y="0"/>
                </a:lnTo>
                <a:lnTo>
                  <a:pt x="3549645" y="3564075"/>
                </a:lnTo>
                <a:lnTo>
                  <a:pt x="0" y="3564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E1FEB79-C594-A8C9-66BD-871C4DDB4A6F}"/>
              </a:ext>
            </a:extLst>
          </p:cNvPr>
          <p:cNvSpPr/>
          <p:nvPr/>
        </p:nvSpPr>
        <p:spPr>
          <a:xfrm flipV="1">
            <a:off x="0" y="9502690"/>
            <a:ext cx="18288000" cy="9426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2B72911-2121-1275-4C1E-E66D5D9283B5}"/>
              </a:ext>
            </a:extLst>
          </p:cNvPr>
          <p:cNvGrpSpPr/>
          <p:nvPr/>
        </p:nvGrpSpPr>
        <p:grpSpPr>
          <a:xfrm>
            <a:off x="1384300" y="690042"/>
            <a:ext cx="10655300" cy="7121252"/>
            <a:chOff x="0" y="238125"/>
            <a:chExt cx="12135199" cy="9388376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6845C7D-003B-93A3-D72B-5EC81B4CC322}"/>
                </a:ext>
              </a:extLst>
            </p:cNvPr>
            <p:cNvSpPr txBox="1"/>
            <p:nvPr/>
          </p:nvSpPr>
          <p:spPr>
            <a:xfrm>
              <a:off x="0" y="238125"/>
              <a:ext cx="11565467" cy="1143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7393"/>
                </a:lnSpc>
                <a:spcBef>
                  <a:spcPct val="0"/>
                </a:spcBef>
              </a:pPr>
              <a:r>
                <a:rPr lang="en-US" sz="4400" b="1" u="none" strike="noStrike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The Practice Multidisciplinary Team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2086C60-85AE-298F-C174-EE6B0127ED84}"/>
                </a:ext>
              </a:extLst>
            </p:cNvPr>
            <p:cNvSpPr txBox="1"/>
            <p:nvPr/>
          </p:nvSpPr>
          <p:spPr>
            <a:xfrm>
              <a:off x="0" y="2593320"/>
              <a:ext cx="12135199" cy="7033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Practice manager and Admin team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Care coordinators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GP’s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Practice Nurse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Clinical Pharmacist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Health care Assistant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Psychologist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Advanced Mental Health Practitioner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Advanced clinical Practitioner (ACP)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FCP/APP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Social Prescriber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Podiatrist</a:t>
              </a:r>
            </a:p>
            <a:p>
              <a:pPr marL="582577" lvl="1" indent="-291289" algn="l">
                <a:lnSpc>
                  <a:spcPts val="323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8" u="none" strike="noStrik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Dentist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14257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2155</Words>
  <Application>Microsoft Office PowerPoint</Application>
  <PresentationFormat>Custom</PresentationFormat>
  <Paragraphs>284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Aptos</vt:lpstr>
      <vt:lpstr>Calibri</vt:lpstr>
      <vt:lpstr>HK Grotesk Bold</vt:lpstr>
      <vt:lpstr>Cooper Hewitt Bold</vt:lpstr>
      <vt:lpstr>Arial Unicode</vt:lpstr>
      <vt:lpstr>Courier New</vt:lpstr>
      <vt:lpstr>Canva Sans Bold Italics</vt:lpstr>
      <vt:lpstr>Lora</vt:lpstr>
      <vt:lpstr>Open Sans</vt:lpstr>
      <vt:lpstr>Open Sans Bold</vt:lpstr>
      <vt:lpstr>Canva Sans</vt:lpstr>
      <vt:lpstr>Arial</vt:lpstr>
      <vt:lpstr>HK Grotesk Medium</vt:lpstr>
      <vt:lpstr>Wingdings</vt:lpstr>
      <vt:lpstr>Lora Bold</vt:lpstr>
      <vt:lpstr>HK Grotesk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Physiotherapy Homelessness</dc:title>
  <dc:creator>Rajesh Kumar</dc:creator>
  <dc:description>Presentation - Leadership in Treating</dc:description>
  <cp:lastModifiedBy>Gemma Bilham Clarke</cp:lastModifiedBy>
  <cp:revision>66</cp:revision>
  <dcterms:created xsi:type="dcterms:W3CDTF">2006-08-16T00:00:00Z</dcterms:created>
  <dcterms:modified xsi:type="dcterms:W3CDTF">2026-02-10T12:26:46Z</dcterms:modified>
  <dc:identifier>DAG_zbLSYXQ</dc:identifier>
</cp:coreProperties>
</file>