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1" r:id="rId5"/>
  </p:sldMasterIdLst>
  <p:notesMasterIdLst>
    <p:notesMasterId r:id="rId16"/>
  </p:notesMasterIdLst>
  <p:handoutMasterIdLst>
    <p:handoutMasterId r:id="rId17"/>
  </p:handoutMasterIdLst>
  <p:sldIdLst>
    <p:sldId id="256" r:id="rId6"/>
    <p:sldId id="257" r:id="rId7"/>
    <p:sldId id="258" r:id="rId8"/>
    <p:sldId id="259" r:id="rId9"/>
    <p:sldId id="260" r:id="rId10"/>
    <p:sldId id="261" r:id="rId11"/>
    <p:sldId id="262" r:id="rId12"/>
    <p:sldId id="263" r:id="rId13"/>
    <p:sldId id="264" r:id="rId14"/>
    <p:sldId id="265" r:id="rId15"/>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F8CD2A1-5A48-7574-879B-7884EAFB3C85}" name="Turner, Anna" initials="TA" userId="S::anna.turner@esneft.nhs.uk::f01f17f6-aa34-4c7b-b88c-7ebdea496f78" providerId="AD"/>
  <p188:author id="{AEB2F0AE-5A8F-C545-17A0-9A767CE790DE}" name="Morris, Damian" initials="MD" userId="S::damian.morris@esneft.nhs.uk::29aa9d75-2743-4e1f-add6-db5e7e7b0db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B9F"/>
    <a:srgbClr val="0077BE"/>
    <a:srgbClr val="AE2573"/>
    <a:srgbClr val="FCEE1D"/>
    <a:srgbClr val="804097"/>
    <a:srgbClr val="D0A4E0"/>
    <a:srgbClr val="E9078A"/>
    <a:srgbClr val="004B88"/>
    <a:srgbClr val="004C8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74" autoAdjust="0"/>
    <p:restoredTop sz="67070" autoAdjust="0"/>
  </p:normalViewPr>
  <p:slideViewPr>
    <p:cSldViewPr snapToGrid="0">
      <p:cViewPr varScale="1">
        <p:scale>
          <a:sx n="74" d="100"/>
          <a:sy n="74" d="100"/>
        </p:scale>
        <p:origin x="1932" y="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8/10/relationships/authors" Target="authors.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ole, Joshua" userId="07673f3e-e485-484d-9066-10377ba4ee31" providerId="ADAL" clId="{4ED7AAC6-43CF-4A50-B622-3EC627FC7BCD}"/>
    <pc:docChg chg="undo custSel modSld">
      <pc:chgData name="Poole, Joshua" userId="07673f3e-e485-484d-9066-10377ba4ee31" providerId="ADAL" clId="{4ED7AAC6-43CF-4A50-B622-3EC627FC7BCD}" dt="2026-02-09T10:17:07.549" v="90" actId="1076"/>
      <pc:docMkLst>
        <pc:docMk/>
      </pc:docMkLst>
      <pc:sldChg chg="modSp mod modNotesTx">
        <pc:chgData name="Poole, Joshua" userId="07673f3e-e485-484d-9066-10377ba4ee31" providerId="ADAL" clId="{4ED7AAC6-43CF-4A50-B622-3EC627FC7BCD}" dt="2026-02-09T10:17:07.549" v="90" actId="1076"/>
        <pc:sldMkLst>
          <pc:docMk/>
          <pc:sldMk cId="3404310256" sldId="256"/>
        </pc:sldMkLst>
        <pc:spChg chg="mod">
          <ac:chgData name="Poole, Joshua" userId="07673f3e-e485-484d-9066-10377ba4ee31" providerId="ADAL" clId="{4ED7AAC6-43CF-4A50-B622-3EC627FC7BCD}" dt="2026-02-09T10:17:07.549" v="90" actId="1076"/>
          <ac:spMkLst>
            <pc:docMk/>
            <pc:sldMk cId="3404310256" sldId="256"/>
            <ac:spMk id="7" creationId="{92DE02FE-733B-CEE6-32C0-7872D80AA096}"/>
          </ac:spMkLst>
        </pc:spChg>
      </pc:sldChg>
      <pc:sldChg chg="modNotesTx">
        <pc:chgData name="Poole, Joshua" userId="07673f3e-e485-484d-9066-10377ba4ee31" providerId="ADAL" clId="{4ED7AAC6-43CF-4A50-B622-3EC627FC7BCD}" dt="2026-02-09T10:14:17.969" v="11" actId="6549"/>
        <pc:sldMkLst>
          <pc:docMk/>
          <pc:sldMk cId="51888321" sldId="257"/>
        </pc:sldMkLst>
      </pc:sldChg>
      <pc:sldChg chg="modNotesTx">
        <pc:chgData name="Poole, Joshua" userId="07673f3e-e485-484d-9066-10377ba4ee31" providerId="ADAL" clId="{4ED7AAC6-43CF-4A50-B622-3EC627FC7BCD}" dt="2026-02-09T10:14:16.674" v="10" actId="6549"/>
        <pc:sldMkLst>
          <pc:docMk/>
          <pc:sldMk cId="1560572853" sldId="258"/>
        </pc:sldMkLst>
      </pc:sldChg>
      <pc:sldChg chg="modNotesTx">
        <pc:chgData name="Poole, Joshua" userId="07673f3e-e485-484d-9066-10377ba4ee31" providerId="ADAL" clId="{4ED7AAC6-43CF-4A50-B622-3EC627FC7BCD}" dt="2026-02-09T10:14:15.929" v="9" actId="6549"/>
        <pc:sldMkLst>
          <pc:docMk/>
          <pc:sldMk cId="3659956782" sldId="259"/>
        </pc:sldMkLst>
      </pc:sldChg>
      <pc:sldChg chg="modNotesTx">
        <pc:chgData name="Poole, Joshua" userId="07673f3e-e485-484d-9066-10377ba4ee31" providerId="ADAL" clId="{4ED7AAC6-43CF-4A50-B622-3EC627FC7BCD}" dt="2026-02-09T10:14:14.622" v="8" actId="6549"/>
        <pc:sldMkLst>
          <pc:docMk/>
          <pc:sldMk cId="2789948480" sldId="260"/>
        </pc:sldMkLst>
      </pc:sldChg>
      <pc:sldChg chg="modNotesTx">
        <pc:chgData name="Poole, Joshua" userId="07673f3e-e485-484d-9066-10377ba4ee31" providerId="ADAL" clId="{4ED7AAC6-43CF-4A50-B622-3EC627FC7BCD}" dt="2026-02-09T10:14:13.690" v="7" actId="6549"/>
        <pc:sldMkLst>
          <pc:docMk/>
          <pc:sldMk cId="1591170282" sldId="261"/>
        </pc:sldMkLst>
      </pc:sldChg>
      <pc:sldChg chg="modNotesTx">
        <pc:chgData name="Poole, Joshua" userId="07673f3e-e485-484d-9066-10377ba4ee31" providerId="ADAL" clId="{4ED7AAC6-43CF-4A50-B622-3EC627FC7BCD}" dt="2026-02-09T10:14:12.840" v="6" actId="6549"/>
        <pc:sldMkLst>
          <pc:docMk/>
          <pc:sldMk cId="844532174" sldId="262"/>
        </pc:sldMkLst>
      </pc:sldChg>
      <pc:sldChg chg="modSp mod">
        <pc:chgData name="Poole, Joshua" userId="07673f3e-e485-484d-9066-10377ba4ee31" providerId="ADAL" clId="{4ED7AAC6-43CF-4A50-B622-3EC627FC7BCD}" dt="2026-02-09T10:16:46.189" v="79" actId="14100"/>
        <pc:sldMkLst>
          <pc:docMk/>
          <pc:sldMk cId="3742478250" sldId="265"/>
        </pc:sldMkLst>
        <pc:spChg chg="mod">
          <ac:chgData name="Poole, Joshua" userId="07673f3e-e485-484d-9066-10377ba4ee31" providerId="ADAL" clId="{4ED7AAC6-43CF-4A50-B622-3EC627FC7BCD}" dt="2026-02-09T10:16:46.189" v="79" actId="14100"/>
          <ac:spMkLst>
            <pc:docMk/>
            <pc:sldMk cId="3742478250" sldId="265"/>
            <ac:spMk id="4" creationId="{D0CB248E-9003-1290-A478-3630B3BAC24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DCD13980-EA36-473F-BE9C-513767D91AED}" type="datetimeFigureOut">
              <a:rPr lang="en-GB" smtClean="0"/>
              <a:t>09/02/2026</a:t>
            </a:fld>
            <a:endParaRPr lang="en-GB"/>
          </a:p>
        </p:txBody>
      </p:sp>
      <p:sp>
        <p:nvSpPr>
          <p:cNvPr id="4" name="Footer Placeholder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F2015981-8187-4130-A5B2-DBAAADA1A588}" type="slidenum">
              <a:rPr lang="en-GB" smtClean="0"/>
              <a:t>‹#›</a:t>
            </a:fld>
            <a:endParaRPr lang="en-GB"/>
          </a:p>
        </p:txBody>
      </p:sp>
    </p:spTree>
    <p:extLst>
      <p:ext uri="{BB962C8B-B14F-4D97-AF65-F5344CB8AC3E}">
        <p14:creationId xmlns:p14="http://schemas.microsoft.com/office/powerpoint/2010/main" val="32438616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01" cy="498007"/>
          </a:xfrm>
          <a:prstGeom prst="rect">
            <a:avLst/>
          </a:prstGeom>
        </p:spPr>
        <p:txBody>
          <a:bodyPr vert="horz" lIns="92129" tIns="46064" rIns="92129" bIns="46064" rtlCol="0"/>
          <a:lstStyle>
            <a:lvl1pPr algn="l">
              <a:defRPr sz="1300"/>
            </a:lvl1pPr>
          </a:lstStyle>
          <a:p>
            <a:endParaRPr lang="en-GB"/>
          </a:p>
        </p:txBody>
      </p:sp>
      <p:sp>
        <p:nvSpPr>
          <p:cNvPr id="3" name="Date Placeholder 2"/>
          <p:cNvSpPr>
            <a:spLocks noGrp="1"/>
          </p:cNvSpPr>
          <p:nvPr>
            <p:ph type="dt" idx="1"/>
          </p:nvPr>
        </p:nvSpPr>
        <p:spPr>
          <a:xfrm>
            <a:off x="3849770" y="0"/>
            <a:ext cx="2946301" cy="498007"/>
          </a:xfrm>
          <a:prstGeom prst="rect">
            <a:avLst/>
          </a:prstGeom>
        </p:spPr>
        <p:txBody>
          <a:bodyPr vert="horz" lIns="92129" tIns="46064" rIns="92129" bIns="46064" rtlCol="0"/>
          <a:lstStyle>
            <a:lvl1pPr algn="r">
              <a:defRPr sz="1300"/>
            </a:lvl1pPr>
          </a:lstStyle>
          <a:p>
            <a:fld id="{94143477-FCB0-4749-A1EC-A0392170ED9A}" type="datetimeFigureOut">
              <a:rPr lang="en-GB" smtClean="0"/>
              <a:t>09/02/2026</a:t>
            </a:fld>
            <a:endParaRPr lang="en-GB"/>
          </a:p>
        </p:txBody>
      </p:sp>
      <p:sp>
        <p:nvSpPr>
          <p:cNvPr id="4" name="Slide Image Placehold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2129" tIns="46064" rIns="92129" bIns="46064" rtlCol="0" anchor="ctr"/>
          <a:lstStyle/>
          <a:p>
            <a:endParaRPr lang="en-GB"/>
          </a:p>
        </p:txBody>
      </p:sp>
      <p:sp>
        <p:nvSpPr>
          <p:cNvPr id="5" name="Notes Placeholder 4"/>
          <p:cNvSpPr>
            <a:spLocks noGrp="1"/>
          </p:cNvSpPr>
          <p:nvPr>
            <p:ph type="body" sz="quarter" idx="3"/>
          </p:nvPr>
        </p:nvSpPr>
        <p:spPr>
          <a:xfrm>
            <a:off x="680409" y="4777361"/>
            <a:ext cx="5436857" cy="3910636"/>
          </a:xfrm>
          <a:prstGeom prst="rect">
            <a:avLst/>
          </a:prstGeom>
        </p:spPr>
        <p:txBody>
          <a:bodyPr vert="horz" lIns="92129" tIns="46064" rIns="92129" bIns="4606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218"/>
            <a:ext cx="2946301" cy="498007"/>
          </a:xfrm>
          <a:prstGeom prst="rect">
            <a:avLst/>
          </a:prstGeom>
        </p:spPr>
        <p:txBody>
          <a:bodyPr vert="horz" lIns="92129" tIns="46064" rIns="92129" bIns="46064" rtlCol="0" anchor="b"/>
          <a:lstStyle>
            <a:lvl1pPr algn="l">
              <a:defRPr sz="1300"/>
            </a:lvl1pPr>
          </a:lstStyle>
          <a:p>
            <a:endParaRPr lang="en-GB"/>
          </a:p>
        </p:txBody>
      </p:sp>
      <p:sp>
        <p:nvSpPr>
          <p:cNvPr id="7" name="Slide Number Placeholder 6"/>
          <p:cNvSpPr>
            <a:spLocks noGrp="1"/>
          </p:cNvSpPr>
          <p:nvPr>
            <p:ph type="sldNum" sz="quarter" idx="5"/>
          </p:nvPr>
        </p:nvSpPr>
        <p:spPr>
          <a:xfrm>
            <a:off x="3849770" y="9430218"/>
            <a:ext cx="2946301" cy="498007"/>
          </a:xfrm>
          <a:prstGeom prst="rect">
            <a:avLst/>
          </a:prstGeom>
        </p:spPr>
        <p:txBody>
          <a:bodyPr vert="horz" lIns="92129" tIns="46064" rIns="92129" bIns="46064" rtlCol="0" anchor="b"/>
          <a:lstStyle>
            <a:lvl1pPr algn="r">
              <a:defRPr sz="1300"/>
            </a:lvl1pPr>
          </a:lstStyle>
          <a:p>
            <a:fld id="{0F5AA13F-DB2B-4044-9DBD-AF943802DA47}" type="slidenum">
              <a:rPr lang="en-GB" smtClean="0"/>
              <a:t>‹#›</a:t>
            </a:fld>
            <a:endParaRPr lang="en-GB"/>
          </a:p>
        </p:txBody>
      </p:sp>
    </p:spTree>
    <p:extLst>
      <p:ext uri="{BB962C8B-B14F-4D97-AF65-F5344CB8AC3E}">
        <p14:creationId xmlns:p14="http://schemas.microsoft.com/office/powerpoint/2010/main" val="925107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for being here. Today I want to share my leadership journey - not one I ever planned, but one shaped by opportunity, challenge, uncertainty, and a genuine desire to improve care and support others. </a:t>
            </a:r>
          </a:p>
          <a:p>
            <a:endParaRPr lang="en-GB" dirty="0"/>
          </a:p>
          <a:p>
            <a:r>
              <a:rPr lang="en-GB" dirty="0"/>
              <a:t>I hope parts of my story so far resonate with you and support your own journey. </a:t>
            </a:r>
          </a:p>
        </p:txBody>
      </p:sp>
      <p:sp>
        <p:nvSpPr>
          <p:cNvPr id="4" name="Slide Number Placeholder 3"/>
          <p:cNvSpPr>
            <a:spLocks noGrp="1"/>
          </p:cNvSpPr>
          <p:nvPr>
            <p:ph type="sldNum" sz="quarter" idx="5"/>
          </p:nvPr>
        </p:nvSpPr>
        <p:spPr/>
        <p:txBody>
          <a:bodyPr/>
          <a:lstStyle/>
          <a:p>
            <a:fld id="{0F5AA13F-DB2B-4044-9DBD-AF943802DA47}" type="slidenum">
              <a:rPr lang="en-GB" smtClean="0"/>
              <a:t>1</a:t>
            </a:fld>
            <a:endParaRPr lang="en-GB"/>
          </a:p>
        </p:txBody>
      </p:sp>
    </p:spTree>
    <p:extLst>
      <p:ext uri="{BB962C8B-B14F-4D97-AF65-F5344CB8AC3E}">
        <p14:creationId xmlns:p14="http://schemas.microsoft.com/office/powerpoint/2010/main" val="1724835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me, this captures everything my journey has taught me. </a:t>
            </a:r>
          </a:p>
          <a:p>
            <a:endParaRPr lang="en-GB" dirty="0"/>
          </a:p>
          <a:p>
            <a:r>
              <a:rPr lang="en-GB" dirty="0"/>
              <a:t>Leadership isn’t about hierarchy or titles - it’s rooted in how we choose to show up. </a:t>
            </a:r>
          </a:p>
          <a:p>
            <a:endParaRPr lang="en-GB" dirty="0"/>
          </a:p>
          <a:p>
            <a:r>
              <a:rPr lang="en-GB" dirty="0"/>
              <a:t>It’s accountability for the things that matter, consistency in the way we support our teams, tenacity when the work gets challenging, and the passion to keep pushing for better care.</a:t>
            </a:r>
          </a:p>
          <a:p>
            <a:endParaRPr lang="en-GB" dirty="0"/>
          </a:p>
          <a:p>
            <a:r>
              <a:rPr lang="en-GB" dirty="0"/>
              <a:t>Through COVID, EpicEPR, the Critical Incident and the work on patient flow and HAD, these experiences have shaped every step of my journey. And I hope it encourages you to recognise the leadership you already demonstrate, and the leader you are aiming to become. </a:t>
            </a:r>
          </a:p>
          <a:p>
            <a:endParaRPr lang="en-GB" dirty="0"/>
          </a:p>
          <a:p>
            <a:r>
              <a:rPr lang="en-GB" dirty="0"/>
              <a:t>Thank you. </a:t>
            </a:r>
          </a:p>
        </p:txBody>
      </p:sp>
      <p:sp>
        <p:nvSpPr>
          <p:cNvPr id="4" name="Slide Number Placeholder 3"/>
          <p:cNvSpPr>
            <a:spLocks noGrp="1"/>
          </p:cNvSpPr>
          <p:nvPr>
            <p:ph type="sldNum" sz="quarter" idx="5"/>
          </p:nvPr>
        </p:nvSpPr>
        <p:spPr/>
        <p:txBody>
          <a:bodyPr/>
          <a:lstStyle/>
          <a:p>
            <a:fld id="{0F5AA13F-DB2B-4044-9DBD-AF943802DA47}" type="slidenum">
              <a:rPr lang="en-GB" smtClean="0"/>
              <a:t>10</a:t>
            </a:fld>
            <a:endParaRPr lang="en-GB"/>
          </a:p>
        </p:txBody>
      </p:sp>
    </p:spTree>
    <p:extLst>
      <p:ext uri="{BB962C8B-B14F-4D97-AF65-F5344CB8AC3E}">
        <p14:creationId xmlns:p14="http://schemas.microsoft.com/office/powerpoint/2010/main" val="1367428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fontAlgn="t"/>
            <a:r>
              <a:rPr lang="en-GB" sz="1200" b="0" i="0" kern="1200" dirty="0">
                <a:solidFill>
                  <a:schemeClr val="tx1"/>
                </a:solidFill>
                <a:effectLst/>
                <a:latin typeface="+mn-lt"/>
                <a:ea typeface="+mn-ea"/>
                <a:cs typeface="+mn-cs"/>
              </a:rPr>
              <a:t>Leadership in AHP practice isn’t about seniority, to me is about how we show up every day. </a:t>
            </a:r>
          </a:p>
          <a:p>
            <a:pPr fontAlgn="t"/>
            <a:endParaRPr lang="en-GB" sz="1200" b="0" i="0" kern="1200" dirty="0">
              <a:solidFill>
                <a:schemeClr val="tx1"/>
              </a:solidFill>
              <a:effectLst/>
              <a:latin typeface="+mn-lt"/>
              <a:ea typeface="+mn-ea"/>
              <a:cs typeface="+mn-cs"/>
            </a:endParaRPr>
          </a:p>
          <a:p>
            <a:pPr fontAlgn="t"/>
            <a:r>
              <a:rPr lang="en-GB" sz="1200" b="0" i="0" kern="1200" dirty="0">
                <a:solidFill>
                  <a:schemeClr val="tx1"/>
                </a:solidFill>
                <a:effectLst/>
                <a:latin typeface="+mn-lt"/>
                <a:ea typeface="+mn-ea"/>
                <a:cs typeface="+mn-cs"/>
              </a:rPr>
              <a:t>All of you choosing a path in healthcare, already demonstrates the core of what leadership is; through attending to others, empathising and supporting people around you.  </a:t>
            </a:r>
          </a:p>
          <a:p>
            <a:pPr fontAlgn="t"/>
            <a:endParaRPr lang="en-GB" sz="1200" b="0" i="0" kern="1200" dirty="0">
              <a:solidFill>
                <a:schemeClr val="tx1"/>
              </a:solidFill>
              <a:effectLst/>
              <a:latin typeface="+mn-lt"/>
              <a:ea typeface="+mn-ea"/>
              <a:cs typeface="+mn-cs"/>
            </a:endParaRPr>
          </a:p>
          <a:p>
            <a:pPr fontAlgn="t"/>
            <a:r>
              <a:rPr lang="en-GB" sz="1200" b="0" i="0" kern="1200" dirty="0">
                <a:solidFill>
                  <a:schemeClr val="tx1"/>
                </a:solidFill>
                <a:effectLst/>
                <a:latin typeface="+mn-lt"/>
                <a:ea typeface="+mn-ea"/>
                <a:cs typeface="+mn-cs"/>
              </a:rPr>
              <a:t>Showing up every day isn’t easy in any way, and that is why it matters so much, it takes commitment, compassion and willingness to keep going, even when it is challenging. </a:t>
            </a:r>
          </a:p>
          <a:p>
            <a:pPr fontAlgn="t"/>
            <a:endParaRPr lang="en-GB" sz="1200" b="0" i="0" kern="1200" dirty="0">
              <a:solidFill>
                <a:schemeClr val="tx1"/>
              </a:solidFill>
              <a:effectLst/>
              <a:latin typeface="+mn-lt"/>
              <a:ea typeface="+mn-ea"/>
              <a:cs typeface="+mn-cs"/>
            </a:endParaRPr>
          </a:p>
          <a:p>
            <a:pPr fontAlgn="t"/>
            <a:r>
              <a:rPr lang="en-GB" sz="1200" b="0" i="0" kern="1200" dirty="0">
                <a:solidFill>
                  <a:schemeClr val="tx1"/>
                </a:solidFill>
                <a:effectLst/>
                <a:latin typeface="+mn-lt"/>
                <a:ea typeface="+mn-ea"/>
                <a:cs typeface="+mn-cs"/>
              </a:rPr>
              <a:t>Insights from the King’s Fund show that compassionate leadership, simply listening well, being present and creating psychological safety, helps teams to solve problems and innovate. </a:t>
            </a:r>
          </a:p>
          <a:p>
            <a:pPr fontAlgn="t"/>
            <a:endParaRPr lang="en-GB" sz="1200" b="0" i="0" kern="1200" dirty="0">
              <a:solidFill>
                <a:schemeClr val="tx1"/>
              </a:solidFill>
              <a:effectLst/>
              <a:latin typeface="+mn-lt"/>
              <a:ea typeface="+mn-ea"/>
              <a:cs typeface="+mn-cs"/>
            </a:endParaRPr>
          </a:p>
          <a:p>
            <a:pPr fontAlgn="t"/>
            <a:r>
              <a:rPr lang="en-GB" sz="1200" b="0" i="0" kern="1200" dirty="0">
                <a:solidFill>
                  <a:schemeClr val="tx1"/>
                </a:solidFill>
                <a:effectLst/>
                <a:latin typeface="+mn-lt"/>
                <a:ea typeface="+mn-ea"/>
                <a:cs typeface="+mn-cs"/>
              </a:rPr>
              <a:t>Relational, person-centered leadership is associated with better patient experience and fewer harms – not through grand gestures, but through these building blocks of everyday behaviours that helps teams work better together. </a:t>
            </a:r>
          </a:p>
          <a:p>
            <a:pPr fontAlgn="t"/>
            <a:endParaRPr lang="en-GB" sz="1200" b="0" i="0" kern="1200" dirty="0">
              <a:solidFill>
                <a:schemeClr val="tx1"/>
              </a:solidFill>
              <a:effectLst/>
              <a:latin typeface="+mn-lt"/>
              <a:ea typeface="+mn-ea"/>
              <a:cs typeface="+mn-cs"/>
            </a:endParaRPr>
          </a:p>
          <a:p>
            <a:pPr fontAlgn="t"/>
            <a:r>
              <a:rPr lang="en-GB" sz="1200" b="0" i="0" kern="1200" dirty="0">
                <a:solidFill>
                  <a:schemeClr val="tx1"/>
                </a:solidFill>
                <a:effectLst/>
                <a:latin typeface="+mn-lt"/>
                <a:ea typeface="+mn-ea"/>
                <a:cs typeface="+mn-cs"/>
              </a:rPr>
              <a:t>For me, leadership has always emerged from small day-to-day moments and not job titles. </a:t>
            </a:r>
          </a:p>
        </p:txBody>
      </p:sp>
      <p:sp>
        <p:nvSpPr>
          <p:cNvPr id="4" name="Slide Number Placeholder 3"/>
          <p:cNvSpPr>
            <a:spLocks noGrp="1"/>
          </p:cNvSpPr>
          <p:nvPr>
            <p:ph type="sldNum" sz="quarter" idx="5"/>
          </p:nvPr>
        </p:nvSpPr>
        <p:spPr/>
        <p:txBody>
          <a:bodyPr/>
          <a:lstStyle/>
          <a:p>
            <a:fld id="{0F5AA13F-DB2B-4044-9DBD-AF943802DA47}" type="slidenum">
              <a:rPr lang="en-GB" smtClean="0"/>
              <a:t>2</a:t>
            </a:fld>
            <a:endParaRPr lang="en-GB"/>
          </a:p>
        </p:txBody>
      </p:sp>
    </p:spTree>
    <p:extLst>
      <p:ext uri="{BB962C8B-B14F-4D97-AF65-F5344CB8AC3E}">
        <p14:creationId xmlns:p14="http://schemas.microsoft.com/office/powerpoint/2010/main" val="2112119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fontAlgn="t"/>
            <a:r>
              <a:rPr lang="en-GB" sz="1200" b="0" i="0" kern="1200" dirty="0">
                <a:solidFill>
                  <a:schemeClr val="tx1"/>
                </a:solidFill>
                <a:effectLst/>
                <a:latin typeface="+mn-lt"/>
                <a:ea typeface="+mn-ea"/>
                <a:cs typeface="+mn-cs"/>
              </a:rPr>
              <a:t>In the early part of my career, I didn’t set out to be a leader. I simply kept saying yes to opportunities — redesigning small processes, supporting students, and taking on tasks outside my comfort zone. I never imagined I’d one day have the confidence to present to large cohorts of students, for example.</a:t>
            </a:r>
          </a:p>
          <a:p>
            <a:pPr fontAlgn="t"/>
            <a:endParaRPr lang="en-GB" sz="1200" b="0" i="0" kern="1200" dirty="0">
              <a:solidFill>
                <a:schemeClr val="tx1"/>
              </a:solidFill>
              <a:effectLst/>
              <a:latin typeface="+mn-lt"/>
              <a:ea typeface="+mn-ea"/>
              <a:cs typeface="+mn-cs"/>
            </a:endParaRPr>
          </a:p>
          <a:p>
            <a:pPr fontAlgn="t"/>
            <a:r>
              <a:rPr lang="en-GB" sz="1200" b="0" i="0" kern="1200" dirty="0">
                <a:solidFill>
                  <a:schemeClr val="tx1"/>
                </a:solidFill>
                <a:effectLst/>
                <a:latin typeface="+mn-lt"/>
                <a:ea typeface="+mn-ea"/>
                <a:cs typeface="+mn-cs"/>
              </a:rPr>
              <a:t>Many of these opportunities felt risky at the time. I didn’t always feel ready. But each one stretched my confidence, helped me learn quickly, and showed me the impact you can have long before you ever hold a formal leadership title.</a:t>
            </a:r>
          </a:p>
          <a:p>
            <a:pPr fontAlgn="t"/>
            <a:endParaRPr lang="en-GB" sz="1200" b="0" i="0" kern="1200" dirty="0">
              <a:solidFill>
                <a:schemeClr val="tx1"/>
              </a:solidFill>
              <a:effectLst/>
              <a:latin typeface="+mn-lt"/>
              <a:ea typeface="+mn-ea"/>
              <a:cs typeface="+mn-cs"/>
            </a:endParaRPr>
          </a:p>
          <a:p>
            <a:pPr fontAlgn="t"/>
            <a:r>
              <a:rPr lang="en-GB" sz="1200" b="0" i="0" kern="1200" dirty="0">
                <a:solidFill>
                  <a:schemeClr val="tx1"/>
                </a:solidFill>
                <a:effectLst/>
                <a:latin typeface="+mn-lt"/>
                <a:ea typeface="+mn-ea"/>
                <a:cs typeface="+mn-cs"/>
              </a:rPr>
              <a:t>Then COVID arrived — an incredibly difficult and deeply reflective time for all of us. I remember countless moments where the landscape changed daily, and where the team and I had to demonstrate collective leadership just to navigate the uncertainty. Supporting juniors and students through that period pushed me to communicate differently, to bring calm, and to prioritise staff wellbeing as much as patient care.</a:t>
            </a:r>
          </a:p>
          <a:p>
            <a:pPr fontAlgn="t"/>
            <a:endParaRPr lang="en-GB" sz="1200" b="0" i="0" kern="1200" dirty="0">
              <a:solidFill>
                <a:schemeClr val="tx1"/>
              </a:solidFill>
              <a:effectLst/>
              <a:latin typeface="+mn-lt"/>
              <a:ea typeface="+mn-ea"/>
              <a:cs typeface="+mn-cs"/>
            </a:endParaRPr>
          </a:p>
          <a:p>
            <a:pPr fontAlgn="t"/>
            <a:r>
              <a:rPr lang="en-GB" sz="1200" b="0" i="0" kern="1200" dirty="0">
                <a:solidFill>
                  <a:schemeClr val="tx1"/>
                </a:solidFill>
                <a:effectLst/>
                <a:latin typeface="+mn-lt"/>
                <a:ea typeface="+mn-ea"/>
                <a:cs typeface="+mn-cs"/>
              </a:rPr>
              <a:t>That experience accelerated my growth and clarified what mattered most to me: learning, improvement, and supporting others. Relevance, experience and reflection became powerful drivers of my development — closely aligned with what we understand about adult learning theories.</a:t>
            </a:r>
          </a:p>
          <a:p>
            <a:pPr fontAlgn="t"/>
            <a:endParaRPr lang="en-GB" sz="1200" b="0" i="0" kern="1200" dirty="0">
              <a:solidFill>
                <a:schemeClr val="tx1"/>
              </a:solidFill>
              <a:effectLst/>
              <a:latin typeface="+mn-lt"/>
              <a:ea typeface="+mn-ea"/>
              <a:cs typeface="+mn-cs"/>
            </a:endParaRPr>
          </a:p>
          <a:p>
            <a:pPr fontAlgn="t"/>
            <a:r>
              <a:rPr lang="en-GB" sz="1200" b="0" i="0" kern="1200" dirty="0">
                <a:solidFill>
                  <a:schemeClr val="tx1"/>
                </a:solidFill>
                <a:effectLst/>
                <a:latin typeface="+mn-lt"/>
                <a:ea typeface="+mn-ea"/>
                <a:cs typeface="+mn-cs"/>
              </a:rPr>
              <a:t>That period didn’t just build my skills; it reshaped who I wanted to be as a leader.</a:t>
            </a:r>
          </a:p>
        </p:txBody>
      </p:sp>
      <p:sp>
        <p:nvSpPr>
          <p:cNvPr id="4" name="Slide Number Placeholder 3"/>
          <p:cNvSpPr>
            <a:spLocks noGrp="1"/>
          </p:cNvSpPr>
          <p:nvPr>
            <p:ph type="sldNum" sz="quarter" idx="5"/>
          </p:nvPr>
        </p:nvSpPr>
        <p:spPr/>
        <p:txBody>
          <a:bodyPr/>
          <a:lstStyle/>
          <a:p>
            <a:fld id="{0F5AA13F-DB2B-4044-9DBD-AF943802DA47}" type="slidenum">
              <a:rPr lang="en-GB" smtClean="0"/>
              <a:t>3</a:t>
            </a:fld>
            <a:endParaRPr lang="en-GB"/>
          </a:p>
        </p:txBody>
      </p:sp>
    </p:spTree>
    <p:extLst>
      <p:ext uri="{BB962C8B-B14F-4D97-AF65-F5344CB8AC3E}">
        <p14:creationId xmlns:p14="http://schemas.microsoft.com/office/powerpoint/2010/main" val="2622577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dirty="0"/>
              <a:t>Stepping into the world of the Transfer of Care Hub was a moment I moved beyond my professional silo. </a:t>
            </a:r>
          </a:p>
          <a:p>
            <a:endParaRPr lang="en-GB" dirty="0"/>
          </a:p>
          <a:p>
            <a:r>
              <a:rPr lang="en-GB" dirty="0"/>
              <a:t>Here I could see the entire system (in all its, not so glory). Operational pressures, discharge processes, risk, flow, family dynamics and clinical complexity – all happening at once. </a:t>
            </a:r>
          </a:p>
          <a:p>
            <a:endParaRPr lang="en-GB" dirty="0"/>
          </a:p>
          <a:p>
            <a:r>
              <a:rPr lang="en-GB" dirty="0"/>
              <a:t>It was also where I first recognised the recurring patterns of functional decline during hospital admission – something described in research as hospital-associated deconditioning. Whether that the bread and butter as occupational and physiotherapists could be the key to improving patient flow in our hospital. </a:t>
            </a:r>
          </a:p>
          <a:p>
            <a:endParaRPr lang="en-GB" dirty="0"/>
          </a:p>
          <a:p>
            <a:r>
              <a:rPr lang="en-GB" dirty="0"/>
              <a:t>This role taught me to co-ordinate across professions, influence without authority, and understand a broader context of care beyond individual clinical encounters. </a:t>
            </a:r>
          </a:p>
        </p:txBody>
      </p:sp>
      <p:sp>
        <p:nvSpPr>
          <p:cNvPr id="4" name="Slide Number Placeholder 3"/>
          <p:cNvSpPr>
            <a:spLocks noGrp="1"/>
          </p:cNvSpPr>
          <p:nvPr>
            <p:ph type="sldNum" sz="quarter" idx="5"/>
          </p:nvPr>
        </p:nvSpPr>
        <p:spPr/>
        <p:txBody>
          <a:bodyPr/>
          <a:lstStyle/>
          <a:p>
            <a:fld id="{0F5AA13F-DB2B-4044-9DBD-AF943802DA47}" type="slidenum">
              <a:rPr lang="en-GB" smtClean="0"/>
              <a:t>4</a:t>
            </a:fld>
            <a:endParaRPr lang="en-GB"/>
          </a:p>
        </p:txBody>
      </p:sp>
    </p:spTree>
    <p:extLst>
      <p:ext uri="{BB962C8B-B14F-4D97-AF65-F5344CB8AC3E}">
        <p14:creationId xmlns:p14="http://schemas.microsoft.com/office/powerpoint/2010/main" val="1446088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dirty="0"/>
              <a:t>Leading work around HAD has been one of the most defining parts of my leadership journey. </a:t>
            </a:r>
          </a:p>
          <a:p>
            <a:endParaRPr lang="en-GB" dirty="0"/>
          </a:p>
          <a:p>
            <a:r>
              <a:rPr lang="en-GB" dirty="0"/>
              <a:t>We know from research, that even short periods of bed rest in older adults lead to measurable declines in the patients strength and capacity. </a:t>
            </a:r>
          </a:p>
          <a:p>
            <a:endParaRPr lang="en-GB" dirty="0"/>
          </a:p>
          <a:p>
            <a:r>
              <a:rPr lang="en-GB" dirty="0"/>
              <a:t>And that HAD is not just physical – cognitive changes, loss of independence and reduced confidence play significant roles. </a:t>
            </a:r>
          </a:p>
          <a:p>
            <a:endParaRPr lang="en-GB" dirty="0"/>
          </a:p>
          <a:p>
            <a:r>
              <a:rPr lang="en-GB" dirty="0"/>
              <a:t>What mattered most in practice, though, was shifting the narrative. That patient flow is not just about freeing up hospital beds – it is about supporting the recovery of our patients and improving their outcomes. </a:t>
            </a:r>
          </a:p>
          <a:p>
            <a:endParaRPr lang="en-GB" dirty="0"/>
          </a:p>
          <a:p>
            <a:r>
              <a:rPr lang="en-GB" dirty="0"/>
              <a:t>Whether it was visibly leading on initiatives that focused on patients being up and dressed, to business cases that embedded innovative projects of work such as the Ward Led Enablement programme, to developing a training and education framework for our hospital. </a:t>
            </a:r>
          </a:p>
          <a:p>
            <a:endParaRPr lang="en-GB" dirty="0"/>
          </a:p>
          <a:p>
            <a:r>
              <a:rPr lang="en-GB" dirty="0"/>
              <a:t>This work gave me a national platform, that helped me to connect with passionate colleagues across the country that is leading on NHS wide change. </a:t>
            </a:r>
          </a:p>
        </p:txBody>
      </p:sp>
      <p:sp>
        <p:nvSpPr>
          <p:cNvPr id="4" name="Slide Number Placeholder 3"/>
          <p:cNvSpPr>
            <a:spLocks noGrp="1"/>
          </p:cNvSpPr>
          <p:nvPr>
            <p:ph type="sldNum" sz="quarter" idx="5"/>
          </p:nvPr>
        </p:nvSpPr>
        <p:spPr/>
        <p:txBody>
          <a:bodyPr/>
          <a:lstStyle/>
          <a:p>
            <a:fld id="{0F5AA13F-DB2B-4044-9DBD-AF943802DA47}" type="slidenum">
              <a:rPr lang="en-GB" smtClean="0"/>
              <a:t>5</a:t>
            </a:fld>
            <a:endParaRPr lang="en-GB"/>
          </a:p>
        </p:txBody>
      </p:sp>
    </p:spTree>
    <p:extLst>
      <p:ext uri="{BB962C8B-B14F-4D97-AF65-F5344CB8AC3E}">
        <p14:creationId xmlns:p14="http://schemas.microsoft.com/office/powerpoint/2010/main" val="3840116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dirty="0"/>
              <a:t>Stepping into digital leadership with EpicEPR was one of the most stretching and rewarding roles I have taken on. I took it because I had seen first hand the consequences of fragmented paper systems. </a:t>
            </a:r>
          </a:p>
          <a:p>
            <a:endParaRPr lang="en-GB" dirty="0"/>
          </a:p>
          <a:p>
            <a:r>
              <a:rPr lang="en-GB" dirty="0"/>
              <a:t>Missing notes, delays in communication, and inconsistent documentation that directly impacted patient care. I genuinely believed that moving to one unified system could make a significant difference. </a:t>
            </a:r>
          </a:p>
          <a:p>
            <a:endParaRPr lang="en-GB" dirty="0"/>
          </a:p>
          <a:p>
            <a:r>
              <a:rPr lang="en-GB" dirty="0"/>
              <a:t>My work focused on organisational readiness – making sure our people, processes and support structures were prepared, capable and aligned to transition confidently into a new way of working. </a:t>
            </a:r>
          </a:p>
          <a:p>
            <a:endParaRPr lang="en-GB" dirty="0"/>
          </a:p>
          <a:p>
            <a:r>
              <a:rPr lang="en-GB" dirty="0"/>
              <a:t>A huge part of this was developing and supporting our Ambassador network, who became the bridge between clinical, operational teams and the programme. They played a vital role in building confidence, promoting good practice and providing reassurance during go-live. </a:t>
            </a:r>
          </a:p>
          <a:p>
            <a:endParaRPr lang="en-GB" dirty="0"/>
          </a:p>
          <a:p>
            <a:r>
              <a:rPr lang="en-GB" dirty="0"/>
              <a:t>The role also taught me a huge amount about strategic communication and engagement. Preparing an organisation for large-scale change isn’t just about training – it's about how leaders show up. I learned the importance of being visible consistent and accessible, ensuring messaging reached every stakeholder clearly and at the right time. My line manager played a big role in shaping this for me, modelling the kind of leadership presence that helps people to feel informed and supported – a key message here is observing good leadership from others to build your leadership autonomy. </a:t>
            </a:r>
          </a:p>
          <a:p>
            <a:endParaRPr lang="en-GB" dirty="0"/>
          </a:p>
          <a:p>
            <a:r>
              <a:rPr lang="en-GB" dirty="0"/>
              <a:t>Throughout, my leadership centred on listening, creating clarity, and helping people understand not just how Epic worked, but why it mattered, aligning staff to the vision on what the system would mean to safer, more joined-up patient care. </a:t>
            </a:r>
          </a:p>
          <a:p>
            <a:endParaRPr lang="en-GB" dirty="0"/>
          </a:p>
          <a:p>
            <a:r>
              <a:rPr lang="en-GB" dirty="0"/>
              <a:t>As soon as the critical go-live phase passed, our focus naturally shifted from stabilisation into optimisation – which led into the next phase of my work. </a:t>
            </a:r>
          </a:p>
        </p:txBody>
      </p:sp>
      <p:sp>
        <p:nvSpPr>
          <p:cNvPr id="4" name="Slide Number Placeholder 3"/>
          <p:cNvSpPr>
            <a:spLocks noGrp="1"/>
          </p:cNvSpPr>
          <p:nvPr>
            <p:ph type="sldNum" sz="quarter" idx="5"/>
          </p:nvPr>
        </p:nvSpPr>
        <p:spPr/>
        <p:txBody>
          <a:bodyPr/>
          <a:lstStyle/>
          <a:p>
            <a:fld id="{0F5AA13F-DB2B-4044-9DBD-AF943802DA47}" type="slidenum">
              <a:rPr lang="en-GB" smtClean="0"/>
              <a:t>6</a:t>
            </a:fld>
            <a:endParaRPr lang="en-GB"/>
          </a:p>
        </p:txBody>
      </p:sp>
    </p:spTree>
    <p:extLst>
      <p:ext uri="{BB962C8B-B14F-4D97-AF65-F5344CB8AC3E}">
        <p14:creationId xmlns:p14="http://schemas.microsoft.com/office/powerpoint/2010/main" val="2741067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sz="1200" dirty="0"/>
              <a:t>Soon after Epic went live, I began developing the patient and board-round optimisation workstream. </a:t>
            </a:r>
          </a:p>
          <a:p>
            <a:endParaRPr lang="en-GB" sz="1200" dirty="0"/>
          </a:p>
          <a:p>
            <a:r>
              <a:rPr lang="en-GB" sz="1200" dirty="0"/>
              <a:t>The aim was to build on the opportunities of Epic as a single system to standardise workflows across ESNEFT. Strengthening clarity, structure and consistency in how teams discuss patient progress and discharge planning. </a:t>
            </a:r>
          </a:p>
          <a:p>
            <a:endParaRPr lang="en-GB" sz="1200" dirty="0"/>
          </a:p>
          <a:p>
            <a:r>
              <a:rPr lang="en-GB" sz="1200" dirty="0"/>
              <a:t>The declaration of a critical incident at ESNEFT meant that this work needed to be brought forwards. Influencing change during crisis is never ideal, and not what was planned initially in how we wanted to implement this improvement. Yet, the pressures meant that we needed to bring forward the structured communication tools and engagement plans we had been developing. </a:t>
            </a:r>
          </a:p>
          <a:p>
            <a:endParaRPr lang="en-GB" sz="1200" dirty="0"/>
          </a:p>
          <a:p>
            <a:r>
              <a:rPr lang="en-GB" sz="1200" dirty="0"/>
              <a:t>The work didn’t originate because of the incident – the foundations were in place. The incident simply accelerated the timelines, so teams had clearer, more consistent ways of supporting decision-making when the organisation needed stability. </a:t>
            </a:r>
          </a:p>
          <a:p>
            <a:endParaRPr lang="en-GB" sz="1200" dirty="0"/>
          </a:p>
          <a:p>
            <a:r>
              <a:rPr lang="en-GB" sz="1200" dirty="0"/>
              <a:t>This phase also allowed me to embed my long-standing commitment to preventing HAD into daily practice. By ensuring mobility, functional progress and purposeful activity featured in every board round conversation, my HAD legacy is becoming part of the Trust’s approach to safe, recovery focused care. </a:t>
            </a:r>
          </a:p>
          <a:p>
            <a:endParaRPr lang="en-GB" sz="1200" dirty="0"/>
          </a:p>
          <a:p>
            <a:r>
              <a:rPr lang="en-GB" sz="1200" dirty="0"/>
              <a:t>This reinforced for me that leadership in crisis isn’t about doing something extraordinary, it's about bringing forward the right work, at the right moment, to support people when they need it most. </a:t>
            </a:r>
          </a:p>
        </p:txBody>
      </p:sp>
      <p:sp>
        <p:nvSpPr>
          <p:cNvPr id="4" name="Slide Number Placeholder 3"/>
          <p:cNvSpPr>
            <a:spLocks noGrp="1"/>
          </p:cNvSpPr>
          <p:nvPr>
            <p:ph type="sldNum" sz="quarter" idx="5"/>
          </p:nvPr>
        </p:nvSpPr>
        <p:spPr/>
        <p:txBody>
          <a:bodyPr/>
          <a:lstStyle/>
          <a:p>
            <a:fld id="{0F5AA13F-DB2B-4044-9DBD-AF943802DA47}" type="slidenum">
              <a:rPr lang="en-GB" smtClean="0"/>
              <a:t>7</a:t>
            </a:fld>
            <a:endParaRPr lang="en-GB"/>
          </a:p>
        </p:txBody>
      </p:sp>
    </p:spTree>
    <p:extLst>
      <p:ext uri="{BB962C8B-B14F-4D97-AF65-F5344CB8AC3E}">
        <p14:creationId xmlns:p14="http://schemas.microsoft.com/office/powerpoint/2010/main" val="2518215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dirty="0"/>
              <a:t>What my journey has taught me is that leadership isn’t something you wait to grow into – you lead from where you are. Every role, every interaction, and every opportunity gives you a chance to influence and improve the environment around you. </a:t>
            </a:r>
          </a:p>
          <a:p>
            <a:endParaRPr lang="en-GB" dirty="0"/>
          </a:p>
          <a:p>
            <a:r>
              <a:rPr lang="en-GB" dirty="0"/>
              <a:t>Compassion and clarity matter. People need leaders who communicate honestly, set clear expectations, and support others to do their best work. Those two qualities go further than almost anything else. </a:t>
            </a:r>
          </a:p>
          <a:p>
            <a:endParaRPr lang="en-GB" dirty="0"/>
          </a:p>
          <a:p>
            <a:r>
              <a:rPr lang="en-GB" dirty="0"/>
              <a:t>I’ve also learned that complexity is not something to shy away from. Healthcare is full of uncertainty, every single day – competing pressures and system challenges – and leaders who thrive are the ones who stay curious, ask questions and take the time to understand what is happening. </a:t>
            </a:r>
          </a:p>
          <a:p>
            <a:endParaRPr lang="en-GB" dirty="0"/>
          </a:p>
          <a:p>
            <a:r>
              <a:rPr lang="en-GB" dirty="0"/>
              <a:t>Real, sustained progress comes from evidence and relationships working together. Shared values and vision. Data, insights and research give us direction, but the trust we build with colleagues that enables change to actually happen. </a:t>
            </a:r>
          </a:p>
          <a:p>
            <a:endParaRPr lang="en-GB" dirty="0"/>
          </a:p>
          <a:p>
            <a:r>
              <a:rPr lang="en-GB" dirty="0"/>
              <a:t>And finally, leadership sometimes means being comfortable with being different. Seeing things from another angle, asking the more difficult questions, yet also, being accountable for yourself and understanding the whole picture. Those moments often create the biggest shift. </a:t>
            </a:r>
          </a:p>
        </p:txBody>
      </p:sp>
      <p:sp>
        <p:nvSpPr>
          <p:cNvPr id="4" name="Slide Number Placeholder 3"/>
          <p:cNvSpPr>
            <a:spLocks noGrp="1"/>
          </p:cNvSpPr>
          <p:nvPr>
            <p:ph type="sldNum" sz="quarter" idx="5"/>
          </p:nvPr>
        </p:nvSpPr>
        <p:spPr/>
        <p:txBody>
          <a:bodyPr/>
          <a:lstStyle/>
          <a:p>
            <a:fld id="{0F5AA13F-DB2B-4044-9DBD-AF943802DA47}" type="slidenum">
              <a:rPr lang="en-GB" smtClean="0"/>
              <a:t>8</a:t>
            </a:fld>
            <a:endParaRPr lang="en-GB"/>
          </a:p>
        </p:txBody>
      </p:sp>
    </p:spTree>
    <p:extLst>
      <p:ext uri="{BB962C8B-B14F-4D97-AF65-F5344CB8AC3E}">
        <p14:creationId xmlns:p14="http://schemas.microsoft.com/office/powerpoint/2010/main" val="2493131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AHP’s are natural system leaders – you see across pathways and professions. </a:t>
            </a:r>
          </a:p>
          <a:p>
            <a:endParaRPr lang="en-GB" dirty="0"/>
          </a:p>
          <a:p>
            <a:r>
              <a:rPr lang="en-GB" dirty="0"/>
              <a:t>Follow what energises and motivates you. </a:t>
            </a:r>
          </a:p>
          <a:p>
            <a:endParaRPr lang="en-GB" dirty="0"/>
          </a:p>
          <a:p>
            <a:r>
              <a:rPr lang="en-GB" dirty="0"/>
              <a:t>Say yes to opportunities that align with your values, and that challenge you in different ways. </a:t>
            </a:r>
          </a:p>
          <a:p>
            <a:endParaRPr lang="en-GB" dirty="0"/>
          </a:p>
          <a:p>
            <a:r>
              <a:rPr lang="en-GB" dirty="0"/>
              <a:t>And trust that leadership grows through experience, reflection and showing up consistently – not through waiting for a title. </a:t>
            </a:r>
          </a:p>
        </p:txBody>
      </p:sp>
      <p:sp>
        <p:nvSpPr>
          <p:cNvPr id="4" name="Slide Number Placeholder 3"/>
          <p:cNvSpPr>
            <a:spLocks noGrp="1"/>
          </p:cNvSpPr>
          <p:nvPr>
            <p:ph type="sldNum" sz="quarter" idx="5"/>
          </p:nvPr>
        </p:nvSpPr>
        <p:spPr/>
        <p:txBody>
          <a:bodyPr/>
          <a:lstStyle/>
          <a:p>
            <a:fld id="{0F5AA13F-DB2B-4044-9DBD-AF943802DA47}" type="slidenum">
              <a:rPr lang="en-GB" smtClean="0"/>
              <a:t>9</a:t>
            </a:fld>
            <a:endParaRPr lang="en-GB"/>
          </a:p>
        </p:txBody>
      </p:sp>
    </p:spTree>
    <p:extLst>
      <p:ext uri="{BB962C8B-B14F-4D97-AF65-F5344CB8AC3E}">
        <p14:creationId xmlns:p14="http://schemas.microsoft.com/office/powerpoint/2010/main" val="20631461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2" y="5670362"/>
            <a:ext cx="1045924" cy="1051113"/>
          </a:xfrm>
          <a:prstGeom prst="rect">
            <a:avLst/>
          </a:prstGeom>
        </p:spPr>
      </p:pic>
    </p:spTree>
    <p:extLst>
      <p:ext uri="{BB962C8B-B14F-4D97-AF65-F5344CB8AC3E}">
        <p14:creationId xmlns:p14="http://schemas.microsoft.com/office/powerpoint/2010/main" val="660502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p:cNvSpPr>
            <a:spLocks noGrp="1"/>
          </p:cNvSpPr>
          <p:nvPr>
            <p:ph type="ctrTitle"/>
          </p:nvPr>
        </p:nvSpPr>
        <p:spPr>
          <a:xfrm>
            <a:off x="454845" y="482601"/>
            <a:ext cx="7876355" cy="3400425"/>
          </a:xfrm>
        </p:spPr>
        <p:txBody>
          <a:bodyPr anchor="b" anchorCtr="0"/>
          <a:lstStyle>
            <a:lvl1pPr algn="l">
              <a:defRPr>
                <a:solidFill>
                  <a:schemeClr val="accent1">
                    <a:lumMod val="50000"/>
                  </a:schemeClr>
                </a:solidFill>
                <a:effectLst>
                  <a:innerShdw blurRad="63500" dist="50800" dir="13500000">
                    <a:prstClr val="black">
                      <a:alpha val="50000"/>
                    </a:prstClr>
                  </a:innerShdw>
                </a:effectLst>
              </a:defRPr>
            </a:lvl1pPr>
          </a:lstStyle>
          <a:p>
            <a:r>
              <a:rPr lang="en-US"/>
              <a:t>Click to edit Master title style</a:t>
            </a:r>
          </a:p>
        </p:txBody>
      </p:sp>
      <p:sp>
        <p:nvSpPr>
          <p:cNvPr id="3" name="Subtitle 2"/>
          <p:cNvSpPr>
            <a:spLocks noGrp="1"/>
          </p:cNvSpPr>
          <p:nvPr>
            <p:ph type="subTitle" idx="1"/>
          </p:nvPr>
        </p:nvSpPr>
        <p:spPr>
          <a:xfrm>
            <a:off x="454845" y="3928925"/>
            <a:ext cx="7876355" cy="1752600"/>
          </a:xfrm>
        </p:spPr>
        <p:txBody>
          <a:bodyPr>
            <a:normAutofit/>
          </a:bodyPr>
          <a:lstStyle>
            <a:lvl1pPr marL="0" indent="0" algn="l">
              <a:buNone/>
              <a:defRPr sz="3733">
                <a:solidFill>
                  <a:schemeClr val="bg2">
                    <a:lumMod val="2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111807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lang="en-US" sz="5867" kern="1200" dirty="0">
                <a:solidFill>
                  <a:schemeClr val="bg1"/>
                </a:solidFill>
                <a:effectLst>
                  <a:outerShdw blurRad="50800" dist="38100" dir="2700000" algn="tl" rotWithShape="0">
                    <a:prstClr val="black">
                      <a:alpha val="40000"/>
                    </a:prstClr>
                  </a:outerShdw>
                </a:effectLst>
                <a:latin typeface="+mj-lt"/>
                <a:ea typeface="+mj-ea"/>
                <a:cs typeface="+mj-cs"/>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4999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0" y="1558925"/>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0" y="1558925"/>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9295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600200"/>
            <a:ext cx="5386917" cy="639763"/>
          </a:xfrm>
        </p:spPr>
        <p:txBody>
          <a:bodyPr anchor="b">
            <a:noAutofit/>
          </a:bodyPr>
          <a:lstStyle>
            <a:lvl1pPr marL="0" indent="0">
              <a:buNone/>
              <a:defRPr sz="2667"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13830" y="2251075"/>
            <a:ext cx="5382687" cy="38496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600200"/>
            <a:ext cx="5389033" cy="639763"/>
          </a:xfrm>
        </p:spPr>
        <p:txBody>
          <a:bodyPr anchor="b">
            <a:normAutofit/>
          </a:bodyPr>
          <a:lstStyle>
            <a:lvl1pPr marL="0" indent="0">
              <a:buNone/>
              <a:defRPr sz="2667"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7601" y="2251075"/>
            <a:ext cx="5384801" cy="38496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208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6714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724673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ueBullet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68689"/>
            <a:ext cx="10972800" cy="1143000"/>
          </a:xfrm>
          <a:prstGeom prst="rect">
            <a:avLst/>
          </a:prstGeom>
        </p:spPr>
        <p:txBody>
          <a:bodyPr vert="horz"/>
          <a:lstStyle>
            <a:lvl1pPr algn="l">
              <a:defRPr sz="3200" b="1">
                <a:solidFill>
                  <a:srgbClr val="634B39"/>
                </a:solidFill>
                <a:latin typeface="Segoe UI" panose="020B0502040204020203" pitchFamily="34" charset="0"/>
                <a:cs typeface="Segoe UI" panose="020B0502040204020203" pitchFamily="34" charset="0"/>
              </a:defRPr>
            </a:lvl1pPr>
          </a:lstStyle>
          <a:p>
            <a:r>
              <a:rPr lang="en-US"/>
              <a:t>Click to edit Master title style</a:t>
            </a:r>
          </a:p>
        </p:txBody>
      </p:sp>
      <p:pic>
        <p:nvPicPr>
          <p:cNvPr id="5" name="Picture 4" descr="BarSharp.w.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07656" y="6325360"/>
            <a:ext cx="938784" cy="301864"/>
          </a:xfrm>
          <a:prstGeom prst="rect">
            <a:avLst/>
          </a:prstGeom>
        </p:spPr>
      </p:pic>
      <p:sp>
        <p:nvSpPr>
          <p:cNvPr id="8" name="Content Placeholder 5"/>
          <p:cNvSpPr>
            <a:spLocks noGrp="1"/>
          </p:cNvSpPr>
          <p:nvPr>
            <p:ph sz="quarter" idx="11"/>
          </p:nvPr>
        </p:nvSpPr>
        <p:spPr>
          <a:xfrm>
            <a:off x="609600" y="1998134"/>
            <a:ext cx="10972800" cy="3240617"/>
          </a:xfrm>
          <a:prstGeom prst="rect">
            <a:avLst/>
          </a:prstGeom>
        </p:spPr>
        <p:txBody>
          <a:bodyPr vert="horz"/>
          <a:lstStyle>
            <a:lvl1pPr>
              <a:defRPr sz="2133">
                <a:solidFill>
                  <a:srgbClr val="634B39"/>
                </a:solidFill>
              </a:defRPr>
            </a:lvl1pPr>
            <a:lvl2pPr>
              <a:defRPr sz="2133">
                <a:solidFill>
                  <a:srgbClr val="634B39"/>
                </a:solidFill>
              </a:defRPr>
            </a:lvl2pPr>
            <a:lvl3pPr>
              <a:defRPr sz="2133">
                <a:solidFill>
                  <a:srgbClr val="634B39"/>
                </a:solidFill>
              </a:defRPr>
            </a:lvl3pPr>
            <a:lvl4pPr>
              <a:defRPr sz="2133">
                <a:solidFill>
                  <a:srgbClr val="634B39"/>
                </a:solidFill>
              </a:defRPr>
            </a:lvl4pPr>
            <a:lvl5pPr>
              <a:defRPr sz="2133">
                <a:solidFill>
                  <a:srgbClr val="634B3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84157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Segoe UI" panose="020B0502040204020203" pitchFamily="34" charset="0"/>
              </a:defRPr>
            </a:lvl1pPr>
          </a:lstStyle>
          <a:p>
            <a:pPr>
              <a:defRPr/>
            </a:pPr>
            <a:fld id="{C1C5D5DE-82E6-47F8-BD34-516C6B30502F}" type="datetimeFigureOut">
              <a:rPr lang="en-US" smtClean="0">
                <a:solidFill>
                  <a:srgbClr val="2A1E1C">
                    <a:tint val="75000"/>
                  </a:srgbClr>
                </a:solidFill>
              </a:rPr>
              <a:pPr>
                <a:defRPr/>
              </a:pPr>
              <a:t>2/9/2026</a:t>
            </a:fld>
            <a:endParaRPr lang="en-US">
              <a:solidFill>
                <a:srgbClr val="2A1E1C">
                  <a:tint val="75000"/>
                </a:srgbClr>
              </a:solidFill>
            </a:endParaRPr>
          </a:p>
        </p:txBody>
      </p:sp>
      <p:sp>
        <p:nvSpPr>
          <p:cNvPr id="4" name="Footer Placeholder 3"/>
          <p:cNvSpPr>
            <a:spLocks noGrp="1"/>
          </p:cNvSpPr>
          <p:nvPr>
            <p:ph type="ftr" sz="quarter" idx="11"/>
          </p:nvPr>
        </p:nvSpPr>
        <p:spPr/>
        <p:txBody>
          <a:bodyPr/>
          <a:lstStyle>
            <a:lvl1pPr>
              <a:defRPr>
                <a:latin typeface="Segoe UI" panose="020B0502040204020203" pitchFamily="34" charset="0"/>
              </a:defRPr>
            </a:lvl1pPr>
          </a:lstStyle>
          <a:p>
            <a:pPr>
              <a:defRPr/>
            </a:pPr>
            <a:endParaRPr lang="en-US">
              <a:solidFill>
                <a:srgbClr val="2A1E1C">
                  <a:tint val="75000"/>
                </a:srgbClr>
              </a:solidFill>
            </a:endParaRPr>
          </a:p>
        </p:txBody>
      </p:sp>
      <p:sp>
        <p:nvSpPr>
          <p:cNvPr id="5" name="Slide Number Placeholder 4"/>
          <p:cNvSpPr>
            <a:spLocks noGrp="1"/>
          </p:cNvSpPr>
          <p:nvPr>
            <p:ph type="sldNum" sz="quarter" idx="12"/>
          </p:nvPr>
        </p:nvSpPr>
        <p:spPr/>
        <p:txBody>
          <a:bodyPr/>
          <a:lstStyle>
            <a:lvl1pPr>
              <a:defRPr>
                <a:latin typeface="Segoe UI" panose="020B0502040204020203" pitchFamily="34" charset="0"/>
              </a:defRPr>
            </a:lvl1pPr>
          </a:lstStyle>
          <a:p>
            <a:pPr>
              <a:defRPr/>
            </a:pPr>
            <a:fld id="{1F49B637-6137-461A-96CF-2AC6A70366E8}" type="slidenum">
              <a:rPr lang="en-US" smtClean="0">
                <a:solidFill>
                  <a:srgbClr val="2A1E1C">
                    <a:tint val="75000"/>
                  </a:srgbClr>
                </a:solidFill>
              </a:rPr>
              <a:pPr>
                <a:defRPr/>
              </a:pPr>
              <a:t>‹#›</a:t>
            </a:fld>
            <a:endParaRPr lang="en-US">
              <a:solidFill>
                <a:srgbClr val="2A1E1C">
                  <a:tint val="75000"/>
                </a:srgbClr>
              </a:solidFill>
            </a:endParaRPr>
          </a:p>
        </p:txBody>
      </p:sp>
      <p:sp>
        <p:nvSpPr>
          <p:cNvPr id="6" name="Title 1"/>
          <p:cNvSpPr>
            <a:spLocks noGrp="1"/>
          </p:cNvSpPr>
          <p:nvPr>
            <p:ph type="title" hasCustomPrompt="1"/>
          </p:nvPr>
        </p:nvSpPr>
        <p:spPr>
          <a:xfrm>
            <a:off x="1098804" y="576072"/>
            <a:ext cx="9994392" cy="914400"/>
          </a:xfrm>
        </p:spPr>
        <p:txBody>
          <a:bodyPr/>
          <a:lstStyle>
            <a:lvl1pPr marL="0" indent="0" algn="ctr" defTabSz="914400" rtl="0" eaLnBrk="1" latinLnBrk="0" hangingPunct="1">
              <a:lnSpc>
                <a:spcPct val="80000"/>
              </a:lnSpc>
              <a:spcBef>
                <a:spcPct val="0"/>
              </a:spcBef>
              <a:buSzPct val="175000"/>
              <a:buFontTx/>
              <a:buNone/>
              <a:defRPr lang="en-US" sz="4000" b="1" kern="1200" dirty="0">
                <a:gradFill flip="none" rotWithShape="1">
                  <a:gsLst>
                    <a:gs pos="27000">
                      <a:schemeClr val="accent5">
                        <a:lumMod val="50000"/>
                      </a:schemeClr>
                    </a:gs>
                    <a:gs pos="97000">
                      <a:srgbClr val="000066"/>
                    </a:gs>
                  </a:gsLst>
                  <a:lin ang="5400000" scaled="0"/>
                  <a:tileRect/>
                </a:gradFill>
                <a:effectLst>
                  <a:outerShdw blurRad="127000" dist="63500" dir="12600000" algn="br" rotWithShape="0">
                    <a:prstClr val="black">
                      <a:alpha val="20000"/>
                    </a:prstClr>
                  </a:outerShdw>
                </a:effectLst>
                <a:latin typeface="Typography Times" panose="020B7200000000000000" pitchFamily="34" charset="0"/>
                <a:ea typeface="+mj-ea"/>
                <a:cs typeface="+mj-cs"/>
              </a:defRPr>
            </a:lvl1pPr>
          </a:lstStyle>
          <a:p>
            <a:r>
              <a:rPr lang="en-US"/>
              <a:t>CLICK TO EDIT MASTER TITLE STYLE</a:t>
            </a:r>
          </a:p>
        </p:txBody>
      </p:sp>
    </p:spTree>
    <p:extLst>
      <p:ext uri="{BB962C8B-B14F-4D97-AF65-F5344CB8AC3E}">
        <p14:creationId xmlns:p14="http://schemas.microsoft.com/office/powerpoint/2010/main" val="25363566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600" b="1">
                <a:solidFill>
                  <a:schemeClr val="accent1"/>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Date Placeholder 2"/>
          <p:cNvSpPr>
            <a:spLocks noGrp="1"/>
          </p:cNvSpPr>
          <p:nvPr>
            <p:ph type="dt" sz="half" idx="10"/>
          </p:nvPr>
        </p:nvSpPr>
        <p:spPr/>
        <p:txBody>
          <a:bodyPr/>
          <a:lstStyle/>
          <a:p>
            <a:fld id="{1B8C5A8F-ECFB-7F4F-886A-E1535A8CDD29}" type="datetimeFigureOut">
              <a:rPr lang="en-US" smtClean="0"/>
              <a:t>2/9/2026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D5DAF2-F1E4-AD48-B7C8-16553BBB2910}" type="slidenum">
              <a:rPr lang="en-US" smtClean="0"/>
              <a:t>‹#›</a:t>
            </a:fld>
            <a:endParaRPr lang="en-US"/>
          </a:p>
        </p:txBody>
      </p:sp>
    </p:spTree>
    <p:extLst>
      <p:ext uri="{BB962C8B-B14F-4D97-AF65-F5344CB8AC3E}">
        <p14:creationId xmlns:p14="http://schemas.microsoft.com/office/powerpoint/2010/main" val="440582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600" b="1">
                <a:solidFill>
                  <a:schemeClr val="accent1"/>
                </a:solidFill>
                <a:latin typeface="Arial" panose="020B0604020202020204" pitchFamily="34" charset="0"/>
                <a:cs typeface="Arial" panose="020B0604020202020204" pitchFamily="34" charset="0"/>
              </a:defRPr>
            </a:lvl1pPr>
          </a:lstStyle>
          <a:p>
            <a:r>
              <a:rPr lang="en-GB"/>
              <a:t>Click to edit Master title style</a:t>
            </a: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2" y="5697415"/>
            <a:ext cx="1045924" cy="1024060"/>
          </a:xfrm>
          <a:prstGeom prst="rect">
            <a:avLst/>
          </a:prstGeom>
        </p:spPr>
      </p:pic>
    </p:spTree>
    <p:extLst>
      <p:ext uri="{BB962C8B-B14F-4D97-AF65-F5344CB8AC3E}">
        <p14:creationId xmlns:p14="http://schemas.microsoft.com/office/powerpoint/2010/main" val="2018114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1B8C5A8F-ECFB-7F4F-886A-E1535A8CDD29}" type="datetimeFigureOut">
              <a:rPr lang="en-US" smtClean="0"/>
              <a:t>2/9/2026</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8ED5DAF2-F1E4-AD48-B7C8-16553BBB2910}" type="slidenum">
              <a:rPr lang="en-US" smtClean="0"/>
              <a:t>‹#›</a:t>
            </a:fld>
            <a:endParaRPr lang="en-US"/>
          </a:p>
        </p:txBody>
      </p:sp>
    </p:spTree>
    <p:extLst>
      <p:ext uri="{BB962C8B-B14F-4D97-AF65-F5344CB8AC3E}">
        <p14:creationId xmlns:p14="http://schemas.microsoft.com/office/powerpoint/2010/main" val="1392950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1B8C5A8F-ECFB-7F4F-886A-E1535A8CDD29}" type="datetimeFigureOut">
              <a:rPr lang="en-US" smtClean="0"/>
              <a:t>2/9/2026</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8ED5DAF2-F1E4-AD48-B7C8-16553BBB2910}" type="slidenum">
              <a:rPr lang="en-US" smtClean="0"/>
              <a:t>‹#›</a:t>
            </a:fld>
            <a:endParaRPr lang="en-US"/>
          </a:p>
        </p:txBody>
      </p:sp>
    </p:spTree>
    <p:extLst>
      <p:ext uri="{BB962C8B-B14F-4D97-AF65-F5344CB8AC3E}">
        <p14:creationId xmlns:p14="http://schemas.microsoft.com/office/powerpoint/2010/main" val="19435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1B8C5A8F-ECFB-7F4F-886A-E1535A8CDD29}" type="datetimeFigureOut">
              <a:rPr lang="en-US" smtClean="0"/>
              <a:t>2/9/2026</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8ED5DAF2-F1E4-AD48-B7C8-16553BBB2910}" type="slidenum">
              <a:rPr lang="en-US" smtClean="0"/>
              <a:t>‹#›</a:t>
            </a:fld>
            <a:endParaRPr lang="en-US"/>
          </a:p>
        </p:txBody>
      </p:sp>
    </p:spTree>
    <p:extLst>
      <p:ext uri="{BB962C8B-B14F-4D97-AF65-F5344CB8AC3E}">
        <p14:creationId xmlns:p14="http://schemas.microsoft.com/office/powerpoint/2010/main" val="2409860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1B8C5A8F-ECFB-7F4F-886A-E1535A8CDD29}" type="datetimeFigureOut">
              <a:rPr lang="en-US" smtClean="0"/>
              <a:t>2/9/2026</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8ED5DAF2-F1E4-AD48-B7C8-16553BBB2910}" type="slidenum">
              <a:rPr lang="en-US" smtClean="0"/>
              <a:t>‹#›</a:t>
            </a:fld>
            <a:endParaRPr lang="en-US"/>
          </a:p>
        </p:txBody>
      </p:sp>
      <p:pic>
        <p:nvPicPr>
          <p:cNvPr id="8" name="Picture 2">
            <a:extLst>
              <a:ext uri="{FF2B5EF4-FFF2-40B4-BE49-F238E27FC236}">
                <a16:creationId xmlns:a16="http://schemas.microsoft.com/office/drawing/2014/main" id="{EF99FBF8-35A8-267D-3C10-4BC88C3711F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268053" y="5188776"/>
            <a:ext cx="2923948" cy="167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2724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1B8C5A8F-ECFB-7F4F-886A-E1535A8CDD29}" type="datetimeFigureOut">
              <a:rPr lang="en-US" smtClean="0"/>
              <a:t>2/9/2026</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8ED5DAF2-F1E4-AD48-B7C8-16553BBB2910}" type="slidenum">
              <a:rPr lang="en-US" smtClean="0"/>
              <a:t>‹#›</a:t>
            </a:fld>
            <a:endParaRPr lang="en-US"/>
          </a:p>
        </p:txBody>
      </p:sp>
      <p:pic>
        <p:nvPicPr>
          <p:cNvPr id="8" name="Picture 2">
            <a:extLst>
              <a:ext uri="{FF2B5EF4-FFF2-40B4-BE49-F238E27FC236}">
                <a16:creationId xmlns:a16="http://schemas.microsoft.com/office/drawing/2014/main" id="{DEBAD8C4-5297-086A-0807-EF91799968C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268053" y="5188776"/>
            <a:ext cx="2923948" cy="167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2081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B8C5A8F-ECFB-7F4F-886A-E1535A8CDD29}" type="datetimeFigureOut">
              <a:rPr lang="en-US" smtClean="0"/>
              <a:t>2/9/2026</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8ED5DAF2-F1E4-AD48-B7C8-16553BBB2910}" type="slidenum">
              <a:rPr lang="en-US" smtClean="0"/>
              <a:t>‹#›</a:t>
            </a:fld>
            <a:endParaRPr lang="en-US"/>
          </a:p>
        </p:txBody>
      </p:sp>
    </p:spTree>
    <p:extLst>
      <p:ext uri="{BB962C8B-B14F-4D97-AF65-F5344CB8AC3E}">
        <p14:creationId xmlns:p14="http://schemas.microsoft.com/office/powerpoint/2010/main" val="207439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B8C5A8F-ECFB-7F4F-886A-E1535A8CDD29}" type="datetimeFigureOut">
              <a:rPr lang="en-US" smtClean="0"/>
              <a:t>2/9/2026</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8ED5DAF2-F1E4-AD48-B7C8-16553BBB2910}" type="slidenum">
              <a:rPr lang="en-US" smtClean="0"/>
              <a:t>‹#›</a:t>
            </a:fld>
            <a:endParaRPr lang="en-US"/>
          </a:p>
        </p:txBody>
      </p:sp>
    </p:spTree>
    <p:extLst>
      <p:ext uri="{BB962C8B-B14F-4D97-AF65-F5344CB8AC3E}">
        <p14:creationId xmlns:p14="http://schemas.microsoft.com/office/powerpoint/2010/main" val="2463452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4.jpe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68410"/>
            <a:ext cx="109728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853569"/>
            <a:ext cx="10972800" cy="395961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Picture 6" descr="ESNEFT NHS Foundation Trust logo.jpg">
            <a:extLst>
              <a:ext uri="{FF2B5EF4-FFF2-40B4-BE49-F238E27FC236}">
                <a16:creationId xmlns:a16="http://schemas.microsoft.com/office/drawing/2014/main" id="{7A674F2A-1971-27CF-7F7B-F2394AA4DA58}"/>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344937" y="311595"/>
            <a:ext cx="1509216" cy="851695"/>
          </a:xfrm>
          <a:prstGeom prst="rect">
            <a:avLst/>
          </a:prstGeom>
        </p:spPr>
      </p:pic>
      <p:sp>
        <p:nvSpPr>
          <p:cNvPr id="4" name="TextBox 3"/>
          <p:cNvSpPr txBox="1"/>
          <p:nvPr userDrawn="1"/>
        </p:nvSpPr>
        <p:spPr>
          <a:xfrm>
            <a:off x="3827108" y="6379399"/>
            <a:ext cx="8173007"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b="0">
                <a:solidFill>
                  <a:srgbClr val="AE2573"/>
                </a:solidFill>
              </a:rPr>
              <a:t>One system supporting our staff to provide high quality, safe care to every patient: time matters</a:t>
            </a:r>
          </a:p>
          <a:p>
            <a:pPr algn="r"/>
            <a:endParaRPr lang="en-GB"/>
          </a:p>
        </p:txBody>
      </p:sp>
    </p:spTree>
    <p:extLst>
      <p:ext uri="{BB962C8B-B14F-4D97-AF65-F5344CB8AC3E}">
        <p14:creationId xmlns:p14="http://schemas.microsoft.com/office/powerpoint/2010/main" val="1557459396"/>
      </p:ext>
    </p:extLst>
  </p:cSld>
  <p:clrMap bg1="lt1" tx1="dk1" bg2="lt2" tx2="dk2" accent1="accent1" accent2="accent2" accent3="accent3" accent4="accent4" accent5="accent5" accent6="accent6" hlink="hlink" folHlink="folHlink"/>
  <p:sldLayoutIdLst>
    <p:sldLayoutId id="2147483650" r:id="rId1"/>
    <p:sldLayoutId id="2147483654" r:id="rId2"/>
    <p:sldLayoutId id="2147483652" r:id="rId3"/>
    <p:sldLayoutId id="2147483653" r:id="rId4"/>
    <p:sldLayoutId id="2147483655" r:id="rId5"/>
    <p:sldLayoutId id="2147483656" r:id="rId6"/>
    <p:sldLayoutId id="2147483657" r:id="rId7"/>
    <p:sldLayoutId id="2147483658" r:id="rId8"/>
    <p:sldLayoutId id="2147483659" r:id="rId9"/>
  </p:sldLayoutIdLst>
  <p:txStyles>
    <p:titleStyle>
      <a:lvl1pPr algn="l" defTabSz="457200" rtl="0" eaLnBrk="1" latinLnBrk="0" hangingPunct="1">
        <a:spcBef>
          <a:spcPct val="0"/>
        </a:spcBef>
        <a:buNone/>
        <a:defRPr sz="4400" kern="1200">
          <a:solidFill>
            <a:srgbClr val="004B88"/>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1"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5080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080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779259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txStyles>
    <p:titleStyle>
      <a:lvl1pPr algn="l" defTabSz="1219170" rtl="0" eaLnBrk="1" latinLnBrk="0" hangingPunct="1">
        <a:spcBef>
          <a:spcPct val="0"/>
        </a:spcBef>
        <a:buNone/>
        <a:defRPr lang="en-US" sz="5867" kern="1200" dirty="0">
          <a:solidFill>
            <a:schemeClr val="bg1"/>
          </a:solidFill>
          <a:effectLst>
            <a:outerShdw blurRad="50800" dist="38100" dir="2700000" algn="tl" rotWithShape="0">
              <a:prstClr val="black">
                <a:alpha val="40000"/>
              </a:prstClr>
            </a:outerShdw>
          </a:effectLst>
          <a:latin typeface="+mj-lt"/>
          <a:ea typeface="+mj-ea"/>
          <a:cs typeface="+mj-cs"/>
        </a:defRPr>
      </a:lvl1pPr>
    </p:titleStyle>
    <p:bodyStyle>
      <a:lvl1pPr marL="0" indent="0" algn="l" defTabSz="1219170" rtl="0" eaLnBrk="1" latinLnBrk="0" hangingPunct="1">
        <a:spcBef>
          <a:spcPct val="20000"/>
        </a:spcBef>
        <a:buClr>
          <a:schemeClr val="accent1"/>
        </a:buClr>
        <a:buFontTx/>
        <a:buNone/>
        <a:defRPr sz="4267" kern="1200">
          <a:solidFill>
            <a:schemeClr val="accent1">
              <a:lumMod val="50000"/>
            </a:schemeClr>
          </a:solidFill>
          <a:latin typeface="+mn-lt"/>
          <a:ea typeface="+mn-ea"/>
          <a:cs typeface="+mn-cs"/>
        </a:defRPr>
      </a:lvl1pPr>
      <a:lvl2pPr marL="609585" indent="0" algn="l" defTabSz="1219170" rtl="0" eaLnBrk="1" latinLnBrk="0" hangingPunct="1">
        <a:spcBef>
          <a:spcPct val="20000"/>
        </a:spcBef>
        <a:buClr>
          <a:schemeClr val="accent2"/>
        </a:buClr>
        <a:buFontTx/>
        <a:buNone/>
        <a:defRPr sz="3733" kern="1200">
          <a:solidFill>
            <a:schemeClr val="accent1">
              <a:lumMod val="50000"/>
            </a:schemeClr>
          </a:solidFill>
          <a:latin typeface="+mn-lt"/>
          <a:ea typeface="+mn-ea"/>
          <a:cs typeface="+mn-cs"/>
        </a:defRPr>
      </a:lvl2pPr>
      <a:lvl3pPr marL="1219170" indent="0" algn="l" defTabSz="1219170" rtl="0" eaLnBrk="1" latinLnBrk="0" hangingPunct="1">
        <a:spcBef>
          <a:spcPct val="20000"/>
        </a:spcBef>
        <a:buClr>
          <a:schemeClr val="accent4"/>
        </a:buClr>
        <a:buFontTx/>
        <a:buNone/>
        <a:defRPr sz="3200" kern="1200">
          <a:solidFill>
            <a:schemeClr val="accent1">
              <a:lumMod val="50000"/>
            </a:schemeClr>
          </a:solidFill>
          <a:latin typeface="+mn-lt"/>
          <a:ea typeface="+mn-ea"/>
          <a:cs typeface="+mn-cs"/>
        </a:defRPr>
      </a:lvl3pPr>
      <a:lvl4pPr marL="1828755" indent="0" algn="l" defTabSz="1219170" rtl="0" eaLnBrk="1" latinLnBrk="0" hangingPunct="1">
        <a:spcBef>
          <a:spcPct val="20000"/>
        </a:spcBef>
        <a:buClr>
          <a:schemeClr val="accent3"/>
        </a:buClr>
        <a:buFontTx/>
        <a:buNone/>
        <a:defRPr sz="2667" kern="1200">
          <a:solidFill>
            <a:schemeClr val="accent1">
              <a:lumMod val="50000"/>
            </a:schemeClr>
          </a:solidFill>
          <a:latin typeface="+mn-lt"/>
          <a:ea typeface="+mn-ea"/>
          <a:cs typeface="+mn-cs"/>
        </a:defRPr>
      </a:lvl4pPr>
      <a:lvl5pPr marL="2438339" indent="0" algn="l" defTabSz="1219170" rtl="0" eaLnBrk="1" latinLnBrk="0" hangingPunct="1">
        <a:spcBef>
          <a:spcPct val="20000"/>
        </a:spcBef>
        <a:buClr>
          <a:schemeClr val="accent6"/>
        </a:buClr>
        <a:buFontTx/>
        <a:buNone/>
        <a:defRPr sz="2667" kern="1200">
          <a:solidFill>
            <a:schemeClr val="accent1">
              <a:lumMod val="50000"/>
            </a:schemeClr>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CFB9583-7FB0-584D-E93C-A7CC20BE3BCB}"/>
              </a:ext>
            </a:extLst>
          </p:cNvPr>
          <p:cNvSpPr>
            <a:spLocks noGrp="1"/>
          </p:cNvSpPr>
          <p:nvPr>
            <p:ph type="title"/>
          </p:nvPr>
        </p:nvSpPr>
        <p:spPr>
          <a:xfrm>
            <a:off x="609600" y="2473502"/>
            <a:ext cx="10972800" cy="1143000"/>
          </a:xfrm>
        </p:spPr>
        <p:txBody>
          <a:bodyPr>
            <a:normAutofit/>
          </a:bodyPr>
          <a:lstStyle/>
          <a:p>
            <a:r>
              <a:rPr lang="en-GB" sz="6600" dirty="0"/>
              <a:t>My Leadership Journey</a:t>
            </a:r>
          </a:p>
        </p:txBody>
      </p:sp>
      <p:sp>
        <p:nvSpPr>
          <p:cNvPr id="7" name="Content Placeholder 6">
            <a:extLst>
              <a:ext uri="{FF2B5EF4-FFF2-40B4-BE49-F238E27FC236}">
                <a16:creationId xmlns:a16="http://schemas.microsoft.com/office/drawing/2014/main" id="{92DE02FE-733B-CEE6-32C0-7872D80AA096}"/>
              </a:ext>
            </a:extLst>
          </p:cNvPr>
          <p:cNvSpPr>
            <a:spLocks noGrp="1"/>
          </p:cNvSpPr>
          <p:nvPr>
            <p:ph idx="1"/>
          </p:nvPr>
        </p:nvSpPr>
        <p:spPr>
          <a:xfrm>
            <a:off x="609600" y="3616502"/>
            <a:ext cx="10972800" cy="1505977"/>
          </a:xfrm>
        </p:spPr>
        <p:txBody>
          <a:bodyPr>
            <a:normAutofit/>
          </a:bodyPr>
          <a:lstStyle/>
          <a:p>
            <a:pPr marL="0" indent="0">
              <a:buNone/>
            </a:pPr>
            <a:r>
              <a:rPr lang="en-GB" sz="1800" b="1" i="1" dirty="0"/>
              <a:t>AHP Leadership Conference - University of Essex</a:t>
            </a:r>
          </a:p>
          <a:p>
            <a:pPr marL="0" indent="0">
              <a:buNone/>
            </a:pPr>
            <a:endParaRPr lang="en-GB" sz="1400" dirty="0"/>
          </a:p>
          <a:p>
            <a:pPr marL="0" indent="0">
              <a:buNone/>
            </a:pPr>
            <a:r>
              <a:rPr lang="en-GB" sz="1400" dirty="0"/>
              <a:t>Joshua Poole </a:t>
            </a:r>
          </a:p>
          <a:p>
            <a:pPr marL="0" indent="0">
              <a:buNone/>
            </a:pPr>
            <a:r>
              <a:rPr lang="en-GB" sz="1400" b="1" dirty="0"/>
              <a:t>Transformation Lead</a:t>
            </a:r>
          </a:p>
          <a:p>
            <a:pPr marL="0" indent="0">
              <a:buNone/>
            </a:pPr>
            <a:r>
              <a:rPr lang="en-GB" sz="1400" b="1" dirty="0"/>
              <a:t>Registered Physiotherapist </a:t>
            </a:r>
          </a:p>
        </p:txBody>
      </p:sp>
    </p:spTree>
    <p:extLst>
      <p:ext uri="{BB962C8B-B14F-4D97-AF65-F5344CB8AC3E}">
        <p14:creationId xmlns:p14="http://schemas.microsoft.com/office/powerpoint/2010/main" val="3404310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BE29D0-9D59-FDF4-7B8C-3CD1BBE80A29}"/>
              </a:ext>
            </a:extLst>
          </p:cNvPr>
          <p:cNvSpPr>
            <a:spLocks noGrp="1"/>
          </p:cNvSpPr>
          <p:nvPr>
            <p:ph type="title"/>
          </p:nvPr>
        </p:nvSpPr>
        <p:spPr/>
        <p:txBody>
          <a:bodyPr/>
          <a:lstStyle/>
          <a:p>
            <a:r>
              <a:rPr lang="en-GB" dirty="0"/>
              <a:t>Closing Message</a:t>
            </a:r>
          </a:p>
        </p:txBody>
      </p:sp>
      <p:sp>
        <p:nvSpPr>
          <p:cNvPr id="4" name="Content Placeholder 3">
            <a:extLst>
              <a:ext uri="{FF2B5EF4-FFF2-40B4-BE49-F238E27FC236}">
                <a16:creationId xmlns:a16="http://schemas.microsoft.com/office/drawing/2014/main" id="{D0CB248E-9003-1290-A478-3630B3BAC241}"/>
              </a:ext>
            </a:extLst>
          </p:cNvPr>
          <p:cNvSpPr>
            <a:spLocks noGrp="1"/>
          </p:cNvSpPr>
          <p:nvPr>
            <p:ph idx="1"/>
          </p:nvPr>
        </p:nvSpPr>
        <p:spPr>
          <a:xfrm>
            <a:off x="609600" y="1892205"/>
            <a:ext cx="10427594" cy="3959612"/>
          </a:xfrm>
        </p:spPr>
        <p:txBody>
          <a:bodyPr/>
          <a:lstStyle/>
          <a:p>
            <a:pPr marL="0" indent="0">
              <a:lnSpc>
                <a:spcPct val="150000"/>
              </a:lnSpc>
              <a:buNone/>
            </a:pPr>
            <a:r>
              <a:rPr lang="en-GB" i="1" dirty="0"/>
              <a:t>“Leadership is how we choose to show up, with accountability, consistency, and passion - to make things better for the people who depend on us.”</a:t>
            </a:r>
          </a:p>
          <a:p>
            <a:pPr marL="0" indent="0" algn="r">
              <a:lnSpc>
                <a:spcPct val="150000"/>
              </a:lnSpc>
              <a:buNone/>
            </a:pPr>
            <a:r>
              <a:rPr lang="en-GB" sz="2400" dirty="0"/>
              <a:t>Joshua Poole </a:t>
            </a:r>
          </a:p>
        </p:txBody>
      </p:sp>
    </p:spTree>
    <p:extLst>
      <p:ext uri="{BB962C8B-B14F-4D97-AF65-F5344CB8AC3E}">
        <p14:creationId xmlns:p14="http://schemas.microsoft.com/office/powerpoint/2010/main" val="3742478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7A64D4-F817-B2A8-2691-84ABB90BFD5B}"/>
              </a:ext>
            </a:extLst>
          </p:cNvPr>
          <p:cNvSpPr>
            <a:spLocks noGrp="1"/>
          </p:cNvSpPr>
          <p:nvPr>
            <p:ph type="title"/>
          </p:nvPr>
        </p:nvSpPr>
        <p:spPr/>
        <p:txBody>
          <a:bodyPr/>
          <a:lstStyle/>
          <a:p>
            <a:r>
              <a:rPr lang="en-GB" dirty="0"/>
              <a:t>Why leadership matters</a:t>
            </a:r>
          </a:p>
        </p:txBody>
      </p:sp>
      <p:sp>
        <p:nvSpPr>
          <p:cNvPr id="5" name="Content Placeholder 4">
            <a:extLst>
              <a:ext uri="{FF2B5EF4-FFF2-40B4-BE49-F238E27FC236}">
                <a16:creationId xmlns:a16="http://schemas.microsoft.com/office/drawing/2014/main" id="{42FDBCDE-8B78-8F56-9A5D-1231130A5463}"/>
              </a:ext>
            </a:extLst>
          </p:cNvPr>
          <p:cNvSpPr>
            <a:spLocks noGrp="1"/>
          </p:cNvSpPr>
          <p:nvPr>
            <p:ph idx="1"/>
          </p:nvPr>
        </p:nvSpPr>
        <p:spPr>
          <a:xfrm>
            <a:off x="609600" y="1399115"/>
            <a:ext cx="10972800" cy="4301771"/>
          </a:xfrm>
        </p:spPr>
        <p:txBody>
          <a:bodyPr/>
          <a:lstStyle/>
          <a:p>
            <a:pPr>
              <a:lnSpc>
                <a:spcPct val="150000"/>
              </a:lnSpc>
            </a:pPr>
            <a:r>
              <a:rPr lang="en-GB" dirty="0"/>
              <a:t>Leadership is a behaviour, not a job title</a:t>
            </a:r>
          </a:p>
          <a:p>
            <a:pPr>
              <a:lnSpc>
                <a:spcPct val="150000"/>
              </a:lnSpc>
            </a:pPr>
            <a:r>
              <a:rPr lang="en-GB" dirty="0"/>
              <a:t>Compassion and inclusion strengthen teams and care</a:t>
            </a:r>
          </a:p>
          <a:p>
            <a:pPr>
              <a:lnSpc>
                <a:spcPct val="150000"/>
              </a:lnSpc>
            </a:pPr>
            <a:r>
              <a:rPr lang="en-GB" dirty="0"/>
              <a:t>Everyday actions shape culture and learning</a:t>
            </a:r>
          </a:p>
          <a:p>
            <a:pPr>
              <a:lnSpc>
                <a:spcPct val="150000"/>
              </a:lnSpc>
            </a:pPr>
            <a:r>
              <a:rPr lang="en-GB" dirty="0"/>
              <a:t>Leadership is how we choose to show up</a:t>
            </a:r>
          </a:p>
        </p:txBody>
      </p:sp>
    </p:spTree>
    <p:extLst>
      <p:ext uri="{BB962C8B-B14F-4D97-AF65-F5344CB8AC3E}">
        <p14:creationId xmlns:p14="http://schemas.microsoft.com/office/powerpoint/2010/main" val="51888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FF86F4-735B-4CCD-8AAF-567516E3BD83}"/>
              </a:ext>
            </a:extLst>
          </p:cNvPr>
          <p:cNvSpPr>
            <a:spLocks noGrp="1"/>
          </p:cNvSpPr>
          <p:nvPr>
            <p:ph type="title"/>
          </p:nvPr>
        </p:nvSpPr>
        <p:spPr/>
        <p:txBody>
          <a:bodyPr/>
          <a:lstStyle/>
          <a:p>
            <a:r>
              <a:rPr lang="en-GB" dirty="0"/>
              <a:t>Foundations of my journey</a:t>
            </a:r>
          </a:p>
        </p:txBody>
      </p:sp>
      <p:sp>
        <p:nvSpPr>
          <p:cNvPr id="4" name="Content Placeholder 3">
            <a:extLst>
              <a:ext uri="{FF2B5EF4-FFF2-40B4-BE49-F238E27FC236}">
                <a16:creationId xmlns:a16="http://schemas.microsoft.com/office/drawing/2014/main" id="{C3C8FE7A-2FFC-8105-5FA3-6E7D646EAC8E}"/>
              </a:ext>
            </a:extLst>
          </p:cNvPr>
          <p:cNvSpPr>
            <a:spLocks noGrp="1"/>
          </p:cNvSpPr>
          <p:nvPr>
            <p:ph idx="1"/>
          </p:nvPr>
        </p:nvSpPr>
        <p:spPr>
          <a:xfrm>
            <a:off x="609600" y="1449194"/>
            <a:ext cx="10972800" cy="3959612"/>
          </a:xfrm>
        </p:spPr>
        <p:txBody>
          <a:bodyPr>
            <a:normAutofit fontScale="85000" lnSpcReduction="10000"/>
          </a:bodyPr>
          <a:lstStyle/>
          <a:p>
            <a:pPr>
              <a:lnSpc>
                <a:spcPct val="150000"/>
              </a:lnSpc>
            </a:pPr>
            <a:r>
              <a:rPr lang="en-GB" dirty="0"/>
              <a:t>MSc Physiotherapy – University of Essex</a:t>
            </a:r>
          </a:p>
          <a:p>
            <a:pPr>
              <a:lnSpc>
                <a:spcPct val="150000"/>
              </a:lnSpc>
            </a:pPr>
            <a:r>
              <a:rPr lang="en-GB" dirty="0"/>
              <a:t>Rotational → Senior → Specialist roles</a:t>
            </a:r>
          </a:p>
          <a:p>
            <a:pPr>
              <a:lnSpc>
                <a:spcPct val="150000"/>
              </a:lnSpc>
            </a:pPr>
            <a:r>
              <a:rPr lang="en-GB" dirty="0"/>
              <a:t>Became known for saying “yes” to opportunities</a:t>
            </a:r>
          </a:p>
          <a:p>
            <a:pPr>
              <a:lnSpc>
                <a:spcPct val="150000"/>
              </a:lnSpc>
            </a:pPr>
            <a:r>
              <a:rPr lang="en-GB" dirty="0"/>
              <a:t>Took risks that stretched my skills and confidence</a:t>
            </a:r>
          </a:p>
          <a:p>
            <a:pPr>
              <a:lnSpc>
                <a:spcPct val="150000"/>
              </a:lnSpc>
            </a:pPr>
            <a:r>
              <a:rPr lang="en-GB" dirty="0"/>
              <a:t>COVID shifted my perspective and accelerated growth</a:t>
            </a:r>
          </a:p>
          <a:p>
            <a:pPr>
              <a:lnSpc>
                <a:spcPct val="150000"/>
              </a:lnSpc>
            </a:pPr>
            <a:r>
              <a:rPr lang="en-GB" dirty="0"/>
              <a:t>Passion for improvement and supporting others </a:t>
            </a:r>
          </a:p>
        </p:txBody>
      </p:sp>
    </p:spTree>
    <p:extLst>
      <p:ext uri="{BB962C8B-B14F-4D97-AF65-F5344CB8AC3E}">
        <p14:creationId xmlns:p14="http://schemas.microsoft.com/office/powerpoint/2010/main" val="1560572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7BB0F0-4550-1075-D0EE-DFACABCA355D}"/>
              </a:ext>
            </a:extLst>
          </p:cNvPr>
          <p:cNvSpPr>
            <a:spLocks noGrp="1"/>
          </p:cNvSpPr>
          <p:nvPr>
            <p:ph type="title"/>
          </p:nvPr>
        </p:nvSpPr>
        <p:spPr/>
        <p:txBody>
          <a:bodyPr/>
          <a:lstStyle/>
          <a:p>
            <a:r>
              <a:rPr lang="en-GB" dirty="0"/>
              <a:t>Transfer of Care Hub (2022-2023)</a:t>
            </a:r>
          </a:p>
        </p:txBody>
      </p:sp>
      <p:sp>
        <p:nvSpPr>
          <p:cNvPr id="4" name="Content Placeholder 3">
            <a:extLst>
              <a:ext uri="{FF2B5EF4-FFF2-40B4-BE49-F238E27FC236}">
                <a16:creationId xmlns:a16="http://schemas.microsoft.com/office/drawing/2014/main" id="{15A46FF6-F506-E7CE-B5B8-68BB2D04C308}"/>
              </a:ext>
            </a:extLst>
          </p:cNvPr>
          <p:cNvSpPr>
            <a:spLocks noGrp="1"/>
          </p:cNvSpPr>
          <p:nvPr>
            <p:ph idx="1"/>
          </p:nvPr>
        </p:nvSpPr>
        <p:spPr>
          <a:xfrm>
            <a:off x="609600" y="1449194"/>
            <a:ext cx="10972800" cy="3959612"/>
          </a:xfrm>
        </p:spPr>
        <p:txBody>
          <a:bodyPr/>
          <a:lstStyle/>
          <a:p>
            <a:pPr>
              <a:lnSpc>
                <a:spcPct val="150000"/>
              </a:lnSpc>
            </a:pPr>
            <a:r>
              <a:rPr lang="en-GB" dirty="0"/>
              <a:t>Led therapy input for complex discharges </a:t>
            </a:r>
          </a:p>
          <a:p>
            <a:pPr>
              <a:lnSpc>
                <a:spcPct val="150000"/>
              </a:lnSpc>
            </a:pPr>
            <a:r>
              <a:rPr lang="en-GB" dirty="0"/>
              <a:t>Understood whole-system interdependencies </a:t>
            </a:r>
          </a:p>
          <a:p>
            <a:pPr>
              <a:lnSpc>
                <a:spcPct val="150000"/>
              </a:lnSpc>
            </a:pPr>
            <a:r>
              <a:rPr lang="en-GB" dirty="0"/>
              <a:t>First real ‘system’ leadership experience</a:t>
            </a:r>
          </a:p>
          <a:p>
            <a:pPr>
              <a:lnSpc>
                <a:spcPct val="150000"/>
              </a:lnSpc>
            </a:pPr>
            <a:r>
              <a:rPr lang="en-GB" dirty="0"/>
              <a:t>Developed a deeper knowledge around ‘patient flow’ </a:t>
            </a:r>
          </a:p>
        </p:txBody>
      </p:sp>
    </p:spTree>
    <p:extLst>
      <p:ext uri="{BB962C8B-B14F-4D97-AF65-F5344CB8AC3E}">
        <p14:creationId xmlns:p14="http://schemas.microsoft.com/office/powerpoint/2010/main" val="3659956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4A5AC1-E0D5-A832-45CA-2E726A8EFADA}"/>
              </a:ext>
            </a:extLst>
          </p:cNvPr>
          <p:cNvSpPr>
            <a:spLocks noGrp="1"/>
          </p:cNvSpPr>
          <p:nvPr>
            <p:ph type="title"/>
          </p:nvPr>
        </p:nvSpPr>
        <p:spPr/>
        <p:txBody>
          <a:bodyPr>
            <a:normAutofit/>
          </a:bodyPr>
          <a:lstStyle/>
          <a:p>
            <a:r>
              <a:rPr lang="en-GB" sz="3600" dirty="0"/>
              <a:t>Preventing Hospital-Associated Deconditioning</a:t>
            </a:r>
          </a:p>
        </p:txBody>
      </p:sp>
      <p:sp>
        <p:nvSpPr>
          <p:cNvPr id="4" name="Content Placeholder 3">
            <a:extLst>
              <a:ext uri="{FF2B5EF4-FFF2-40B4-BE49-F238E27FC236}">
                <a16:creationId xmlns:a16="http://schemas.microsoft.com/office/drawing/2014/main" id="{EE171AA7-CAAC-FD13-98E4-B4B3C3570BD3}"/>
              </a:ext>
            </a:extLst>
          </p:cNvPr>
          <p:cNvSpPr>
            <a:spLocks noGrp="1"/>
          </p:cNvSpPr>
          <p:nvPr>
            <p:ph idx="1"/>
          </p:nvPr>
        </p:nvSpPr>
        <p:spPr>
          <a:xfrm>
            <a:off x="609600" y="1449194"/>
            <a:ext cx="10972800" cy="3959612"/>
          </a:xfrm>
        </p:spPr>
        <p:txBody>
          <a:bodyPr/>
          <a:lstStyle/>
          <a:p>
            <a:pPr>
              <a:lnSpc>
                <a:spcPct val="150000"/>
              </a:lnSpc>
            </a:pPr>
            <a:r>
              <a:rPr lang="en-GB" dirty="0"/>
              <a:t>National involvement in flow and Criteria to Reside</a:t>
            </a:r>
          </a:p>
          <a:p>
            <a:pPr>
              <a:lnSpc>
                <a:spcPct val="150000"/>
              </a:lnSpc>
            </a:pPr>
            <a:r>
              <a:rPr lang="en-GB" dirty="0"/>
              <a:t>Reframed flow to recovery, activity and wellbeing </a:t>
            </a:r>
          </a:p>
          <a:p>
            <a:pPr>
              <a:lnSpc>
                <a:spcPct val="150000"/>
              </a:lnSpc>
            </a:pPr>
            <a:r>
              <a:rPr lang="en-GB" dirty="0"/>
              <a:t>Built national networks around HAD</a:t>
            </a:r>
          </a:p>
          <a:p>
            <a:pPr>
              <a:lnSpc>
                <a:spcPct val="150000"/>
              </a:lnSpc>
            </a:pPr>
            <a:r>
              <a:rPr lang="en-GB" dirty="0"/>
              <a:t>A legacy that I would like to embed in healthcare</a:t>
            </a:r>
          </a:p>
        </p:txBody>
      </p:sp>
    </p:spTree>
    <p:extLst>
      <p:ext uri="{BB962C8B-B14F-4D97-AF65-F5344CB8AC3E}">
        <p14:creationId xmlns:p14="http://schemas.microsoft.com/office/powerpoint/2010/main" val="2789948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F55257-3EEE-5E6D-C8A3-5DF00C12435C}"/>
              </a:ext>
            </a:extLst>
          </p:cNvPr>
          <p:cNvSpPr>
            <a:spLocks noGrp="1"/>
          </p:cNvSpPr>
          <p:nvPr>
            <p:ph type="title"/>
          </p:nvPr>
        </p:nvSpPr>
        <p:spPr/>
        <p:txBody>
          <a:bodyPr/>
          <a:lstStyle/>
          <a:p>
            <a:r>
              <a:rPr lang="en-GB" dirty="0"/>
              <a:t>Digital Leadership: EpicEPR </a:t>
            </a:r>
          </a:p>
        </p:txBody>
      </p:sp>
      <p:sp>
        <p:nvSpPr>
          <p:cNvPr id="4" name="Content Placeholder 3">
            <a:extLst>
              <a:ext uri="{FF2B5EF4-FFF2-40B4-BE49-F238E27FC236}">
                <a16:creationId xmlns:a16="http://schemas.microsoft.com/office/drawing/2014/main" id="{77803E71-44FC-8CC9-B635-FAE0E201D8E1}"/>
              </a:ext>
            </a:extLst>
          </p:cNvPr>
          <p:cNvSpPr>
            <a:spLocks noGrp="1"/>
          </p:cNvSpPr>
          <p:nvPr>
            <p:ph idx="1"/>
          </p:nvPr>
        </p:nvSpPr>
        <p:spPr>
          <a:xfrm>
            <a:off x="609600" y="1511410"/>
            <a:ext cx="10972800" cy="3959612"/>
          </a:xfrm>
        </p:spPr>
        <p:txBody>
          <a:bodyPr>
            <a:normAutofit/>
          </a:bodyPr>
          <a:lstStyle/>
          <a:p>
            <a:pPr>
              <a:lnSpc>
                <a:spcPct val="150000"/>
              </a:lnSpc>
            </a:pPr>
            <a:r>
              <a:rPr lang="en-GB" sz="2800" dirty="0"/>
              <a:t>Preparing ESNEFT for one system working</a:t>
            </a:r>
          </a:p>
          <a:p>
            <a:pPr>
              <a:lnSpc>
                <a:spcPct val="150000"/>
              </a:lnSpc>
            </a:pPr>
            <a:r>
              <a:rPr lang="en-GB" sz="2800" dirty="0"/>
              <a:t>Building an Ambassador network </a:t>
            </a:r>
          </a:p>
          <a:p>
            <a:pPr>
              <a:lnSpc>
                <a:spcPct val="150000"/>
              </a:lnSpc>
            </a:pPr>
            <a:r>
              <a:rPr lang="en-GB" sz="2800" dirty="0"/>
              <a:t>Creating a structured readiness framework</a:t>
            </a:r>
          </a:p>
          <a:p>
            <a:pPr>
              <a:lnSpc>
                <a:spcPct val="150000"/>
              </a:lnSpc>
            </a:pPr>
            <a:r>
              <a:rPr lang="en-GB" sz="2800" dirty="0"/>
              <a:t>Strengthening strategic communication and visible leadership</a:t>
            </a:r>
          </a:p>
          <a:p>
            <a:pPr>
              <a:lnSpc>
                <a:spcPct val="150000"/>
              </a:lnSpc>
            </a:pPr>
            <a:r>
              <a:rPr lang="en-GB" sz="2800" dirty="0"/>
              <a:t>Motivated by one system improves patient care</a:t>
            </a:r>
          </a:p>
        </p:txBody>
      </p:sp>
    </p:spTree>
    <p:extLst>
      <p:ext uri="{BB962C8B-B14F-4D97-AF65-F5344CB8AC3E}">
        <p14:creationId xmlns:p14="http://schemas.microsoft.com/office/powerpoint/2010/main" val="1591170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C8A986-088D-EECD-8FDE-E05EA54E6A8C}"/>
              </a:ext>
            </a:extLst>
          </p:cNvPr>
          <p:cNvSpPr>
            <a:spLocks noGrp="1"/>
          </p:cNvSpPr>
          <p:nvPr>
            <p:ph type="title"/>
          </p:nvPr>
        </p:nvSpPr>
        <p:spPr/>
        <p:txBody>
          <a:bodyPr/>
          <a:lstStyle/>
          <a:p>
            <a:r>
              <a:rPr lang="en-GB" dirty="0"/>
              <a:t>Patient Flow and Board Rounds</a:t>
            </a:r>
          </a:p>
        </p:txBody>
      </p:sp>
      <p:sp>
        <p:nvSpPr>
          <p:cNvPr id="4" name="Content Placeholder 3">
            <a:extLst>
              <a:ext uri="{FF2B5EF4-FFF2-40B4-BE49-F238E27FC236}">
                <a16:creationId xmlns:a16="http://schemas.microsoft.com/office/drawing/2014/main" id="{EBE43E5E-371B-8873-7F30-BF3711B5C789}"/>
              </a:ext>
            </a:extLst>
          </p:cNvPr>
          <p:cNvSpPr>
            <a:spLocks noGrp="1"/>
          </p:cNvSpPr>
          <p:nvPr>
            <p:ph idx="1"/>
          </p:nvPr>
        </p:nvSpPr>
        <p:spPr>
          <a:xfrm>
            <a:off x="609600" y="1511410"/>
            <a:ext cx="10972800" cy="4301771"/>
          </a:xfrm>
        </p:spPr>
        <p:txBody>
          <a:bodyPr>
            <a:normAutofit/>
          </a:bodyPr>
          <a:lstStyle/>
          <a:p>
            <a:pPr>
              <a:lnSpc>
                <a:spcPct val="150000"/>
              </a:lnSpc>
            </a:pPr>
            <a:r>
              <a:rPr lang="en-GB" sz="2800" dirty="0"/>
              <a:t>Flow and board round work commenced post EpicEPR go-live</a:t>
            </a:r>
          </a:p>
          <a:p>
            <a:pPr>
              <a:lnSpc>
                <a:spcPct val="150000"/>
              </a:lnSpc>
            </a:pPr>
            <a:r>
              <a:rPr lang="en-GB" sz="2800" dirty="0"/>
              <a:t>Critical incident accelerated implementation </a:t>
            </a:r>
          </a:p>
          <a:p>
            <a:pPr>
              <a:lnSpc>
                <a:spcPct val="150000"/>
              </a:lnSpc>
            </a:pPr>
            <a:r>
              <a:rPr lang="en-GB" sz="2800" dirty="0"/>
              <a:t>Structured communication brought forward to teams </a:t>
            </a:r>
          </a:p>
          <a:p>
            <a:pPr>
              <a:lnSpc>
                <a:spcPct val="150000"/>
              </a:lnSpc>
            </a:pPr>
            <a:r>
              <a:rPr lang="en-GB" sz="2800" dirty="0"/>
              <a:t>HAD prevention embedded into everyday conversation </a:t>
            </a:r>
          </a:p>
          <a:p>
            <a:pPr>
              <a:lnSpc>
                <a:spcPct val="150000"/>
              </a:lnSpc>
            </a:pPr>
            <a:r>
              <a:rPr lang="en-GB" sz="2800" dirty="0"/>
              <a:t>Supporting coordinated, recovery-focused decision-making</a:t>
            </a:r>
          </a:p>
        </p:txBody>
      </p:sp>
    </p:spTree>
    <p:extLst>
      <p:ext uri="{BB962C8B-B14F-4D97-AF65-F5344CB8AC3E}">
        <p14:creationId xmlns:p14="http://schemas.microsoft.com/office/powerpoint/2010/main" val="844532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9AC225-129D-8FE3-B35C-FD024700AC58}"/>
              </a:ext>
            </a:extLst>
          </p:cNvPr>
          <p:cNvSpPr>
            <a:spLocks noGrp="1"/>
          </p:cNvSpPr>
          <p:nvPr>
            <p:ph type="title"/>
          </p:nvPr>
        </p:nvSpPr>
        <p:spPr/>
        <p:txBody>
          <a:bodyPr/>
          <a:lstStyle/>
          <a:p>
            <a:r>
              <a:rPr lang="en-GB" dirty="0"/>
              <a:t>What I’ve Learned</a:t>
            </a:r>
          </a:p>
        </p:txBody>
      </p:sp>
      <p:sp>
        <p:nvSpPr>
          <p:cNvPr id="4" name="Content Placeholder 3">
            <a:extLst>
              <a:ext uri="{FF2B5EF4-FFF2-40B4-BE49-F238E27FC236}">
                <a16:creationId xmlns:a16="http://schemas.microsoft.com/office/drawing/2014/main" id="{66505EA0-63CB-78D6-E323-95338BDA10B1}"/>
              </a:ext>
            </a:extLst>
          </p:cNvPr>
          <p:cNvSpPr>
            <a:spLocks noGrp="1"/>
          </p:cNvSpPr>
          <p:nvPr>
            <p:ph idx="1"/>
          </p:nvPr>
        </p:nvSpPr>
        <p:spPr/>
        <p:txBody>
          <a:bodyPr/>
          <a:lstStyle/>
          <a:p>
            <a:r>
              <a:rPr lang="en-GB" dirty="0"/>
              <a:t>Lead from where you are </a:t>
            </a:r>
          </a:p>
          <a:p>
            <a:r>
              <a:rPr lang="en-GB" dirty="0"/>
              <a:t>Compassion and clarity go a long way </a:t>
            </a:r>
          </a:p>
          <a:p>
            <a:r>
              <a:rPr lang="en-GB" dirty="0"/>
              <a:t>Complexity needs curiosity </a:t>
            </a:r>
          </a:p>
          <a:p>
            <a:r>
              <a:rPr lang="en-GB" dirty="0"/>
              <a:t>Evidence and relationships create momentum </a:t>
            </a:r>
          </a:p>
          <a:p>
            <a:r>
              <a:rPr lang="en-GB" dirty="0"/>
              <a:t>Be comfortable being different </a:t>
            </a:r>
          </a:p>
        </p:txBody>
      </p:sp>
    </p:spTree>
    <p:extLst>
      <p:ext uri="{BB962C8B-B14F-4D97-AF65-F5344CB8AC3E}">
        <p14:creationId xmlns:p14="http://schemas.microsoft.com/office/powerpoint/2010/main" val="1866661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47542A-93CB-B8DF-6760-66C841895AF7}"/>
              </a:ext>
            </a:extLst>
          </p:cNvPr>
          <p:cNvSpPr>
            <a:spLocks noGrp="1"/>
          </p:cNvSpPr>
          <p:nvPr>
            <p:ph type="title"/>
          </p:nvPr>
        </p:nvSpPr>
        <p:spPr/>
        <p:txBody>
          <a:bodyPr>
            <a:normAutofit/>
          </a:bodyPr>
          <a:lstStyle/>
          <a:p>
            <a:r>
              <a:rPr lang="en-GB" sz="3800" dirty="0"/>
              <a:t>Key Takeaways for Emerging AHP Leaders</a:t>
            </a:r>
          </a:p>
        </p:txBody>
      </p:sp>
      <p:sp>
        <p:nvSpPr>
          <p:cNvPr id="4" name="Content Placeholder 3">
            <a:extLst>
              <a:ext uri="{FF2B5EF4-FFF2-40B4-BE49-F238E27FC236}">
                <a16:creationId xmlns:a16="http://schemas.microsoft.com/office/drawing/2014/main" id="{59DCA2A7-B4C8-8E91-D066-2BE10A4A9B55}"/>
              </a:ext>
            </a:extLst>
          </p:cNvPr>
          <p:cNvSpPr>
            <a:spLocks noGrp="1"/>
          </p:cNvSpPr>
          <p:nvPr>
            <p:ph idx="1"/>
          </p:nvPr>
        </p:nvSpPr>
        <p:spPr/>
        <p:txBody>
          <a:bodyPr/>
          <a:lstStyle/>
          <a:p>
            <a:r>
              <a:rPr lang="en-GB" dirty="0"/>
              <a:t>Your passions point to your purpose</a:t>
            </a:r>
          </a:p>
          <a:p>
            <a:r>
              <a:rPr lang="en-GB" dirty="0"/>
              <a:t>Choose your ‘</a:t>
            </a:r>
            <a:r>
              <a:rPr lang="en-GB" dirty="0" err="1"/>
              <a:t>yes’</a:t>
            </a:r>
            <a:r>
              <a:rPr lang="en-GB" dirty="0"/>
              <a:t> intentionally</a:t>
            </a:r>
          </a:p>
          <a:p>
            <a:r>
              <a:rPr lang="en-GB" dirty="0"/>
              <a:t>Complexity is where leaders grow</a:t>
            </a:r>
          </a:p>
          <a:p>
            <a:r>
              <a:rPr lang="en-GB" dirty="0"/>
              <a:t>Influence doesn’t require a title</a:t>
            </a:r>
          </a:p>
          <a:p>
            <a:r>
              <a:rPr lang="en-GB" dirty="0"/>
              <a:t> Keep learning </a:t>
            </a:r>
          </a:p>
        </p:txBody>
      </p:sp>
    </p:spTree>
    <p:extLst>
      <p:ext uri="{BB962C8B-B14F-4D97-AF65-F5344CB8AC3E}">
        <p14:creationId xmlns:p14="http://schemas.microsoft.com/office/powerpoint/2010/main" val="3165927449"/>
      </p:ext>
    </p:extLst>
  </p:cSld>
  <p:clrMapOvr>
    <a:masterClrMapping/>
  </p:clrMapOvr>
</p:sld>
</file>

<file path=ppt/theme/theme1.xml><?xml version="1.0" encoding="utf-8"?>
<a:theme xmlns:a="http://schemas.openxmlformats.org/drawingml/2006/main" name="Office Theme">
  <a:themeElements>
    <a:clrScheme name="NHS palette">
      <a:dk1>
        <a:sysClr val="windowText" lastClr="000000"/>
      </a:dk1>
      <a:lt1>
        <a:sysClr val="window" lastClr="FFFFFF"/>
      </a:lt1>
      <a:dk2>
        <a:srgbClr val="44546A"/>
      </a:dk2>
      <a:lt2>
        <a:srgbClr val="E7E6E6"/>
      </a:lt2>
      <a:accent1>
        <a:srgbClr val="005EB8"/>
      </a:accent1>
      <a:accent2>
        <a:srgbClr val="ED8B00"/>
      </a:accent2>
      <a:accent3>
        <a:srgbClr val="425563"/>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arm Campus">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UGM14">
      <a:majorFont>
        <a:latin typeface="Rockwell"/>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f0695c4-0a3c-454b-86d6-b1b7560e82e7" xsi:nil="true"/>
    <lcf76f155ced4ddcb4097134ff3c332f xmlns="4bda67ef-1065-456d-a9fd-22f62bd0a21a">
      <Terms xmlns="http://schemas.microsoft.com/office/infopath/2007/PartnerControls"/>
    </lcf76f155ced4ddcb4097134ff3c332f>
    <Notes xmlns="4bda67ef-1065-456d-a9fd-22f62bd0a21a" xsi:nil="true"/>
    <UK_x0023_ xmlns="4bda67ef-1065-456d-a9fd-22f62bd0a21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34E044DF6949041AF4AF166BE3A7472" ma:contentTypeVersion="17" ma:contentTypeDescription="Create a new document." ma:contentTypeScope="" ma:versionID="23f3b683832102cd9983a7e8a1f62d17">
  <xsd:schema xmlns:xsd="http://www.w3.org/2001/XMLSchema" xmlns:xs="http://www.w3.org/2001/XMLSchema" xmlns:p="http://schemas.microsoft.com/office/2006/metadata/properties" xmlns:ns2="4bda67ef-1065-456d-a9fd-22f62bd0a21a" xmlns:ns3="1f0695c4-0a3c-454b-86d6-b1b7560e82e7" targetNamespace="http://schemas.microsoft.com/office/2006/metadata/properties" ma:root="true" ma:fieldsID="d330b55d708ab49c4bae2223628d6e10" ns2:_="" ns3:_="">
    <xsd:import namespace="4bda67ef-1065-456d-a9fd-22f62bd0a21a"/>
    <xsd:import namespace="1f0695c4-0a3c-454b-86d6-b1b7560e82e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GenerationTime" minOccurs="0"/>
                <xsd:element ref="ns2:MediaServiceEventHashCode" minOccurs="0"/>
                <xsd:element ref="ns2:MediaLengthInSeconds" minOccurs="0"/>
                <xsd:element ref="ns2:MediaServiceDateTaken" minOccurs="0"/>
                <xsd:element ref="ns2:MediaServiceSearchProperties" minOccurs="0"/>
                <xsd:element ref="ns2:lcf76f155ced4ddcb4097134ff3c332f" minOccurs="0"/>
                <xsd:element ref="ns3:TaxCatchAll" minOccurs="0"/>
                <xsd:element ref="ns2:MediaServiceOCR" minOccurs="0"/>
                <xsd:element ref="ns2:MediaServiceLocation" minOccurs="0"/>
                <xsd:element ref="ns2:Notes" minOccurs="0"/>
                <xsd:element ref="ns2:UK_x0023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da67ef-1065-456d-a9fd-22f62bd0a2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dc27c03f-c346-4824-b1b7-2d13784fd8c3"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element name="Notes" ma:index="23" nillable="true" ma:displayName="Notes" ma:description="Updates" ma:format="Dropdown" ma:internalName="Notes">
      <xsd:simpleType>
        <xsd:restriction base="dms:Text">
          <xsd:maxLength value="255"/>
        </xsd:restriction>
      </xsd:simpleType>
    </xsd:element>
    <xsd:element name="UK_x0023_" ma:index="24" nillable="true" ma:displayName="UK#" ma:format="Dropdown" ma:internalName="UK_x0023_">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f0695c4-0a3c-454b-86d6-b1b7560e82e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b20abe42-e7a0-4b5d-82da-3beafbbc4a8b}" ma:internalName="TaxCatchAll" ma:showField="CatchAllData" ma:web="1f0695c4-0a3c-454b-86d6-b1b7560e82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EC404B-8230-4DAE-A1BD-326F33300B44}">
  <ds:schemaRefs>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http://purl.org/dc/elements/1.1/"/>
    <ds:schemaRef ds:uri="http://purl.org/dc/terms/"/>
    <ds:schemaRef ds:uri="65f7dbd5-ed18-41c6-85e4-60d158d4c953"/>
    <ds:schemaRef ds:uri="c067b8b6-a740-434c-8a16-b926c7891c85"/>
    <ds:schemaRef ds:uri="http://www.w3.org/XML/1998/namespace"/>
    <ds:schemaRef ds:uri="http://purl.org/dc/dcmitype/"/>
    <ds:schemaRef ds:uri="1f0695c4-0a3c-454b-86d6-b1b7560e82e7"/>
    <ds:schemaRef ds:uri="4bda67ef-1065-456d-a9fd-22f62bd0a21a"/>
  </ds:schemaRefs>
</ds:datastoreItem>
</file>

<file path=customXml/itemProps2.xml><?xml version="1.0" encoding="utf-8"?>
<ds:datastoreItem xmlns:ds="http://schemas.openxmlformats.org/officeDocument/2006/customXml" ds:itemID="{B73C75F0-56B3-47D9-9C54-33391DB359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da67ef-1065-456d-a9fd-22f62bd0a21a"/>
    <ds:schemaRef ds:uri="1f0695c4-0a3c-454b-86d6-b1b7560e82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66D72F-7201-4192-AB8F-F2C8F93120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871</TotalTime>
  <Words>2046</Words>
  <Application>Microsoft Office PowerPoint</Application>
  <PresentationFormat>Widescreen</PresentationFormat>
  <Paragraphs>155</Paragraphs>
  <Slides>10</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Calibri</vt:lpstr>
      <vt:lpstr>Rockwell</vt:lpstr>
      <vt:lpstr>Segoe UI</vt:lpstr>
      <vt:lpstr>Typography Times</vt:lpstr>
      <vt:lpstr>Office Theme</vt:lpstr>
      <vt:lpstr>Farm Campus</vt:lpstr>
      <vt:lpstr>My Leadership Journey</vt:lpstr>
      <vt:lpstr>Why leadership matters</vt:lpstr>
      <vt:lpstr>Foundations of my journey</vt:lpstr>
      <vt:lpstr>Transfer of Care Hub (2022-2023)</vt:lpstr>
      <vt:lpstr>Preventing Hospital-Associated Deconditioning</vt:lpstr>
      <vt:lpstr>Digital Leadership: EpicEPR </vt:lpstr>
      <vt:lpstr>Patient Flow and Board Rounds</vt:lpstr>
      <vt:lpstr>What I’ve Learned</vt:lpstr>
      <vt:lpstr>Key Takeaways for Emerging AHP Leaders</vt:lpstr>
      <vt:lpstr>Closing Message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title</dc:title>
  <dc:creator>Julia Smyth</dc:creator>
  <cp:lastModifiedBy>Poole, Joshua</cp:lastModifiedBy>
  <cp:revision>20</cp:revision>
  <cp:lastPrinted>2024-06-18T13:24:13Z</cp:lastPrinted>
  <dcterms:created xsi:type="dcterms:W3CDTF">2017-07-07T13:05:33Z</dcterms:created>
  <dcterms:modified xsi:type="dcterms:W3CDTF">2026-02-09T10:17:10Z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0x010100834E044DF6949041AF4AF166BE3A7472</vt:lpwstr>
  </property>
  <property fmtid="{D5CDD505-2E9C-101B-9397-08002B2CF9AE}" pid="3" name="MediaServiceImageTags">
    <vt:lpwstr/>
  </property>
</Properties>
</file>