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15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7373-829D-4E15-DF8F-647933A06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59726-D399-BABB-AF86-BCE37A330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3B6BC-4FB1-CFE0-25C9-6952A32F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D96C-9D70-9692-DD38-3A7AB62F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C3311-8A9C-66F8-B942-1417BEE6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5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8E10-13B9-00EC-FB5C-3E2D9212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A4D4F-C323-6D1E-EF0C-4459B21EC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476F9-B423-F14B-46BB-E4B7761B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0BA4-4851-7AF7-DFB0-15F58D9E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36BF0-7350-34B3-AEEF-61532836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1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3E752-A2FD-E192-9C75-5060457BE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C53F5-D139-6329-48B2-8D6DFEB16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6DAE6-D836-0351-B0F6-689A5C63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3AE7-427B-7440-2B3F-B7C84D1E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59BD1-2BE0-3170-3476-7418942D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8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9D5B-498E-0381-E5CC-32F21452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3B0B0-2615-9597-1EB1-82E1447FA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A5D7D-8B96-70A7-FECB-1F07D271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FBC9-40A8-4253-B416-C89C33C0D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45BF1-E9D1-BE75-0B15-9F4723F2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A76F-3C6A-0A06-647C-B1E45FBA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AAE6C-0A61-167F-6E75-67201728C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C98C7-8069-CE8E-B5F9-701A828D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EA19-DC90-B47B-288A-33B02D97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3669-3675-50D4-BE9E-DC2E5088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FBC6-3BD5-D66E-5279-9AAD95DC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A635-3B6B-5847-4B33-EB6B86BF2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00302-1ECA-168C-32C4-6F4E40D78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8E6E9-BA7E-1F18-FFBA-AA98E109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83567-246F-35A3-85BD-DB2E122B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F7236-D0E2-8E29-0891-FAA66C5D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EE78-8E27-1DB8-0CC1-4BC56609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1CAF5-09B7-5273-FA97-DEA39596F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AC25F-B576-9C21-0AE8-A2B7819B5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D922D-C41A-3431-0FA0-FA8D0BFF8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1A1D8-2DCE-B7B1-24FE-CB5BA240D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A6486-FA37-2AC1-1432-32E2371A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2D6B5-934C-3C44-D6C4-F2221D1E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E4DCD9-393C-31EB-BD69-C9D85DB1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0803C-27F4-56F3-2E79-3F225EE1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0F333-6969-80B6-2557-1E232E92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C1492-AA04-EEE3-D378-57D104BE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9FC45-7E9C-5A26-7A57-B182CDCF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7346A-9001-31F6-EC6B-B76C838F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C5872-C4A3-D25D-89FC-986113E6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455AD-74C6-0442-69D9-A5218F6A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D2B0-BE2E-E393-3B0C-242F7D8A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D9B2-8821-F266-4F17-0B3E05CB5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2E0BE-F873-A5EE-A4B7-3EAE8D777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F215E-AD1B-C7FD-7A6F-2DC2A2A3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5588E-60C4-35EF-79B9-74F67008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00069-DCDC-C403-B012-F49E0D7C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C868-2185-2DD4-3B88-B9CE508C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D3C72-50A2-6EFF-7C7B-54EE4F3EC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FCBC4-182D-99BD-4B93-AC68EDBD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4C0D4-255A-2DF7-E1B5-94F1F94F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5A2EB-AAB4-5B30-9E3E-90C7730D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00ADB-76A0-324E-9A7C-B873A8DC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AC23F-7657-C24C-3612-2622B9CD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71442-7AC9-5890-9E62-33C379756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DC454-0634-DB9F-8C90-2A1819448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FAD1-F719-3056-1462-9A644B5AE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5965E-4D65-0026-5679-E291BC25E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Leading by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Psychological Safety, Fairness &amp; Learning from Experience</a:t>
            </a:r>
          </a:p>
          <a:p>
            <a:endParaRPr dirty="0"/>
          </a:p>
          <a:p>
            <a:r>
              <a:rPr dirty="0"/>
              <a:t>Reflections on leadership </a:t>
            </a:r>
            <a:r>
              <a:rPr dirty="0" err="1"/>
              <a:t>behaviours</a:t>
            </a:r>
            <a:r>
              <a:rPr dirty="0"/>
              <a:t> that protect staff wellbeing and trust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Personal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Raising concerns requires courage</a:t>
            </a:r>
          </a:p>
          <a:p>
            <a:r>
              <a:t>• Silence can feel like judgement</a:t>
            </a:r>
          </a:p>
          <a:p>
            <a:r>
              <a:t>• Early leadership action prevents escalation</a:t>
            </a:r>
          </a:p>
          <a:p>
            <a:r>
              <a:t>• Being heard matters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Leading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Clear communication</a:t>
            </a:r>
          </a:p>
          <a:p>
            <a:r>
              <a:t>• Timely decisions</a:t>
            </a:r>
          </a:p>
          <a:p>
            <a:r>
              <a:t>• Evidence before judgement</a:t>
            </a:r>
          </a:p>
          <a:p>
            <a:r>
              <a:t>• Compassionate curiosity</a:t>
            </a:r>
          </a:p>
          <a:p>
            <a:r>
              <a:t>• Learning-focused leadership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DB4AA0F-3FC8-3619-FC2E-162C28412B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700378"/>
              </p:ext>
            </p:extLst>
          </p:nvPr>
        </p:nvGraphicFramePr>
        <p:xfrm>
          <a:off x="2703745" y="272029"/>
          <a:ext cx="4267210" cy="6596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27700" imgH="8851900" progId="Word.Document.12">
                  <p:embed/>
                </p:oleObj>
              </mc:Choice>
              <mc:Fallback>
                <p:oleObj name="Document" r:id="rId2" imgW="5727700" imgH="885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03745" y="272029"/>
                        <a:ext cx="4267210" cy="6596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86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C47C-0347-F4C3-8BF5-716A8325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661E01-1734-7677-5FF8-8F78FE12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Psychological Safety, Fairness &amp; Learning from Experience</a:t>
            </a:r>
          </a:p>
          <a:p>
            <a:endParaRPr dirty="0"/>
          </a:p>
          <a:p>
            <a:r>
              <a:rPr dirty="0"/>
              <a:t>Reflections on leadership </a:t>
            </a:r>
            <a:r>
              <a:rPr dirty="0" err="1"/>
              <a:t>behaviours</a:t>
            </a:r>
            <a:r>
              <a:rPr dirty="0"/>
              <a:t> that protect staff wellbeing and trust</a:t>
            </a:r>
          </a:p>
        </p:txBody>
      </p:sp>
    </p:spTree>
    <p:extLst>
      <p:ext uri="{BB962C8B-B14F-4D97-AF65-F5344CB8AC3E}">
        <p14:creationId xmlns:p14="http://schemas.microsoft.com/office/powerpoint/2010/main" val="113627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Leadership Behaviour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Staff wellbeing is directly linked to patient safety</a:t>
            </a:r>
          </a:p>
          <a:p>
            <a:r>
              <a:t>• Psychological safety enables honesty and learning</a:t>
            </a:r>
          </a:p>
          <a:p>
            <a:r>
              <a:t>• Leadership actions (and inaction) have real impact</a:t>
            </a:r>
          </a:p>
          <a:p>
            <a:r>
              <a:t>• Impact matters as much as intent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Good Leadership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Clear, timely responses to staff concerns</a:t>
            </a:r>
          </a:p>
          <a:p>
            <a:r>
              <a:t>• Consistent application of policies</a:t>
            </a:r>
          </a:p>
          <a:p>
            <a:r>
              <a:t>• Transparent decision-making</a:t>
            </a:r>
          </a:p>
          <a:p>
            <a:r>
              <a:t>• Evidence-based challenge</a:t>
            </a:r>
          </a:p>
          <a:p>
            <a:r>
              <a:t>• Compassionate communication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Scenario (Anonymised)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Flexible working agreed but not formally concluded</a:t>
            </a:r>
          </a:p>
          <a:p>
            <a:r>
              <a:t>• Concerns raised multiple times</a:t>
            </a:r>
          </a:p>
          <a:p>
            <a:r>
              <a:t>• Inconsistent challenge compared to peers</a:t>
            </a:r>
          </a:p>
          <a:p>
            <a:r>
              <a:t>• Informal concerns escalated without evidence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Potential Impact on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Uncertainty and anxiety</a:t>
            </a:r>
          </a:p>
          <a:p>
            <a:r>
              <a:t>• Feeling singled out or scrutinised</a:t>
            </a:r>
          </a:p>
          <a:p>
            <a:r>
              <a:t>• Reduced psychological safety</a:t>
            </a:r>
          </a:p>
          <a:p>
            <a:r>
              <a:t>• Reluctance to raise concerns</a:t>
            </a:r>
          </a:p>
          <a:p>
            <a:r>
              <a:t>• Risk of disengagement or absence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Leadership Moments That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Closing the loop on requests</a:t>
            </a:r>
          </a:p>
          <a:p>
            <a:r>
              <a:t>• Explaining the rationale behind decisions</a:t>
            </a:r>
          </a:p>
          <a:p>
            <a:r>
              <a:t>• Checking assumptions early</a:t>
            </a:r>
          </a:p>
          <a:p>
            <a:r>
              <a:t>• Supporting staff alongside challenge</a:t>
            </a:r>
          </a:p>
          <a:p>
            <a:r>
              <a:t>• Treating flexibility as an agreement, not a favour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Consistency Equals Fairness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Inconsistency erodes trust</a:t>
            </a:r>
          </a:p>
          <a:p>
            <a:r>
              <a:t>• Transparency prevents misunderstanding</a:t>
            </a:r>
          </a:p>
          <a:p>
            <a:r>
              <a:t>• Staff notice differences in treatment</a:t>
            </a:r>
          </a:p>
          <a:p>
            <a:r>
              <a:t>• Fair process protects staff and managers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Psychological Safety Is 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Listening without defensiveness</a:t>
            </a:r>
          </a:p>
          <a:p>
            <a:r>
              <a:t>• Following up on concerns</a:t>
            </a:r>
          </a:p>
          <a:p>
            <a:r>
              <a:t>• Acknowledging impact</a:t>
            </a:r>
          </a:p>
          <a:p>
            <a:r>
              <a:t>• Taking responsibility for team culture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285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Microsoft Word Document</vt:lpstr>
      <vt:lpstr>Leading by Example</vt:lpstr>
      <vt:lpstr>Objectives</vt:lpstr>
      <vt:lpstr>Why Leadership Behaviour Matters</vt:lpstr>
      <vt:lpstr>What Good Leadership Looks Like</vt:lpstr>
      <vt:lpstr>Learning Scenario (Anonymised)</vt:lpstr>
      <vt:lpstr>Potential Impact on Staff</vt:lpstr>
      <vt:lpstr>Leadership Moments That Matter</vt:lpstr>
      <vt:lpstr>Consistency Equals Fairness</vt:lpstr>
      <vt:lpstr>Psychological Safety Is Active</vt:lpstr>
      <vt:lpstr>Personal Learning</vt:lpstr>
      <vt:lpstr>Leading Forward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Ollie Needham</cp:lastModifiedBy>
  <cp:revision>3</cp:revision>
  <dcterms:created xsi:type="dcterms:W3CDTF">2013-01-27T09:14:16Z</dcterms:created>
  <dcterms:modified xsi:type="dcterms:W3CDTF">2026-02-09T09:18:19Z</dcterms:modified>
  <cp:category/>
</cp:coreProperties>
</file>