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70892" autoAdjust="0"/>
  </p:normalViewPr>
  <p:slideViewPr>
    <p:cSldViewPr snapToGrid="0">
      <p:cViewPr varScale="1">
        <p:scale>
          <a:sx n="45" d="100"/>
          <a:sy n="45" d="100"/>
        </p:scale>
        <p:origin x="149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F9A67E-41B6-4A58-96DB-D8B48BF1DD96}" type="datetimeFigureOut">
              <a:rPr lang="en-GB" smtClean="0"/>
              <a:t>10/02/2026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766DFA-D800-4979-A452-4B4F5B2478A7}" type="slidenum">
              <a:rPr lang="en-GB" smtClean="0"/>
              <a:t>‹#›</a:t>
            </a:fld>
            <a:endParaRPr lang="en-GB"/>
          </a:p>
        </p:txBody>
      </p:sp>
    </p:spTree>
    <p:extLst>
      <p:ext uri="{BB962C8B-B14F-4D97-AF65-F5344CB8AC3E}">
        <p14:creationId xmlns:p14="http://schemas.microsoft.com/office/powerpoint/2010/main" val="450884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When we hear the word </a:t>
            </a:r>
            <a:r>
              <a:rPr lang="en-GB" sz="1200" i="1" kern="1200" dirty="0">
                <a:solidFill>
                  <a:schemeClr val="tx1"/>
                </a:solidFill>
                <a:effectLst/>
                <a:latin typeface="+mn-lt"/>
                <a:ea typeface="+mn-ea"/>
                <a:cs typeface="+mn-cs"/>
              </a:rPr>
              <a:t>leadership</a:t>
            </a:r>
            <a:r>
              <a:rPr lang="en-GB" sz="1200" kern="1200" dirty="0">
                <a:solidFill>
                  <a:schemeClr val="tx1"/>
                </a:solidFill>
                <a:effectLst/>
                <a:latin typeface="+mn-lt"/>
                <a:ea typeface="+mn-ea"/>
                <a:cs typeface="+mn-cs"/>
              </a:rPr>
              <a:t>, many people immediately think of job titles—band 7s, band 8s, advanced practitioners, managers, or team leads.</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But in physiotherapy, leadership starts </a:t>
            </a:r>
            <a:r>
              <a:rPr lang="en-GB" sz="1200" b="1" kern="1200" dirty="0">
                <a:solidFill>
                  <a:schemeClr val="tx1"/>
                </a:solidFill>
                <a:effectLst/>
                <a:latin typeface="+mn-lt"/>
                <a:ea typeface="+mn-ea"/>
                <a:cs typeface="+mn-cs"/>
              </a:rPr>
              <a:t>long before</a:t>
            </a:r>
            <a:r>
              <a:rPr lang="en-GB" sz="1200" kern="1200" dirty="0">
                <a:solidFill>
                  <a:schemeClr val="tx1"/>
                </a:solidFill>
                <a:effectLst/>
                <a:latin typeface="+mn-lt"/>
                <a:ea typeface="+mn-ea"/>
                <a:cs typeface="+mn-cs"/>
              </a:rPr>
              <a:t> you get a title or a pay rise.</a:t>
            </a:r>
          </a:p>
          <a:p>
            <a:r>
              <a:rPr lang="en-GB" sz="1200" kern="1200" dirty="0">
                <a:solidFill>
                  <a:schemeClr val="tx1"/>
                </a:solidFill>
                <a:effectLst/>
                <a:latin typeface="+mn-lt"/>
                <a:ea typeface="+mn-ea"/>
                <a:cs typeface="+mn-cs"/>
              </a:rPr>
              <a:t>Today, I want to talk to you about </a:t>
            </a:r>
            <a:r>
              <a:rPr lang="en-GB" sz="1200" b="1" kern="1200" dirty="0">
                <a:solidFill>
                  <a:schemeClr val="tx1"/>
                </a:solidFill>
                <a:effectLst/>
                <a:latin typeface="+mn-lt"/>
                <a:ea typeface="+mn-ea"/>
                <a:cs typeface="+mn-cs"/>
              </a:rPr>
              <a:t>leadership by example</a:t>
            </a:r>
            <a:r>
              <a:rPr lang="en-GB" sz="1200" kern="1200" dirty="0">
                <a:solidFill>
                  <a:schemeClr val="tx1"/>
                </a:solidFill>
                <a:effectLst/>
                <a:latin typeface="+mn-lt"/>
                <a:ea typeface="+mn-ea"/>
                <a:cs typeface="+mn-cs"/>
              </a:rPr>
              <a:t>—what it looks like, why it matters, and how </a:t>
            </a:r>
            <a:r>
              <a:rPr lang="en-GB" sz="1200" i="1" kern="1200" dirty="0">
                <a:solidFill>
                  <a:schemeClr val="tx1"/>
                </a:solidFill>
                <a:effectLst/>
                <a:latin typeface="+mn-lt"/>
                <a:ea typeface="+mn-ea"/>
                <a:cs typeface="+mn-cs"/>
              </a:rPr>
              <a:t>every physiotherapist</a:t>
            </a:r>
            <a:r>
              <a:rPr lang="en-GB" sz="1200" kern="1200" dirty="0">
                <a:solidFill>
                  <a:schemeClr val="tx1"/>
                </a:solidFill>
                <a:effectLst/>
                <a:latin typeface="+mn-lt"/>
                <a:ea typeface="+mn-ea"/>
                <a:cs typeface="+mn-cs"/>
              </a:rPr>
              <a:t>, including students and newly qualified staff, can be a leader in their everyday practice.</a:t>
            </a:r>
          </a:p>
          <a:p>
            <a:r>
              <a:rPr lang="en-GB" sz="1200" kern="1200" dirty="0">
                <a:solidFill>
                  <a:schemeClr val="tx1"/>
                </a:solidFill>
                <a:effectLst/>
                <a:latin typeface="+mn-lt"/>
                <a:ea typeface="+mn-ea"/>
                <a:cs typeface="+mn-cs"/>
              </a:rPr>
              <a:t>Leadership by example means </a:t>
            </a:r>
            <a:r>
              <a:rPr lang="en-GB" sz="1200" b="1" kern="1200" dirty="0">
                <a:solidFill>
                  <a:schemeClr val="tx1"/>
                </a:solidFill>
                <a:effectLst/>
                <a:latin typeface="+mn-lt"/>
                <a:ea typeface="+mn-ea"/>
                <a:cs typeface="+mn-cs"/>
              </a:rPr>
              <a:t>showing</a:t>
            </a:r>
            <a:r>
              <a:rPr lang="en-GB" sz="1200" kern="1200" dirty="0">
                <a:solidFill>
                  <a:schemeClr val="tx1"/>
                </a:solidFill>
                <a:effectLst/>
                <a:latin typeface="+mn-lt"/>
                <a:ea typeface="+mn-ea"/>
                <a:cs typeface="+mn-cs"/>
              </a:rPr>
              <a:t>, not telling.</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It’s about how you behave when no one’s watching.</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How you treat patients, families, colleagues, students, and yourself.</a:t>
            </a:r>
          </a:p>
          <a:p>
            <a:r>
              <a:rPr lang="en-GB" sz="1200" kern="1200" dirty="0">
                <a:solidFill>
                  <a:schemeClr val="tx1"/>
                </a:solidFill>
                <a:effectLst/>
                <a:latin typeface="+mn-lt"/>
                <a:ea typeface="+mn-ea"/>
                <a:cs typeface="+mn-cs"/>
              </a:rPr>
              <a:t>This talk will explore leadership by example across:</a:t>
            </a:r>
          </a:p>
          <a:p>
            <a:pPr lvl="0"/>
            <a:r>
              <a:rPr lang="en-GB" sz="1200" kern="1200" dirty="0">
                <a:solidFill>
                  <a:schemeClr val="tx1"/>
                </a:solidFill>
                <a:effectLst/>
                <a:latin typeface="+mn-lt"/>
                <a:ea typeface="+mn-ea"/>
                <a:cs typeface="+mn-cs"/>
              </a:rPr>
              <a:t>Hospital inpatient settings</a:t>
            </a:r>
          </a:p>
          <a:p>
            <a:pPr lvl="0"/>
            <a:r>
              <a:rPr lang="en-GB" sz="1200" kern="1200" dirty="0">
                <a:solidFill>
                  <a:schemeClr val="tx1"/>
                </a:solidFill>
                <a:effectLst/>
                <a:latin typeface="+mn-lt"/>
                <a:ea typeface="+mn-ea"/>
                <a:cs typeface="+mn-cs"/>
              </a:rPr>
              <a:t>Hospital outpatient settings</a:t>
            </a:r>
          </a:p>
          <a:p>
            <a:pPr lvl="0"/>
            <a:r>
              <a:rPr lang="en-GB" sz="1200" kern="1200" dirty="0">
                <a:solidFill>
                  <a:schemeClr val="tx1"/>
                </a:solidFill>
                <a:effectLst/>
                <a:latin typeface="+mn-lt"/>
                <a:ea typeface="+mn-ea"/>
                <a:cs typeface="+mn-cs"/>
              </a:rPr>
              <a:t>Community physiotherapy</a:t>
            </a:r>
          </a:p>
          <a:p>
            <a:pPr lvl="0"/>
            <a:r>
              <a:rPr lang="en-GB" sz="1200" kern="1200" dirty="0">
                <a:solidFill>
                  <a:schemeClr val="tx1"/>
                </a:solidFill>
                <a:effectLst/>
                <a:latin typeface="+mn-lt"/>
                <a:ea typeface="+mn-ea"/>
                <a:cs typeface="+mn-cs"/>
              </a:rPr>
              <a:t>Other settings such as private practice, sports, and non-traditional roles</a:t>
            </a:r>
          </a:p>
          <a:p>
            <a:r>
              <a:rPr lang="en-GB" sz="1200" kern="1200" dirty="0">
                <a:solidFill>
                  <a:schemeClr val="tx1"/>
                </a:solidFill>
                <a:effectLst/>
                <a:latin typeface="+mn-lt"/>
                <a:ea typeface="+mn-ea"/>
                <a:cs typeface="+mn-cs"/>
              </a:rPr>
              <a:t>And I’ll use real, everyday examples—because leadership in physio is often quiet, practical, and powerful.</a:t>
            </a:r>
          </a:p>
        </p:txBody>
      </p:sp>
      <p:sp>
        <p:nvSpPr>
          <p:cNvPr id="4" name="Slide Number Placeholder 3"/>
          <p:cNvSpPr>
            <a:spLocks noGrp="1"/>
          </p:cNvSpPr>
          <p:nvPr>
            <p:ph type="sldNum" sz="quarter" idx="10"/>
          </p:nvPr>
        </p:nvSpPr>
        <p:spPr/>
        <p:txBody>
          <a:bodyPr/>
          <a:lstStyle/>
          <a:p>
            <a:fld id="{96766DFA-D800-4979-A452-4B4F5B2478A7}" type="slidenum">
              <a:rPr lang="en-GB" smtClean="0"/>
              <a:t>2</a:t>
            </a:fld>
            <a:endParaRPr lang="en-GB"/>
          </a:p>
        </p:txBody>
      </p:sp>
    </p:spTree>
    <p:extLst>
      <p:ext uri="{BB962C8B-B14F-4D97-AF65-F5344CB8AC3E}">
        <p14:creationId xmlns:p14="http://schemas.microsoft.com/office/powerpoint/2010/main" val="2195516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Leadership by example means:</a:t>
            </a:r>
          </a:p>
          <a:p>
            <a:pPr lvl="0"/>
            <a:r>
              <a:rPr lang="en-GB" sz="1200" kern="1200" dirty="0">
                <a:solidFill>
                  <a:schemeClr val="tx1"/>
                </a:solidFill>
                <a:effectLst/>
                <a:latin typeface="+mn-lt"/>
                <a:ea typeface="+mn-ea"/>
                <a:cs typeface="+mn-cs"/>
              </a:rPr>
              <a:t>Doing the right thing, even when it’s inconvenient</a:t>
            </a:r>
          </a:p>
          <a:p>
            <a:pPr lvl="0"/>
            <a:r>
              <a:rPr lang="en-GB" sz="1200" kern="1200" dirty="0">
                <a:solidFill>
                  <a:schemeClr val="tx1"/>
                </a:solidFill>
                <a:effectLst/>
                <a:latin typeface="+mn-lt"/>
                <a:ea typeface="+mn-ea"/>
                <a:cs typeface="+mn-cs"/>
              </a:rPr>
              <a:t>Modelling professional behaviour, attitudes, and values</a:t>
            </a:r>
          </a:p>
          <a:p>
            <a:pPr lvl="0"/>
            <a:r>
              <a:rPr lang="en-GB" sz="1200" kern="1200" dirty="0">
                <a:solidFill>
                  <a:schemeClr val="tx1"/>
                </a:solidFill>
                <a:effectLst/>
                <a:latin typeface="+mn-lt"/>
                <a:ea typeface="+mn-ea"/>
                <a:cs typeface="+mn-cs"/>
              </a:rPr>
              <a:t>Setting the standard through your actions rather than instructions</a:t>
            </a:r>
          </a:p>
          <a:p>
            <a:r>
              <a:rPr lang="en-GB" sz="1200" kern="1200" dirty="0">
                <a:solidFill>
                  <a:schemeClr val="tx1"/>
                </a:solidFill>
                <a:effectLst/>
                <a:latin typeface="+mn-lt"/>
                <a:ea typeface="+mn-ea"/>
                <a:cs typeface="+mn-cs"/>
              </a:rPr>
              <a:t>You don’t need authority to lead by example.</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You need </a:t>
            </a:r>
            <a:r>
              <a:rPr lang="en-GB" sz="1200" b="1" kern="1200" dirty="0">
                <a:solidFill>
                  <a:schemeClr val="tx1"/>
                </a:solidFill>
                <a:effectLst/>
                <a:latin typeface="+mn-lt"/>
                <a:ea typeface="+mn-ea"/>
                <a:cs typeface="+mn-cs"/>
              </a:rPr>
              <a:t>consistency, integrity, and awareness of your impact</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In physiotherapy specifically, leadership by example includes:</a:t>
            </a:r>
          </a:p>
          <a:p>
            <a:pPr lvl="0"/>
            <a:r>
              <a:rPr lang="en-GB" sz="1200" kern="1200" dirty="0">
                <a:solidFill>
                  <a:schemeClr val="tx1"/>
                </a:solidFill>
                <a:effectLst/>
                <a:latin typeface="+mn-lt"/>
                <a:ea typeface="+mn-ea"/>
                <a:cs typeface="+mn-cs"/>
              </a:rPr>
              <a:t>Putting patient-centred care first</a:t>
            </a:r>
          </a:p>
          <a:p>
            <a:pPr lvl="0"/>
            <a:r>
              <a:rPr lang="en-GB" sz="1200" kern="1200" dirty="0">
                <a:solidFill>
                  <a:schemeClr val="tx1"/>
                </a:solidFill>
                <a:effectLst/>
                <a:latin typeface="+mn-lt"/>
                <a:ea typeface="+mn-ea"/>
                <a:cs typeface="+mn-cs"/>
              </a:rPr>
              <a:t>Practising safely and ethically</a:t>
            </a:r>
          </a:p>
          <a:p>
            <a:pPr lvl="0"/>
            <a:r>
              <a:rPr lang="en-GB" sz="1200" kern="1200" dirty="0">
                <a:solidFill>
                  <a:schemeClr val="tx1"/>
                </a:solidFill>
                <a:effectLst/>
                <a:latin typeface="+mn-lt"/>
                <a:ea typeface="+mn-ea"/>
                <a:cs typeface="+mn-cs"/>
              </a:rPr>
              <a:t>Communicating clearly and respectfully</a:t>
            </a:r>
          </a:p>
          <a:p>
            <a:pPr lvl="0"/>
            <a:r>
              <a:rPr lang="en-GB" sz="1200" kern="1200" dirty="0">
                <a:solidFill>
                  <a:schemeClr val="tx1"/>
                </a:solidFill>
                <a:effectLst/>
                <a:latin typeface="+mn-lt"/>
                <a:ea typeface="+mn-ea"/>
                <a:cs typeface="+mn-cs"/>
              </a:rPr>
              <a:t>Being proactive, reflective, and accountable</a:t>
            </a:r>
          </a:p>
          <a:p>
            <a:r>
              <a:rPr lang="en-GB" sz="1200" kern="1200" dirty="0">
                <a:solidFill>
                  <a:schemeClr val="tx1"/>
                </a:solidFill>
                <a:effectLst/>
                <a:latin typeface="+mn-lt"/>
                <a:ea typeface="+mn-ea"/>
                <a:cs typeface="+mn-cs"/>
              </a:rPr>
              <a:t>As a student or early-career physiotherapist, people </a:t>
            </a:r>
            <a:r>
              <a:rPr lang="en-GB" sz="1200" i="1" kern="1200" dirty="0">
                <a:solidFill>
                  <a:schemeClr val="tx1"/>
                </a:solidFill>
                <a:effectLst/>
                <a:latin typeface="+mn-lt"/>
                <a:ea typeface="+mn-ea"/>
                <a:cs typeface="+mn-cs"/>
              </a:rPr>
              <a:t>are already watching you</a:t>
            </a:r>
            <a:r>
              <a:rPr lang="en-GB" sz="1200" kern="1200" dirty="0">
                <a:solidFill>
                  <a:schemeClr val="tx1"/>
                </a:solidFill>
                <a:effectLst/>
                <a:latin typeface="+mn-lt"/>
                <a:ea typeface="+mn-ea"/>
                <a:cs typeface="+mn-cs"/>
              </a:rPr>
              <a:t>:</a:t>
            </a:r>
          </a:p>
          <a:p>
            <a:pPr lvl="0"/>
            <a:r>
              <a:rPr lang="en-GB" sz="1200" kern="1200" dirty="0">
                <a:solidFill>
                  <a:schemeClr val="tx1"/>
                </a:solidFill>
                <a:effectLst/>
                <a:latin typeface="+mn-lt"/>
                <a:ea typeface="+mn-ea"/>
                <a:cs typeface="+mn-cs"/>
              </a:rPr>
              <a:t>Patients</a:t>
            </a:r>
          </a:p>
          <a:p>
            <a:pPr lvl="0"/>
            <a:r>
              <a:rPr lang="en-GB" sz="1200" kern="1200" dirty="0">
                <a:solidFill>
                  <a:schemeClr val="tx1"/>
                </a:solidFill>
                <a:effectLst/>
                <a:latin typeface="+mn-lt"/>
                <a:ea typeface="+mn-ea"/>
                <a:cs typeface="+mn-cs"/>
              </a:rPr>
              <a:t>Families</a:t>
            </a:r>
          </a:p>
          <a:p>
            <a:pPr lvl="0"/>
            <a:r>
              <a:rPr lang="en-GB" sz="1200" kern="1200" dirty="0">
                <a:solidFill>
                  <a:schemeClr val="tx1"/>
                </a:solidFill>
                <a:effectLst/>
                <a:latin typeface="+mn-lt"/>
                <a:ea typeface="+mn-ea"/>
                <a:cs typeface="+mn-cs"/>
              </a:rPr>
              <a:t>Other students</a:t>
            </a:r>
          </a:p>
          <a:p>
            <a:pPr lvl="0"/>
            <a:r>
              <a:rPr lang="en-GB" sz="1200" kern="1200" dirty="0">
                <a:solidFill>
                  <a:schemeClr val="tx1"/>
                </a:solidFill>
                <a:effectLst/>
                <a:latin typeface="+mn-lt"/>
                <a:ea typeface="+mn-ea"/>
                <a:cs typeface="+mn-cs"/>
              </a:rPr>
              <a:t>Support staff</a:t>
            </a:r>
          </a:p>
          <a:p>
            <a:pPr lvl="0"/>
            <a:r>
              <a:rPr lang="en-GB" sz="1200" kern="1200" dirty="0">
                <a:solidFill>
                  <a:schemeClr val="tx1"/>
                </a:solidFill>
                <a:effectLst/>
                <a:latin typeface="+mn-lt"/>
                <a:ea typeface="+mn-ea"/>
                <a:cs typeface="+mn-cs"/>
              </a:rPr>
              <a:t>Junior and senior colleagues</a:t>
            </a:r>
          </a:p>
          <a:p>
            <a:r>
              <a:rPr lang="en-GB" sz="1200" kern="1200" dirty="0">
                <a:solidFill>
                  <a:schemeClr val="tx1"/>
                </a:solidFill>
                <a:effectLst/>
                <a:latin typeface="+mn-lt"/>
                <a:ea typeface="+mn-ea"/>
                <a:cs typeface="+mn-cs"/>
              </a:rPr>
              <a:t>Whether you realise it or not—you are already influencing others.</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3</a:t>
            </a:fld>
            <a:endParaRPr lang="en-GB"/>
          </a:p>
        </p:txBody>
      </p:sp>
    </p:spTree>
    <p:extLst>
      <p:ext uri="{BB962C8B-B14F-4D97-AF65-F5344CB8AC3E}">
        <p14:creationId xmlns:p14="http://schemas.microsoft.com/office/powerpoint/2010/main" val="3229507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Hospital inpatient settings can be busy, pressured, and unpredictable. This is where leadership by example becomes especially visible.</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1: Prioritising Patient Dignity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an inpatient setting, time pressure is constant. Beds need turning over, discharges need chasing, and you may have a long list of patients to see before lunch. In these moments, it can be tempting to rush interactions or treat dignity as secondary to efficiency.</a:t>
            </a:r>
          </a:p>
          <a:p>
            <a:r>
              <a:rPr lang="en-GB" sz="1200" kern="1200" dirty="0">
                <a:solidFill>
                  <a:schemeClr val="tx1"/>
                </a:solidFill>
                <a:effectLst/>
                <a:latin typeface="+mn-lt"/>
                <a:ea typeface="+mn-ea"/>
                <a:cs typeface="+mn-cs"/>
              </a:rPr>
              <a:t>Imagine a busy acute ward. You’re short on time, the patient needs help mobilising, and there are curtains half-open.</a:t>
            </a:r>
          </a:p>
          <a:p>
            <a:r>
              <a:rPr lang="en-GB" sz="1200" kern="1200" dirty="0">
                <a:solidFill>
                  <a:schemeClr val="tx1"/>
                </a:solidFill>
                <a:effectLst/>
                <a:latin typeface="+mn-lt"/>
                <a:ea typeface="+mn-ea"/>
                <a:cs typeface="+mn-cs"/>
              </a:rPr>
              <a:t>Leadership by example is:</a:t>
            </a:r>
          </a:p>
          <a:p>
            <a:pPr lvl="0"/>
            <a:r>
              <a:rPr lang="en-GB" sz="1200" kern="1200" dirty="0">
                <a:solidFill>
                  <a:schemeClr val="tx1"/>
                </a:solidFill>
                <a:effectLst/>
                <a:latin typeface="+mn-lt"/>
                <a:ea typeface="+mn-ea"/>
                <a:cs typeface="+mn-cs"/>
              </a:rPr>
              <a:t>Taking the extra minute to close the curtains</a:t>
            </a:r>
          </a:p>
          <a:p>
            <a:pPr lvl="0"/>
            <a:r>
              <a:rPr lang="en-GB" sz="1200" kern="1200" dirty="0">
                <a:solidFill>
                  <a:schemeClr val="tx1"/>
                </a:solidFill>
                <a:effectLst/>
                <a:latin typeface="+mn-lt"/>
                <a:ea typeface="+mn-ea"/>
                <a:cs typeface="+mn-cs"/>
              </a:rPr>
              <a:t>Explaining what you’re about to do</a:t>
            </a:r>
          </a:p>
          <a:p>
            <a:pPr lvl="0"/>
            <a:r>
              <a:rPr lang="en-GB" sz="1200" kern="1200" dirty="0">
                <a:solidFill>
                  <a:schemeClr val="tx1"/>
                </a:solidFill>
                <a:effectLst/>
                <a:latin typeface="+mn-lt"/>
                <a:ea typeface="+mn-ea"/>
                <a:cs typeface="+mn-cs"/>
              </a:rPr>
              <a:t>Checking consent and comfort, even if you’re rushed</a:t>
            </a:r>
          </a:p>
          <a:p>
            <a:r>
              <a:rPr lang="en-GB" sz="1200" kern="1200" dirty="0">
                <a:solidFill>
                  <a:schemeClr val="tx1"/>
                </a:solidFill>
                <a:effectLst/>
                <a:latin typeface="+mn-lt"/>
                <a:ea typeface="+mn-ea"/>
                <a:cs typeface="+mn-cs"/>
              </a:rPr>
              <a:t>These actions might take an extra minute, but they communicate a powerful message: </a:t>
            </a:r>
            <a:r>
              <a:rPr lang="en-GB" sz="1200" i="1" kern="1200" dirty="0">
                <a:solidFill>
                  <a:schemeClr val="tx1"/>
                </a:solidFill>
                <a:effectLst/>
                <a:latin typeface="+mn-lt"/>
                <a:ea typeface="+mn-ea"/>
                <a:cs typeface="+mn-cs"/>
              </a:rPr>
              <a:t>patients are people first, not tasks.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others observing you, this example teaches that professionalism is not about speed—it is about </a:t>
            </a:r>
            <a:r>
              <a:rPr lang="en-GB" sz="1200" b="1" kern="1200" dirty="0">
                <a:solidFill>
                  <a:schemeClr val="tx1"/>
                </a:solidFill>
                <a:effectLst/>
                <a:latin typeface="+mn-lt"/>
                <a:ea typeface="+mn-ea"/>
                <a:cs typeface="+mn-cs"/>
              </a:rPr>
              <a:t>respect and compassion under pressure</a:t>
            </a:r>
            <a:r>
              <a:rPr lang="en-GB" sz="1200" kern="1200" dirty="0">
                <a:solidFill>
                  <a:schemeClr val="tx1"/>
                </a:solidFill>
                <a:effectLst/>
                <a:latin typeface="+mn-lt"/>
                <a:ea typeface="+mn-ea"/>
                <a:cs typeface="+mn-cs"/>
              </a:rPr>
              <a:t>. For patients, it builds trust and reduces anxiety, which can directly improve engagement and outcomes. When rehab assistants or HCA’s see this, they learn:</a:t>
            </a:r>
          </a:p>
          <a:p>
            <a:r>
              <a:rPr lang="en-GB" sz="1200" kern="1200" dirty="0">
                <a:solidFill>
                  <a:schemeClr val="tx1"/>
                </a:solidFill>
                <a:effectLst/>
                <a:latin typeface="+mn-lt"/>
                <a:ea typeface="+mn-ea"/>
                <a:cs typeface="+mn-cs"/>
              </a:rPr>
              <a:t>“This is how physiotherapists behave—even under pressure.”</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Example 2: Infection Control and Safety</a:t>
            </a:r>
          </a:p>
          <a:p>
            <a:r>
              <a:rPr lang="en-GB" sz="1200" kern="1200" dirty="0">
                <a:solidFill>
                  <a:schemeClr val="tx1"/>
                </a:solidFill>
                <a:effectLst/>
                <a:latin typeface="+mn-lt"/>
                <a:ea typeface="+mn-ea"/>
                <a:cs typeface="+mn-cs"/>
              </a:rPr>
              <a:t>Infection prevention is a core part of physiotherapy practice, particularly in acute and inpatient environments. Yet, when workloads are heavy, it can be where standards quietly slip. Everyone has seen moments where infection control slips—rushing past hand hygiene, skipping PPE, or bending rules to save time.</a:t>
            </a:r>
          </a:p>
          <a:p>
            <a:r>
              <a:rPr lang="en-GB" sz="1200" kern="1200" dirty="0">
                <a:solidFill>
                  <a:schemeClr val="tx1"/>
                </a:solidFill>
                <a:effectLst/>
                <a:latin typeface="+mn-lt"/>
                <a:ea typeface="+mn-ea"/>
                <a:cs typeface="+mn-cs"/>
              </a:rPr>
              <a:t>Leadership by example means:</a:t>
            </a:r>
          </a:p>
          <a:p>
            <a:pPr lvl="0"/>
            <a:r>
              <a:rPr lang="en-GB" sz="1200" kern="1200" dirty="0">
                <a:solidFill>
                  <a:schemeClr val="tx1"/>
                </a:solidFill>
                <a:effectLst/>
                <a:latin typeface="+mn-lt"/>
                <a:ea typeface="+mn-ea"/>
                <a:cs typeface="+mn-cs"/>
              </a:rPr>
              <a:t>Cleaning equipment before and after use, every time</a:t>
            </a:r>
          </a:p>
          <a:p>
            <a:pPr lvl="0"/>
            <a:r>
              <a:rPr lang="en-GB" sz="1200" kern="1200" dirty="0">
                <a:solidFill>
                  <a:schemeClr val="tx1"/>
                </a:solidFill>
                <a:effectLst/>
                <a:latin typeface="+mn-lt"/>
                <a:ea typeface="+mn-ea"/>
                <a:cs typeface="+mn-cs"/>
              </a:rPr>
              <a:t>Performing hand hygiene correctly, even if others are watching—or even if they aren’t</a:t>
            </a:r>
          </a:p>
          <a:p>
            <a:pPr lvl="0"/>
            <a:r>
              <a:rPr lang="en-GB" sz="1200" kern="1200" dirty="0">
                <a:solidFill>
                  <a:schemeClr val="tx1"/>
                </a:solidFill>
                <a:effectLst/>
                <a:latin typeface="+mn-lt"/>
                <a:ea typeface="+mn-ea"/>
                <a:cs typeface="+mn-cs"/>
              </a:rPr>
              <a:t>Wearing appropriate PPE without complaint or shortcuts</a:t>
            </a:r>
          </a:p>
          <a:p>
            <a:r>
              <a:rPr lang="en-GB" sz="1200" kern="1200" dirty="0">
                <a:solidFill>
                  <a:schemeClr val="tx1"/>
                </a:solidFill>
                <a:effectLst/>
                <a:latin typeface="+mn-lt"/>
                <a:ea typeface="+mn-ea"/>
                <a:cs typeface="+mn-cs"/>
              </a:rPr>
              <a:t>This kind of leadership is rarely dramatic. It often happens silently. But it is incredibly influential.</a:t>
            </a:r>
          </a:p>
          <a:p>
            <a:r>
              <a:rPr lang="en-GB" sz="1200" kern="1200" dirty="0">
                <a:solidFill>
                  <a:schemeClr val="tx1"/>
                </a:solidFill>
                <a:effectLst/>
                <a:latin typeface="+mn-lt"/>
                <a:ea typeface="+mn-ea"/>
                <a:cs typeface="+mn-cs"/>
              </a:rPr>
              <a:t>We learn most strongly through </a:t>
            </a:r>
            <a:r>
              <a:rPr lang="en-GB" sz="1200" b="1" kern="1200" dirty="0">
                <a:solidFill>
                  <a:schemeClr val="tx1"/>
                </a:solidFill>
                <a:effectLst/>
                <a:latin typeface="+mn-lt"/>
                <a:ea typeface="+mn-ea"/>
                <a:cs typeface="+mn-cs"/>
              </a:rPr>
              <a:t>observation</a:t>
            </a:r>
            <a:r>
              <a:rPr lang="en-GB" sz="1200" kern="1200" dirty="0">
                <a:solidFill>
                  <a:schemeClr val="tx1"/>
                </a:solidFill>
                <a:effectLst/>
                <a:latin typeface="+mn-lt"/>
                <a:ea typeface="+mn-ea"/>
                <a:cs typeface="+mn-cs"/>
              </a:rPr>
              <a:t>, not instruction. If they see senior staff taking shortcuts, they internalise that behaviour as “normal.” When they see consistent adherence to safety protocols, they learn that patient safety is everyone’s responsibility.</a:t>
            </a:r>
          </a:p>
          <a:p>
            <a:r>
              <a:rPr lang="en-GB" sz="1200" kern="1200" dirty="0">
                <a:solidFill>
                  <a:schemeClr val="tx1"/>
                </a:solidFill>
                <a:effectLst/>
                <a:latin typeface="+mn-lt"/>
                <a:ea typeface="+mn-ea"/>
                <a:cs typeface="+mn-cs"/>
              </a:rPr>
              <a:t>True leadership by example here is about </a:t>
            </a:r>
            <a:r>
              <a:rPr lang="en-GB" sz="1200" b="1" kern="1200" dirty="0">
                <a:solidFill>
                  <a:schemeClr val="tx1"/>
                </a:solidFill>
                <a:effectLst/>
                <a:latin typeface="+mn-lt"/>
                <a:ea typeface="+mn-ea"/>
                <a:cs typeface="+mn-cs"/>
              </a:rPr>
              <a:t>protecting patients, staff, and the integrity of the profession</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You don’t need to shame anyone.</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Just </a:t>
            </a:r>
            <a:r>
              <a:rPr lang="en-GB" sz="1200" b="1" kern="1200" dirty="0">
                <a:solidFill>
                  <a:schemeClr val="tx1"/>
                </a:solidFill>
                <a:effectLst/>
                <a:latin typeface="+mn-lt"/>
                <a:ea typeface="+mn-ea"/>
                <a:cs typeface="+mn-cs"/>
              </a:rPr>
              <a:t>model the standard</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Other staff will notice, and will copy what you do—not what posters say.</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3: Respect Within the Multidisciplinary Team</a:t>
            </a:r>
          </a:p>
          <a:p>
            <a:r>
              <a:rPr lang="en-GB" sz="1200" kern="1200" dirty="0">
                <a:solidFill>
                  <a:schemeClr val="tx1"/>
                </a:solidFill>
                <a:effectLst/>
                <a:latin typeface="+mn-lt"/>
                <a:ea typeface="+mn-ea"/>
                <a:cs typeface="+mn-cs"/>
              </a:rPr>
              <a:t>Inpatient physiotherapy relies heavily on effective multidisciplinary teamwork. How physiotherapists interact with other professionals sets the tone for collaborative care.</a:t>
            </a:r>
          </a:p>
          <a:p>
            <a:r>
              <a:rPr lang="en-GB" sz="1200" kern="1200" dirty="0">
                <a:solidFill>
                  <a:schemeClr val="tx1"/>
                </a:solidFill>
                <a:effectLst/>
                <a:latin typeface="+mn-lt"/>
                <a:ea typeface="+mn-ea"/>
                <a:cs typeface="+mn-cs"/>
              </a:rPr>
              <a:t>In inpatient care, physios work closely with nurses, doctors, HCAs, OTs, and many others.</a:t>
            </a:r>
          </a:p>
          <a:p>
            <a:r>
              <a:rPr lang="en-GB" sz="1200" kern="1200" dirty="0">
                <a:solidFill>
                  <a:schemeClr val="tx1"/>
                </a:solidFill>
                <a:effectLst/>
                <a:latin typeface="+mn-lt"/>
                <a:ea typeface="+mn-ea"/>
                <a:cs typeface="+mn-cs"/>
              </a:rPr>
              <a:t>Leadership by example includes:</a:t>
            </a:r>
          </a:p>
          <a:p>
            <a:pPr lvl="0"/>
            <a:r>
              <a:rPr lang="en-GB" sz="1200" kern="1200" dirty="0">
                <a:solidFill>
                  <a:schemeClr val="tx1"/>
                </a:solidFill>
                <a:effectLst/>
                <a:latin typeface="+mn-lt"/>
                <a:ea typeface="+mn-ea"/>
                <a:cs typeface="+mn-cs"/>
              </a:rPr>
              <a:t>Speaking respectfully about nurses, doctors, HCAs, and allied health professionals</a:t>
            </a:r>
          </a:p>
          <a:p>
            <a:pPr lvl="0"/>
            <a:r>
              <a:rPr lang="en-GB" sz="1200" kern="1200" dirty="0">
                <a:solidFill>
                  <a:schemeClr val="tx1"/>
                </a:solidFill>
                <a:effectLst/>
                <a:latin typeface="+mn-lt"/>
                <a:ea typeface="+mn-ea"/>
                <a:cs typeface="+mn-cs"/>
              </a:rPr>
              <a:t>Actively listening during ward rounds or MDT meetings</a:t>
            </a:r>
          </a:p>
          <a:p>
            <a:pPr lvl="0"/>
            <a:r>
              <a:rPr lang="en-GB" sz="1200" kern="1200" dirty="0">
                <a:solidFill>
                  <a:schemeClr val="tx1"/>
                </a:solidFill>
                <a:effectLst/>
                <a:latin typeface="+mn-lt"/>
                <a:ea typeface="+mn-ea"/>
                <a:cs typeface="+mn-cs"/>
              </a:rPr>
              <a:t>Valuing information from nursing staff who spend more time at the bedside</a:t>
            </a:r>
          </a:p>
          <a:p>
            <a:pPr lvl="0"/>
            <a:r>
              <a:rPr lang="en-GB" sz="1200" kern="1200" dirty="0">
                <a:solidFill>
                  <a:schemeClr val="tx1"/>
                </a:solidFill>
                <a:effectLst/>
                <a:latin typeface="+mn-lt"/>
                <a:ea typeface="+mn-ea"/>
                <a:cs typeface="+mn-cs"/>
              </a:rPr>
              <a:t>Communicating mobility plans clearly and accessibly</a:t>
            </a:r>
          </a:p>
          <a:p>
            <a:r>
              <a:rPr lang="en-GB" sz="1200" kern="1200" dirty="0">
                <a:solidFill>
                  <a:schemeClr val="tx1"/>
                </a:solidFill>
                <a:effectLst/>
                <a:latin typeface="+mn-lt"/>
                <a:ea typeface="+mn-ea"/>
                <a:cs typeface="+mn-cs"/>
              </a:rPr>
              <a:t>For example, a nurse raising concerns about a patient’s fatigue or confusion should be seen as contributing valuable insight—not as a barrier to therapy.</a:t>
            </a:r>
          </a:p>
          <a:p>
            <a:r>
              <a:rPr lang="en-GB" sz="1200" kern="1200" dirty="0">
                <a:solidFill>
                  <a:schemeClr val="tx1"/>
                </a:solidFill>
                <a:effectLst/>
                <a:latin typeface="+mn-lt"/>
                <a:ea typeface="+mn-ea"/>
                <a:cs typeface="+mn-cs"/>
              </a:rPr>
              <a:t>Colleagues quickly pick up on how professions treat one another. If they observe dismissive or defensive behaviour, they learn division. If they observe collaboration and mutual respect, they learn what true team-based care looks like.</a:t>
            </a:r>
          </a:p>
          <a:p>
            <a:r>
              <a:rPr lang="en-GB" sz="1200" kern="1200" dirty="0">
                <a:solidFill>
                  <a:schemeClr val="tx1"/>
                </a:solidFill>
                <a:effectLst/>
                <a:latin typeface="+mn-lt"/>
                <a:ea typeface="+mn-ea"/>
                <a:cs typeface="+mn-cs"/>
              </a:rPr>
              <a:t>Leadership here shapes not only outcomes—but workplace culture.</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4</a:t>
            </a:fld>
            <a:endParaRPr lang="en-GB"/>
          </a:p>
        </p:txBody>
      </p:sp>
    </p:spTree>
    <p:extLst>
      <p:ext uri="{BB962C8B-B14F-4D97-AF65-F5344CB8AC3E}">
        <p14:creationId xmlns:p14="http://schemas.microsoft.com/office/powerpoint/2010/main" val="1902498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Outpatient settings often involve:</a:t>
            </a:r>
          </a:p>
          <a:p>
            <a:pPr lvl="0"/>
            <a:r>
              <a:rPr lang="en-GB" sz="1200" kern="1200" dirty="0">
                <a:solidFill>
                  <a:schemeClr val="tx1"/>
                </a:solidFill>
                <a:effectLst/>
                <a:latin typeface="+mn-lt"/>
                <a:ea typeface="+mn-ea"/>
                <a:cs typeface="+mn-cs"/>
              </a:rPr>
              <a:t>High caseloads</a:t>
            </a:r>
          </a:p>
          <a:p>
            <a:pPr lvl="0"/>
            <a:r>
              <a:rPr lang="en-GB" sz="1200" kern="1200" dirty="0">
                <a:solidFill>
                  <a:schemeClr val="tx1"/>
                </a:solidFill>
                <a:effectLst/>
                <a:latin typeface="+mn-lt"/>
                <a:ea typeface="+mn-ea"/>
                <a:cs typeface="+mn-cs"/>
              </a:rPr>
              <a:t>Repeat appointments</a:t>
            </a:r>
          </a:p>
          <a:p>
            <a:pPr lvl="0"/>
            <a:r>
              <a:rPr lang="en-GB" sz="1200" kern="1200" dirty="0">
                <a:solidFill>
                  <a:schemeClr val="tx1"/>
                </a:solidFill>
                <a:effectLst/>
                <a:latin typeface="+mn-lt"/>
                <a:ea typeface="+mn-ea"/>
                <a:cs typeface="+mn-cs"/>
              </a:rPr>
              <a:t>Long-term conditions</a:t>
            </a:r>
          </a:p>
          <a:p>
            <a:pPr lvl="0"/>
            <a:r>
              <a:rPr lang="en-GB" sz="1200" kern="1200" dirty="0">
                <a:solidFill>
                  <a:schemeClr val="tx1"/>
                </a:solidFill>
                <a:effectLst/>
                <a:latin typeface="+mn-lt"/>
                <a:ea typeface="+mn-ea"/>
                <a:cs typeface="+mn-cs"/>
              </a:rPr>
              <a:t>Patient frustration or disengagement</a:t>
            </a:r>
          </a:p>
          <a:p>
            <a:pPr lvl="0"/>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4: Professional Communication With Patients</a:t>
            </a:r>
          </a:p>
          <a:p>
            <a:r>
              <a:rPr lang="en-GB" sz="1200" kern="1200" dirty="0">
                <a:solidFill>
                  <a:schemeClr val="tx1"/>
                </a:solidFill>
                <a:effectLst/>
                <a:latin typeface="+mn-lt"/>
                <a:ea typeface="+mn-ea"/>
                <a:cs typeface="+mn-cs"/>
              </a:rPr>
              <a:t>Outpatient physiotherapists often see patients who are frustrated, in pain, or disillusioned after months or years of symptoms. How you communicate in these moments is a powerful act of leadership.</a:t>
            </a:r>
          </a:p>
          <a:p>
            <a:r>
              <a:rPr lang="en-GB" sz="1200" kern="1200" dirty="0">
                <a:solidFill>
                  <a:schemeClr val="tx1"/>
                </a:solidFill>
                <a:effectLst/>
                <a:latin typeface="+mn-lt"/>
                <a:ea typeface="+mn-ea"/>
                <a:cs typeface="+mn-cs"/>
              </a:rPr>
              <a:t>For example, a patient arrives frustrated because their pain isn’t improving.</a:t>
            </a:r>
          </a:p>
          <a:p>
            <a:r>
              <a:rPr lang="en-GB" sz="1200" kern="1200" dirty="0">
                <a:solidFill>
                  <a:schemeClr val="tx1"/>
                </a:solidFill>
                <a:effectLst/>
                <a:latin typeface="+mn-lt"/>
                <a:ea typeface="+mn-ea"/>
                <a:cs typeface="+mn-cs"/>
              </a:rPr>
              <a:t>Leadership by example involves:</a:t>
            </a:r>
          </a:p>
          <a:p>
            <a:pPr lvl="0"/>
            <a:r>
              <a:rPr lang="en-GB" sz="1200" kern="1200" dirty="0">
                <a:solidFill>
                  <a:schemeClr val="tx1"/>
                </a:solidFill>
                <a:effectLst/>
                <a:latin typeface="+mn-lt"/>
                <a:ea typeface="+mn-ea"/>
                <a:cs typeface="+mn-cs"/>
              </a:rPr>
              <a:t>Allowing patients to tell their story without interruption</a:t>
            </a:r>
          </a:p>
          <a:p>
            <a:pPr lvl="0"/>
            <a:r>
              <a:rPr lang="en-GB" sz="1200" kern="1200" dirty="0">
                <a:solidFill>
                  <a:schemeClr val="tx1"/>
                </a:solidFill>
                <a:effectLst/>
                <a:latin typeface="+mn-lt"/>
                <a:ea typeface="+mn-ea"/>
                <a:cs typeface="+mn-cs"/>
              </a:rPr>
              <a:t>Acknowledging their frustration without minimising it</a:t>
            </a:r>
          </a:p>
          <a:p>
            <a:pPr lvl="0"/>
            <a:r>
              <a:rPr lang="en-GB" sz="1200" kern="1200" dirty="0">
                <a:solidFill>
                  <a:schemeClr val="tx1"/>
                </a:solidFill>
                <a:effectLst/>
                <a:latin typeface="+mn-lt"/>
                <a:ea typeface="+mn-ea"/>
                <a:cs typeface="+mn-cs"/>
              </a:rPr>
              <a:t>Using clear, non-jargon language</a:t>
            </a:r>
          </a:p>
          <a:p>
            <a:pPr lvl="0"/>
            <a:r>
              <a:rPr lang="en-GB" sz="1200" kern="1200" dirty="0">
                <a:solidFill>
                  <a:schemeClr val="tx1"/>
                </a:solidFill>
                <a:effectLst/>
                <a:latin typeface="+mn-lt"/>
                <a:ea typeface="+mn-ea"/>
                <a:cs typeface="+mn-cs"/>
              </a:rPr>
              <a:t>Avoiding phrases that imply blame, such as “you’re not doing the exercises properly”</a:t>
            </a:r>
          </a:p>
          <a:p>
            <a:r>
              <a:rPr lang="en-GB" sz="1200" kern="1200" dirty="0">
                <a:solidFill>
                  <a:schemeClr val="tx1"/>
                </a:solidFill>
                <a:effectLst/>
                <a:latin typeface="+mn-lt"/>
                <a:ea typeface="+mn-ea"/>
                <a:cs typeface="+mn-cs"/>
              </a:rPr>
              <a:t>Instead of focusing on compliance, leaders focus on </a:t>
            </a:r>
            <a:r>
              <a:rPr lang="en-GB" sz="1200" b="1" kern="1200" dirty="0">
                <a:solidFill>
                  <a:schemeClr val="tx1"/>
                </a:solidFill>
                <a:effectLst/>
                <a:latin typeface="+mn-lt"/>
                <a:ea typeface="+mn-ea"/>
                <a:cs typeface="+mn-cs"/>
              </a:rPr>
              <a:t>collaboration</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“Let’s look at what’s been difficult and adjust the plan together.”</a:t>
            </a:r>
          </a:p>
          <a:p>
            <a:r>
              <a:rPr lang="en-GB" sz="1200" kern="1200" dirty="0">
                <a:solidFill>
                  <a:schemeClr val="tx1"/>
                </a:solidFill>
                <a:effectLst/>
                <a:latin typeface="+mn-lt"/>
                <a:ea typeface="+mn-ea"/>
                <a:cs typeface="+mn-cs"/>
              </a:rPr>
              <a:t>When people see this approach, they learn that effective physiotherapy is </a:t>
            </a:r>
            <a:r>
              <a:rPr lang="en-GB" sz="1200" b="1" kern="1200" dirty="0">
                <a:solidFill>
                  <a:schemeClr val="tx1"/>
                </a:solidFill>
                <a:effectLst/>
                <a:latin typeface="+mn-lt"/>
                <a:ea typeface="+mn-ea"/>
                <a:cs typeface="+mn-cs"/>
              </a:rPr>
              <a:t>not about authority</a:t>
            </a:r>
            <a:r>
              <a:rPr lang="en-GB" sz="1200" kern="1200" dirty="0">
                <a:solidFill>
                  <a:schemeClr val="tx1"/>
                </a:solidFill>
                <a:effectLst/>
                <a:latin typeface="+mn-lt"/>
                <a:ea typeface="+mn-ea"/>
                <a:cs typeface="+mn-cs"/>
              </a:rPr>
              <a:t>—it’s about </a:t>
            </a:r>
            <a:r>
              <a:rPr lang="en-GB" sz="1200" b="1" kern="1200" dirty="0">
                <a:solidFill>
                  <a:schemeClr val="tx1"/>
                </a:solidFill>
                <a:effectLst/>
                <a:latin typeface="+mn-lt"/>
                <a:ea typeface="+mn-ea"/>
                <a:cs typeface="+mn-cs"/>
              </a:rPr>
              <a:t>empathy, clarity, and partnership</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They also see how trust is built—not through expertise alone, but through communication.</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5: Modelling Evidence-Based Practice</a:t>
            </a:r>
          </a:p>
          <a:p>
            <a:r>
              <a:rPr lang="en-GB" sz="1200" kern="1200" dirty="0">
                <a:solidFill>
                  <a:schemeClr val="tx1"/>
                </a:solidFill>
                <a:effectLst/>
                <a:latin typeface="+mn-lt"/>
                <a:ea typeface="+mn-ea"/>
                <a:cs typeface="+mn-cs"/>
              </a:rPr>
              <a:t>Leadership in outpatient settings also includes modelling how research evidence is used in real life.</a:t>
            </a:r>
          </a:p>
          <a:p>
            <a:r>
              <a:rPr lang="en-GB" sz="1200" kern="1200" dirty="0">
                <a:solidFill>
                  <a:schemeClr val="tx1"/>
                </a:solidFill>
                <a:effectLst/>
                <a:latin typeface="+mn-lt"/>
                <a:ea typeface="+mn-ea"/>
                <a:cs typeface="+mn-cs"/>
              </a:rPr>
              <a:t>This means:</a:t>
            </a:r>
          </a:p>
          <a:p>
            <a:pPr lvl="0"/>
            <a:r>
              <a:rPr lang="en-GB" sz="1200" kern="1200" dirty="0">
                <a:solidFill>
                  <a:schemeClr val="tx1"/>
                </a:solidFill>
                <a:effectLst/>
                <a:latin typeface="+mn-lt"/>
                <a:ea typeface="+mn-ea"/>
                <a:cs typeface="+mn-cs"/>
              </a:rPr>
              <a:t>Keeping up to date with evidence</a:t>
            </a:r>
          </a:p>
          <a:p>
            <a:pPr lvl="0"/>
            <a:r>
              <a:rPr lang="en-GB" sz="1200" kern="1200" dirty="0">
                <a:solidFill>
                  <a:schemeClr val="tx1"/>
                </a:solidFill>
                <a:effectLst/>
                <a:latin typeface="+mn-lt"/>
                <a:ea typeface="+mn-ea"/>
                <a:cs typeface="+mn-cs"/>
              </a:rPr>
              <a:t>Basing treatment plans on current evidence</a:t>
            </a:r>
          </a:p>
          <a:p>
            <a:pPr lvl="0"/>
            <a:r>
              <a:rPr lang="en-GB" sz="1200" kern="1200" dirty="0">
                <a:solidFill>
                  <a:schemeClr val="tx1"/>
                </a:solidFill>
                <a:effectLst/>
                <a:latin typeface="+mn-lt"/>
                <a:ea typeface="+mn-ea"/>
                <a:cs typeface="+mn-cs"/>
              </a:rPr>
              <a:t>Explaining the rationale behind assessments and interventions</a:t>
            </a:r>
          </a:p>
          <a:p>
            <a:pPr lvl="0"/>
            <a:r>
              <a:rPr lang="en-GB" sz="1200" kern="1200" dirty="0">
                <a:solidFill>
                  <a:schemeClr val="tx1"/>
                </a:solidFill>
                <a:effectLst/>
                <a:latin typeface="+mn-lt"/>
                <a:ea typeface="+mn-ea"/>
                <a:cs typeface="+mn-cs"/>
              </a:rPr>
              <a:t>Being open when something doesn’t work as expected</a:t>
            </a:r>
          </a:p>
          <a:p>
            <a:r>
              <a:rPr lang="en-GB" sz="1200" kern="1200" dirty="0">
                <a:solidFill>
                  <a:schemeClr val="tx1"/>
                </a:solidFill>
                <a:effectLst/>
                <a:latin typeface="+mn-lt"/>
                <a:ea typeface="+mn-ea"/>
                <a:cs typeface="+mn-cs"/>
              </a:rPr>
              <a:t>For example, a leader might say:</a:t>
            </a:r>
          </a:p>
          <a:p>
            <a:r>
              <a:rPr lang="en-GB" sz="1200" kern="1200" dirty="0">
                <a:solidFill>
                  <a:schemeClr val="tx1"/>
                </a:solidFill>
                <a:effectLst/>
                <a:latin typeface="+mn-lt"/>
                <a:ea typeface="+mn-ea"/>
                <a:cs typeface="+mn-cs"/>
              </a:rPr>
              <a:t>“The research suggests this approach often helps, but everyone responds differently. We’ll review and adapt.”</a:t>
            </a:r>
          </a:p>
          <a:p>
            <a:r>
              <a:rPr lang="en-GB" sz="1200" kern="1200" dirty="0">
                <a:solidFill>
                  <a:schemeClr val="tx1"/>
                </a:solidFill>
                <a:effectLst/>
                <a:latin typeface="+mn-lt"/>
                <a:ea typeface="+mn-ea"/>
                <a:cs typeface="+mn-cs"/>
              </a:rPr>
              <a:t>This shows that physiotherapy is not about rigid protocols—it is about </a:t>
            </a:r>
            <a:r>
              <a:rPr lang="en-GB" sz="1200" b="1" kern="1200" dirty="0">
                <a:solidFill>
                  <a:schemeClr val="tx1"/>
                </a:solidFill>
                <a:effectLst/>
                <a:latin typeface="+mn-lt"/>
                <a:ea typeface="+mn-ea"/>
                <a:cs typeface="+mn-cs"/>
              </a:rPr>
              <a:t>clinical reasoning, reflection, and lifelong learning</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Importantly, it also shows patients that </a:t>
            </a:r>
            <a:r>
              <a:rPr lang="en-GB" sz="1200" b="1" kern="1200" dirty="0">
                <a:solidFill>
                  <a:schemeClr val="tx1"/>
                </a:solidFill>
                <a:effectLst/>
                <a:latin typeface="+mn-lt"/>
                <a:ea typeface="+mn-ea"/>
                <a:cs typeface="+mn-cs"/>
              </a:rPr>
              <a:t>honesty builds trust</a:t>
            </a:r>
            <a:r>
              <a:rPr lang="en-GB" sz="1200" kern="1200" dirty="0">
                <a:solidFill>
                  <a:schemeClr val="tx1"/>
                </a:solidFill>
                <a:effectLst/>
                <a:latin typeface="+mn-lt"/>
                <a:ea typeface="+mn-ea"/>
                <a:cs typeface="+mn-cs"/>
              </a:rPr>
              <a:t>.</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6: Managing Time, Workload, and Boundaries</a:t>
            </a:r>
          </a:p>
          <a:p>
            <a:r>
              <a:rPr lang="en-GB" sz="1200" kern="1200" dirty="0">
                <a:solidFill>
                  <a:schemeClr val="tx1"/>
                </a:solidFill>
                <a:effectLst/>
                <a:latin typeface="+mn-lt"/>
                <a:ea typeface="+mn-ea"/>
                <a:cs typeface="+mn-cs"/>
              </a:rPr>
              <a:t>In outpatient departments, running late is common. Many physiotherapists feel pressure to sacrifice breaks, documentation time, or even wellbeing to keep up.</a:t>
            </a:r>
          </a:p>
          <a:p>
            <a:r>
              <a:rPr lang="en-GB" sz="1200" kern="1200" dirty="0">
                <a:solidFill>
                  <a:schemeClr val="tx1"/>
                </a:solidFill>
                <a:effectLst/>
                <a:latin typeface="+mn-lt"/>
                <a:ea typeface="+mn-ea"/>
                <a:cs typeface="+mn-cs"/>
              </a:rPr>
              <a:t>Leadership by example does not glorify overwork.</a:t>
            </a:r>
          </a:p>
          <a:p>
            <a:r>
              <a:rPr lang="en-GB" sz="1200" kern="1200" dirty="0">
                <a:solidFill>
                  <a:schemeClr val="tx1"/>
                </a:solidFill>
                <a:effectLst/>
                <a:latin typeface="+mn-lt"/>
                <a:ea typeface="+mn-ea"/>
                <a:cs typeface="+mn-cs"/>
              </a:rPr>
              <a:t>Instead, it involves:</a:t>
            </a:r>
          </a:p>
          <a:p>
            <a:pPr lvl="0"/>
            <a:r>
              <a:rPr lang="en-GB" sz="1200" kern="1200" dirty="0">
                <a:solidFill>
                  <a:schemeClr val="tx1"/>
                </a:solidFill>
                <a:effectLst/>
                <a:latin typeface="+mn-lt"/>
                <a:ea typeface="+mn-ea"/>
                <a:cs typeface="+mn-cs"/>
              </a:rPr>
              <a:t>Starting and finishing appointments on time when possible</a:t>
            </a:r>
          </a:p>
          <a:p>
            <a:pPr lvl="0"/>
            <a:r>
              <a:rPr lang="en-GB" sz="1200" kern="1200" dirty="0">
                <a:solidFill>
                  <a:schemeClr val="tx1"/>
                </a:solidFill>
                <a:effectLst/>
                <a:latin typeface="+mn-lt"/>
                <a:ea typeface="+mn-ea"/>
                <a:cs typeface="+mn-cs"/>
              </a:rPr>
              <a:t>Taking scheduled breaks</a:t>
            </a:r>
          </a:p>
          <a:p>
            <a:pPr lvl="0"/>
            <a:r>
              <a:rPr lang="en-GB" sz="1200" kern="1200" dirty="0">
                <a:solidFill>
                  <a:schemeClr val="tx1"/>
                </a:solidFill>
                <a:effectLst/>
                <a:latin typeface="+mn-lt"/>
                <a:ea typeface="+mn-ea"/>
                <a:cs typeface="+mn-cs"/>
              </a:rPr>
              <a:t>Documenting thoroughly and accurately</a:t>
            </a:r>
          </a:p>
          <a:p>
            <a:pPr lvl="0"/>
            <a:r>
              <a:rPr lang="en-GB" sz="1200" kern="1200" dirty="0">
                <a:solidFill>
                  <a:schemeClr val="tx1"/>
                </a:solidFill>
                <a:effectLst/>
                <a:latin typeface="+mn-lt"/>
                <a:ea typeface="+mn-ea"/>
                <a:cs typeface="+mn-cs"/>
              </a:rPr>
              <a:t>Setting realistic expectations with patients</a:t>
            </a:r>
          </a:p>
          <a:p>
            <a:pPr lvl="0"/>
            <a:r>
              <a:rPr lang="en-GB" sz="1200" kern="1200" dirty="0">
                <a:solidFill>
                  <a:schemeClr val="tx1"/>
                </a:solidFill>
                <a:effectLst/>
                <a:latin typeface="+mn-lt"/>
                <a:ea typeface="+mn-ea"/>
                <a:cs typeface="+mn-cs"/>
              </a:rPr>
              <a:t>Looking after your own wellbeing</a:t>
            </a:r>
          </a:p>
          <a:p>
            <a:r>
              <a:rPr lang="en-GB" sz="1200" kern="1200" dirty="0">
                <a:solidFill>
                  <a:schemeClr val="tx1"/>
                </a:solidFill>
                <a:effectLst/>
                <a:latin typeface="+mn-lt"/>
                <a:ea typeface="+mn-ea"/>
                <a:cs typeface="+mn-cs"/>
              </a:rPr>
              <a:t>In a busy NHS outpatient musculoskeletal physiotherapy department, a physiotherapist has a fully booked morning clinic with 30‑minute appointments. One patient arrives late and wants to discuss several new concerns that were not part of the original referral. The physiotherapist is aware that spending additional time with this patient will cause the entire clinic to run late.</a:t>
            </a:r>
          </a:p>
          <a:p>
            <a:r>
              <a:rPr lang="en-GB" sz="1200" kern="1200" dirty="0">
                <a:solidFill>
                  <a:schemeClr val="tx1"/>
                </a:solidFill>
                <a:effectLst/>
                <a:latin typeface="+mn-lt"/>
                <a:ea typeface="+mn-ea"/>
                <a:cs typeface="+mn-cs"/>
              </a:rPr>
              <a:t>Instead of automatically overrunning the appointment, the physiotherapist </a:t>
            </a:r>
            <a:r>
              <a:rPr lang="en-GB" sz="1200" b="1" kern="1200" dirty="0">
                <a:solidFill>
                  <a:schemeClr val="tx1"/>
                </a:solidFill>
                <a:effectLst/>
                <a:latin typeface="+mn-lt"/>
                <a:ea typeface="+mn-ea"/>
                <a:cs typeface="+mn-cs"/>
              </a:rPr>
              <a:t>acknowledges the patient’s concerns</a:t>
            </a:r>
            <a:r>
              <a:rPr lang="en-GB" sz="1200" kern="1200" dirty="0">
                <a:solidFill>
                  <a:schemeClr val="tx1"/>
                </a:solidFill>
                <a:effectLst/>
                <a:latin typeface="+mn-lt"/>
                <a:ea typeface="+mn-ea"/>
                <a:cs typeface="+mn-cs"/>
              </a:rPr>
              <a:t> and says:</a:t>
            </a:r>
          </a:p>
          <a:p>
            <a:r>
              <a:rPr lang="en-GB" sz="1200" kern="1200" dirty="0">
                <a:solidFill>
                  <a:schemeClr val="tx1"/>
                </a:solidFill>
                <a:effectLst/>
                <a:latin typeface="+mn-lt"/>
                <a:ea typeface="+mn-ea"/>
                <a:cs typeface="+mn-cs"/>
              </a:rPr>
              <a:t>“Those are important issues, and I want to give them the attention they deserve. We don’t have enough time to cover everything today properly, but let’s prioritise the most pressing issue now and book another appointment to address the rest.”</a:t>
            </a:r>
          </a:p>
          <a:p>
            <a:r>
              <a:rPr lang="en-GB" sz="1200" kern="1200" dirty="0">
                <a:solidFill>
                  <a:schemeClr val="tx1"/>
                </a:solidFill>
                <a:effectLst/>
                <a:latin typeface="+mn-lt"/>
                <a:ea typeface="+mn-ea"/>
                <a:cs typeface="+mn-cs"/>
              </a:rPr>
              <a:t>By modelling balance and self-respect, leaders help reduce burnout and create sustainable careers in physiotherapy.</a:t>
            </a:r>
          </a:p>
          <a:p>
            <a:r>
              <a:rPr lang="en-GB" sz="1200" kern="1200" dirty="0">
                <a:solidFill>
                  <a:schemeClr val="tx1"/>
                </a:solidFill>
                <a:effectLst/>
                <a:latin typeface="+mn-lt"/>
                <a:ea typeface="+mn-ea"/>
                <a:cs typeface="+mn-cs"/>
              </a:rPr>
              <a:t>Burnout is not a badge of honour.</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5</a:t>
            </a:fld>
            <a:endParaRPr lang="en-GB"/>
          </a:p>
        </p:txBody>
      </p:sp>
    </p:spTree>
    <p:extLst>
      <p:ext uri="{BB962C8B-B14F-4D97-AF65-F5344CB8AC3E}">
        <p14:creationId xmlns:p14="http://schemas.microsoft.com/office/powerpoint/2010/main" val="307346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Community physiotherapy brings unique leadership challenges:</a:t>
            </a:r>
          </a:p>
          <a:p>
            <a:pPr lvl="0"/>
            <a:r>
              <a:rPr lang="en-GB" sz="1200" kern="1200" dirty="0">
                <a:solidFill>
                  <a:schemeClr val="tx1"/>
                </a:solidFill>
                <a:effectLst/>
                <a:latin typeface="+mn-lt"/>
                <a:ea typeface="+mn-ea"/>
                <a:cs typeface="+mn-cs"/>
              </a:rPr>
              <a:t>Working alone</a:t>
            </a:r>
          </a:p>
          <a:p>
            <a:pPr lvl="0"/>
            <a:r>
              <a:rPr lang="en-GB" sz="1200" kern="1200" dirty="0">
                <a:solidFill>
                  <a:schemeClr val="tx1"/>
                </a:solidFill>
                <a:effectLst/>
                <a:latin typeface="+mn-lt"/>
                <a:ea typeface="+mn-ea"/>
                <a:cs typeface="+mn-cs"/>
              </a:rPr>
              <a:t>Entering patients’ homes</a:t>
            </a:r>
          </a:p>
          <a:p>
            <a:pPr lvl="0"/>
            <a:r>
              <a:rPr lang="en-GB" sz="1200" kern="1200" dirty="0">
                <a:solidFill>
                  <a:schemeClr val="tx1"/>
                </a:solidFill>
                <a:effectLst/>
                <a:latin typeface="+mn-lt"/>
                <a:ea typeface="+mn-ea"/>
                <a:cs typeface="+mn-cs"/>
              </a:rPr>
              <a:t>Balancing independence and risk</a:t>
            </a:r>
          </a:p>
          <a:p>
            <a:pPr lvl="0"/>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7: Respecting the Individual and Their Home</a:t>
            </a:r>
          </a:p>
          <a:p>
            <a:r>
              <a:rPr lang="en-GB" sz="1200" kern="1200" dirty="0">
                <a:solidFill>
                  <a:schemeClr val="tx1"/>
                </a:solidFill>
                <a:effectLst/>
                <a:latin typeface="+mn-lt"/>
                <a:ea typeface="+mn-ea"/>
                <a:cs typeface="+mn-cs"/>
              </a:rPr>
              <a:t>In community physiotherapy, </a:t>
            </a:r>
            <a:r>
              <a:rPr lang="en-GB" sz="1200" b="1" kern="1200" dirty="0">
                <a:solidFill>
                  <a:schemeClr val="tx1"/>
                </a:solidFill>
                <a:effectLst/>
                <a:latin typeface="+mn-lt"/>
                <a:ea typeface="+mn-ea"/>
                <a:cs typeface="+mn-cs"/>
              </a:rPr>
              <a:t>you are a guest in someone’s home</a:t>
            </a:r>
            <a:r>
              <a:rPr lang="en-GB" sz="1200" kern="1200" dirty="0">
                <a:solidFill>
                  <a:schemeClr val="tx1"/>
                </a:solidFill>
                <a:effectLst/>
                <a:latin typeface="+mn-lt"/>
                <a:ea typeface="+mn-ea"/>
                <a:cs typeface="+mn-cs"/>
              </a:rPr>
              <a:t>. Leadership by example means recognising and respecting that power dynamic.</a:t>
            </a:r>
          </a:p>
          <a:p>
            <a:r>
              <a:rPr lang="en-GB" sz="1200" kern="1200" dirty="0">
                <a:solidFill>
                  <a:schemeClr val="tx1"/>
                </a:solidFill>
                <a:effectLst/>
                <a:latin typeface="+mn-lt"/>
                <a:ea typeface="+mn-ea"/>
                <a:cs typeface="+mn-cs"/>
              </a:rPr>
              <a:t>This includes:</a:t>
            </a:r>
          </a:p>
          <a:p>
            <a:pPr lvl="0"/>
            <a:r>
              <a:rPr lang="en-GB" sz="1200" kern="1200" dirty="0">
                <a:solidFill>
                  <a:schemeClr val="tx1"/>
                </a:solidFill>
                <a:effectLst/>
                <a:latin typeface="+mn-lt"/>
                <a:ea typeface="+mn-ea"/>
                <a:cs typeface="+mn-cs"/>
              </a:rPr>
              <a:t>Asking before moving furniture or equipment</a:t>
            </a:r>
          </a:p>
          <a:p>
            <a:pPr lvl="0"/>
            <a:r>
              <a:rPr lang="en-GB" sz="1200" kern="1200" dirty="0">
                <a:solidFill>
                  <a:schemeClr val="tx1"/>
                </a:solidFill>
                <a:effectLst/>
                <a:latin typeface="+mn-lt"/>
                <a:ea typeface="+mn-ea"/>
                <a:cs typeface="+mn-cs"/>
              </a:rPr>
              <a:t>Being aware of cultural practices and routines</a:t>
            </a:r>
          </a:p>
          <a:p>
            <a:pPr lvl="0"/>
            <a:r>
              <a:rPr lang="en-GB" sz="1200" kern="1200" dirty="0">
                <a:solidFill>
                  <a:schemeClr val="tx1"/>
                </a:solidFill>
                <a:effectLst/>
                <a:latin typeface="+mn-lt"/>
                <a:ea typeface="+mn-ea"/>
                <a:cs typeface="+mn-cs"/>
              </a:rPr>
              <a:t>Speaking respectfully to family members and carers</a:t>
            </a:r>
          </a:p>
          <a:p>
            <a:pPr lvl="0"/>
            <a:r>
              <a:rPr lang="en-GB" sz="1200" kern="1200" dirty="0">
                <a:solidFill>
                  <a:schemeClr val="tx1"/>
                </a:solidFill>
                <a:effectLst/>
                <a:latin typeface="+mn-lt"/>
                <a:ea typeface="+mn-ea"/>
                <a:cs typeface="+mn-cs"/>
              </a:rPr>
              <a:t>Adapting interventions to the person’s real living environment</a:t>
            </a:r>
          </a:p>
          <a:p>
            <a:pPr lvl="0"/>
            <a:r>
              <a:rPr lang="en-GB" sz="1200" kern="1200" dirty="0">
                <a:solidFill>
                  <a:schemeClr val="tx1"/>
                </a:solidFill>
                <a:effectLst/>
                <a:latin typeface="+mn-lt"/>
                <a:ea typeface="+mn-ea"/>
                <a:cs typeface="+mn-cs"/>
              </a:rPr>
              <a:t>Respecting routines, pets, and personal spaces</a:t>
            </a:r>
          </a:p>
          <a:p>
            <a:r>
              <a:rPr lang="en-GB" sz="1200" kern="1200" dirty="0">
                <a:solidFill>
                  <a:schemeClr val="tx1"/>
                </a:solidFill>
                <a:effectLst/>
                <a:latin typeface="+mn-lt"/>
                <a:ea typeface="+mn-ea"/>
                <a:cs typeface="+mn-cs"/>
              </a:rPr>
              <a:t>A community physiotherapist visits an older adult who is living independently at home following a recent hospital admission for a fall. The patient lives with their spouse and has a small dog that moves freely around the house. Daily routines are important to the household, particularly meal times and prayer times.</a:t>
            </a:r>
          </a:p>
          <a:p>
            <a:r>
              <a:rPr lang="en-GB" sz="1200" kern="1200" dirty="0">
                <a:solidFill>
                  <a:schemeClr val="tx1"/>
                </a:solidFill>
                <a:effectLst/>
                <a:latin typeface="+mn-lt"/>
                <a:ea typeface="+mn-ea"/>
                <a:cs typeface="+mn-cs"/>
              </a:rPr>
              <a:t>Before beginning the assessment, the physiotherapist </a:t>
            </a:r>
            <a:r>
              <a:rPr lang="en-GB" sz="1200" b="1" kern="1200" dirty="0">
                <a:solidFill>
                  <a:schemeClr val="tx1"/>
                </a:solidFill>
                <a:effectLst/>
                <a:latin typeface="+mn-lt"/>
                <a:ea typeface="+mn-ea"/>
                <a:cs typeface="+mn-cs"/>
              </a:rPr>
              <a:t>introduces themselves clearly</a:t>
            </a:r>
            <a:r>
              <a:rPr lang="en-GB" sz="1200" kern="1200" dirty="0">
                <a:solidFill>
                  <a:schemeClr val="tx1"/>
                </a:solidFill>
                <a:effectLst/>
                <a:latin typeface="+mn-lt"/>
                <a:ea typeface="+mn-ea"/>
                <a:cs typeface="+mn-cs"/>
              </a:rPr>
              <a:t> and asks:</a:t>
            </a:r>
          </a:p>
          <a:p>
            <a:r>
              <a:rPr lang="en-GB" sz="1200" kern="1200" dirty="0">
                <a:solidFill>
                  <a:schemeClr val="tx1"/>
                </a:solidFill>
                <a:effectLst/>
                <a:latin typeface="+mn-lt"/>
                <a:ea typeface="+mn-ea"/>
                <a:cs typeface="+mn-cs"/>
              </a:rPr>
              <a:t>“Is this still a good time for our session today?”</a:t>
            </a:r>
          </a:p>
          <a:p>
            <a:r>
              <a:rPr lang="en-GB" sz="1200" kern="1200" dirty="0">
                <a:solidFill>
                  <a:schemeClr val="tx1"/>
                </a:solidFill>
                <a:effectLst/>
                <a:latin typeface="+mn-lt"/>
                <a:ea typeface="+mn-ea"/>
                <a:cs typeface="+mn-cs"/>
              </a:rPr>
              <a:t>They notice that the walking space is limited by a coffee table near the sofa. Instead of moving it immediately, the physiotherapist asks:</a:t>
            </a:r>
          </a:p>
          <a:p>
            <a:r>
              <a:rPr lang="en-GB" sz="1200" kern="1200" dirty="0">
                <a:solidFill>
                  <a:schemeClr val="tx1"/>
                </a:solidFill>
                <a:effectLst/>
                <a:latin typeface="+mn-lt"/>
                <a:ea typeface="+mn-ea"/>
                <a:cs typeface="+mn-cs"/>
              </a:rPr>
              <a:t>“Would it be okay if we move this table slightly so we can practise walking safely?”</a:t>
            </a:r>
          </a:p>
          <a:p>
            <a:r>
              <a:rPr lang="en-GB" sz="1200" kern="1200" dirty="0">
                <a:solidFill>
                  <a:schemeClr val="tx1"/>
                </a:solidFill>
                <a:effectLst/>
                <a:latin typeface="+mn-lt"/>
                <a:ea typeface="+mn-ea"/>
                <a:cs typeface="+mn-cs"/>
              </a:rPr>
              <a:t>This simple action reinforces that the physiotherapist is a </a:t>
            </a:r>
            <a:r>
              <a:rPr lang="en-GB" sz="1200" b="1" kern="1200" dirty="0">
                <a:solidFill>
                  <a:schemeClr val="tx1"/>
                </a:solidFill>
                <a:effectLst/>
                <a:latin typeface="+mn-lt"/>
                <a:ea typeface="+mn-ea"/>
                <a:cs typeface="+mn-cs"/>
              </a:rPr>
              <a:t>guest in the patient’s home</a:t>
            </a:r>
            <a:r>
              <a:rPr lang="en-GB" sz="1200" kern="1200" dirty="0">
                <a:solidFill>
                  <a:schemeClr val="tx1"/>
                </a:solidFill>
                <a:effectLst/>
                <a:latin typeface="+mn-lt"/>
                <a:ea typeface="+mn-ea"/>
                <a:cs typeface="+mn-cs"/>
              </a:rPr>
              <a:t>, not in control of the environment.</a:t>
            </a:r>
          </a:p>
          <a:p>
            <a:r>
              <a:rPr lang="en-GB" sz="1200" kern="1200" dirty="0">
                <a:solidFill>
                  <a:schemeClr val="tx1"/>
                </a:solidFill>
                <a:effectLst/>
                <a:latin typeface="+mn-lt"/>
                <a:ea typeface="+mn-ea"/>
                <a:cs typeface="+mn-cs"/>
              </a:rPr>
              <a:t>Additionally, instead of suggesting stair practice, the physiotherapist practises </a:t>
            </a:r>
            <a:r>
              <a:rPr lang="en-GB" sz="1200" b="1" kern="1200" dirty="0">
                <a:solidFill>
                  <a:schemeClr val="tx1"/>
                </a:solidFill>
                <a:effectLst/>
                <a:latin typeface="+mn-lt"/>
                <a:ea typeface="+mn-ea"/>
                <a:cs typeface="+mn-cs"/>
              </a:rPr>
              <a:t>sit‑to‑stand from the patient’s own chair</a:t>
            </a:r>
            <a:r>
              <a:rPr lang="en-GB" sz="1200" kern="1200" dirty="0">
                <a:solidFill>
                  <a:schemeClr val="tx1"/>
                </a:solidFill>
                <a:effectLst/>
                <a:latin typeface="+mn-lt"/>
                <a:ea typeface="+mn-ea"/>
                <a:cs typeface="+mn-cs"/>
              </a:rPr>
              <a:t> and walking the exact route used to reach the bathroom.</a:t>
            </a:r>
          </a:p>
          <a:p>
            <a:r>
              <a:rPr lang="en-GB" sz="1200" kern="1200" dirty="0">
                <a:solidFill>
                  <a:schemeClr val="tx1"/>
                </a:solidFill>
                <a:effectLst/>
                <a:latin typeface="+mn-lt"/>
                <a:ea typeface="+mn-ea"/>
                <a:cs typeface="+mn-cs"/>
              </a:rPr>
              <a:t>At the end of the visit, the physiotherapist replaces any moved furniture and checks:</a:t>
            </a:r>
          </a:p>
          <a:p>
            <a:r>
              <a:rPr lang="en-GB" sz="1200" kern="1200" dirty="0">
                <a:solidFill>
                  <a:schemeClr val="tx1"/>
                </a:solidFill>
                <a:effectLst/>
                <a:latin typeface="+mn-lt"/>
                <a:ea typeface="+mn-ea"/>
                <a:cs typeface="+mn-cs"/>
              </a:rPr>
              <a:t>“Is there anything we’ve moved that you’d like put back before I go?”</a:t>
            </a:r>
          </a:p>
          <a:p>
            <a:r>
              <a:rPr lang="en-GB" sz="1200" kern="1200" dirty="0">
                <a:solidFill>
                  <a:schemeClr val="tx1"/>
                </a:solidFill>
                <a:effectLst/>
                <a:latin typeface="+mn-lt"/>
                <a:ea typeface="+mn-ea"/>
                <a:cs typeface="+mn-cs"/>
              </a:rPr>
              <a:t>This helps demonstrate that effective community physiotherapy is not about imposing solutions—it is about </a:t>
            </a:r>
            <a:r>
              <a:rPr lang="en-GB" sz="1200" b="1" kern="1200" dirty="0">
                <a:solidFill>
                  <a:schemeClr val="tx1"/>
                </a:solidFill>
                <a:effectLst/>
                <a:latin typeface="+mn-lt"/>
                <a:ea typeface="+mn-ea"/>
                <a:cs typeface="+mn-cs"/>
              </a:rPr>
              <a:t>working with people in their own context</a:t>
            </a:r>
            <a:r>
              <a:rPr lang="en-GB" sz="1200" kern="1200" dirty="0">
                <a:solidFill>
                  <a:schemeClr val="tx1"/>
                </a:solidFill>
                <a:effectLst/>
                <a:latin typeface="+mn-lt"/>
                <a:ea typeface="+mn-ea"/>
                <a:cs typeface="+mn-cs"/>
              </a:rPr>
              <a:t>.</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8: Managing Risk and Patient Choice</a:t>
            </a:r>
          </a:p>
          <a:p>
            <a:r>
              <a:rPr lang="en-GB" sz="1200" kern="1200" dirty="0">
                <a:solidFill>
                  <a:schemeClr val="tx1"/>
                </a:solidFill>
                <a:effectLst/>
                <a:latin typeface="+mn-lt"/>
                <a:ea typeface="+mn-ea"/>
                <a:cs typeface="+mn-cs"/>
              </a:rPr>
              <a:t>Community physios often face complex decisions involving risk. A patient may want to mobilise unaided despite significant fall risk.</a:t>
            </a:r>
          </a:p>
          <a:p>
            <a:r>
              <a:rPr lang="en-GB" sz="1200" kern="1200" dirty="0">
                <a:solidFill>
                  <a:schemeClr val="tx1"/>
                </a:solidFill>
                <a:effectLst/>
                <a:latin typeface="+mn-lt"/>
                <a:ea typeface="+mn-ea"/>
                <a:cs typeface="+mn-cs"/>
              </a:rPr>
              <a:t>Leadership by example involves:</a:t>
            </a:r>
          </a:p>
          <a:p>
            <a:pPr lvl="0"/>
            <a:r>
              <a:rPr lang="en-GB" sz="1200" kern="1200" dirty="0">
                <a:solidFill>
                  <a:schemeClr val="tx1"/>
                </a:solidFill>
                <a:effectLst/>
                <a:latin typeface="+mn-lt"/>
                <a:ea typeface="+mn-ea"/>
                <a:cs typeface="+mn-cs"/>
              </a:rPr>
              <a:t>Clearly explaining risks and benefits</a:t>
            </a:r>
          </a:p>
          <a:p>
            <a:pPr lvl="0"/>
            <a:r>
              <a:rPr lang="en-GB" sz="1200" kern="1200" dirty="0">
                <a:solidFill>
                  <a:schemeClr val="tx1"/>
                </a:solidFill>
                <a:effectLst/>
                <a:latin typeface="+mn-lt"/>
                <a:ea typeface="+mn-ea"/>
                <a:cs typeface="+mn-cs"/>
              </a:rPr>
              <a:t>Ensuring informed decision-making</a:t>
            </a:r>
          </a:p>
          <a:p>
            <a:pPr lvl="0"/>
            <a:r>
              <a:rPr lang="en-GB" sz="1200" kern="1200" dirty="0">
                <a:solidFill>
                  <a:schemeClr val="tx1"/>
                </a:solidFill>
                <a:effectLst/>
                <a:latin typeface="+mn-lt"/>
                <a:ea typeface="+mn-ea"/>
                <a:cs typeface="+mn-cs"/>
              </a:rPr>
              <a:t>Respecting patient autonomy</a:t>
            </a:r>
          </a:p>
          <a:p>
            <a:pPr lvl="0"/>
            <a:r>
              <a:rPr lang="en-GB" sz="1200" kern="1200" dirty="0">
                <a:solidFill>
                  <a:schemeClr val="tx1"/>
                </a:solidFill>
                <a:effectLst/>
                <a:latin typeface="+mn-lt"/>
                <a:ea typeface="+mn-ea"/>
                <a:cs typeface="+mn-cs"/>
              </a:rPr>
              <a:t>Documenting discussions carefully</a:t>
            </a:r>
          </a:p>
          <a:p>
            <a:r>
              <a:rPr lang="en-GB" sz="1200" kern="1200" dirty="0">
                <a:solidFill>
                  <a:schemeClr val="tx1"/>
                </a:solidFill>
                <a:effectLst/>
                <a:latin typeface="+mn-lt"/>
                <a:ea typeface="+mn-ea"/>
                <a:cs typeface="+mn-cs"/>
              </a:rPr>
              <a:t>A community physiotherapist is visiting an older adult who has recently been discharged from hospital following multiple falls. The patient lives alone and uses a walking frame indoors. During the assessment, the physiotherapist identifies </a:t>
            </a:r>
            <a:r>
              <a:rPr lang="en-GB" sz="1200" b="1" kern="1200" dirty="0">
                <a:solidFill>
                  <a:schemeClr val="tx1"/>
                </a:solidFill>
                <a:effectLst/>
                <a:latin typeface="+mn-lt"/>
                <a:ea typeface="+mn-ea"/>
                <a:cs typeface="+mn-cs"/>
              </a:rPr>
              <a:t>poor balance, reduced lower‑limb strength, and environmental hazards</a:t>
            </a:r>
            <a:r>
              <a:rPr lang="en-GB" sz="1200" kern="1200" dirty="0">
                <a:solidFill>
                  <a:schemeClr val="tx1"/>
                </a:solidFill>
                <a:effectLst/>
                <a:latin typeface="+mn-lt"/>
                <a:ea typeface="+mn-ea"/>
                <a:cs typeface="+mn-cs"/>
              </a:rPr>
              <a:t>, placing the patient at significant risk of falling.</a:t>
            </a:r>
          </a:p>
          <a:p>
            <a:r>
              <a:rPr lang="en-GB" sz="1200" kern="1200" dirty="0">
                <a:solidFill>
                  <a:schemeClr val="tx1"/>
                </a:solidFill>
                <a:effectLst/>
                <a:latin typeface="+mn-lt"/>
                <a:ea typeface="+mn-ea"/>
                <a:cs typeface="+mn-cs"/>
              </a:rPr>
              <a:t>Despite this, the patient states clearly:</a:t>
            </a:r>
          </a:p>
          <a:p>
            <a:r>
              <a:rPr lang="en-GB" sz="1200" kern="1200" dirty="0">
                <a:solidFill>
                  <a:schemeClr val="tx1"/>
                </a:solidFill>
                <a:effectLst/>
                <a:latin typeface="+mn-lt"/>
                <a:ea typeface="+mn-ea"/>
                <a:cs typeface="+mn-cs"/>
              </a:rPr>
              <a:t>“I don’t want to use the frame in the kitchen. I’ve always walked around holding onto the worktops, and I want to keep doing that.”</a:t>
            </a:r>
          </a:p>
          <a:p>
            <a:r>
              <a:rPr lang="en-GB" sz="1200" kern="1200" dirty="0">
                <a:solidFill>
                  <a:schemeClr val="tx1"/>
                </a:solidFill>
                <a:effectLst/>
                <a:latin typeface="+mn-lt"/>
                <a:ea typeface="+mn-ea"/>
                <a:cs typeface="+mn-cs"/>
              </a:rPr>
              <a:t>Rather than insisting on the frame or reacting defensively, the physiotherapist takes time to </a:t>
            </a:r>
            <a:r>
              <a:rPr lang="en-GB" sz="1200" b="1" kern="1200" dirty="0">
                <a:solidFill>
                  <a:schemeClr val="tx1"/>
                </a:solidFill>
                <a:effectLst/>
                <a:latin typeface="+mn-lt"/>
                <a:ea typeface="+mn-ea"/>
                <a:cs typeface="+mn-cs"/>
              </a:rPr>
              <a:t>explain the risks and benefits clearly</a:t>
            </a:r>
            <a:r>
              <a:rPr lang="en-GB" sz="1200" kern="1200" dirty="0">
                <a:solidFill>
                  <a:schemeClr val="tx1"/>
                </a:solidFill>
                <a:effectLst/>
                <a:latin typeface="+mn-lt"/>
                <a:ea typeface="+mn-ea"/>
                <a:cs typeface="+mn-cs"/>
              </a:rPr>
              <a:t>, using simple, non‑alarming language:</a:t>
            </a:r>
          </a:p>
          <a:p>
            <a:r>
              <a:rPr lang="en-GB" sz="1200" kern="1200" dirty="0">
                <a:solidFill>
                  <a:schemeClr val="tx1"/>
                </a:solidFill>
                <a:effectLst/>
                <a:latin typeface="+mn-lt"/>
                <a:ea typeface="+mn-ea"/>
                <a:cs typeface="+mn-cs"/>
              </a:rPr>
              <a:t>“Based on what I’ve seen today, walking without the frame increases the chance of falling, especially when you’re tired or turning. The frame gives you more stability, but I understand it can feel restrictive.”</a:t>
            </a:r>
          </a:p>
          <a:p>
            <a:r>
              <a:rPr lang="en-GB" sz="1200" kern="1200" dirty="0">
                <a:solidFill>
                  <a:schemeClr val="tx1"/>
                </a:solidFill>
                <a:effectLst/>
                <a:latin typeface="+mn-lt"/>
                <a:ea typeface="+mn-ea"/>
                <a:cs typeface="+mn-cs"/>
              </a:rPr>
              <a:t>The physiotherapist then </a:t>
            </a:r>
            <a:r>
              <a:rPr lang="en-GB" sz="1200" b="1" kern="1200" dirty="0">
                <a:solidFill>
                  <a:schemeClr val="tx1"/>
                </a:solidFill>
                <a:effectLst/>
                <a:latin typeface="+mn-lt"/>
                <a:ea typeface="+mn-ea"/>
                <a:cs typeface="+mn-cs"/>
              </a:rPr>
              <a:t>ensures informed decision‑making</a:t>
            </a:r>
            <a:r>
              <a:rPr lang="en-GB" sz="1200" kern="1200" dirty="0">
                <a:solidFill>
                  <a:schemeClr val="tx1"/>
                </a:solidFill>
                <a:effectLst/>
                <a:latin typeface="+mn-lt"/>
                <a:ea typeface="+mn-ea"/>
                <a:cs typeface="+mn-cs"/>
              </a:rPr>
              <a:t> by checking understanding:</a:t>
            </a:r>
          </a:p>
          <a:p>
            <a:r>
              <a:rPr lang="en-GB" sz="1200" kern="1200" dirty="0">
                <a:solidFill>
                  <a:schemeClr val="tx1"/>
                </a:solidFill>
                <a:effectLst/>
                <a:latin typeface="+mn-lt"/>
                <a:ea typeface="+mn-ea"/>
                <a:cs typeface="+mn-cs"/>
              </a:rPr>
              <a:t>“Can you tell me what you understand about the risks and what might happen if you fall again?”</a:t>
            </a:r>
          </a:p>
          <a:p>
            <a:r>
              <a:rPr lang="en-GB" sz="1200" kern="1200" dirty="0">
                <a:solidFill>
                  <a:schemeClr val="tx1"/>
                </a:solidFill>
                <a:effectLst/>
                <a:latin typeface="+mn-lt"/>
                <a:ea typeface="+mn-ea"/>
                <a:cs typeface="+mn-cs"/>
              </a:rPr>
              <a:t>The patient demonstrates good insight and repeats the risks accurately, stating they still wish to mobilise unaided in the kitchen at certain times.</a:t>
            </a:r>
          </a:p>
          <a:p>
            <a:r>
              <a:rPr lang="en-GB" sz="1200" kern="1200" dirty="0">
                <a:solidFill>
                  <a:schemeClr val="tx1"/>
                </a:solidFill>
                <a:effectLst/>
                <a:latin typeface="+mn-lt"/>
                <a:ea typeface="+mn-ea"/>
                <a:cs typeface="+mn-cs"/>
              </a:rPr>
              <a:t>Recognising the patient has capacity, the physiotherapist </a:t>
            </a:r>
            <a:r>
              <a:rPr lang="en-GB" sz="1200" b="1" kern="1200" dirty="0">
                <a:solidFill>
                  <a:schemeClr val="tx1"/>
                </a:solidFill>
                <a:effectLst/>
                <a:latin typeface="+mn-lt"/>
                <a:ea typeface="+mn-ea"/>
                <a:cs typeface="+mn-cs"/>
              </a:rPr>
              <a:t>respects the patient’s autonomy</a:t>
            </a:r>
            <a:r>
              <a:rPr lang="en-GB" sz="1200" kern="1200" dirty="0">
                <a:solidFill>
                  <a:schemeClr val="tx1"/>
                </a:solidFill>
                <a:effectLst/>
                <a:latin typeface="+mn-lt"/>
                <a:ea typeface="+mn-ea"/>
                <a:cs typeface="+mn-cs"/>
              </a:rPr>
              <a:t>, while also suggesting risk‑reduction strategies:</a:t>
            </a:r>
          </a:p>
          <a:p>
            <a:pPr lvl="0"/>
            <a:r>
              <a:rPr lang="en-GB" sz="1200" kern="1200" dirty="0">
                <a:solidFill>
                  <a:schemeClr val="tx1"/>
                </a:solidFill>
                <a:effectLst/>
                <a:latin typeface="+mn-lt"/>
                <a:ea typeface="+mn-ea"/>
                <a:cs typeface="+mn-cs"/>
              </a:rPr>
              <a:t>Ensuring clear walkways</a:t>
            </a:r>
          </a:p>
          <a:p>
            <a:pPr lvl="0"/>
            <a:r>
              <a:rPr lang="en-GB" sz="1200" kern="1200" dirty="0">
                <a:solidFill>
                  <a:schemeClr val="tx1"/>
                </a:solidFill>
                <a:effectLst/>
                <a:latin typeface="+mn-lt"/>
                <a:ea typeface="+mn-ea"/>
                <a:cs typeface="+mn-cs"/>
              </a:rPr>
              <a:t>Wearing supportive footwear indoors</a:t>
            </a:r>
          </a:p>
          <a:p>
            <a:pPr lvl="0"/>
            <a:r>
              <a:rPr lang="en-GB" sz="1200" kern="1200" dirty="0">
                <a:solidFill>
                  <a:schemeClr val="tx1"/>
                </a:solidFill>
                <a:effectLst/>
                <a:latin typeface="+mn-lt"/>
                <a:ea typeface="+mn-ea"/>
                <a:cs typeface="+mn-cs"/>
              </a:rPr>
              <a:t>Using the frame when fatigued or carrying items</a:t>
            </a:r>
          </a:p>
          <a:p>
            <a:pPr lvl="0"/>
            <a:r>
              <a:rPr lang="en-GB" sz="1200" kern="1200" dirty="0">
                <a:solidFill>
                  <a:schemeClr val="tx1"/>
                </a:solidFill>
                <a:effectLst/>
                <a:latin typeface="+mn-lt"/>
                <a:ea typeface="+mn-ea"/>
                <a:cs typeface="+mn-cs"/>
              </a:rPr>
              <a:t>Practising balance exercises specific to the kitchen layout</a:t>
            </a:r>
          </a:p>
          <a:p>
            <a:r>
              <a:rPr lang="en-GB" sz="1200" kern="1200" dirty="0">
                <a:solidFill>
                  <a:schemeClr val="tx1"/>
                </a:solidFill>
                <a:effectLst/>
                <a:latin typeface="+mn-lt"/>
                <a:ea typeface="+mn-ea"/>
                <a:cs typeface="+mn-cs"/>
              </a:rPr>
              <a:t>The physiotherapist documents the discussion carefully in the patient’s notes, recording:</a:t>
            </a:r>
          </a:p>
          <a:p>
            <a:pPr lvl="0"/>
            <a:r>
              <a:rPr lang="en-GB" sz="1200" kern="1200" dirty="0">
                <a:solidFill>
                  <a:schemeClr val="tx1"/>
                </a:solidFill>
                <a:effectLst/>
                <a:latin typeface="+mn-lt"/>
                <a:ea typeface="+mn-ea"/>
                <a:cs typeface="+mn-cs"/>
              </a:rPr>
              <a:t>The identified risks</a:t>
            </a:r>
          </a:p>
          <a:p>
            <a:pPr lvl="0"/>
            <a:r>
              <a:rPr lang="en-GB" sz="1200" kern="1200" dirty="0">
                <a:solidFill>
                  <a:schemeClr val="tx1"/>
                </a:solidFill>
                <a:effectLst/>
                <a:latin typeface="+mn-lt"/>
                <a:ea typeface="+mn-ea"/>
                <a:cs typeface="+mn-cs"/>
              </a:rPr>
              <a:t>The patient’s expressed wishes</a:t>
            </a:r>
          </a:p>
          <a:p>
            <a:pPr lvl="0"/>
            <a:r>
              <a:rPr lang="en-GB" sz="1200" kern="1200" dirty="0">
                <a:solidFill>
                  <a:schemeClr val="tx1"/>
                </a:solidFill>
                <a:effectLst/>
                <a:latin typeface="+mn-lt"/>
                <a:ea typeface="+mn-ea"/>
                <a:cs typeface="+mn-cs"/>
              </a:rPr>
              <a:t>Evidence that the risks were explained and understood</a:t>
            </a:r>
          </a:p>
          <a:p>
            <a:pPr lvl="0"/>
            <a:r>
              <a:rPr lang="en-GB" sz="1200" kern="1200" dirty="0">
                <a:solidFill>
                  <a:schemeClr val="tx1"/>
                </a:solidFill>
                <a:effectLst/>
                <a:latin typeface="+mn-lt"/>
                <a:ea typeface="+mn-ea"/>
                <a:cs typeface="+mn-cs"/>
              </a:rPr>
              <a:t>The agreed plan and safety advice given</a:t>
            </a:r>
          </a:p>
          <a:p>
            <a:r>
              <a:rPr lang="en-GB" sz="1200" kern="1200" dirty="0">
                <a:solidFill>
                  <a:schemeClr val="tx1"/>
                </a:solidFill>
                <a:effectLst/>
                <a:latin typeface="+mn-lt"/>
                <a:ea typeface="+mn-ea"/>
                <a:cs typeface="+mn-cs"/>
              </a:rPr>
              <a:t>Before leaving, the physiotherapist reassures the patient:</a:t>
            </a:r>
          </a:p>
          <a:p>
            <a:r>
              <a:rPr lang="en-GB" sz="1200" kern="1200" dirty="0">
                <a:solidFill>
                  <a:schemeClr val="tx1"/>
                </a:solidFill>
                <a:effectLst/>
                <a:latin typeface="+mn-lt"/>
                <a:ea typeface="+mn-ea"/>
                <a:cs typeface="+mn-cs"/>
              </a:rPr>
              <a:t>“My role is to support you to stay as independent and safe as possible. I respect your choice, and we’ll keep reviewing this together.”</a:t>
            </a:r>
          </a:p>
          <a:p>
            <a:r>
              <a:rPr lang="en-GB" sz="1200" kern="1200" dirty="0">
                <a:solidFill>
                  <a:schemeClr val="tx1"/>
                </a:solidFill>
                <a:effectLst/>
                <a:latin typeface="+mn-lt"/>
                <a:ea typeface="+mn-ea"/>
                <a:cs typeface="+mn-cs"/>
              </a:rPr>
              <a:t>This demonstrates that leadership is not about controlling behaviour—it is about </a:t>
            </a:r>
            <a:r>
              <a:rPr lang="en-GB" sz="1200" b="1" kern="1200" dirty="0">
                <a:solidFill>
                  <a:schemeClr val="tx1"/>
                </a:solidFill>
                <a:effectLst/>
                <a:latin typeface="+mn-lt"/>
                <a:ea typeface="+mn-ea"/>
                <a:cs typeface="+mn-cs"/>
              </a:rPr>
              <a:t>ethical reasoning and shared responsibility</a:t>
            </a:r>
            <a:r>
              <a:rPr lang="en-GB" sz="1200" kern="1200" dirty="0">
                <a:solidFill>
                  <a:schemeClr val="tx1"/>
                </a:solidFill>
                <a:effectLst/>
                <a:latin typeface="+mn-lt"/>
                <a:ea typeface="+mn-ea"/>
                <a:cs typeface="+mn-cs"/>
              </a:rPr>
              <a:t>.</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Example 9: Lone Working and Accountability</a:t>
            </a:r>
          </a:p>
          <a:p>
            <a:r>
              <a:rPr lang="en-GB" sz="1200" kern="1200" dirty="0">
                <a:solidFill>
                  <a:schemeClr val="tx1"/>
                </a:solidFill>
                <a:effectLst/>
                <a:latin typeface="+mn-lt"/>
                <a:ea typeface="+mn-ea"/>
                <a:cs typeface="+mn-cs"/>
              </a:rPr>
              <a:t>Many community physiotherapists work independently, with limited immediate support.</a:t>
            </a:r>
          </a:p>
          <a:p>
            <a:r>
              <a:rPr lang="en-GB" sz="1200" kern="1200" dirty="0">
                <a:solidFill>
                  <a:schemeClr val="tx1"/>
                </a:solidFill>
                <a:effectLst/>
                <a:latin typeface="+mn-lt"/>
                <a:ea typeface="+mn-ea"/>
                <a:cs typeface="+mn-cs"/>
              </a:rPr>
              <a:t>Leadership by example includes:</a:t>
            </a:r>
          </a:p>
          <a:p>
            <a:pPr lvl="0"/>
            <a:r>
              <a:rPr lang="en-GB" sz="1200" kern="1200" dirty="0">
                <a:solidFill>
                  <a:schemeClr val="tx1"/>
                </a:solidFill>
                <a:effectLst/>
                <a:latin typeface="+mn-lt"/>
                <a:ea typeface="+mn-ea"/>
                <a:cs typeface="+mn-cs"/>
              </a:rPr>
              <a:t>Following lone-working policies</a:t>
            </a:r>
          </a:p>
          <a:p>
            <a:pPr lvl="0"/>
            <a:r>
              <a:rPr lang="en-GB" sz="1200" kern="1200" dirty="0">
                <a:solidFill>
                  <a:schemeClr val="tx1"/>
                </a:solidFill>
                <a:effectLst/>
                <a:latin typeface="+mn-lt"/>
                <a:ea typeface="+mn-ea"/>
                <a:cs typeface="+mn-cs"/>
              </a:rPr>
              <a:t>Communicating whereabouts clearly</a:t>
            </a:r>
          </a:p>
          <a:p>
            <a:pPr lvl="0"/>
            <a:r>
              <a:rPr lang="en-GB" sz="1200" kern="1200" dirty="0">
                <a:solidFill>
                  <a:schemeClr val="tx1"/>
                </a:solidFill>
                <a:effectLst/>
                <a:latin typeface="+mn-lt"/>
                <a:ea typeface="+mn-ea"/>
                <a:cs typeface="+mn-cs"/>
              </a:rPr>
              <a:t>Escalating concerns appropriately</a:t>
            </a:r>
          </a:p>
          <a:p>
            <a:pPr lvl="0"/>
            <a:r>
              <a:rPr lang="en-GB" sz="1200" kern="1200" dirty="0">
                <a:solidFill>
                  <a:schemeClr val="tx1"/>
                </a:solidFill>
                <a:effectLst/>
                <a:latin typeface="+mn-lt"/>
                <a:ea typeface="+mn-ea"/>
                <a:cs typeface="+mn-cs"/>
              </a:rPr>
              <a:t>Seeking advice when unsure</a:t>
            </a:r>
          </a:p>
          <a:p>
            <a:r>
              <a:rPr lang="en-GB" sz="1200" kern="1200" dirty="0">
                <a:solidFill>
                  <a:schemeClr val="tx1"/>
                </a:solidFill>
                <a:effectLst/>
                <a:latin typeface="+mn-lt"/>
                <a:ea typeface="+mn-ea"/>
                <a:cs typeface="+mn-cs"/>
              </a:rPr>
              <a:t>A community physiotherapist is scheduled to complete several home visits across a large geographical area. One of the afternoon visits is to a patient recently discharged home following a stroke. The referral notes indicate mobility concerns, fluctuating cognition, and limited family support.</a:t>
            </a:r>
          </a:p>
          <a:p>
            <a:r>
              <a:rPr lang="en-GB" sz="1200" kern="1200" dirty="0">
                <a:solidFill>
                  <a:schemeClr val="tx1"/>
                </a:solidFill>
                <a:effectLst/>
                <a:latin typeface="+mn-lt"/>
                <a:ea typeface="+mn-ea"/>
                <a:cs typeface="+mn-cs"/>
              </a:rPr>
              <a:t>Before starting their visits, the physiotherapist:</a:t>
            </a:r>
          </a:p>
          <a:p>
            <a:pPr lvl="0"/>
            <a:r>
              <a:rPr lang="en-GB" sz="1200" kern="1200" dirty="0">
                <a:solidFill>
                  <a:schemeClr val="tx1"/>
                </a:solidFill>
                <a:effectLst/>
                <a:latin typeface="+mn-lt"/>
                <a:ea typeface="+mn-ea"/>
                <a:cs typeface="+mn-cs"/>
              </a:rPr>
              <a:t>Follows the organisation’s </a:t>
            </a:r>
            <a:r>
              <a:rPr lang="en-GB" sz="1200" b="1" kern="1200" dirty="0">
                <a:solidFill>
                  <a:schemeClr val="tx1"/>
                </a:solidFill>
                <a:effectLst/>
                <a:latin typeface="+mn-lt"/>
                <a:ea typeface="+mn-ea"/>
                <a:cs typeface="+mn-cs"/>
              </a:rPr>
              <a:t>lone‑working policy</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Logs their visit schedule and expected completion times using the electronic system</a:t>
            </a:r>
          </a:p>
          <a:p>
            <a:pPr lvl="0"/>
            <a:r>
              <a:rPr lang="en-GB" sz="1200" kern="1200" dirty="0">
                <a:solidFill>
                  <a:schemeClr val="tx1"/>
                </a:solidFill>
                <a:effectLst/>
                <a:latin typeface="+mn-lt"/>
                <a:ea typeface="+mn-ea"/>
                <a:cs typeface="+mn-cs"/>
              </a:rPr>
              <a:t>Briefs the team administrator on the order of visits and location of the afternoon appointment</a:t>
            </a:r>
          </a:p>
          <a:p>
            <a:r>
              <a:rPr lang="en-GB" sz="1200" kern="1200" dirty="0">
                <a:solidFill>
                  <a:schemeClr val="tx1"/>
                </a:solidFill>
                <a:effectLst/>
                <a:latin typeface="+mn-lt"/>
                <a:ea typeface="+mn-ea"/>
                <a:cs typeface="+mn-cs"/>
              </a:rPr>
              <a:t>When the physiotherapist arrives at the patient’s home, they notice the patient appears more confused than documented and reports having fallen earlier in the day. The home environment feels unsafe, with cluttered walkways, poor lighting, and signs that the patient may not be coping alone.</a:t>
            </a:r>
          </a:p>
          <a:p>
            <a:r>
              <a:rPr lang="en-GB" sz="1200" kern="1200" dirty="0">
                <a:solidFill>
                  <a:schemeClr val="tx1"/>
                </a:solidFill>
                <a:effectLst/>
                <a:latin typeface="+mn-lt"/>
                <a:ea typeface="+mn-ea"/>
                <a:cs typeface="+mn-cs"/>
              </a:rPr>
              <a:t>Rather than continuing the assessment in isolation or trying to “manage it themselves,” the physiotherapist:</a:t>
            </a:r>
          </a:p>
          <a:p>
            <a:pPr lvl="0"/>
            <a:r>
              <a:rPr lang="en-GB" sz="1200" b="1" kern="1200" dirty="0">
                <a:solidFill>
                  <a:schemeClr val="tx1"/>
                </a:solidFill>
                <a:effectLst/>
                <a:latin typeface="+mn-lt"/>
                <a:ea typeface="+mn-ea"/>
                <a:cs typeface="+mn-cs"/>
              </a:rPr>
              <a:t>Telephones a senior colleague</a:t>
            </a:r>
            <a:r>
              <a:rPr lang="en-GB" sz="1200" kern="1200" dirty="0">
                <a:solidFill>
                  <a:schemeClr val="tx1"/>
                </a:solidFill>
                <a:effectLst/>
                <a:latin typeface="+mn-lt"/>
                <a:ea typeface="+mn-ea"/>
                <a:cs typeface="+mn-cs"/>
              </a:rPr>
              <a:t> to discuss the situation and seek advice</a:t>
            </a:r>
          </a:p>
          <a:p>
            <a:pPr lvl="0"/>
            <a:r>
              <a:rPr lang="en-GB" sz="1200" kern="1200" dirty="0">
                <a:solidFill>
                  <a:schemeClr val="tx1"/>
                </a:solidFill>
                <a:effectLst/>
                <a:latin typeface="+mn-lt"/>
                <a:ea typeface="+mn-ea"/>
                <a:cs typeface="+mn-cs"/>
              </a:rPr>
              <a:t>Clearly explains their concerns and findings</a:t>
            </a:r>
          </a:p>
          <a:p>
            <a:pPr lvl="0"/>
            <a:r>
              <a:rPr lang="en-GB" sz="1200" kern="1200" dirty="0">
                <a:solidFill>
                  <a:schemeClr val="tx1"/>
                </a:solidFill>
                <a:effectLst/>
                <a:latin typeface="+mn-lt"/>
                <a:ea typeface="+mn-ea"/>
                <a:cs typeface="+mn-cs"/>
              </a:rPr>
              <a:t>Asks for guidance on next steps</a:t>
            </a:r>
          </a:p>
          <a:p>
            <a:r>
              <a:rPr lang="en-GB" sz="1200" kern="1200" dirty="0">
                <a:solidFill>
                  <a:schemeClr val="tx1"/>
                </a:solidFill>
                <a:effectLst/>
                <a:latin typeface="+mn-lt"/>
                <a:ea typeface="+mn-ea"/>
                <a:cs typeface="+mn-cs"/>
              </a:rPr>
              <a:t>Following this discussion, the physiotherapist:</a:t>
            </a:r>
          </a:p>
          <a:p>
            <a:pPr lvl="0"/>
            <a:r>
              <a:rPr lang="en-GB" sz="1200" kern="1200" dirty="0">
                <a:solidFill>
                  <a:schemeClr val="tx1"/>
                </a:solidFill>
                <a:effectLst/>
                <a:latin typeface="+mn-lt"/>
                <a:ea typeface="+mn-ea"/>
                <a:cs typeface="+mn-cs"/>
              </a:rPr>
              <a:t>Escalates the concerns appropriately by contacting social services and the GP</a:t>
            </a:r>
          </a:p>
          <a:p>
            <a:pPr lvl="0"/>
            <a:r>
              <a:rPr lang="en-GB" sz="1200" kern="1200" dirty="0">
                <a:solidFill>
                  <a:schemeClr val="tx1"/>
                </a:solidFill>
                <a:effectLst/>
                <a:latin typeface="+mn-lt"/>
                <a:ea typeface="+mn-ea"/>
                <a:cs typeface="+mn-cs"/>
              </a:rPr>
              <a:t>Modifies the planned session to focus on basic safety rather than progression of mobility</a:t>
            </a:r>
          </a:p>
          <a:p>
            <a:pPr lvl="0"/>
            <a:r>
              <a:rPr lang="en-GB" sz="1200" kern="1200" dirty="0">
                <a:solidFill>
                  <a:schemeClr val="tx1"/>
                </a:solidFill>
                <a:effectLst/>
                <a:latin typeface="+mn-lt"/>
                <a:ea typeface="+mn-ea"/>
                <a:cs typeface="+mn-cs"/>
              </a:rPr>
              <a:t>Documents all observations, conversations, and escalation actions clearly in the patient’s notes</a:t>
            </a:r>
          </a:p>
          <a:p>
            <a:r>
              <a:rPr lang="en-GB" sz="1200" kern="1200" dirty="0">
                <a:solidFill>
                  <a:schemeClr val="tx1"/>
                </a:solidFill>
                <a:effectLst/>
                <a:latin typeface="+mn-lt"/>
                <a:ea typeface="+mn-ea"/>
                <a:cs typeface="+mn-cs"/>
              </a:rPr>
              <a:t>Before leaving, the physiotherapist:</a:t>
            </a:r>
          </a:p>
          <a:p>
            <a:pPr lvl="0"/>
            <a:r>
              <a:rPr lang="en-GB" sz="1200" kern="1200" dirty="0">
                <a:solidFill>
                  <a:schemeClr val="tx1"/>
                </a:solidFill>
                <a:effectLst/>
                <a:latin typeface="+mn-lt"/>
                <a:ea typeface="+mn-ea"/>
                <a:cs typeface="+mn-cs"/>
              </a:rPr>
              <a:t>Updates the team regarding outcomes and their revised expected finish time</a:t>
            </a:r>
          </a:p>
          <a:p>
            <a:pPr lvl="0"/>
            <a:r>
              <a:rPr lang="en-GB" sz="1200" kern="1200" dirty="0">
                <a:solidFill>
                  <a:schemeClr val="tx1"/>
                </a:solidFill>
                <a:effectLst/>
                <a:latin typeface="+mn-lt"/>
                <a:ea typeface="+mn-ea"/>
                <a:cs typeface="+mn-cs"/>
              </a:rPr>
              <a:t>Ensures their return is logged according to lone‑working procedures</a:t>
            </a:r>
          </a:p>
          <a:p>
            <a:r>
              <a:rPr lang="en-GB" sz="1200" kern="1200" dirty="0">
                <a:solidFill>
                  <a:schemeClr val="tx1"/>
                </a:solidFill>
                <a:effectLst/>
                <a:latin typeface="+mn-lt"/>
                <a:ea typeface="+mn-ea"/>
                <a:cs typeface="+mn-cs"/>
              </a:rPr>
              <a:t>This shows that professionalism includes </a:t>
            </a:r>
            <a:r>
              <a:rPr lang="en-GB" sz="1200" b="1" kern="1200" dirty="0">
                <a:solidFill>
                  <a:schemeClr val="tx1"/>
                </a:solidFill>
                <a:effectLst/>
                <a:latin typeface="+mn-lt"/>
                <a:ea typeface="+mn-ea"/>
                <a:cs typeface="+mn-cs"/>
              </a:rPr>
              <a:t>recognising limits</a:t>
            </a:r>
            <a:r>
              <a:rPr lang="en-GB" sz="1200" kern="1200" dirty="0">
                <a:solidFill>
                  <a:schemeClr val="tx1"/>
                </a:solidFill>
                <a:effectLst/>
                <a:latin typeface="+mn-lt"/>
                <a:ea typeface="+mn-ea"/>
                <a:cs typeface="+mn-cs"/>
              </a:rPr>
              <a:t>. Leadership is not about acting alone; it is about knowing when collaboration and support are needed, and </a:t>
            </a:r>
            <a:r>
              <a:rPr lang="en-GB" sz="1200" b="1" kern="1200" dirty="0">
                <a:solidFill>
                  <a:schemeClr val="tx1"/>
                </a:solidFill>
                <a:effectLst/>
                <a:latin typeface="+mn-lt"/>
                <a:ea typeface="+mn-ea"/>
                <a:cs typeface="+mn-cs"/>
              </a:rPr>
              <a:t>asking for help is a strength, not a weakness</a:t>
            </a:r>
            <a:r>
              <a:rPr lang="en-GB" sz="1200" kern="1200" dirty="0">
                <a:solidFill>
                  <a:schemeClr val="tx1"/>
                </a:solidFill>
                <a:effectLst/>
                <a:latin typeface="+mn-lt"/>
                <a:ea typeface="+mn-ea"/>
                <a:cs typeface="+mn-cs"/>
              </a:rPr>
              <a:t>.</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6</a:t>
            </a:fld>
            <a:endParaRPr lang="en-GB"/>
          </a:p>
        </p:txBody>
      </p:sp>
    </p:spTree>
    <p:extLst>
      <p:ext uri="{BB962C8B-B14F-4D97-AF65-F5344CB8AC3E}">
        <p14:creationId xmlns:p14="http://schemas.microsoft.com/office/powerpoint/2010/main" val="1239533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Physiotherapy happens far beyond hospitals and clinics.</a:t>
            </a:r>
          </a:p>
          <a:p>
            <a:r>
              <a:rPr lang="en-GB" sz="1200" b="1" kern="1200" dirty="0">
                <a:solidFill>
                  <a:schemeClr val="tx1"/>
                </a:solidFill>
                <a:effectLst/>
                <a:latin typeface="+mn-lt"/>
                <a:ea typeface="+mn-ea"/>
                <a:cs typeface="+mn-cs"/>
              </a:rPr>
              <a:t>Private Practice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Leadership by example includes:</a:t>
            </a:r>
          </a:p>
          <a:p>
            <a:pPr lvl="0"/>
            <a:r>
              <a:rPr lang="en-GB" sz="1200" kern="1200" dirty="0">
                <a:solidFill>
                  <a:schemeClr val="tx1"/>
                </a:solidFill>
                <a:effectLst/>
                <a:latin typeface="+mn-lt"/>
                <a:ea typeface="+mn-ea"/>
                <a:cs typeface="+mn-cs"/>
              </a:rPr>
              <a:t>Ethical billing</a:t>
            </a:r>
          </a:p>
          <a:p>
            <a:pPr lvl="0"/>
            <a:r>
              <a:rPr lang="en-GB" sz="1200" kern="1200" dirty="0">
                <a:solidFill>
                  <a:schemeClr val="tx1"/>
                </a:solidFill>
                <a:effectLst/>
                <a:latin typeface="+mn-lt"/>
                <a:ea typeface="+mn-ea"/>
                <a:cs typeface="+mn-cs"/>
              </a:rPr>
              <a:t>Honest goal setting</a:t>
            </a:r>
          </a:p>
          <a:p>
            <a:pPr lvl="0"/>
            <a:r>
              <a:rPr lang="en-GB" sz="1200" kern="1200" dirty="0">
                <a:solidFill>
                  <a:schemeClr val="tx1"/>
                </a:solidFill>
                <a:effectLst/>
                <a:latin typeface="+mn-lt"/>
                <a:ea typeface="+mn-ea"/>
                <a:cs typeface="+mn-cs"/>
              </a:rPr>
              <a:t>Avoiding over-treatment</a:t>
            </a:r>
          </a:p>
          <a:p>
            <a:r>
              <a:rPr lang="en-GB" sz="1200" kern="1200" dirty="0">
                <a:solidFill>
                  <a:schemeClr val="tx1"/>
                </a:solidFill>
                <a:effectLst/>
                <a:latin typeface="+mn-lt"/>
                <a:ea typeface="+mn-ea"/>
                <a:cs typeface="+mn-cs"/>
              </a:rPr>
              <a:t>A patient attends a private physiotherapy clinic with non‑specific low back pain following increased work hours. The assessment shows </a:t>
            </a:r>
            <a:r>
              <a:rPr lang="en-GB" sz="1200" b="1" kern="1200" dirty="0">
                <a:solidFill>
                  <a:schemeClr val="tx1"/>
                </a:solidFill>
                <a:effectLst/>
                <a:latin typeface="+mn-lt"/>
                <a:ea typeface="+mn-ea"/>
                <a:cs typeface="+mn-cs"/>
              </a:rPr>
              <a:t>no red flags</a:t>
            </a:r>
            <a:r>
              <a:rPr lang="en-GB" sz="1200" kern="1200" dirty="0">
                <a:solidFill>
                  <a:schemeClr val="tx1"/>
                </a:solidFill>
                <a:effectLst/>
                <a:latin typeface="+mn-lt"/>
                <a:ea typeface="+mn-ea"/>
                <a:cs typeface="+mn-cs"/>
              </a:rPr>
              <a:t>, symptoms are improving, and daily activities are only mildly affected.</a:t>
            </a:r>
          </a:p>
          <a:p>
            <a:r>
              <a:rPr lang="en-GB" sz="1200" kern="1200" dirty="0">
                <a:solidFill>
                  <a:schemeClr val="tx1"/>
                </a:solidFill>
                <a:effectLst/>
                <a:latin typeface="+mn-lt"/>
                <a:ea typeface="+mn-ea"/>
                <a:cs typeface="+mn-cs"/>
              </a:rPr>
              <a:t>Rather than proposing a long treatment plan, the physiotherapist uses </a:t>
            </a:r>
            <a:r>
              <a:rPr lang="en-GB" sz="1200" b="1" kern="1200" dirty="0">
                <a:solidFill>
                  <a:schemeClr val="tx1"/>
                </a:solidFill>
                <a:effectLst/>
                <a:latin typeface="+mn-lt"/>
                <a:ea typeface="+mn-ea"/>
                <a:cs typeface="+mn-cs"/>
              </a:rPr>
              <a:t>honest, realistic goal setting</a:t>
            </a:r>
            <a:r>
              <a:rPr lang="en-GB" sz="1200" kern="1200" dirty="0">
                <a:solidFill>
                  <a:schemeClr val="tx1"/>
                </a:solidFill>
                <a:effectLst/>
                <a:latin typeface="+mn-lt"/>
                <a:ea typeface="+mn-ea"/>
                <a:cs typeface="+mn-cs"/>
              </a:rPr>
              <a:t>, explaining:</a:t>
            </a:r>
          </a:p>
          <a:p>
            <a:r>
              <a:rPr lang="en-GB" sz="1200" kern="1200" dirty="0">
                <a:solidFill>
                  <a:schemeClr val="tx1"/>
                </a:solidFill>
                <a:effectLst/>
                <a:latin typeface="+mn-lt"/>
                <a:ea typeface="+mn-ea"/>
                <a:cs typeface="+mn-cs"/>
              </a:rPr>
              <a:t>“From what I’ve seen, this type of back pain usually improves over a few weeks with advice and gradual movement. It doesn’t look like something that needs long‑term treatment.”</a:t>
            </a:r>
          </a:p>
          <a:p>
            <a:r>
              <a:rPr lang="en-GB" sz="1200" kern="1200" dirty="0">
                <a:solidFill>
                  <a:schemeClr val="tx1"/>
                </a:solidFill>
                <a:effectLst/>
                <a:latin typeface="+mn-lt"/>
                <a:ea typeface="+mn-ea"/>
                <a:cs typeface="+mn-cs"/>
              </a:rPr>
              <a:t>This sets an </a:t>
            </a:r>
            <a:r>
              <a:rPr lang="en-GB" sz="1200" b="1" kern="1200" dirty="0">
                <a:solidFill>
                  <a:schemeClr val="tx1"/>
                </a:solidFill>
                <a:effectLst/>
                <a:latin typeface="+mn-lt"/>
                <a:ea typeface="+mn-ea"/>
                <a:cs typeface="+mn-cs"/>
              </a:rPr>
              <a:t>evidence‑based prognosis</a:t>
            </a:r>
            <a:r>
              <a:rPr lang="en-GB" sz="1200" kern="1200" dirty="0">
                <a:solidFill>
                  <a:schemeClr val="tx1"/>
                </a:solidFill>
                <a:effectLst/>
                <a:latin typeface="+mn-lt"/>
                <a:ea typeface="+mn-ea"/>
                <a:cs typeface="+mn-cs"/>
              </a:rPr>
              <a:t> without exaggerating risk or creating dependency.</a:t>
            </a:r>
          </a:p>
          <a:p>
            <a:r>
              <a:rPr lang="en-GB" sz="1200" kern="1200" dirty="0">
                <a:solidFill>
                  <a:schemeClr val="tx1"/>
                </a:solidFill>
                <a:effectLst/>
                <a:latin typeface="+mn-lt"/>
                <a:ea typeface="+mn-ea"/>
                <a:cs typeface="+mn-cs"/>
              </a:rPr>
              <a:t>The physiotherapist then asks:</a:t>
            </a:r>
          </a:p>
          <a:p>
            <a:r>
              <a:rPr lang="en-GB" sz="1200" kern="1200" dirty="0">
                <a:solidFill>
                  <a:schemeClr val="tx1"/>
                </a:solidFill>
                <a:effectLst/>
                <a:latin typeface="+mn-lt"/>
                <a:ea typeface="+mn-ea"/>
                <a:cs typeface="+mn-cs"/>
              </a:rPr>
              <a:t>“What would you like to be able to do more comfortably in the next couple of weeks?”</a:t>
            </a:r>
          </a:p>
          <a:p>
            <a:r>
              <a:rPr lang="en-GB" sz="1200" kern="1200" dirty="0">
                <a:solidFill>
                  <a:schemeClr val="tx1"/>
                </a:solidFill>
                <a:effectLst/>
                <a:latin typeface="+mn-lt"/>
                <a:ea typeface="+mn-ea"/>
                <a:cs typeface="+mn-cs"/>
              </a:rPr>
              <a:t>Together, they agree on </a:t>
            </a:r>
            <a:r>
              <a:rPr lang="en-GB" sz="1200" b="1" kern="1200" dirty="0">
                <a:solidFill>
                  <a:schemeClr val="tx1"/>
                </a:solidFill>
                <a:effectLst/>
                <a:latin typeface="+mn-lt"/>
                <a:ea typeface="+mn-ea"/>
                <a:cs typeface="+mn-cs"/>
              </a:rPr>
              <a:t>clear, functional short‑term goals</a:t>
            </a:r>
            <a:r>
              <a:rPr lang="en-GB" sz="1200" kern="1200" dirty="0">
                <a:solidFill>
                  <a:schemeClr val="tx1"/>
                </a:solidFill>
                <a:effectLst/>
                <a:latin typeface="+mn-lt"/>
                <a:ea typeface="+mn-ea"/>
                <a:cs typeface="+mn-cs"/>
              </a:rPr>
              <a:t>, such as sitting comfortably at work, sleeping better, and returning to light exercise. These goals are </a:t>
            </a:r>
            <a:r>
              <a:rPr lang="en-GB" sz="1200" b="1" kern="1200" dirty="0">
                <a:solidFill>
                  <a:schemeClr val="tx1"/>
                </a:solidFill>
                <a:effectLst/>
                <a:latin typeface="+mn-lt"/>
                <a:ea typeface="+mn-ea"/>
                <a:cs typeface="+mn-cs"/>
              </a:rPr>
              <a:t>specific, time‑limited, and focused on independence</a:t>
            </a:r>
            <a:r>
              <a:rPr lang="en-GB" sz="1200" kern="1200" dirty="0">
                <a:solidFill>
                  <a:schemeClr val="tx1"/>
                </a:solidFill>
                <a:effectLst/>
                <a:latin typeface="+mn-lt"/>
                <a:ea typeface="+mn-ea"/>
                <a:cs typeface="+mn-cs"/>
              </a:rPr>
              <a:t>, not ongoing appointments.</a:t>
            </a:r>
          </a:p>
          <a:p>
            <a:r>
              <a:rPr lang="en-GB" sz="1200" kern="1200" dirty="0">
                <a:solidFill>
                  <a:schemeClr val="tx1"/>
                </a:solidFill>
                <a:effectLst/>
                <a:latin typeface="+mn-lt"/>
                <a:ea typeface="+mn-ea"/>
                <a:cs typeface="+mn-cs"/>
              </a:rPr>
              <a:t>Rather than pre‑booking multiple sessions, the physiotherapist states:</a:t>
            </a:r>
          </a:p>
          <a:p>
            <a:r>
              <a:rPr lang="en-GB" sz="1200" kern="1200" dirty="0">
                <a:solidFill>
                  <a:schemeClr val="tx1"/>
                </a:solidFill>
                <a:effectLst/>
                <a:latin typeface="+mn-lt"/>
                <a:ea typeface="+mn-ea"/>
                <a:cs typeface="+mn-cs"/>
              </a:rPr>
              <a:t>“Most people only need one or two follow‑ups. If you’re progressing well, we may not need to continue.”</a:t>
            </a:r>
          </a:p>
          <a:p>
            <a:r>
              <a:rPr lang="en-GB" sz="1200" kern="1200" dirty="0">
                <a:solidFill>
                  <a:schemeClr val="tx1"/>
                </a:solidFill>
                <a:effectLst/>
                <a:latin typeface="+mn-lt"/>
                <a:ea typeface="+mn-ea"/>
                <a:cs typeface="+mn-cs"/>
              </a:rPr>
              <a:t>At the follow‑up appointment, the patient reports significant improvement and has met their goals. The physiotherapist reassesses, updates the home programme, provides flare‑up advice, and </a:t>
            </a:r>
            <a:r>
              <a:rPr lang="en-GB" sz="1200" b="1" kern="1200" dirty="0">
                <a:solidFill>
                  <a:schemeClr val="tx1"/>
                </a:solidFill>
                <a:effectLst/>
                <a:latin typeface="+mn-lt"/>
                <a:ea typeface="+mn-ea"/>
                <a:cs typeface="+mn-cs"/>
              </a:rPr>
              <a:t>discharges the patient</a:t>
            </a:r>
            <a:r>
              <a:rPr lang="en-GB" sz="1200" kern="1200" dirty="0">
                <a:solidFill>
                  <a:schemeClr val="tx1"/>
                </a:solidFill>
                <a:effectLst/>
                <a:latin typeface="+mn-lt"/>
                <a:ea typeface="+mn-ea"/>
                <a:cs typeface="+mn-cs"/>
              </a:rPr>
              <a:t>, explaining:</a:t>
            </a:r>
          </a:p>
          <a:p>
            <a:r>
              <a:rPr lang="en-GB" sz="1200" kern="1200" dirty="0">
                <a:solidFill>
                  <a:schemeClr val="tx1"/>
                </a:solidFill>
                <a:effectLst/>
                <a:latin typeface="+mn-lt"/>
                <a:ea typeface="+mn-ea"/>
                <a:cs typeface="+mn-cs"/>
              </a:rPr>
              <a:t>“You’ve achieved what we set out to do. Regular physio isn’t necessary right now.”</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Patients and junior staff notice when care is driven by outcomes, not money.</a:t>
            </a:r>
          </a:p>
          <a:p>
            <a:r>
              <a:rPr lang="en-GB" sz="1200" b="1" kern="1200" dirty="0">
                <a:solidFill>
                  <a:schemeClr val="tx1"/>
                </a:solidFill>
                <a:effectLst/>
                <a:latin typeface="+mn-lt"/>
                <a:ea typeface="+mn-ea"/>
                <a:cs typeface="+mn-cs"/>
              </a:rPr>
              <a:t>Sports and Exercise Settings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Leadership includes:</a:t>
            </a:r>
          </a:p>
          <a:p>
            <a:pPr lvl="0"/>
            <a:r>
              <a:rPr lang="en-GB" sz="1200" kern="1200" dirty="0">
                <a:solidFill>
                  <a:schemeClr val="tx1"/>
                </a:solidFill>
                <a:effectLst/>
                <a:latin typeface="+mn-lt"/>
                <a:ea typeface="+mn-ea"/>
                <a:cs typeface="+mn-cs"/>
              </a:rPr>
              <a:t>Prioritising long-term athlete health</a:t>
            </a:r>
          </a:p>
          <a:p>
            <a:pPr lvl="0"/>
            <a:r>
              <a:rPr lang="en-GB" sz="1200" kern="1200" dirty="0">
                <a:solidFill>
                  <a:schemeClr val="tx1"/>
                </a:solidFill>
                <a:effectLst/>
                <a:latin typeface="+mn-lt"/>
                <a:ea typeface="+mn-ea"/>
                <a:cs typeface="+mn-cs"/>
              </a:rPr>
              <a:t>Saying “no” when return-to-play is unsafe</a:t>
            </a:r>
          </a:p>
          <a:p>
            <a:pPr lvl="0"/>
            <a:r>
              <a:rPr lang="en-GB" sz="1200" kern="1200" dirty="0">
                <a:solidFill>
                  <a:schemeClr val="tx1"/>
                </a:solidFill>
                <a:effectLst/>
                <a:latin typeface="+mn-lt"/>
                <a:ea typeface="+mn-ea"/>
                <a:cs typeface="+mn-cs"/>
              </a:rPr>
              <a:t>Standing firm under pressure from coaches or teams</a:t>
            </a:r>
          </a:p>
          <a:p>
            <a:r>
              <a:rPr lang="en-GB" sz="1200" kern="1200" dirty="0">
                <a:solidFill>
                  <a:schemeClr val="tx1"/>
                </a:solidFill>
                <a:effectLst/>
                <a:latin typeface="+mn-lt"/>
                <a:ea typeface="+mn-ea"/>
                <a:cs typeface="+mn-cs"/>
              </a:rPr>
              <a:t>A physiotherapist working with a semi‑professional football team assesses a key player three weeks after a hamstring strain. Although the player feels ready and an important match is approaching, assessment shows reduced hamstring strength, pain at near‑maximal sprinting, and lack of confidence during high‑speed movements. Return‑to‑play criteria have not been met.</a:t>
            </a:r>
          </a:p>
          <a:p>
            <a:r>
              <a:rPr lang="en-GB" sz="1200" kern="1200" dirty="0">
                <a:solidFill>
                  <a:schemeClr val="tx1"/>
                </a:solidFill>
                <a:effectLst/>
                <a:latin typeface="+mn-lt"/>
                <a:ea typeface="+mn-ea"/>
                <a:cs typeface="+mn-cs"/>
              </a:rPr>
              <a:t>The coach pressures the physiotherapist, saying:</a:t>
            </a:r>
          </a:p>
          <a:p>
            <a:r>
              <a:rPr lang="en-GB" sz="1200" kern="1200" dirty="0">
                <a:solidFill>
                  <a:schemeClr val="tx1"/>
                </a:solidFill>
                <a:effectLst/>
                <a:latin typeface="+mn-lt"/>
                <a:ea typeface="+mn-ea"/>
                <a:cs typeface="+mn-cs"/>
              </a:rPr>
              <a:t>“It’s a big game—can he be managed through it?”</a:t>
            </a:r>
          </a:p>
          <a:p>
            <a:r>
              <a:rPr lang="en-GB" sz="1200" kern="1200" dirty="0">
                <a:solidFill>
                  <a:schemeClr val="tx1"/>
                </a:solidFill>
                <a:effectLst/>
                <a:latin typeface="+mn-lt"/>
                <a:ea typeface="+mn-ea"/>
                <a:cs typeface="+mn-cs"/>
              </a:rPr>
              <a:t>Despite this, the physiotherapist prioritises long‑term athlete health, explaining that playing now would significantly increase the risk of re‑injury and a longer absence.</a:t>
            </a:r>
          </a:p>
          <a:p>
            <a:r>
              <a:rPr lang="en-GB" sz="1200" kern="1200" dirty="0">
                <a:solidFill>
                  <a:schemeClr val="tx1"/>
                </a:solidFill>
                <a:effectLst/>
                <a:latin typeface="+mn-lt"/>
                <a:ea typeface="+mn-ea"/>
                <a:cs typeface="+mn-cs"/>
              </a:rPr>
              <a:t>They state clearly and professionally:</a:t>
            </a:r>
          </a:p>
          <a:p>
            <a:r>
              <a:rPr lang="en-GB" sz="1200" kern="1200" dirty="0">
                <a:solidFill>
                  <a:schemeClr val="tx1"/>
                </a:solidFill>
                <a:effectLst/>
                <a:latin typeface="+mn-lt"/>
                <a:ea typeface="+mn-ea"/>
                <a:cs typeface="+mn-cs"/>
              </a:rPr>
              <a:t>“Based on today’s assessment, I can’t medically clear him for match play.”</a:t>
            </a:r>
          </a:p>
          <a:p>
            <a:r>
              <a:rPr lang="en-GB" sz="1200" kern="1200" dirty="0">
                <a:solidFill>
                  <a:schemeClr val="tx1"/>
                </a:solidFill>
                <a:effectLst/>
                <a:latin typeface="+mn-lt"/>
                <a:ea typeface="+mn-ea"/>
                <a:cs typeface="+mn-cs"/>
              </a:rPr>
              <a:t>The physiotherapist stands firm, references agreed return‑to‑play standards, offers modified training instead, and documents the decision.</a:t>
            </a:r>
          </a:p>
          <a:p>
            <a:r>
              <a:rPr lang="en-GB" sz="1200" kern="1200" dirty="0">
                <a:solidFill>
                  <a:schemeClr val="tx1"/>
                </a:solidFill>
                <a:effectLst/>
                <a:latin typeface="+mn-lt"/>
                <a:ea typeface="+mn-ea"/>
                <a:cs typeface="+mn-cs"/>
              </a:rPr>
              <a:t>The player does not play that weekend, completes another week of rehab, passes return‑to‑play testing, and returns without re‑injury. Over time, both the athlete and coach gain trust in the physiotherapist’s clinical judgment.</a:t>
            </a:r>
          </a:p>
          <a:p>
            <a:r>
              <a:rPr lang="en-GB" sz="1200" kern="1200" dirty="0">
                <a:solidFill>
                  <a:schemeClr val="tx1"/>
                </a:solidFill>
                <a:effectLst/>
                <a:latin typeface="+mn-lt"/>
                <a:ea typeface="+mn-ea"/>
                <a:cs typeface="+mn-cs"/>
              </a:rPr>
              <a:t>True leadership is protecting the person—not pleasing others.</a:t>
            </a:r>
          </a:p>
          <a:p>
            <a:r>
              <a:rPr lang="en-GB" sz="1200" b="1" kern="1200" dirty="0">
                <a:solidFill>
                  <a:schemeClr val="tx1"/>
                </a:solidFill>
                <a:effectLst/>
                <a:latin typeface="+mn-lt"/>
                <a:ea typeface="+mn-ea"/>
                <a:cs typeface="+mn-cs"/>
              </a:rPr>
              <a:t>Teaching, Research, and Emerging Roles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Leadership by example may look like:</a:t>
            </a:r>
          </a:p>
          <a:p>
            <a:pPr lvl="0"/>
            <a:r>
              <a:rPr lang="en-GB" sz="1200" kern="1200" dirty="0">
                <a:solidFill>
                  <a:schemeClr val="tx1"/>
                </a:solidFill>
                <a:effectLst/>
                <a:latin typeface="+mn-lt"/>
                <a:ea typeface="+mn-ea"/>
                <a:cs typeface="+mn-cs"/>
              </a:rPr>
              <a:t>Supporting students kindly</a:t>
            </a:r>
          </a:p>
          <a:p>
            <a:pPr lvl="0"/>
            <a:r>
              <a:rPr lang="en-GB" sz="1200" kern="1200" dirty="0">
                <a:solidFill>
                  <a:schemeClr val="tx1"/>
                </a:solidFill>
                <a:effectLst/>
                <a:latin typeface="+mn-lt"/>
                <a:ea typeface="+mn-ea"/>
                <a:cs typeface="+mn-cs"/>
              </a:rPr>
              <a:t>Giving constructive feedback</a:t>
            </a:r>
          </a:p>
          <a:p>
            <a:pPr lvl="0"/>
            <a:r>
              <a:rPr lang="en-GB" sz="1200" kern="1200" dirty="0">
                <a:solidFill>
                  <a:schemeClr val="tx1"/>
                </a:solidFill>
                <a:effectLst/>
                <a:latin typeface="+mn-lt"/>
                <a:ea typeface="+mn-ea"/>
                <a:cs typeface="+mn-cs"/>
              </a:rPr>
              <a:t>Acknowledging uncertainty</a:t>
            </a:r>
          </a:p>
          <a:p>
            <a:pPr lvl="0"/>
            <a:r>
              <a:rPr lang="en-GB" sz="1200" kern="1200" dirty="0">
                <a:solidFill>
                  <a:schemeClr val="tx1"/>
                </a:solidFill>
                <a:effectLst/>
                <a:latin typeface="+mn-lt"/>
                <a:ea typeface="+mn-ea"/>
                <a:cs typeface="+mn-cs"/>
              </a:rPr>
              <a:t>Including patients in service design</a:t>
            </a:r>
          </a:p>
          <a:p>
            <a:r>
              <a:rPr lang="en-GB" sz="1200" kern="1200" dirty="0">
                <a:solidFill>
                  <a:schemeClr val="tx1"/>
                </a:solidFill>
                <a:effectLst/>
                <a:latin typeface="+mn-lt"/>
                <a:ea typeface="+mn-ea"/>
                <a:cs typeface="+mn-cs"/>
              </a:rPr>
              <a:t>Physiotherapy leaders help shape the future of the profession—not just current practice.</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7</a:t>
            </a:fld>
            <a:endParaRPr lang="en-GB"/>
          </a:p>
        </p:txBody>
      </p:sp>
    </p:spTree>
    <p:extLst>
      <p:ext uri="{BB962C8B-B14F-4D97-AF65-F5344CB8AC3E}">
        <p14:creationId xmlns:p14="http://schemas.microsoft.com/office/powerpoint/2010/main" val="872869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You might be thinking:</a:t>
            </a:r>
          </a:p>
          <a:p>
            <a:r>
              <a:rPr lang="en-GB" sz="1200" kern="1200" dirty="0">
                <a:solidFill>
                  <a:schemeClr val="tx1"/>
                </a:solidFill>
                <a:effectLst/>
                <a:latin typeface="+mn-lt"/>
                <a:ea typeface="+mn-ea"/>
                <a:cs typeface="+mn-cs"/>
              </a:rPr>
              <a:t>“I’m just a student—how can I be a leader?”</a:t>
            </a:r>
          </a:p>
          <a:p>
            <a:r>
              <a:rPr lang="en-GB" sz="1200" kern="1200" dirty="0">
                <a:solidFill>
                  <a:schemeClr val="tx1"/>
                </a:solidFill>
                <a:effectLst/>
                <a:latin typeface="+mn-lt"/>
                <a:ea typeface="+mn-ea"/>
                <a:cs typeface="+mn-cs"/>
              </a:rPr>
              <a:t>Here’s the truth:</a:t>
            </a:r>
          </a:p>
          <a:p>
            <a:pPr lvl="0"/>
            <a:r>
              <a:rPr lang="en-GB" sz="1200" kern="1200" dirty="0">
                <a:solidFill>
                  <a:schemeClr val="tx1"/>
                </a:solidFill>
                <a:effectLst/>
                <a:latin typeface="+mn-lt"/>
                <a:ea typeface="+mn-ea"/>
                <a:cs typeface="+mn-cs"/>
              </a:rPr>
              <a:t>Students lead by example every day</a:t>
            </a:r>
          </a:p>
          <a:p>
            <a:r>
              <a:rPr lang="en-GB" sz="1200" kern="1200" dirty="0">
                <a:solidFill>
                  <a:schemeClr val="tx1"/>
                </a:solidFill>
                <a:effectLst/>
                <a:latin typeface="+mn-lt"/>
                <a:ea typeface="+mn-ea"/>
                <a:cs typeface="+mn-cs"/>
              </a:rPr>
              <a:t>Examples include:</a:t>
            </a:r>
          </a:p>
          <a:p>
            <a:pPr lvl="0"/>
            <a:r>
              <a:rPr lang="en-GB" sz="1200" kern="1200" dirty="0">
                <a:solidFill>
                  <a:schemeClr val="tx1"/>
                </a:solidFill>
                <a:effectLst/>
                <a:latin typeface="+mn-lt"/>
                <a:ea typeface="+mn-ea"/>
                <a:cs typeface="+mn-cs"/>
              </a:rPr>
              <a:t>Being prepared for placements</a:t>
            </a:r>
          </a:p>
          <a:p>
            <a:pPr lvl="0"/>
            <a:r>
              <a:rPr lang="en-GB" sz="1200" kern="1200" dirty="0">
                <a:solidFill>
                  <a:schemeClr val="tx1"/>
                </a:solidFill>
                <a:effectLst/>
                <a:latin typeface="+mn-lt"/>
                <a:ea typeface="+mn-ea"/>
                <a:cs typeface="+mn-cs"/>
              </a:rPr>
              <a:t>Turning up on time</a:t>
            </a:r>
          </a:p>
          <a:p>
            <a:pPr lvl="0"/>
            <a:r>
              <a:rPr lang="en-GB" sz="1200" kern="1200" dirty="0">
                <a:solidFill>
                  <a:schemeClr val="tx1"/>
                </a:solidFill>
                <a:effectLst/>
                <a:latin typeface="+mn-lt"/>
                <a:ea typeface="+mn-ea"/>
                <a:cs typeface="+mn-cs"/>
              </a:rPr>
              <a:t>Accepting feedback professionally</a:t>
            </a:r>
          </a:p>
          <a:p>
            <a:pPr lvl="0"/>
            <a:r>
              <a:rPr lang="en-GB" sz="1200" kern="1200" dirty="0">
                <a:solidFill>
                  <a:schemeClr val="tx1"/>
                </a:solidFill>
                <a:effectLst/>
                <a:latin typeface="+mn-lt"/>
                <a:ea typeface="+mn-ea"/>
                <a:cs typeface="+mn-cs"/>
              </a:rPr>
              <a:t>Treating patients with respect</a:t>
            </a:r>
          </a:p>
          <a:p>
            <a:pPr lvl="0"/>
            <a:r>
              <a:rPr lang="en-GB" sz="1200" kern="1200" dirty="0">
                <a:solidFill>
                  <a:schemeClr val="tx1"/>
                </a:solidFill>
                <a:effectLst/>
                <a:latin typeface="+mn-lt"/>
                <a:ea typeface="+mn-ea"/>
                <a:cs typeface="+mn-cs"/>
              </a:rPr>
              <a:t>Supporting peers rather than competing</a:t>
            </a:r>
          </a:p>
          <a:p>
            <a:r>
              <a:rPr lang="en-GB" sz="1200" kern="1200" dirty="0">
                <a:solidFill>
                  <a:schemeClr val="tx1"/>
                </a:solidFill>
                <a:effectLst/>
                <a:latin typeface="+mn-lt"/>
                <a:ea typeface="+mn-ea"/>
                <a:cs typeface="+mn-cs"/>
              </a:rPr>
              <a:t>Staff notice these things. Patients notice these things. And these behaviours follow you throughout your career.</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8</a:t>
            </a:fld>
            <a:endParaRPr lang="en-GB"/>
          </a:p>
        </p:txBody>
      </p:sp>
    </p:spTree>
    <p:extLst>
      <p:ext uri="{BB962C8B-B14F-4D97-AF65-F5344CB8AC3E}">
        <p14:creationId xmlns:p14="http://schemas.microsoft.com/office/powerpoint/2010/main" val="2910460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Leadership in physiotherapy is not loud. It’s not about titles. And it’s not about knowing everything.</a:t>
            </a:r>
          </a:p>
          <a:p>
            <a:r>
              <a:rPr lang="en-GB" sz="1200" kern="1200" dirty="0">
                <a:solidFill>
                  <a:schemeClr val="tx1"/>
                </a:solidFill>
                <a:effectLst/>
                <a:latin typeface="+mn-lt"/>
                <a:ea typeface="+mn-ea"/>
                <a:cs typeface="+mn-cs"/>
              </a:rPr>
              <a:t>Leadership by example is:</a:t>
            </a:r>
          </a:p>
          <a:p>
            <a:pPr lvl="0"/>
            <a:r>
              <a:rPr lang="en-GB" sz="1200" kern="1200" dirty="0">
                <a:solidFill>
                  <a:schemeClr val="tx1"/>
                </a:solidFill>
                <a:effectLst/>
                <a:latin typeface="+mn-lt"/>
                <a:ea typeface="+mn-ea"/>
                <a:cs typeface="+mn-cs"/>
              </a:rPr>
              <a:t>How you speak when you’re tired</a:t>
            </a:r>
          </a:p>
          <a:p>
            <a:pPr lvl="0"/>
            <a:r>
              <a:rPr lang="en-GB" sz="1200" kern="1200" dirty="0">
                <a:solidFill>
                  <a:schemeClr val="tx1"/>
                </a:solidFill>
                <a:effectLst/>
                <a:latin typeface="+mn-lt"/>
                <a:ea typeface="+mn-ea"/>
                <a:cs typeface="+mn-cs"/>
              </a:rPr>
              <a:t>How you act when things go wrong</a:t>
            </a:r>
          </a:p>
          <a:p>
            <a:pPr lvl="0"/>
            <a:r>
              <a:rPr lang="en-GB" sz="1200" kern="1200" dirty="0">
                <a:solidFill>
                  <a:schemeClr val="tx1"/>
                </a:solidFill>
                <a:effectLst/>
                <a:latin typeface="+mn-lt"/>
                <a:ea typeface="+mn-ea"/>
                <a:cs typeface="+mn-cs"/>
              </a:rPr>
              <a:t>How you treat people who can do nothing for you</a:t>
            </a:r>
          </a:p>
          <a:p>
            <a:r>
              <a:rPr lang="en-GB" sz="1200" kern="1200" dirty="0">
                <a:solidFill>
                  <a:schemeClr val="tx1"/>
                </a:solidFill>
                <a:effectLst/>
                <a:latin typeface="+mn-lt"/>
                <a:ea typeface="+mn-ea"/>
                <a:cs typeface="+mn-cs"/>
              </a:rPr>
              <a:t>Every setting you work in—ward, clinic, home, gym, or sports pitch—needs physiotherapists who lead with integrity, professionalism, and compassion.</a:t>
            </a:r>
          </a:p>
          <a:p>
            <a:r>
              <a:rPr lang="en-GB" sz="1200" kern="1200" dirty="0">
                <a:solidFill>
                  <a:schemeClr val="tx1"/>
                </a:solidFill>
                <a:effectLst/>
                <a:latin typeface="+mn-lt"/>
                <a:ea typeface="+mn-ea"/>
                <a:cs typeface="+mn-cs"/>
              </a:rPr>
              <a:t>If you remember one thing from today, let it be this:</a:t>
            </a:r>
          </a:p>
          <a:p>
            <a:r>
              <a:rPr lang="en-GB" sz="1200" b="1" kern="1200" dirty="0">
                <a:solidFill>
                  <a:schemeClr val="tx1"/>
                </a:solidFill>
                <a:effectLst/>
                <a:latin typeface="+mn-lt"/>
                <a:ea typeface="+mn-ea"/>
                <a:cs typeface="+mn-cs"/>
              </a:rPr>
              <a:t>Be the physiotherapist you would want to learn from.</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That is leadership by example.</a:t>
            </a:r>
            <a:endParaRPr lang="en-GB" dirty="0"/>
          </a:p>
        </p:txBody>
      </p:sp>
      <p:sp>
        <p:nvSpPr>
          <p:cNvPr id="4" name="Slide Number Placeholder 3"/>
          <p:cNvSpPr>
            <a:spLocks noGrp="1"/>
          </p:cNvSpPr>
          <p:nvPr>
            <p:ph type="sldNum" sz="quarter" idx="10"/>
          </p:nvPr>
        </p:nvSpPr>
        <p:spPr/>
        <p:txBody>
          <a:bodyPr/>
          <a:lstStyle/>
          <a:p>
            <a:fld id="{96766DFA-D800-4979-A452-4B4F5B2478A7}" type="slidenum">
              <a:rPr lang="en-GB" smtClean="0"/>
              <a:t>9</a:t>
            </a:fld>
            <a:endParaRPr lang="en-GB"/>
          </a:p>
        </p:txBody>
      </p:sp>
    </p:spTree>
    <p:extLst>
      <p:ext uri="{BB962C8B-B14F-4D97-AF65-F5344CB8AC3E}">
        <p14:creationId xmlns:p14="http://schemas.microsoft.com/office/powerpoint/2010/main" val="5791438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271521-2F97-4068-A2E7-F3DADD32D2BD}"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255346" y="2750337"/>
            <a:ext cx="1171888" cy="1356442"/>
          </a:xfrm>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372613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309"/>
            <a:ext cx="1154151" cy="1090789"/>
          </a:xfrm>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416424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11615"/>
            <a:ext cx="1154151" cy="1090789"/>
          </a:xfrm>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2723256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84E50CF7-B582-4DDD-A14F-9B6CBA071C41}" type="slidenum">
              <a:rPr lang="en-GB" smtClean="0"/>
              <a:t>‹#›</a:t>
            </a:fld>
            <a:endParaRPr lang="en-GB"/>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12724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0729455" y="4709925"/>
            <a:ext cx="1154151" cy="1090789"/>
          </a:xfrm>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1243008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0271521-2F97-4068-A2E7-F3DADD32D2BD}"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628808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F0271521-2F97-4068-A2E7-F3DADD32D2BD}"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4054934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71521-2F97-4068-A2E7-F3DADD32D2BD}"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22258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0271521-2F97-4068-A2E7-F3DADD32D2BD}" type="datetimeFigureOut">
              <a:rPr lang="en-GB" smtClean="0"/>
              <a:t>10/02/2026</a:t>
            </a:fld>
            <a:endParaRPr lang="en-GB"/>
          </a:p>
        </p:txBody>
      </p:sp>
      <p:sp>
        <p:nvSpPr>
          <p:cNvPr id="5" name="Footer Placeholder 4"/>
          <p:cNvSpPr>
            <a:spLocks noGrp="1"/>
          </p:cNvSpPr>
          <p:nvPr>
            <p:ph type="ftr" sz="quarter" idx="11"/>
          </p:nvPr>
        </p:nvSpPr>
        <p:spPr>
          <a:xfrm>
            <a:off x="680321" y="5936188"/>
            <a:ext cx="6126805" cy="365125"/>
          </a:xfrm>
        </p:spPr>
        <p:txBody>
          <a:bodyPr/>
          <a:lstStyle/>
          <a:p>
            <a:endParaRPr lang="en-GB"/>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4E50CF7-B582-4DDD-A14F-9B6CBA071C41}" type="slidenum">
              <a:rPr lang="en-GB" smtClean="0"/>
              <a:t>‹#›</a:t>
            </a:fld>
            <a:endParaRPr lang="en-GB"/>
          </a:p>
        </p:txBody>
      </p:sp>
    </p:spTree>
    <p:extLst>
      <p:ext uri="{BB962C8B-B14F-4D97-AF65-F5344CB8AC3E}">
        <p14:creationId xmlns:p14="http://schemas.microsoft.com/office/powerpoint/2010/main" val="416872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71521-2F97-4068-A2E7-F3DADD32D2BD}"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195163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271521-2F97-4068-A2E7-F3DADD32D2BD}"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729455" y="2869895"/>
            <a:ext cx="1154151" cy="1090789"/>
          </a:xfrm>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1779268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252153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271521-2F97-4068-A2E7-F3DADD32D2BD}"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4148502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271521-2F97-4068-A2E7-F3DADD32D2BD}"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507230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0271521-2F97-4068-A2E7-F3DADD32D2BD}"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745292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4274815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271521-2F97-4068-A2E7-F3DADD32D2BD}"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E50CF7-B582-4DDD-A14F-9B6CBA071C41}" type="slidenum">
              <a:rPr lang="en-GB" smtClean="0"/>
              <a:t>‹#›</a:t>
            </a:fld>
            <a:endParaRPr lang="en-GB"/>
          </a:p>
        </p:txBody>
      </p:sp>
    </p:spTree>
    <p:extLst>
      <p:ext uri="{BB962C8B-B14F-4D97-AF65-F5344CB8AC3E}">
        <p14:creationId xmlns:p14="http://schemas.microsoft.com/office/powerpoint/2010/main" val="363759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0271521-2F97-4068-A2E7-F3DADD32D2BD}" type="datetimeFigureOut">
              <a:rPr lang="en-GB" smtClean="0"/>
              <a:t>10/02/2026</a:t>
            </a:fld>
            <a:endParaRPr lang="en-GB"/>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4E50CF7-B582-4DDD-A14F-9B6CBA071C41}" type="slidenum">
              <a:rPr lang="en-GB" smtClean="0"/>
              <a:t>‹#›</a:t>
            </a:fld>
            <a:endParaRPr lang="en-GB"/>
          </a:p>
        </p:txBody>
      </p:sp>
    </p:spTree>
    <p:extLst>
      <p:ext uri="{BB962C8B-B14F-4D97-AF65-F5344CB8AC3E}">
        <p14:creationId xmlns:p14="http://schemas.microsoft.com/office/powerpoint/2010/main" val="13710708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608976"/>
            <a:ext cx="9034943" cy="1635854"/>
          </a:xfrm>
        </p:spPr>
        <p:txBody>
          <a:bodyPr/>
          <a:lstStyle/>
          <a:p>
            <a:r>
              <a:rPr lang="en-GB" dirty="0"/>
              <a:t>Leadership in Physiotherapy: Leadership by example</a:t>
            </a:r>
          </a:p>
        </p:txBody>
      </p:sp>
      <p:sp>
        <p:nvSpPr>
          <p:cNvPr id="3" name="Subtitle 2"/>
          <p:cNvSpPr>
            <a:spLocks noGrp="1"/>
          </p:cNvSpPr>
          <p:nvPr>
            <p:ph type="subTitle" idx="1"/>
          </p:nvPr>
        </p:nvSpPr>
        <p:spPr/>
        <p:txBody>
          <a:bodyPr/>
          <a:lstStyle/>
          <a:p>
            <a:r>
              <a:rPr lang="en-GB" dirty="0"/>
              <a:t>By Ashleigh Ryan, Undergraduate Physiotherapy Student</a:t>
            </a:r>
          </a:p>
        </p:txBody>
      </p:sp>
    </p:spTree>
    <p:extLst>
      <p:ext uri="{BB962C8B-B14F-4D97-AF65-F5344CB8AC3E}">
        <p14:creationId xmlns:p14="http://schemas.microsoft.com/office/powerpoint/2010/main" val="399345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80321" y="2336873"/>
            <a:ext cx="9613861" cy="35993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285750" indent="-285750"/>
            <a:r>
              <a:rPr lang="en-GB" dirty="0"/>
              <a:t>Hospital Inpatients</a:t>
            </a:r>
          </a:p>
          <a:p>
            <a:pPr marL="285750" indent="-285750"/>
            <a:r>
              <a:rPr lang="en-GB" dirty="0"/>
              <a:t>Hospital Outpatients</a:t>
            </a:r>
          </a:p>
          <a:p>
            <a:pPr marL="285750" indent="-285750"/>
            <a:r>
              <a:rPr lang="en-GB" dirty="0"/>
              <a:t>Community Physiotherapy</a:t>
            </a:r>
          </a:p>
          <a:p>
            <a:pPr marL="285750" indent="-285750"/>
            <a:r>
              <a:rPr lang="en-GB" dirty="0"/>
              <a:t>Other settings</a:t>
            </a:r>
          </a:p>
        </p:txBody>
      </p:sp>
      <p:sp>
        <p:nvSpPr>
          <p:cNvPr id="2" name="Title 1"/>
          <p:cNvSpPr>
            <a:spLocks noGrp="1"/>
          </p:cNvSpPr>
          <p:nvPr>
            <p:ph type="title"/>
          </p:nvPr>
        </p:nvSpPr>
        <p:spPr/>
        <p:txBody>
          <a:bodyPr/>
          <a:lstStyle/>
          <a:p>
            <a:r>
              <a:rPr lang="en-GB" dirty="0"/>
              <a:t>Introduction</a:t>
            </a:r>
          </a:p>
        </p:txBody>
      </p:sp>
    </p:spTree>
    <p:extLst>
      <p:ext uri="{BB962C8B-B14F-4D97-AF65-F5344CB8AC3E}">
        <p14:creationId xmlns:p14="http://schemas.microsoft.com/office/powerpoint/2010/main" val="2185957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leadership by example?</a:t>
            </a:r>
          </a:p>
        </p:txBody>
      </p:sp>
      <p:sp>
        <p:nvSpPr>
          <p:cNvPr id="3" name="Content Placeholder 2"/>
          <p:cNvSpPr>
            <a:spLocks noGrp="1"/>
          </p:cNvSpPr>
          <p:nvPr>
            <p:ph idx="1"/>
          </p:nvPr>
        </p:nvSpPr>
        <p:spPr/>
        <p:txBody>
          <a:bodyPr/>
          <a:lstStyle/>
          <a:p>
            <a:pPr lvl="0"/>
            <a:r>
              <a:rPr lang="en-GB" dirty="0"/>
              <a:t>Doing the right thing, even when it’s inconvenient</a:t>
            </a:r>
          </a:p>
          <a:p>
            <a:pPr lvl="0"/>
            <a:r>
              <a:rPr lang="en-GB" dirty="0"/>
              <a:t>Modelling professional behaviour, attitudes, and values</a:t>
            </a:r>
          </a:p>
          <a:p>
            <a:r>
              <a:rPr lang="en-GB" dirty="0"/>
              <a:t>Setting the standard through your actions rather than instructions</a:t>
            </a:r>
          </a:p>
        </p:txBody>
      </p:sp>
    </p:spTree>
    <p:extLst>
      <p:ext uri="{BB962C8B-B14F-4D97-AF65-F5344CB8AC3E}">
        <p14:creationId xmlns:p14="http://schemas.microsoft.com/office/powerpoint/2010/main" val="4452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Leadership by Example in Hospital Inpatient Physiotherapy</a:t>
            </a:r>
          </a:p>
        </p:txBody>
      </p:sp>
      <p:sp>
        <p:nvSpPr>
          <p:cNvPr id="3" name="Content Placeholder 2"/>
          <p:cNvSpPr txBox="1">
            <a:spLocks/>
          </p:cNvSpPr>
          <p:nvPr/>
        </p:nvSpPr>
        <p:spPr>
          <a:xfrm>
            <a:off x="680321" y="2336873"/>
            <a:ext cx="9613861" cy="35993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GB" dirty="0"/>
              <a:t>Respect and compassion under pressure</a:t>
            </a:r>
          </a:p>
          <a:p>
            <a:r>
              <a:rPr lang="en-GB" dirty="0"/>
              <a:t>Model the standard</a:t>
            </a:r>
          </a:p>
          <a:p>
            <a:r>
              <a:rPr lang="en-GB" dirty="0"/>
              <a:t>Leadership shapes culture</a:t>
            </a:r>
          </a:p>
        </p:txBody>
      </p:sp>
    </p:spTree>
    <p:extLst>
      <p:ext uri="{BB962C8B-B14F-4D97-AF65-F5344CB8AC3E}">
        <p14:creationId xmlns:p14="http://schemas.microsoft.com/office/powerpoint/2010/main" val="4196106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Leadership by Example in Hospital Outpatient Physiotherapy </a:t>
            </a:r>
          </a:p>
        </p:txBody>
      </p:sp>
      <p:sp>
        <p:nvSpPr>
          <p:cNvPr id="4" name="Content Placeholder 2"/>
          <p:cNvSpPr txBox="1">
            <a:spLocks/>
          </p:cNvSpPr>
          <p:nvPr/>
        </p:nvSpPr>
        <p:spPr>
          <a:xfrm>
            <a:off x="680321" y="2336873"/>
            <a:ext cx="9613861" cy="35993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GB" dirty="0"/>
              <a:t>Physiotherapy is not about authority</a:t>
            </a:r>
          </a:p>
          <a:p>
            <a:r>
              <a:rPr lang="en-GB" dirty="0"/>
              <a:t>Honesty builds trust</a:t>
            </a:r>
          </a:p>
          <a:p>
            <a:r>
              <a:rPr lang="en-GB" dirty="0"/>
              <a:t>Burnout is not a badge of honour.</a:t>
            </a:r>
          </a:p>
        </p:txBody>
      </p:sp>
    </p:spTree>
    <p:extLst>
      <p:ext uri="{BB962C8B-B14F-4D97-AF65-F5344CB8AC3E}">
        <p14:creationId xmlns:p14="http://schemas.microsoft.com/office/powerpoint/2010/main" val="3141422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Leadership by Example in Community Physiotherapy</a:t>
            </a:r>
          </a:p>
        </p:txBody>
      </p:sp>
      <p:sp>
        <p:nvSpPr>
          <p:cNvPr id="3" name="Content Placeholder 2"/>
          <p:cNvSpPr txBox="1">
            <a:spLocks/>
          </p:cNvSpPr>
          <p:nvPr/>
        </p:nvSpPr>
        <p:spPr>
          <a:xfrm>
            <a:off x="680321" y="2336873"/>
            <a:ext cx="9613861" cy="35993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GB" dirty="0"/>
              <a:t>You are a guest in someone’s home</a:t>
            </a:r>
          </a:p>
          <a:p>
            <a:r>
              <a:rPr lang="en-GB" dirty="0"/>
              <a:t>Respect the patient’s autonomy</a:t>
            </a:r>
          </a:p>
          <a:p>
            <a:r>
              <a:rPr lang="en-GB" dirty="0"/>
              <a:t>Asking for help is a strength, not a weakness</a:t>
            </a:r>
          </a:p>
        </p:txBody>
      </p:sp>
    </p:spTree>
    <p:extLst>
      <p:ext uri="{BB962C8B-B14F-4D97-AF65-F5344CB8AC3E}">
        <p14:creationId xmlns:p14="http://schemas.microsoft.com/office/powerpoint/2010/main" val="479388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Leadership by Example in Other Physiotherapy Settings</a:t>
            </a:r>
          </a:p>
        </p:txBody>
      </p:sp>
      <p:sp>
        <p:nvSpPr>
          <p:cNvPr id="3" name="Content Placeholder 2"/>
          <p:cNvSpPr txBox="1">
            <a:spLocks/>
          </p:cNvSpPr>
          <p:nvPr/>
        </p:nvSpPr>
        <p:spPr>
          <a:xfrm>
            <a:off x="680321" y="2336873"/>
            <a:ext cx="9613861" cy="35993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GB" dirty="0"/>
              <a:t>Private practice</a:t>
            </a:r>
          </a:p>
          <a:p>
            <a:r>
              <a:rPr lang="en-GB" dirty="0"/>
              <a:t>Sports and exercise settings</a:t>
            </a:r>
          </a:p>
          <a:p>
            <a:r>
              <a:rPr lang="en-GB" dirty="0"/>
              <a:t>Teaching, research and emerging roles</a:t>
            </a:r>
          </a:p>
        </p:txBody>
      </p:sp>
    </p:spTree>
    <p:extLst>
      <p:ext uri="{BB962C8B-B14F-4D97-AF65-F5344CB8AC3E}">
        <p14:creationId xmlns:p14="http://schemas.microsoft.com/office/powerpoint/2010/main" val="327249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This Means for You as an Undergraduate Student</a:t>
            </a:r>
          </a:p>
        </p:txBody>
      </p:sp>
      <p:sp>
        <p:nvSpPr>
          <p:cNvPr id="3" name="Content Placeholder 2"/>
          <p:cNvSpPr txBox="1">
            <a:spLocks/>
          </p:cNvSpPr>
          <p:nvPr/>
        </p:nvSpPr>
        <p:spPr>
          <a:xfrm>
            <a:off x="680321" y="2336873"/>
            <a:ext cx="9613861" cy="3599316"/>
          </a:xfrm>
          <a:prstGeom prst="rect">
            <a:avLst/>
          </a:prstGeom>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dirty="0"/>
              <a:t>Students lead by example every day</a:t>
            </a:r>
          </a:p>
        </p:txBody>
      </p:sp>
    </p:spTree>
    <p:extLst>
      <p:ext uri="{BB962C8B-B14F-4D97-AF65-F5344CB8AC3E}">
        <p14:creationId xmlns:p14="http://schemas.microsoft.com/office/powerpoint/2010/main" val="3224184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Conclusion: The Power of Everyday Leadership</a:t>
            </a:r>
          </a:p>
        </p:txBody>
      </p:sp>
      <p:sp>
        <p:nvSpPr>
          <p:cNvPr id="3" name="Content Placeholder 2"/>
          <p:cNvSpPr>
            <a:spLocks noGrp="1"/>
          </p:cNvSpPr>
          <p:nvPr>
            <p:ph idx="1"/>
          </p:nvPr>
        </p:nvSpPr>
        <p:spPr/>
        <p:txBody>
          <a:bodyPr anchor="ctr"/>
          <a:lstStyle/>
          <a:p>
            <a:pPr marL="0" indent="0" algn="ctr">
              <a:buNone/>
            </a:pPr>
            <a:r>
              <a:rPr lang="en-GB" b="1" dirty="0"/>
              <a:t>Be the physiotherapist you would want to learn from.</a:t>
            </a:r>
            <a:endParaRPr lang="en-GB" dirty="0"/>
          </a:p>
        </p:txBody>
      </p:sp>
    </p:spTree>
    <p:extLst>
      <p:ext uri="{BB962C8B-B14F-4D97-AF65-F5344CB8AC3E}">
        <p14:creationId xmlns:p14="http://schemas.microsoft.com/office/powerpoint/2010/main" val="1906713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01654C5686742AE1B34FEB785A24E" ma:contentTypeVersion="11" ma:contentTypeDescription="Create a new document." ma:contentTypeScope="" ma:versionID="bb7f0cdb6998589168b769121e4cc3d6">
  <xsd:schema xmlns:xsd="http://www.w3.org/2001/XMLSchema" xmlns:xs="http://www.w3.org/2001/XMLSchema" xmlns:p="http://schemas.microsoft.com/office/2006/metadata/properties" xmlns:ns3="3a5d54c6-9ca2-47b3-b234-f439898c9db4" targetNamespace="http://schemas.microsoft.com/office/2006/metadata/properties" ma:root="true" ma:fieldsID="7d6d2a44c07ecc1da2d99afdcfada529" ns3:_="">
    <xsd:import namespace="3a5d54c6-9ca2-47b3-b234-f439898c9db4"/>
    <xsd:element name="properties">
      <xsd:complexType>
        <xsd:sequence>
          <xsd:element name="documentManagement">
            <xsd:complexType>
              <xsd:all>
                <xsd:element ref="ns3:MediaServiceMetadata" minOccurs="0"/>
                <xsd:element ref="ns3:MediaServiceFastMetadata" minOccurs="0"/>
                <xsd:element ref="ns3:_activity" minOccurs="0"/>
                <xsd:element ref="ns3:MediaServiceAutoTags" minOccurs="0"/>
                <xsd:element ref="ns3:MediaServiceGenerationTime" minOccurs="0"/>
                <xsd:element ref="ns3:MediaServiceEventHashCode" minOccurs="0"/>
                <xsd:element ref="ns3:MediaServiceOCR" minOccurs="0"/>
                <xsd:element ref="ns3:MediaServiceSearchProperties" minOccurs="0"/>
                <xsd:element ref="ns3:MediaServiceObjectDetectorVersions" minOccurs="0"/>
                <xsd:element ref="ns3:MediaServiceDateTaken"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5d54c6-9ca2-47b3-b234-f439898c9d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SystemTags" ma:index="18"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a5d54c6-9ca2-47b3-b234-f439898c9db4" xsi:nil="true"/>
  </documentManagement>
</p:properties>
</file>

<file path=customXml/itemProps1.xml><?xml version="1.0" encoding="utf-8"?>
<ds:datastoreItem xmlns:ds="http://schemas.openxmlformats.org/officeDocument/2006/customXml" ds:itemID="{90B412ED-C312-4084-A92E-221048B49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5d54c6-9ca2-47b3-b234-f439898c9d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50DE34-8DF6-41CE-B0C0-E7906811F57E}">
  <ds:schemaRefs>
    <ds:schemaRef ds:uri="http://schemas.microsoft.com/sharepoint/v3/contenttype/forms"/>
  </ds:schemaRefs>
</ds:datastoreItem>
</file>

<file path=customXml/itemProps3.xml><?xml version="1.0" encoding="utf-8"?>
<ds:datastoreItem xmlns:ds="http://schemas.openxmlformats.org/officeDocument/2006/customXml" ds:itemID="{E6EC8DC5-986E-49A9-9C64-F627A27BEC17}">
  <ds:schemaRef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elements/1.1/"/>
    <ds:schemaRef ds:uri="3a5d54c6-9ca2-47b3-b234-f439898c9db4"/>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TM04033917[[fn=Berlin]]</Template>
  <TotalTime>41</TotalTime>
  <Words>3418</Words>
  <Application>Microsoft Office PowerPoint</Application>
  <PresentationFormat>Widescreen</PresentationFormat>
  <Paragraphs>284</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Trebuchet MS</vt:lpstr>
      <vt:lpstr>Berlin</vt:lpstr>
      <vt:lpstr>Leadership in Physiotherapy: Leadership by example</vt:lpstr>
      <vt:lpstr>Introduction</vt:lpstr>
      <vt:lpstr>What is leadership by example?</vt:lpstr>
      <vt:lpstr>Leadership by Example in Hospital Inpatient Physiotherapy</vt:lpstr>
      <vt:lpstr>Leadership by Example in Hospital Outpatient Physiotherapy </vt:lpstr>
      <vt:lpstr>Leadership by Example in Community Physiotherapy</vt:lpstr>
      <vt:lpstr>Leadership by Example in Other Physiotherapy Settings</vt:lpstr>
      <vt:lpstr>What This Means for You as an Undergraduate Student</vt:lpstr>
      <vt:lpstr>Conclusion: The Power of Everyday Leadership</vt:lpstr>
    </vt:vector>
  </TitlesOfParts>
  <Company>Essex Partnership University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in Physiotherapy: Leadership by example</dc:title>
  <dc:creator>Ryan Ashleigh (R1L) Essex Partnership</dc:creator>
  <cp:lastModifiedBy>Gemma Bilham Clarke</cp:lastModifiedBy>
  <cp:revision>3</cp:revision>
  <dcterms:created xsi:type="dcterms:W3CDTF">2026-01-21T14:08:26Z</dcterms:created>
  <dcterms:modified xsi:type="dcterms:W3CDTF">2026-02-10T08:41:15Z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0x01010056C01654C5686742AE1B34FEB785A24E</vt:lpwstr>
  </property>
</Properties>
</file>