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290" r:id="rId4"/>
    <p:sldId id="264" r:id="rId5"/>
    <p:sldId id="291" r:id="rId6"/>
    <p:sldId id="272" r:id="rId7"/>
    <p:sldId id="295" r:id="rId8"/>
    <p:sldId id="289" r:id="rId9"/>
    <p:sldId id="292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8D6F7-A737-4A3D-8662-158FBFA62448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1FA32-93CB-4925-AFB6-A16257345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5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ED58A-ADE7-4766-89E3-0464831DE0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37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0F5B32-89B9-BB3D-F4EE-A1A2FF5C3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2454897"/>
            <a:ext cx="12200792" cy="10149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C1A0EC-1B5B-59CE-9095-409CBB096599}"/>
              </a:ext>
            </a:extLst>
          </p:cNvPr>
          <p:cNvSpPr/>
          <p:nvPr userDrawn="1"/>
        </p:nvSpPr>
        <p:spPr>
          <a:xfrm>
            <a:off x="-8792" y="3285252"/>
            <a:ext cx="12192000" cy="3563956"/>
          </a:xfrm>
          <a:prstGeom prst="rect">
            <a:avLst/>
          </a:prstGeom>
          <a:solidFill>
            <a:srgbClr val="008776"/>
          </a:solidFill>
          <a:ln>
            <a:solidFill>
              <a:srgbClr val="0087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4ADF92-F74B-F909-B350-E2228D7954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12192000" cy="1188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CBCFCE-4CDC-D38B-6AF8-7CA78A77E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98177"/>
            <a:ext cx="9144000" cy="178483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BAB14-1733-3A11-E490-40DDD9B12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5208" y="4783015"/>
            <a:ext cx="9144000" cy="136143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2B90CD1-6B82-418C-9AA7-5E9B196B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DBCAC05-244F-E9D3-5929-570031A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F835087-6037-4D74-E8BA-565D203E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B24C03-FF8F-DEA0-EE17-B4EBB8FE00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85" y="1171043"/>
            <a:ext cx="6885446" cy="13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6966-28AB-CB6C-6F3D-A7E611FB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0EB2E-3958-3090-C6B9-FD01E7505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F291A-45CE-E7A7-1D43-F23C470B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7A9A2-D86A-3FD4-01FC-E430A600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E6556-07A3-F7FE-EA09-F7E1ABAA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A538ED-61DB-C55E-A234-99B509586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4AA8FD-6181-1B11-22B6-513F7F489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EC5E01-519E-AEF4-8158-C6E9845F64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2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57783E-97E4-E4FD-DB76-5415F1AAE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6D73E-B432-4D69-DBC2-6E0DD70B7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2AAA2-43BB-6906-AEBE-2A1DB322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CAA92-A68C-88EF-61FE-37B5E1809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83625-E3DD-FF41-20B8-D4988A3A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235423-6202-025B-52A5-3EC964291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CCD85C-5EC8-E69B-51ED-8A9B2DBB0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755B1C-36D1-5D53-3824-7C11DAE40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69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0F5B32-89B9-BB3D-F4EE-A1A2FF5C3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2454897"/>
            <a:ext cx="12200792" cy="10149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C1A0EC-1B5B-59CE-9095-409CBB096599}"/>
              </a:ext>
            </a:extLst>
          </p:cNvPr>
          <p:cNvSpPr/>
          <p:nvPr userDrawn="1"/>
        </p:nvSpPr>
        <p:spPr>
          <a:xfrm>
            <a:off x="-8792" y="3285252"/>
            <a:ext cx="12192000" cy="3563956"/>
          </a:xfrm>
          <a:prstGeom prst="rect">
            <a:avLst/>
          </a:prstGeom>
          <a:solidFill>
            <a:srgbClr val="008776"/>
          </a:solidFill>
          <a:ln>
            <a:solidFill>
              <a:srgbClr val="0087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4ADF92-F74B-F909-B350-E2228D7954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12192000" cy="1188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CBCFCE-4CDC-D38B-6AF8-7CA78A77E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98177"/>
            <a:ext cx="9144000" cy="178483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BAB14-1733-3A11-E490-40DDD9B12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5208" y="4783015"/>
            <a:ext cx="9144000" cy="136143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2B90CD1-6B82-418C-9AA7-5E9B196B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DBCAC05-244F-E9D3-5929-570031A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F835087-6037-4D74-E8BA-565D203E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B24C03-FF8F-DEA0-EE17-B4EBB8FE00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85" y="1171043"/>
            <a:ext cx="6885446" cy="13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01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1175-CF3A-FD98-B0F2-5ADE723B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26DA-10B5-CFDB-9A00-58CAF95C0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FC08C-92E7-BFD7-1CF9-97DAF34D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FE90B-135F-CDF2-44BE-3F99CFD1A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E5566-121D-0B00-6888-22A738E3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6508B6-F32F-F64F-D90F-6EA082B0A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1713D9-E6C6-5E07-6E52-1C2D42094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979720-C4D2-9776-FC65-8CACBFC857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B8195-C4A2-A612-F890-9328EC92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A86A8-18F8-B518-BD44-5A6AC6BC3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29800-08C8-5D3D-AA99-A2D7697E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B53D2-4418-E332-27E2-077C549A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962B8-3F57-9BA5-19E4-4FF56F049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9A4A9-38DB-D6A9-0C41-A64397AAD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7FAE2F-EAA5-2B07-FF96-763A75BE8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44F64C-76FD-022F-7C2A-29A8A25AAD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4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1F61-0048-386F-97F8-E6D31737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DE694-F5E9-B220-E5FB-94428E1AD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F1FB2-236D-1F93-0AC8-363FC3EF1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92865-B898-F983-2B84-2C6EA89E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8C358-A82D-0B9D-67B9-5427666C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6A16F-511D-F7A2-14AF-5193CEDF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42CFE7-3761-AAF7-E726-5B8ADFFF9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5E0324-07FD-D974-8E86-B6D8B4C10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133003-1BE0-8CEC-3B53-B341A91FD9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81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E2DA-7FD9-606B-7867-C7955F833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F2A21-AF26-DB9B-0179-7B8F4CE03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844BB-F758-60C2-9598-F34B7AC8F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144CA-F5A1-9ACC-4A7C-F2974D9D2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4EF4E-F274-4E58-D8F4-6E86C3517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07636-6803-9FD7-19EB-F1A3732B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94D197-22EE-A646-FE53-95677885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1805F-A23F-22A0-811E-5C4FD2FF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9607F4-6AF6-F213-5EAD-A31F62BC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E44FA8-D243-1D26-CED1-2EBD4EE14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BD395A-4989-EABA-42EE-767D20F4B3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48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6A84E-E117-BEA8-91FB-A8C86D93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779B2-41CE-71B0-F8CE-3EDC4BD8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E971D-1F49-4825-8DD3-7595A2C9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B43D1-FC40-EE1E-1D64-0F43F8F9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899BA-4F04-1E8F-660F-AC1795881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5BDBA0-E011-E9FC-BB15-5FCB78418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47F2E5-0AF0-BCFB-A966-A6A95BCF38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66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19F5A5-13B7-D915-D13F-627A5B768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005E7-DD7E-8ECD-CFC0-C2C1F4A4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ED944-9344-744F-2F4C-6EE41101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0175C-74CF-24E4-6C89-0AE9ED259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4E28C0-7B4D-64FD-7F17-7D10BC4FD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0D5447-5B12-687D-99AC-C9AD870AF9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09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610D2-F517-B5C2-E9E9-0D7C1CCD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0CB54-66D0-D255-E624-64B394084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99E6E-DCDF-0EE1-ACB0-A69276CE3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27261-A092-096C-CC0B-BE719A39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1757F-F91F-C00E-5105-85096961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BE526-1890-7844-2387-DDE3A262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289553-AF4A-5B3F-1BDA-9F607058C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ECF7D4-0434-BE94-0810-381CF6473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753A7D-A0FC-B4D3-38AE-351216DBDD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7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1175-CF3A-FD98-B0F2-5ADE723B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26DA-10B5-CFDB-9A00-58CAF95C0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FC08C-92E7-BFD7-1CF9-97DAF34D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FE90B-135F-CDF2-44BE-3F99CFD1A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E5566-121D-0B00-6888-22A738E3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6508B6-F32F-F64F-D90F-6EA082B0A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1713D9-E6C6-5E07-6E52-1C2D42094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979720-C4D2-9776-FC65-8CACBFC857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7F9B19-4929-39F6-7327-95F98B0A82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99970" y="237494"/>
            <a:ext cx="1273271" cy="71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23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D1D20-A1B6-A04B-0F4D-AB505419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A4542-0ACE-0A71-8AEF-A628379D6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E8162-EF05-3CA1-56C0-2C4030301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E06D2-A9FD-E193-F815-89644B35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DBF45-7F50-DE0B-A2F8-E7AA2333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E7B04-8D42-810B-25EB-49AB493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E44940-A9D5-0DE6-D811-73BCA5527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5C4747-EE14-DBD0-10CD-8504C877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7751F-F30C-226F-F59E-CA6BD57176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13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6966-28AB-CB6C-6F3D-A7E611FB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0EB2E-3958-3090-C6B9-FD01E7505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F291A-45CE-E7A7-1D43-F23C470B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7A9A2-D86A-3FD4-01FC-E430A600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E6556-07A3-F7FE-EA09-F7E1ABAA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A538ED-61DB-C55E-A234-99B509586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4AA8FD-6181-1B11-22B6-513F7F489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EC5E01-519E-AEF4-8158-C6E9845F64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62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57783E-97E4-E4FD-DB76-5415F1AAE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6D73E-B432-4D69-DBC2-6E0DD70B7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2AAA2-43BB-6906-AEBE-2A1DB322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CAA92-A68C-88EF-61FE-37B5E1809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83625-E3DD-FF41-20B8-D4988A3A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235423-6202-025B-52A5-3EC964291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CCD85C-5EC8-E69B-51ED-8A9B2DBB0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755B1C-36D1-5D53-3824-7C11DAE40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3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0F5B32-89B9-BB3D-F4EE-A1A2FF5C3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2454897"/>
            <a:ext cx="12200792" cy="10149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C1A0EC-1B5B-59CE-9095-409CBB096599}"/>
              </a:ext>
            </a:extLst>
          </p:cNvPr>
          <p:cNvSpPr/>
          <p:nvPr/>
        </p:nvSpPr>
        <p:spPr>
          <a:xfrm>
            <a:off x="-8792" y="3285252"/>
            <a:ext cx="12192000" cy="3563956"/>
          </a:xfrm>
          <a:prstGeom prst="rect">
            <a:avLst/>
          </a:prstGeom>
          <a:solidFill>
            <a:srgbClr val="008776"/>
          </a:solidFill>
          <a:ln>
            <a:solidFill>
              <a:srgbClr val="0087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4ADF92-F74B-F909-B350-E2228D795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12192000" cy="1188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CBCFCE-4CDC-D38B-6AF8-7CA78A77E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98177"/>
            <a:ext cx="9144000" cy="178483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BAB14-1733-3A11-E490-40DDD9B12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5208" y="4783015"/>
            <a:ext cx="9144000" cy="136143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2B90CD1-6B82-418C-9AA7-5E9B196B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DBCAC05-244F-E9D3-5929-570031A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F835087-6037-4D74-E8BA-565D203E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B24C03-FF8F-DEA0-EE17-B4EBB8FE0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85" y="1171043"/>
            <a:ext cx="6885446" cy="13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79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1175-CF3A-FD98-B0F2-5ADE723B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26DA-10B5-CFDB-9A00-58CAF95C0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FC08C-92E7-BFD7-1CF9-97DAF34D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FE90B-135F-CDF2-44BE-3F99CFD1A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E5566-121D-0B00-6888-22A738E3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6508B6-F32F-F64F-D90F-6EA082B0A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1713D9-E6C6-5E07-6E52-1C2D42094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979720-C4D2-9776-FC65-8CACBFC85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13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B8195-C4A2-A612-F890-9328EC92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A86A8-18F8-B518-BD44-5A6AC6BC3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29800-08C8-5D3D-AA99-A2D7697E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B53D2-4418-E332-27E2-077C549A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962B8-3F57-9BA5-19E4-4FF56F049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9A4A9-38DB-D6A9-0C41-A64397AAD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7FAE2F-EAA5-2B07-FF96-763A75BE8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44F64C-76FD-022F-7C2A-29A8A25AA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58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1F61-0048-386F-97F8-E6D31737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DE694-F5E9-B220-E5FB-94428E1AD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F1FB2-236D-1F93-0AC8-363FC3EF1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92865-B898-F983-2B84-2C6EA89E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8C358-A82D-0B9D-67B9-5427666C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6A16F-511D-F7A2-14AF-5193CEDF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42CFE7-3761-AAF7-E726-5B8ADFFF9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5E0324-07FD-D974-8E86-B6D8B4C10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133003-1BE0-8CEC-3B53-B341A91FD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62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E2DA-7FD9-606B-7867-C7955F833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F2A21-AF26-DB9B-0179-7B8F4CE03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844BB-F758-60C2-9598-F34B7AC8F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144CA-F5A1-9ACC-4A7C-F2974D9D2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4EF4E-F274-4E58-D8F4-6E86C3517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07636-6803-9FD7-19EB-F1A3732B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94D197-22EE-A646-FE53-95677885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1805F-A23F-22A0-811E-5C4FD2FF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9607F4-6AF6-F213-5EAD-A31F62BC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E44FA8-D243-1D26-CED1-2EBD4EE14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BD395A-4989-EABA-42EE-767D20F4B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57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6A84E-E117-BEA8-91FB-A8C86D93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779B2-41CE-71B0-F8CE-3EDC4BD8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E971D-1F49-4825-8DD3-7595A2C9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B43D1-FC40-EE1E-1D64-0F43F8F9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899BA-4F04-1E8F-660F-AC1795881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5BDBA0-E011-E9FC-BB15-5FCB78418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47F2E5-0AF0-BCFB-A966-A6A95BCF3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06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19F5A5-13B7-D915-D13F-627A5B768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005E7-DD7E-8ECD-CFC0-C2C1F4A4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ED944-9344-744F-2F4C-6EE41101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0175C-74CF-24E4-6C89-0AE9ED259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4E28C0-7B4D-64FD-7F17-7D10BC4FD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0D5447-5B12-687D-99AC-C9AD870AF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2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B8195-C4A2-A612-F890-9328EC92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A86A8-18F8-B518-BD44-5A6AC6BC3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29800-08C8-5D3D-AA99-A2D7697E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B53D2-4418-E332-27E2-077C549A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962B8-3F57-9BA5-19E4-4FF56F049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9A4A9-38DB-D6A9-0C41-A64397AAD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7FAE2F-EAA5-2B07-FF96-763A75BE8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44F64C-76FD-022F-7C2A-29A8A25AAD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03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610D2-F517-B5C2-E9E9-0D7C1CCD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0CB54-66D0-D255-E624-64B394084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99E6E-DCDF-0EE1-ACB0-A69276CE3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27261-A092-096C-CC0B-BE719A39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1757F-F91F-C00E-5105-85096961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BE526-1890-7844-2387-DDE3A262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289553-AF4A-5B3F-1BDA-9F607058C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ECF7D4-0434-BE94-0810-381CF6473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753A7D-A0FC-B4D3-38AE-351216DBD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22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D1D20-A1B6-A04B-0F4D-AB505419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A4542-0ACE-0A71-8AEF-A628379D6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E8162-EF05-3CA1-56C0-2C4030301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E06D2-A9FD-E193-F815-89644B35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DBF45-7F50-DE0B-A2F8-E7AA2333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E7B04-8D42-810B-25EB-49AB493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E44940-A9D5-0DE6-D811-73BCA5527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5C4747-EE14-DBD0-10CD-8504C877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7751F-F30C-226F-F59E-CA6BD5717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8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6966-28AB-CB6C-6F3D-A7E611FB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0EB2E-3958-3090-C6B9-FD01E7505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F291A-45CE-E7A7-1D43-F23C470B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7A9A2-D86A-3FD4-01FC-E430A600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E6556-07A3-F7FE-EA09-F7E1ABAA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A538ED-61DB-C55E-A234-99B509586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4AA8FD-6181-1B11-22B6-513F7F489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EC5E01-519E-AEF4-8158-C6E9845F6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87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57783E-97E4-E4FD-DB76-5415F1AAE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6D73E-B432-4D69-DBC2-6E0DD70B7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2AAA2-43BB-6906-AEBE-2A1DB322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CAA92-A68C-88EF-61FE-37B5E1809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83625-E3DD-FF41-20B8-D4988A3A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235423-6202-025B-52A5-3EC964291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CCD85C-5EC8-E69B-51ED-8A9B2DBB0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755B1C-36D1-5D53-3824-7C11DAE40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6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1F61-0048-386F-97F8-E6D31737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DE694-F5E9-B220-E5FB-94428E1AD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F1FB2-236D-1F93-0AC8-363FC3EF1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92865-B898-F983-2B84-2C6EA89E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8C358-A82D-0B9D-67B9-5427666C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6A16F-511D-F7A2-14AF-5193CEDF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42CFE7-3761-AAF7-E726-5B8ADFFF9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5E0324-07FD-D974-8E86-B6D8B4C10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133003-1BE0-8CEC-3B53-B341A91FD9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3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E2DA-7FD9-606B-7867-C7955F833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F2A21-AF26-DB9B-0179-7B8F4CE03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844BB-F758-60C2-9598-F34B7AC8F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144CA-F5A1-9ACC-4A7C-F2974D9D2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4EF4E-F274-4E58-D8F4-6E86C3517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07636-6803-9FD7-19EB-F1A3732B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94D197-22EE-A646-FE53-95677885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1805F-A23F-22A0-811E-5C4FD2FF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9607F4-6AF6-F213-5EAD-A31F62BC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E44FA8-D243-1D26-CED1-2EBD4EE14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BD395A-4989-EABA-42EE-767D20F4B3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5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6A84E-E117-BEA8-91FB-A8C86D93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779B2-41CE-71B0-F8CE-3EDC4BD8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E971D-1F49-4825-8DD3-7595A2C9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B43D1-FC40-EE1E-1D64-0F43F8F9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899BA-4F04-1E8F-660F-AC1795881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5BDBA0-E011-E9FC-BB15-5FCB78418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47F2E5-0AF0-BCFB-A966-A6A95BCF38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1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19F5A5-13B7-D915-D13F-627A5B768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005E7-DD7E-8ECD-CFC0-C2C1F4A4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ED944-9344-744F-2F4C-6EE41101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0175C-74CF-24E4-6C89-0AE9ED259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4E28C0-7B4D-64FD-7F17-7D10BC4FD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0D5447-5B12-687D-99AC-C9AD870AF9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0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610D2-F517-B5C2-E9E9-0D7C1CCD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0CB54-66D0-D255-E624-64B394084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99E6E-DCDF-0EE1-ACB0-A69276CE3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27261-A092-096C-CC0B-BE719A39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1757F-F91F-C00E-5105-85096961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BE526-1890-7844-2387-DDE3A262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289553-AF4A-5B3F-1BDA-9F607058C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ECF7D4-0434-BE94-0810-381CF6473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753A7D-A0FC-B4D3-38AE-351216DBDD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8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D1D20-A1B6-A04B-0F4D-AB505419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A4542-0ACE-0A71-8AEF-A628379D6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E8162-EF05-3CA1-56C0-2C4030301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E06D2-A9FD-E193-F815-89644B35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DBF45-7F50-DE0B-A2F8-E7AA2333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E7B04-8D42-810B-25EB-49AB493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E44940-A9D5-0DE6-D811-73BCA5527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7330"/>
            <a:ext cx="12192001" cy="469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5C4747-EE14-DBD0-10CD-8504C877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469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7751F-F30C-226F-F59E-CA6BD57176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6" y="302563"/>
            <a:ext cx="256426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BA8EEB-D400-E879-FAE5-6A2D8B5F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CD61C-7A37-49A3-08C9-60B9B1B24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E9EE6-07EB-0973-2F21-99930A8F6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A63FD-3BED-F1C8-C01F-9D8F75DE5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E4E55-6EAE-8DE5-A80F-8B99C06E2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4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BA8EEB-D400-E879-FAE5-6A2D8B5F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CD61C-7A37-49A3-08C9-60B9B1B24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E9EE6-07EB-0973-2F21-99930A8F6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pPr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A63FD-3BED-F1C8-C01F-9D8F75DE5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E4E55-6EAE-8DE5-A80F-8B99C06E2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4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BA8EEB-D400-E879-FAE5-6A2D8B5F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CD61C-7A37-49A3-08C9-60B9B1B24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E9EE6-07EB-0973-2F21-99930A8F6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1D9B5-627A-4157-947C-5F5989C5BF59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A63FD-3BED-F1C8-C01F-9D8F75DE5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E4E55-6EAE-8DE5-A80F-8B99C06E2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E81CC-C10D-482E-8F9A-FA59F1852D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4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9C7FDC-FD9B-4C4F-D08B-08EAB9D612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SelfBack</a:t>
            </a:r>
            <a:r>
              <a:rPr lang="en-GB" dirty="0"/>
              <a:t> at AHPS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5F2D301-EB50-80AB-98B9-86FD90B1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3015"/>
            <a:ext cx="9144000" cy="1361434"/>
          </a:xfrm>
        </p:spPr>
        <p:txBody>
          <a:bodyPr/>
          <a:lstStyle/>
          <a:p>
            <a:r>
              <a:rPr lang="en-GB" dirty="0"/>
              <a:t>Feb 2026</a:t>
            </a:r>
          </a:p>
        </p:txBody>
      </p:sp>
    </p:spTree>
    <p:extLst>
      <p:ext uri="{BB962C8B-B14F-4D97-AF65-F5344CB8AC3E}">
        <p14:creationId xmlns:p14="http://schemas.microsoft.com/office/powerpoint/2010/main" val="109154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2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97050009-379C-B796-2303-C866A9892F90}"/>
              </a:ext>
            </a:extLst>
          </p:cNvPr>
          <p:cNvSpPr/>
          <p:nvPr/>
        </p:nvSpPr>
        <p:spPr>
          <a:xfrm>
            <a:off x="9872462" y="3430458"/>
            <a:ext cx="2160000" cy="2160000"/>
          </a:xfrm>
          <a:prstGeom prst="flowChartConnector">
            <a:avLst/>
          </a:prstGeom>
          <a:solidFill>
            <a:srgbClr val="E868A7">
              <a:alpha val="83000"/>
            </a:srgbClr>
          </a:solidFill>
          <a:ln>
            <a:solidFill>
              <a:srgbClr val="E868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92.8%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NHS Friends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&amp; Family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B24D2F63-7BA7-7B60-DC6B-8C1A9C4E62B1}"/>
              </a:ext>
            </a:extLst>
          </p:cNvPr>
          <p:cNvSpPr/>
          <p:nvPr/>
        </p:nvSpPr>
        <p:spPr>
          <a:xfrm>
            <a:off x="8093513" y="4134495"/>
            <a:ext cx="2160000" cy="2160000"/>
          </a:xfrm>
          <a:prstGeom prst="flowChartConnector">
            <a:avLst/>
          </a:prstGeom>
          <a:solidFill>
            <a:srgbClr val="FECC07">
              <a:alpha val="83000"/>
            </a:srgbClr>
          </a:solidFill>
          <a:ln>
            <a:solidFill>
              <a:srgbClr val="FECC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22 seconds avg. calls answer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F9ECE0BC-757A-ED9A-7112-E26CE4E13E0D}"/>
              </a:ext>
            </a:extLst>
          </p:cNvPr>
          <p:cNvSpPr/>
          <p:nvPr/>
        </p:nvSpPr>
        <p:spPr>
          <a:xfrm>
            <a:off x="6370641" y="3430458"/>
            <a:ext cx="2160000" cy="2160000"/>
          </a:xfrm>
          <a:prstGeom prst="flowChartConnector">
            <a:avLst/>
          </a:prstGeom>
          <a:solidFill>
            <a:srgbClr val="9878B6">
              <a:alpha val="83000"/>
            </a:srgbClr>
          </a:solidFill>
          <a:ln>
            <a:solidFill>
              <a:srgbClr val="9878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14.3%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286681B-3069-8D1D-528D-26A7CDC88548}"/>
              </a:ext>
            </a:extLst>
          </p:cNvPr>
          <p:cNvSpPr/>
          <p:nvPr/>
        </p:nvSpPr>
        <p:spPr>
          <a:xfrm>
            <a:off x="3717436" y="3522168"/>
            <a:ext cx="2160000" cy="2160000"/>
          </a:xfrm>
          <a:prstGeom prst="flowChartConnector">
            <a:avLst/>
          </a:prstGeom>
          <a:solidFill>
            <a:srgbClr val="E868A7">
              <a:alpha val="83000"/>
            </a:srgbClr>
          </a:solidFill>
          <a:ln>
            <a:solidFill>
              <a:srgbClr val="E868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15,455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GP appointments saved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2DCED4E-2A95-BD69-98D9-781833F81563}"/>
              </a:ext>
            </a:extLst>
          </p:cNvPr>
          <p:cNvSpPr/>
          <p:nvPr/>
        </p:nvSpPr>
        <p:spPr>
          <a:xfrm>
            <a:off x="1938487" y="4226205"/>
            <a:ext cx="2160000" cy="2160000"/>
          </a:xfrm>
          <a:prstGeom prst="flowChartConnector">
            <a:avLst/>
          </a:prstGeom>
          <a:solidFill>
            <a:srgbClr val="FECC07">
              <a:alpha val="83000"/>
            </a:srgbClr>
          </a:solidFill>
          <a:ln>
            <a:solidFill>
              <a:srgbClr val="FECC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-8.2%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BANS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1AC7FA0-F93B-927C-FA0F-8E8C71949126}"/>
              </a:ext>
            </a:extLst>
          </p:cNvPr>
          <p:cNvSpPr/>
          <p:nvPr/>
        </p:nvSpPr>
        <p:spPr>
          <a:xfrm>
            <a:off x="215615" y="3522168"/>
            <a:ext cx="2160000" cy="2160000"/>
          </a:xfrm>
          <a:prstGeom prst="flowChartConnector">
            <a:avLst/>
          </a:prstGeom>
          <a:solidFill>
            <a:srgbClr val="9878B6">
              <a:alpha val="83000"/>
            </a:srgbClr>
          </a:solidFill>
          <a:ln>
            <a:solidFill>
              <a:srgbClr val="9878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4.8%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MSK &amp; PH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F36075-8C1C-2B73-BC2A-907DBE002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&amp; Growth 24/25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97FB72A-2541-94AD-7FA5-1D980BC644D0}"/>
              </a:ext>
            </a:extLst>
          </p:cNvPr>
          <p:cNvSpPr/>
          <p:nvPr/>
        </p:nvSpPr>
        <p:spPr>
          <a:xfrm>
            <a:off x="1398487" y="1500831"/>
            <a:ext cx="3240000" cy="3240000"/>
          </a:xfrm>
          <a:prstGeom prst="flowChartConnector">
            <a:avLst/>
          </a:prstGeom>
          <a:solidFill>
            <a:srgbClr val="084694">
              <a:alpha val="90000"/>
            </a:srgbClr>
          </a:solidFill>
          <a:ln>
            <a:solidFill>
              <a:srgbClr val="084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95,659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referrals received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E88A6FE0-E970-ABF7-66F8-E1C115F0AECB}"/>
              </a:ext>
            </a:extLst>
          </p:cNvPr>
          <p:cNvSpPr/>
          <p:nvPr/>
        </p:nvSpPr>
        <p:spPr>
          <a:xfrm>
            <a:off x="7553513" y="1362168"/>
            <a:ext cx="3240000" cy="3240000"/>
          </a:xfrm>
          <a:prstGeom prst="flowChartConnector">
            <a:avLst/>
          </a:prstGeom>
          <a:solidFill>
            <a:srgbClr val="009999">
              <a:alpha val="90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129,632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 contacts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1F448BC-7255-3495-9DF1-A8C54D5E1DAE}"/>
              </a:ext>
            </a:extLst>
          </p:cNvPr>
          <p:cNvSpPr/>
          <p:nvPr/>
        </p:nvSpPr>
        <p:spPr>
          <a:xfrm rot="10800000">
            <a:off x="1053299" y="3941552"/>
            <a:ext cx="484632" cy="69902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1258712-CA89-9634-AD2D-E393E8E9EC4B}"/>
              </a:ext>
            </a:extLst>
          </p:cNvPr>
          <p:cNvSpPr/>
          <p:nvPr/>
        </p:nvSpPr>
        <p:spPr>
          <a:xfrm>
            <a:off x="2776171" y="4825850"/>
            <a:ext cx="484632" cy="69902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BD79634-FDDA-C529-64F3-F710D8AFB4D3}"/>
              </a:ext>
            </a:extLst>
          </p:cNvPr>
          <p:cNvSpPr/>
          <p:nvPr/>
        </p:nvSpPr>
        <p:spPr>
          <a:xfrm rot="10800000">
            <a:off x="7219257" y="3784981"/>
            <a:ext cx="484632" cy="69902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6E5B0B-A164-543B-34F8-F2E11DA62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625" r="94375">
                        <a14:foregroundMark x1="46302" y1="22813" x2="46302" y2="22813"/>
                        <a14:foregroundMark x1="94427" y1="38854" x2="94427" y2="38854"/>
                        <a14:foregroundMark x1="61927" y1="47344" x2="61927" y2="47344"/>
                        <a14:foregroundMark x1="28958" y1="22344" x2="28958" y2="22344"/>
                        <a14:foregroundMark x1="23438" y1="31667" x2="23438" y2="31667"/>
                        <a14:foregroundMark x1="9427" y1="40156" x2="9427" y2="40156"/>
                        <a14:foregroundMark x1="23958" y1="40833" x2="23958" y2="40833"/>
                        <a14:foregroundMark x1="5625" y1="40990" x2="5625" y2="40990"/>
                        <a14:foregroundMark x1="12969" y1="50677" x2="12969" y2="50677"/>
                        <a14:foregroundMark x1="11094" y1="59844" x2="11094" y2="59844"/>
                        <a14:foregroundMark x1="23594" y1="59688" x2="23594" y2="59688"/>
                        <a14:foregroundMark x1="20781" y1="69167" x2="20781" y2="69167"/>
                        <a14:foregroundMark x1="22604" y1="77813" x2="22604" y2="77813"/>
                        <a14:backgroundMark x1="63125" y1="50521" x2="63125" y2="50521"/>
                      </a14:backgroundRemoval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17" y="4546139"/>
            <a:ext cx="902192" cy="902192"/>
          </a:xfrm>
          <a:prstGeom prst="rect">
            <a:avLst/>
          </a:prstGeom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B6FF6AB0-52A4-9B5E-C05B-34D7912B9B7D}"/>
              </a:ext>
            </a:extLst>
          </p:cNvPr>
          <p:cNvSpPr/>
          <p:nvPr/>
        </p:nvSpPr>
        <p:spPr>
          <a:xfrm rot="10800000">
            <a:off x="10723582" y="3784981"/>
            <a:ext cx="484632" cy="69902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A3798-644A-9E72-777A-33FAEEE775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043" y="3836456"/>
            <a:ext cx="596077" cy="5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6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9CB0-6A85-EE1A-7F47-3C4DB34A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SelfBack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AAB22-3783-8848-A942-EDB3336C4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4175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Personalised treatment plan using machine learning</a:t>
            </a:r>
          </a:p>
          <a:p>
            <a:r>
              <a:rPr lang="en-GB" dirty="0"/>
              <a:t>Similar outcomes to traditional care</a:t>
            </a:r>
          </a:p>
          <a:p>
            <a:r>
              <a:rPr lang="en-GB" dirty="0"/>
              <a:t>Immediate access to the app</a:t>
            </a:r>
          </a:p>
          <a:p>
            <a:r>
              <a:rPr lang="en-GB" dirty="0"/>
              <a:t>Approx £21 saving per episode of care</a:t>
            </a:r>
          </a:p>
          <a:p>
            <a:pPr lvl="1"/>
            <a:r>
              <a:rPr lang="en-GB" dirty="0"/>
              <a:t>Lower cost than on F2F physiotherapy appointment</a:t>
            </a:r>
          </a:p>
          <a:p>
            <a:endParaRPr lang="en-GB" dirty="0"/>
          </a:p>
          <a:p>
            <a:r>
              <a:rPr lang="en-GB" dirty="0"/>
              <a:t>Aim: </a:t>
            </a:r>
            <a:r>
              <a:rPr lang="en-GB" i="1" dirty="0"/>
              <a:t>reduce the number of back pain patients needing appointments</a:t>
            </a:r>
          </a:p>
        </p:txBody>
      </p:sp>
      <p:pic>
        <p:nvPicPr>
          <p:cNvPr id="1027" name="Picture 3" descr="About SelfBack">
            <a:extLst>
              <a:ext uri="{FF2B5EF4-FFF2-40B4-BE49-F238E27FC236}">
                <a16:creationId xmlns:a16="http://schemas.microsoft.com/office/drawing/2014/main" id="{788B275A-AD2E-1A02-04F8-038DC15A9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038" y="1377949"/>
            <a:ext cx="5384175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C250F3-CADA-15CA-09F7-30F18833D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1" y="267107"/>
            <a:ext cx="1464333" cy="8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0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F5D0F-295D-3F93-2754-FF43BA591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F24A8-D7AF-2382-972A-3BDB2B4EA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aware of your bias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5126-6E87-84D5-A023-EA396C27D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760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700" b="1"/>
          </a:p>
          <a:p>
            <a:r>
              <a:rPr lang="en-US" sz="2000" err="1"/>
              <a:t>SelfBack</a:t>
            </a:r>
            <a:r>
              <a:rPr lang="en-US" sz="2000"/>
              <a:t> is not just for young patients</a:t>
            </a:r>
          </a:p>
          <a:p>
            <a:pPr lvl="1"/>
            <a:r>
              <a:rPr lang="en-US" sz="1600" err="1"/>
              <a:t>SelfBack</a:t>
            </a:r>
            <a:r>
              <a:rPr lang="en-US" sz="1600"/>
              <a:t> has been shown to work for patients up to 85 years old</a:t>
            </a:r>
          </a:p>
          <a:p>
            <a:pPr marL="457200" lvl="1" indent="0">
              <a:buNone/>
            </a:pPr>
            <a:endParaRPr lang="en-GB" sz="1600" b="1"/>
          </a:p>
          <a:p>
            <a:r>
              <a:rPr lang="en-US" sz="2000" err="1"/>
              <a:t>SelfBack</a:t>
            </a:r>
            <a:r>
              <a:rPr lang="en-US" sz="2000"/>
              <a:t> is not just for tech </a:t>
            </a:r>
            <a:r>
              <a:rPr lang="en-US" sz="2000" err="1"/>
              <a:t>savy</a:t>
            </a:r>
            <a:r>
              <a:rPr lang="en-US" sz="2000"/>
              <a:t> men</a:t>
            </a:r>
          </a:p>
          <a:p>
            <a:pPr lvl="1"/>
            <a:r>
              <a:rPr lang="en-US" sz="1600" err="1"/>
              <a:t>SelfBack</a:t>
            </a:r>
            <a:r>
              <a:rPr lang="en-US" sz="1600"/>
              <a:t> has proven effects on all patients and is easy to use</a:t>
            </a:r>
          </a:p>
          <a:p>
            <a:endParaRPr lang="en-US" sz="2000"/>
          </a:p>
          <a:p>
            <a:r>
              <a:rPr lang="en-US" sz="2000" err="1"/>
              <a:t>SelfBack</a:t>
            </a:r>
            <a:r>
              <a:rPr lang="en-US" sz="2000"/>
              <a:t> is not just for the simple cases</a:t>
            </a:r>
          </a:p>
          <a:p>
            <a:pPr lvl="1"/>
            <a:r>
              <a:rPr lang="en-US" sz="1600" err="1"/>
              <a:t>SelfBack</a:t>
            </a:r>
            <a:r>
              <a:rPr lang="en-US" sz="1600"/>
              <a:t> has proven effective for </a:t>
            </a:r>
            <a:r>
              <a:rPr lang="en-US" sz="1600" err="1"/>
              <a:t>multidiagnosed</a:t>
            </a:r>
            <a:r>
              <a:rPr lang="en-US" sz="1600"/>
              <a:t> with stress and depression!  </a:t>
            </a:r>
            <a:endParaRPr lang="en-GB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93108-D26F-8B87-278E-367D7E39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1" y="267107"/>
            <a:ext cx="1464333" cy="827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531BB-307D-82CF-4B90-37B50880D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204" y="3364442"/>
            <a:ext cx="4649638" cy="2947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1E1305-C38F-02EE-96A9-7631746B4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701" y="982280"/>
            <a:ext cx="3863215" cy="30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3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B6E71-FA3B-BCA2-A8CF-92699135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0D6D4-4B92-D4B9-CC3C-6F5C31F96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Project T&amp;F group</a:t>
            </a:r>
          </a:p>
          <a:p>
            <a:pPr lvl="1"/>
            <a:r>
              <a:rPr lang="en-GB" dirty="0"/>
              <a:t>Staff from all groups</a:t>
            </a:r>
          </a:p>
          <a:p>
            <a:pPr lvl="1"/>
            <a:r>
              <a:rPr lang="en-GB" dirty="0"/>
              <a:t>Clinician led implementation</a:t>
            </a:r>
          </a:p>
          <a:p>
            <a:r>
              <a:rPr lang="en-GB" dirty="0"/>
              <a:t>Staff training</a:t>
            </a:r>
          </a:p>
          <a:p>
            <a:pPr lvl="1"/>
            <a:r>
              <a:rPr lang="en-GB" dirty="0"/>
              <a:t>Multi-modal</a:t>
            </a:r>
          </a:p>
          <a:p>
            <a:r>
              <a:rPr lang="en-GB" dirty="0"/>
              <a:t>Patient facing materials</a:t>
            </a:r>
          </a:p>
          <a:p>
            <a:pPr lvl="1"/>
            <a:r>
              <a:rPr lang="en-GB" dirty="0"/>
              <a:t>Website</a:t>
            </a:r>
          </a:p>
          <a:p>
            <a:pPr lvl="1"/>
            <a:r>
              <a:rPr lang="en-GB" dirty="0"/>
              <a:t>Video</a:t>
            </a:r>
          </a:p>
          <a:p>
            <a:pPr lvl="1"/>
            <a:r>
              <a:rPr lang="en-GB" dirty="0"/>
              <a:t>Email communication</a:t>
            </a:r>
          </a:p>
          <a:p>
            <a:pPr lvl="1"/>
            <a:r>
              <a:rPr lang="en-GB" dirty="0"/>
              <a:t>SMS communication </a:t>
            </a:r>
          </a:p>
          <a:p>
            <a:r>
              <a:rPr lang="en-GB" dirty="0"/>
              <a:t>Data collection from day 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0364F-4CDE-46E0-0870-914A9D8C8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406" y="1895814"/>
            <a:ext cx="5706763" cy="3066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791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3635CC-A29C-B8B7-0302-7995EB491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5722" r="6912" b="5701"/>
          <a:stretch>
            <a:fillRect/>
          </a:stretch>
        </p:blipFill>
        <p:spPr>
          <a:xfrm>
            <a:off x="1206459" y="806245"/>
            <a:ext cx="9779082" cy="560438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11295E-D54D-17B3-3340-E108448E8622}"/>
              </a:ext>
            </a:extLst>
          </p:cNvPr>
          <p:cNvSpPr txBox="1"/>
          <p:nvPr/>
        </p:nvSpPr>
        <p:spPr>
          <a:xfrm>
            <a:off x="4011561" y="447366"/>
            <a:ext cx="4552335" cy="1384995"/>
          </a:xfrm>
          <a:prstGeom prst="rect">
            <a:avLst/>
          </a:prstGeom>
          <a:solidFill>
            <a:srgbClr val="00877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eligible, patient can be added to Selfback from Triage or first appointment.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 Services will process the Selfback invite and reminders.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 can PIFU if condition does not improve or worsens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70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086A-753B-1120-22DC-ABF4327E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7942A-5D10-1E73-A7F6-3878F5219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5674" cy="4351338"/>
          </a:xfrm>
        </p:spPr>
        <p:txBody>
          <a:bodyPr/>
          <a:lstStyle/>
          <a:p>
            <a:r>
              <a:rPr lang="en-GB" dirty="0"/>
              <a:t>Over 200 patients invited (Oct 25 – Dec 25)</a:t>
            </a:r>
          </a:p>
          <a:p>
            <a:pPr lvl="1"/>
            <a:r>
              <a:rPr lang="en-GB" dirty="0"/>
              <a:t>Primarily from online triage </a:t>
            </a:r>
          </a:p>
          <a:p>
            <a:pPr lvl="1"/>
            <a:r>
              <a:rPr lang="en-GB" dirty="0"/>
              <a:t>65% - 70% redemption of invites</a:t>
            </a:r>
          </a:p>
          <a:p>
            <a:r>
              <a:rPr lang="en-GB" dirty="0"/>
              <a:t>Most users using </a:t>
            </a:r>
            <a:r>
              <a:rPr lang="en-GB" dirty="0" err="1"/>
              <a:t>SelfBack</a:t>
            </a:r>
            <a:r>
              <a:rPr lang="en-GB" dirty="0"/>
              <a:t> for 3 months</a:t>
            </a:r>
          </a:p>
          <a:p>
            <a:pPr lvl="1"/>
            <a:r>
              <a:rPr lang="en-GB" dirty="0"/>
              <a:t>Within this time having 12 tailoring sessions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42AF8-FC41-A8F6-BF8C-4EA2F986A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95" y="2235730"/>
            <a:ext cx="5715342" cy="35311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631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6775-92AA-015F-C921-63D7F8FB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193C4-1823-4B1D-CEE0-2EC361B7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549" y="1845080"/>
            <a:ext cx="5246451" cy="4351338"/>
          </a:xfrm>
        </p:spPr>
        <p:txBody>
          <a:bodyPr/>
          <a:lstStyle/>
          <a:p>
            <a:r>
              <a:rPr lang="en-GB" dirty="0"/>
              <a:t>Very low PIFU (&lt;5%)</a:t>
            </a:r>
          </a:p>
          <a:p>
            <a:r>
              <a:rPr lang="en-GB" dirty="0"/>
              <a:t>1 negative patient feedback since start</a:t>
            </a:r>
          </a:p>
          <a:p>
            <a:r>
              <a:rPr lang="en-GB" dirty="0"/>
              <a:t>Demonstrating lower VAS over 3 months</a:t>
            </a:r>
          </a:p>
          <a:p>
            <a:r>
              <a:rPr lang="en-GB" dirty="0"/>
              <a:t>Awaiting data on MSK-HQ and NHS FFT</a:t>
            </a:r>
          </a:p>
        </p:txBody>
      </p:sp>
      <p:pic>
        <p:nvPicPr>
          <p:cNvPr id="4" name="Picture 3" descr="A graph showing the number of patients with pain&#10;&#10;AI-generated content may be incorrect.">
            <a:extLst>
              <a:ext uri="{FF2B5EF4-FFF2-40B4-BE49-F238E27FC236}">
                <a16:creationId xmlns:a16="http://schemas.microsoft.com/office/drawing/2014/main" id="{703D9F77-4602-D6C6-6435-6E21CE944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95" y="2275708"/>
            <a:ext cx="5640286" cy="3490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9121158"/>
      </p:ext>
    </p:extLst>
  </p:cSld>
  <p:clrMapOvr>
    <a:masterClrMapping/>
  </p:clrMapOvr>
</p:sld>
</file>

<file path=ppt/theme/theme1.xml><?xml version="1.0" encoding="utf-8"?>
<a:theme xmlns:a="http://schemas.openxmlformats.org/drawingml/2006/main" name="AHPS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PS Theme" id="{3608D660-377E-460A-B602-36AC2A40C201}" vid="{BAF8959C-6045-4565-AF7C-5B78B9B2CE06}"/>
    </a:ext>
  </a:extLst>
</a:theme>
</file>

<file path=ppt/theme/theme2.xml><?xml version="1.0" encoding="utf-8"?>
<a:theme xmlns:a="http://schemas.openxmlformats.org/drawingml/2006/main" name="1_AHPS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PS Theme" id="{3608D660-377E-460A-B602-36AC2A40C201}" vid="{BAF8959C-6045-4565-AF7C-5B78B9B2CE06}"/>
    </a:ext>
  </a:extLst>
</a:theme>
</file>

<file path=ppt/theme/theme3.xml><?xml version="1.0" encoding="utf-8"?>
<a:theme xmlns:a="http://schemas.openxmlformats.org/drawingml/2006/main" name="AHPS Theme D1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PS Theme D1v2" id="{C3D54816-5720-4D52-A228-384ADAE6ADB6}" vid="{0CD7D66D-76F0-4056-A8BF-0863DD6B76D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281</Words>
  <Application>Microsoft Office PowerPoint</Application>
  <PresentationFormat>Widescreen</PresentationFormat>
  <Paragraphs>84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AHPS Theme</vt:lpstr>
      <vt:lpstr>1_AHPS Theme</vt:lpstr>
      <vt:lpstr>AHPS Theme D1v2</vt:lpstr>
      <vt:lpstr>SelfBack at AHPS</vt:lpstr>
      <vt:lpstr>Activity &amp; Growth 24/25</vt:lpstr>
      <vt:lpstr>SelfBack</vt:lpstr>
      <vt:lpstr>Be aware of your bias </vt:lpstr>
      <vt:lpstr>Implementation</vt:lpstr>
      <vt:lpstr>PowerPoint Presentation</vt:lpstr>
      <vt:lpstr>Uptake</vt:lpstr>
      <vt:lpstr>Outcomes</vt:lpstr>
    </vt:vector>
  </TitlesOfParts>
  <Company>Allied Health Professionals Suffolk CIC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SelfBack at AHPS</dc:title>
  <dc:creator>Joseph Russell</dc:creator>
  <cp:lastModifiedBy>Nicolo tolly</cp:lastModifiedBy>
  <cp:revision>2</cp:revision>
  <dcterms:created xsi:type="dcterms:W3CDTF">2025-10-03T08:05:10Z</dcterms:created>
  <dcterms:modified xsi:type="dcterms:W3CDTF">2026-02-09T07:49:36Z</dcterms:modified>
</cp:coreProperties>
</file>