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0" r:id="rId4"/>
    <p:sldId id="262" r:id="rId5"/>
    <p:sldId id="261" r:id="rId6"/>
    <p:sldId id="257" r:id="rId7"/>
    <p:sldId id="258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9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6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69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1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5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00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38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6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8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3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4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75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8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8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9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68BF80-55FE-4067-AD27-8337645A06D5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58BF-E8C2-4537-ADA6-5D03067A6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92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5B5C0-9419-585C-A41D-B70B47814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029" y="1499594"/>
            <a:ext cx="10370295" cy="3329581"/>
          </a:xfrm>
        </p:spPr>
        <p:txBody>
          <a:bodyPr/>
          <a:lstStyle/>
          <a:p>
            <a:pPr algn="ctr"/>
            <a:r>
              <a:rPr lang="en-GB" dirty="0"/>
              <a:t>KSB’s </a:t>
            </a:r>
            <a:br>
              <a:rPr lang="en-GB" dirty="0"/>
            </a:br>
            <a:r>
              <a:rPr lang="en-GB" dirty="0"/>
              <a:t>A Workplace Mentors Perspective</a:t>
            </a:r>
            <a:br>
              <a:rPr lang="en-GB" dirty="0"/>
            </a:br>
            <a:r>
              <a:rPr lang="en-GB" sz="4000" dirty="0"/>
              <a:t>By Ella Collard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0E941-E033-01E5-6B35-3791A34C7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0460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96A08B-0C87-A216-040C-D9E1BEB481D9}"/>
              </a:ext>
            </a:extLst>
          </p:cNvPr>
          <p:cNvSpPr txBox="1"/>
          <p:nvPr/>
        </p:nvSpPr>
        <p:spPr>
          <a:xfrm>
            <a:off x="514351" y="751344"/>
            <a:ext cx="1148715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Discussion and learning summary</a:t>
            </a:r>
          </a:p>
          <a:p>
            <a:endParaRPr lang="en-GB" sz="2400" b="1" dirty="0"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Bilateral amputee</a:t>
            </a:r>
          </a:p>
          <a:p>
            <a:r>
              <a:rPr lang="en-GB" sz="280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Visit and followed through with </a:t>
            </a:r>
            <a:r>
              <a:rPr lang="en-GB" sz="2800" dirty="0" err="1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sarasteady</a:t>
            </a:r>
            <a:r>
              <a:rPr lang="en-GB" sz="280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, working on lifting of body weight whilst wearing one prosthesis to alleviate pressure. Discussion on positioning for safety with a view of only having one prosthesis</a:t>
            </a:r>
          </a:p>
          <a:p>
            <a:r>
              <a:rPr lang="en-GB" sz="280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Analysis of limited shoulder ROM</a:t>
            </a:r>
          </a:p>
          <a:p>
            <a:r>
              <a:rPr lang="en-GB" sz="280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Discussion of overall benefits of using </a:t>
            </a:r>
            <a:r>
              <a:rPr lang="en-GB" sz="2800" dirty="0" err="1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sarasteady</a:t>
            </a:r>
            <a:r>
              <a:rPr lang="en-GB" sz="280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of UL ROM and strength and pressure relief</a:t>
            </a:r>
          </a:p>
          <a:p>
            <a:endParaRPr lang="en-GB" sz="2800" dirty="0"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Complex NP assessment, patient with numbness of hands and struggling with loss of function</a:t>
            </a:r>
          </a:p>
          <a:p>
            <a:r>
              <a:rPr lang="en-GB" sz="280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Good thorough assessment made including progression to appropriate assessment of sensation and discussions on proprioception</a:t>
            </a:r>
          </a:p>
          <a:p>
            <a:r>
              <a:rPr lang="en-GB" sz="280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Aims and goals of therapy discussed and appropriateness for patient as she will not be further investigated as to cause</a:t>
            </a:r>
          </a:p>
          <a:p>
            <a:br>
              <a:rPr lang="en-GB" dirty="0">
                <a:effectLst/>
                <a:latin typeface="Open Sans" panose="020B0606030504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8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5982AC-64F6-4A92-9E79-D7EFC3F95724}"/>
              </a:ext>
            </a:extLst>
          </p:cNvPr>
          <p:cNvSpPr txBox="1"/>
          <p:nvPr/>
        </p:nvSpPr>
        <p:spPr>
          <a:xfrm>
            <a:off x="2361563" y="333375"/>
            <a:ext cx="694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But where are we now recording KSB’s ?</a:t>
            </a:r>
          </a:p>
        </p:txBody>
      </p:sp>
      <p:pic>
        <p:nvPicPr>
          <p:cNvPr id="4098" name="Picture 2" descr="Young Desperate Image &amp; Photo (Free Trial) | Bigstock">
            <a:extLst>
              <a:ext uri="{FF2B5EF4-FFF2-40B4-BE49-F238E27FC236}">
                <a16:creationId xmlns:a16="http://schemas.microsoft.com/office/drawing/2014/main" id="{9854832D-5AEF-1915-39A1-E9FC33AD6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5"/>
          <a:stretch/>
        </p:blipFill>
        <p:spPr bwMode="auto">
          <a:xfrm>
            <a:off x="2908299" y="1415879"/>
            <a:ext cx="6517005" cy="43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7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6D2969-0AC2-B58A-4746-ECF32F04D7E5}"/>
              </a:ext>
            </a:extLst>
          </p:cNvPr>
          <p:cNvSpPr txBox="1"/>
          <p:nvPr/>
        </p:nvSpPr>
        <p:spPr>
          <a:xfrm>
            <a:off x="304800" y="537925"/>
            <a:ext cx="1181099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Discussion on pathology of MS and Full assessment of patient in their home</a:t>
            </a:r>
          </a:p>
          <a:p>
            <a:pPr algn="l"/>
            <a:endParaRPr lang="en-GB" sz="3600" b="0" i="0" dirty="0"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Linked session to KSB's</a:t>
            </a:r>
            <a:endParaRPr lang="en-GB" sz="3600" b="0" i="0" u="sng" dirty="0"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en-GB" sz="3600" b="0" i="0" u="sng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S2 – Assess individuals needs, using clinical reasoning skills to diagnose and plan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Reviewing of handling to avoid both injury and pain for patient and husband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Looking at alignment of hips, knees, ankles to engage more stability, prevent mm and tissue tightening shortening , which in turn would limit standing position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Maintaining safety of patient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Importance of good BOS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Looking at fatigue and pacing and incorporating into </a:t>
            </a:r>
            <a:r>
              <a:rPr lang="en-GB" sz="3600" b="0" i="0" dirty="0" err="1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exs</a:t>
            </a:r>
            <a:endParaRPr lang="en-GB" sz="3600" b="0" i="0" dirty="0"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Recognised need for core strength</a:t>
            </a:r>
          </a:p>
          <a:p>
            <a:pPr algn="l"/>
            <a:endParaRPr lang="en-GB" sz="3600" b="0" i="0" dirty="0"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417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F67B6C-A8DF-4390-9E0F-F58E5BB19803}"/>
              </a:ext>
            </a:extLst>
          </p:cNvPr>
          <p:cNvSpPr txBox="1"/>
          <p:nvPr/>
        </p:nvSpPr>
        <p:spPr>
          <a:xfrm>
            <a:off x="971551" y="482590"/>
            <a:ext cx="94964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S3 – </a:t>
            </a:r>
            <a:r>
              <a:rPr lang="en-GB" sz="3600" b="0" i="0" u="sng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Be sensitive to the needs, preferences and goals of individuals, working with them, their family and carers to plan and keep progress under review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Recognising importance of husband requesting feedback and advice on progression/improvement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Being positive and sensitive to patient needs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Making both patient and husband aware of safety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Importance of building rapport with both patient and husband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Being sensitive as to how giving advice and using explanation and reasoning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Acknowledging impact of fatigue</a:t>
            </a:r>
          </a:p>
        </p:txBody>
      </p:sp>
    </p:spTree>
    <p:extLst>
      <p:ext uri="{BB962C8B-B14F-4D97-AF65-F5344CB8AC3E}">
        <p14:creationId xmlns:p14="http://schemas.microsoft.com/office/powerpoint/2010/main" val="92311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521A00-5580-60F7-EADA-7D92162E5946}"/>
              </a:ext>
            </a:extLst>
          </p:cNvPr>
          <p:cNvSpPr txBox="1"/>
          <p:nvPr/>
        </p:nvSpPr>
        <p:spPr>
          <a:xfrm>
            <a:off x="1828800" y="1337786"/>
            <a:ext cx="87477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K4 – </a:t>
            </a:r>
            <a:r>
              <a:rPr lang="en-GB" sz="3600" b="0" i="0" u="sng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Theories and approaches underpinning holistic assessment, rehabilitation, reablement, self management and behaviour change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Already has a good ex programme which was demonstrated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Providing encouragement and reassurance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Managing fatigue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Agreed on trialling a handling belt to make self management easier/safer</a:t>
            </a:r>
          </a:p>
        </p:txBody>
      </p:sp>
    </p:spTree>
    <p:extLst>
      <p:ext uri="{BB962C8B-B14F-4D97-AF65-F5344CB8AC3E}">
        <p14:creationId xmlns:p14="http://schemas.microsoft.com/office/powerpoint/2010/main" val="105176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6FAC1-1F91-CD73-26B5-E09C3DB43173}"/>
              </a:ext>
            </a:extLst>
          </p:cNvPr>
          <p:cNvSpPr txBox="1"/>
          <p:nvPr/>
        </p:nvSpPr>
        <p:spPr>
          <a:xfrm>
            <a:off x="1443037" y="2809875"/>
            <a:ext cx="9305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How do you Work?</a:t>
            </a:r>
          </a:p>
        </p:txBody>
      </p:sp>
    </p:spTree>
    <p:extLst>
      <p:ext uri="{BB962C8B-B14F-4D97-AF65-F5344CB8AC3E}">
        <p14:creationId xmlns:p14="http://schemas.microsoft.com/office/powerpoint/2010/main" val="317565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F6D98-39DB-E128-1656-68491148C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349431"/>
            <a:ext cx="5500983" cy="615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23CE1-2CC7-D844-EC4B-01AFDB3987B5}"/>
              </a:ext>
            </a:extLst>
          </p:cNvPr>
          <p:cNvSpPr txBox="1"/>
          <p:nvPr/>
        </p:nvSpPr>
        <p:spPr>
          <a:xfrm>
            <a:off x="1481959" y="1166648"/>
            <a:ext cx="92175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Angsana New" panose="020B0502040204020203" pitchFamily="18" charset="-34"/>
                <a:cs typeface="Angsana New" panose="020B0502040204020203" pitchFamily="18" charset="-34"/>
              </a:rPr>
              <a:t>When first starting mentoring we were presented with the KSB’s </a:t>
            </a:r>
          </a:p>
          <a:p>
            <a:endParaRPr lang="en-GB" sz="36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ngsana New" panose="020B0502040204020203" pitchFamily="18" charset="-34"/>
                <a:cs typeface="Angsana New" panose="020B0502040204020203" pitchFamily="18" charset="-34"/>
              </a:rPr>
              <a:t>Physiotherapy Practice - 27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ngsana New" panose="020B0502040204020203" pitchFamily="18" charset="-34"/>
                <a:cs typeface="Angsana New" panose="020B0502040204020203" pitchFamily="18" charset="-34"/>
              </a:rPr>
              <a:t>Physiotherapy Values and Behaviours –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ngsana New" panose="020B0502040204020203" pitchFamily="18" charset="-34"/>
                <a:cs typeface="Angsana New" panose="020B0502040204020203" pitchFamily="18" charset="-34"/>
              </a:rPr>
              <a:t>Development of self and others –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ngsana New" panose="020B0502040204020203" pitchFamily="18" charset="-34"/>
                <a:cs typeface="Angsana New" panose="020B0502040204020203" pitchFamily="18" charset="-34"/>
              </a:rPr>
              <a:t>Professional Engagement – 9</a:t>
            </a:r>
          </a:p>
          <a:p>
            <a:endParaRPr lang="en-GB" dirty="0"/>
          </a:p>
          <a:p>
            <a:pPr algn="ctr"/>
            <a:r>
              <a:rPr lang="en-GB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Total KSB’s - 52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9A3CA1-9F31-2089-045F-A8E410545728}"/>
              </a:ext>
            </a:extLst>
          </p:cNvPr>
          <p:cNvSpPr txBox="1"/>
          <p:nvPr/>
        </p:nvSpPr>
        <p:spPr>
          <a:xfrm>
            <a:off x="4185601" y="565785"/>
            <a:ext cx="382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ngsana New" panose="02020603050405020304" pitchFamily="18" charset="-34"/>
                <a:cs typeface="Angsana New" panose="02020603050405020304" pitchFamily="18" charset="-34"/>
              </a:rPr>
              <a:t>Daunting !!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42AE1E7-2323-15C0-8513-067F0920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88" y="1884362"/>
            <a:ext cx="5048023" cy="37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E1B46-3594-485A-3145-1BA17FA9F9E3}"/>
              </a:ext>
            </a:extLst>
          </p:cNvPr>
          <p:cNvSpPr txBox="1"/>
          <p:nvPr/>
        </p:nvSpPr>
        <p:spPr>
          <a:xfrm>
            <a:off x="1628775" y="762000"/>
            <a:ext cx="9448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Mentoring sessions </a:t>
            </a:r>
          </a:p>
          <a:p>
            <a:endParaRPr lang="en-GB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Picked our agenda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Would complete our session and work through discussion and learning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Related everything to KSB’s </a:t>
            </a:r>
          </a:p>
          <a:p>
            <a:endParaRPr lang="en-GB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GB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But we were randomly working on the KSB’s 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Some were being recorded/related to frequently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Others not at all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9695BA-3716-31E0-D6FE-F88481561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454625"/>
              </p:ext>
            </p:extLst>
          </p:nvPr>
        </p:nvGraphicFramePr>
        <p:xfrm>
          <a:off x="1404303" y="1524001"/>
          <a:ext cx="9307194" cy="2466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291">
                  <a:extLst>
                    <a:ext uri="{9D8B030D-6E8A-4147-A177-3AD203B41FA5}">
                      <a16:colId xmlns:a16="http://schemas.microsoft.com/office/drawing/2014/main" val="2952390072"/>
                    </a:ext>
                  </a:extLst>
                </a:gridCol>
                <a:gridCol w="1231825">
                  <a:extLst>
                    <a:ext uri="{9D8B030D-6E8A-4147-A177-3AD203B41FA5}">
                      <a16:colId xmlns:a16="http://schemas.microsoft.com/office/drawing/2014/main" val="334491597"/>
                    </a:ext>
                  </a:extLst>
                </a:gridCol>
                <a:gridCol w="3408007">
                  <a:extLst>
                    <a:ext uri="{9D8B030D-6E8A-4147-A177-3AD203B41FA5}">
                      <a16:colId xmlns:a16="http://schemas.microsoft.com/office/drawing/2014/main" val="3817035069"/>
                    </a:ext>
                  </a:extLst>
                </a:gridCol>
                <a:gridCol w="2413071">
                  <a:extLst>
                    <a:ext uri="{9D8B030D-6E8A-4147-A177-3AD203B41FA5}">
                      <a16:colId xmlns:a16="http://schemas.microsoft.com/office/drawing/2014/main" val="4162982551"/>
                    </a:ext>
                  </a:extLst>
                </a:gridCol>
              </a:tblGrid>
              <a:tr h="2466975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Patient with low tone shoulder</a:t>
                      </a:r>
                      <a:endParaRPr lang="en-GB" sz="1800" b="1">
                        <a:effectLst/>
                        <a:latin typeface="Tahom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S14,S19,K1,K3</a:t>
                      </a:r>
                      <a:endParaRPr lang="en-GB" sz="1800" b="1">
                        <a:effectLst/>
                        <a:latin typeface="Tahom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Active assisted </a:t>
                      </a:r>
                      <a:r>
                        <a:rPr lang="en-GB" sz="1800" dirty="0" err="1">
                          <a:effectLst/>
                        </a:rPr>
                        <a:t>exs</a:t>
                      </a:r>
                      <a:r>
                        <a:rPr lang="en-GB" sz="1800" dirty="0">
                          <a:effectLst/>
                        </a:rPr>
                        <a:t> of shoulder facilitating recruitment by patient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Standing work with patient who is not actively engaging in rehab, discussion as to why</a:t>
                      </a:r>
                      <a:endParaRPr lang="en-GB" sz="1800" b="1" dirty="0">
                        <a:effectLst/>
                        <a:latin typeface="Tahom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Review </a:t>
                      </a:r>
                      <a:r>
                        <a:rPr lang="en-GB" sz="1800" dirty="0" err="1">
                          <a:effectLst/>
                        </a:rPr>
                        <a:t>exs</a:t>
                      </a:r>
                      <a:r>
                        <a:rPr lang="en-GB" sz="1800" dirty="0">
                          <a:effectLst/>
                        </a:rPr>
                        <a:t> with patient at next appoint</a:t>
                      </a:r>
                      <a:endParaRPr lang="en-GB" sz="1800" b="1" dirty="0">
                        <a:effectLst/>
                        <a:latin typeface="Tahom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61393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F7156D-A620-9DFF-05C0-0109572A3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905223"/>
              </p:ext>
            </p:extLst>
          </p:nvPr>
        </p:nvGraphicFramePr>
        <p:xfrm>
          <a:off x="1404302" y="209551"/>
          <a:ext cx="9230995" cy="131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5835">
                  <a:extLst>
                    <a:ext uri="{9D8B030D-6E8A-4147-A177-3AD203B41FA5}">
                      <a16:colId xmlns:a16="http://schemas.microsoft.com/office/drawing/2014/main" val="2242692431"/>
                    </a:ext>
                  </a:extLst>
                </a:gridCol>
                <a:gridCol w="1221740">
                  <a:extLst>
                    <a:ext uri="{9D8B030D-6E8A-4147-A177-3AD203B41FA5}">
                      <a16:colId xmlns:a16="http://schemas.microsoft.com/office/drawing/2014/main" val="2537883183"/>
                    </a:ext>
                  </a:extLst>
                </a:gridCol>
                <a:gridCol w="3380105">
                  <a:extLst>
                    <a:ext uri="{9D8B030D-6E8A-4147-A177-3AD203B41FA5}">
                      <a16:colId xmlns:a16="http://schemas.microsoft.com/office/drawing/2014/main" val="1437299636"/>
                    </a:ext>
                  </a:extLst>
                </a:gridCol>
                <a:gridCol w="2393315">
                  <a:extLst>
                    <a:ext uri="{9D8B030D-6E8A-4147-A177-3AD203B41FA5}">
                      <a16:colId xmlns:a16="http://schemas.microsoft.com/office/drawing/2014/main" val="2805506562"/>
                    </a:ext>
                  </a:extLst>
                </a:gridCol>
              </a:tblGrid>
              <a:tr h="131445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Pre-agreed agenda items</a:t>
                      </a:r>
                      <a:endParaRPr lang="en-GB" sz="1600" b="1" dirty="0">
                        <a:effectLst/>
                        <a:latin typeface="Tahom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Mapping to apprenticeship standard</a:t>
                      </a:r>
                      <a:endParaRPr lang="en-GB" sz="1600" b="1">
                        <a:effectLst/>
                        <a:latin typeface="Tahom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Discussion and learning summary</a:t>
                      </a:r>
                      <a:endParaRPr lang="en-GB" sz="1600" b="1">
                        <a:effectLst/>
                        <a:latin typeface="Tahom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Ongoing actions and for whom</a:t>
                      </a:r>
                      <a:endParaRPr lang="en-GB" sz="1600" b="1" dirty="0">
                        <a:effectLst/>
                        <a:latin typeface="Tahom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45073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5167CF-633D-1695-A0EF-2AFB5AC38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815286"/>
              </p:ext>
            </p:extLst>
          </p:nvPr>
        </p:nvGraphicFramePr>
        <p:xfrm>
          <a:off x="1404302" y="3552825"/>
          <a:ext cx="9273222" cy="6928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741702930"/>
                    </a:ext>
                  </a:extLst>
                </a:gridCol>
                <a:gridCol w="1204277">
                  <a:extLst>
                    <a:ext uri="{9D8B030D-6E8A-4147-A177-3AD203B41FA5}">
                      <a16:colId xmlns:a16="http://schemas.microsoft.com/office/drawing/2014/main" val="1095724654"/>
                    </a:ext>
                  </a:extLst>
                </a:gridCol>
                <a:gridCol w="3380105">
                  <a:extLst>
                    <a:ext uri="{9D8B030D-6E8A-4147-A177-3AD203B41FA5}">
                      <a16:colId xmlns:a16="http://schemas.microsoft.com/office/drawing/2014/main" val="2178862838"/>
                    </a:ext>
                  </a:extLst>
                </a:gridCol>
                <a:gridCol w="2393315">
                  <a:extLst>
                    <a:ext uri="{9D8B030D-6E8A-4147-A177-3AD203B41FA5}">
                      <a16:colId xmlns:a16="http://schemas.microsoft.com/office/drawing/2014/main" val="4166699947"/>
                    </a:ext>
                  </a:extLst>
                </a:gridCol>
              </a:tblGrid>
              <a:tr h="6928485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Hypotonia</a:t>
                      </a:r>
                      <a:endParaRPr lang="en-GB" sz="1600" b="1" dirty="0">
                        <a:effectLst/>
                        <a:latin typeface="Tahom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S10 S11, S19, K1,K3</a:t>
                      </a:r>
                      <a:endParaRPr lang="en-GB" sz="1600" b="1" dirty="0">
                        <a:effectLst/>
                        <a:latin typeface="Tahom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Discussed in a session and then saw patient. Patient who has had a stroke discussion on effects of low tone, knee hyperextends and unable to actively produce hip knee flexion for step through. Lack of hip extension and stability of leg</a:t>
                      </a:r>
                    </a:p>
                    <a:p>
                      <a:r>
                        <a:rPr lang="en-GB" sz="1600" dirty="0">
                          <a:effectLst/>
                        </a:rPr>
                        <a:t>Lack of sensation and proprioception of leg therefore patient does not trust the leg to weight bear</a:t>
                      </a:r>
                      <a:endParaRPr lang="en-GB" sz="1600" b="1" dirty="0">
                        <a:effectLst/>
                        <a:latin typeface="Tahom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Review appoint with patient</a:t>
                      </a:r>
                      <a:endParaRPr lang="en-GB" sz="1600" b="1" dirty="0">
                        <a:effectLst/>
                        <a:latin typeface="Tahom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01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mated Question Mark Face - ClipArt Best">
            <a:extLst>
              <a:ext uri="{FF2B5EF4-FFF2-40B4-BE49-F238E27FC236}">
                <a16:creationId xmlns:a16="http://schemas.microsoft.com/office/drawing/2014/main" id="{D3FABBD4-4C38-F492-3507-400F87164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89816"/>
            <a:ext cx="6672263" cy="62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C7C5DD-B2C9-45E8-3D53-DD26AB24AA99}"/>
              </a:ext>
            </a:extLst>
          </p:cNvPr>
          <p:cNvSpPr txBox="1"/>
          <p:nvPr/>
        </p:nvSpPr>
        <p:spPr>
          <a:xfrm>
            <a:off x="1219200" y="1057275"/>
            <a:ext cx="9991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Tripartite Meetings</a:t>
            </a:r>
          </a:p>
          <a:p>
            <a:endParaRPr lang="en-GB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Good time to reflect on how the development/learning process is 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Suggested we start using Skills mapping in mentoring sessions to cover KSB’s</a:t>
            </a:r>
          </a:p>
        </p:txBody>
      </p:sp>
    </p:spTree>
    <p:extLst>
      <p:ext uri="{BB962C8B-B14F-4D97-AF65-F5344CB8AC3E}">
        <p14:creationId xmlns:p14="http://schemas.microsoft.com/office/powerpoint/2010/main" val="40268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4CB9A-BBC2-6DE0-D7BB-92C42A37EEBC}"/>
              </a:ext>
            </a:extLst>
          </p:cNvPr>
          <p:cNvSpPr txBox="1"/>
          <p:nvPr/>
        </p:nvSpPr>
        <p:spPr>
          <a:xfrm>
            <a:off x="2562225" y="1390650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Skills map</a:t>
            </a:r>
          </a:p>
        </p:txBody>
      </p:sp>
      <p:pic>
        <p:nvPicPr>
          <p:cNvPr id="4" name="Picture 3" descr="A white sheet of paper with black text&#10;&#10;Description automatically generated">
            <a:extLst>
              <a:ext uri="{FF2B5EF4-FFF2-40B4-BE49-F238E27FC236}">
                <a16:creationId xmlns:a16="http://schemas.microsoft.com/office/drawing/2014/main" id="{0F90F625-1ECB-86FD-6A73-32CAAC42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45720"/>
            <a:ext cx="902208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23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2049</TotalTime>
  <Words>598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Angsana New</vt:lpstr>
      <vt:lpstr>Arial</vt:lpstr>
      <vt:lpstr>Century Gothic</vt:lpstr>
      <vt:lpstr>Open Sans</vt:lpstr>
      <vt:lpstr>Tahoma</vt:lpstr>
      <vt:lpstr>Wingdings 3</vt:lpstr>
      <vt:lpstr>Ion</vt:lpstr>
      <vt:lpstr>KSB’s  A Workplace Mentors Perspective By Ella Collard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 Collard</dc:creator>
  <cp:lastModifiedBy>Ella Collard</cp:lastModifiedBy>
  <cp:revision>5</cp:revision>
  <dcterms:created xsi:type="dcterms:W3CDTF">2024-07-06T14:10:30Z</dcterms:created>
  <dcterms:modified xsi:type="dcterms:W3CDTF">2024-07-10T18:07:29Z</dcterms:modified>
</cp:coreProperties>
</file>