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14"/>
  </p:notesMasterIdLst>
  <p:handoutMasterIdLst>
    <p:handoutMasterId r:id="rId15"/>
  </p:handoutMasterIdLst>
  <p:sldIdLst>
    <p:sldId id="268" r:id="rId8"/>
    <p:sldId id="273" r:id="rId9"/>
    <p:sldId id="275" r:id="rId10"/>
    <p:sldId id="274" r:id="rId11"/>
    <p:sldId id="272"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3" autoAdjust="0"/>
    <p:restoredTop sz="96197" autoAdjust="0"/>
  </p:normalViewPr>
  <p:slideViewPr>
    <p:cSldViewPr snapToGrid="0" snapToObjects="1">
      <p:cViewPr>
        <p:scale>
          <a:sx n="90" d="100"/>
          <a:sy n="90" d="100"/>
        </p:scale>
        <p:origin x="992" y="808"/>
      </p:cViewPr>
      <p:guideLst/>
    </p:cSldViewPr>
  </p:slideViewPr>
  <p:outlineViewPr>
    <p:cViewPr>
      <p:scale>
        <a:sx n="33" d="100"/>
        <a:sy n="33" d="100"/>
      </p:scale>
      <p:origin x="0" y="-1424"/>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7/10/24</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7/10/24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Onboarding and recruitment – </a:t>
            </a:r>
            <a:r>
              <a:rPr lang="en-US" dirty="0" err="1"/>
              <a:t>skilsl</a:t>
            </a:r>
            <a:r>
              <a:rPr lang="en-US" dirty="0"/>
              <a:t> scanning</a:t>
            </a:r>
          </a:p>
          <a:p>
            <a:r>
              <a:rPr lang="en-US" dirty="0"/>
              <a:t>Taught content and workplace tasks</a:t>
            </a:r>
          </a:p>
          <a:p>
            <a:r>
              <a:rPr lang="en-US" dirty="0"/>
              <a:t>Assessment </a:t>
            </a:r>
          </a:p>
          <a:p>
            <a:r>
              <a:rPr lang="en-US" dirty="0"/>
              <a:t>Progress reviews</a:t>
            </a:r>
          </a:p>
          <a:p>
            <a:r>
              <a:rPr lang="en-US" dirty="0"/>
              <a:t>supervision</a:t>
            </a:r>
          </a:p>
        </p:txBody>
      </p:sp>
      <p:sp>
        <p:nvSpPr>
          <p:cNvPr id="4" name="Slide Number Placeholder 3"/>
          <p:cNvSpPr>
            <a:spLocks noGrp="1"/>
          </p:cNvSpPr>
          <p:nvPr>
            <p:ph type="sldNum" sz="quarter" idx="5"/>
          </p:nvPr>
        </p:nvSpPr>
        <p:spPr/>
        <p:txBody>
          <a:bodyPr/>
          <a:lstStyle/>
          <a:p>
            <a:fld id="{8E111D0F-7CCC-3448-8011-367F0D0A6ED2}" type="slidenum">
              <a:rPr lang="en-US" smtClean="0"/>
              <a:t>2</a:t>
            </a:fld>
            <a:endParaRPr lang="en-US"/>
          </a:p>
        </p:txBody>
      </p:sp>
    </p:spTree>
    <p:extLst>
      <p:ext uri="{BB962C8B-B14F-4D97-AF65-F5344CB8AC3E}">
        <p14:creationId xmlns:p14="http://schemas.microsoft.com/office/powerpoint/2010/main" val="107675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Capturing evidence of these </a:t>
            </a:r>
            <a:r>
              <a:rPr lang="en-US" dirty="0" err="1"/>
              <a:t>satges</a:t>
            </a:r>
            <a:r>
              <a:rPr lang="en-US" dirty="0"/>
              <a:t> to inform </a:t>
            </a:r>
            <a:r>
              <a:rPr lang="en-US" dirty="0" err="1"/>
              <a:t>decisiona</a:t>
            </a:r>
            <a:r>
              <a:rPr lang="en-US" dirty="0"/>
              <a:t> </a:t>
            </a:r>
            <a:r>
              <a:rPr lang="en-US" dirty="0" err="1"/>
              <a:t>nd</a:t>
            </a:r>
            <a:r>
              <a:rPr lang="en-US" dirty="0"/>
              <a:t> </a:t>
            </a:r>
            <a:r>
              <a:rPr lang="en-US" dirty="0" err="1"/>
              <a:t>communicatioins</a:t>
            </a:r>
            <a:r>
              <a:rPr lang="en-US" dirty="0"/>
              <a:t>  about developing </a:t>
            </a:r>
            <a:r>
              <a:rPr lang="en-US" dirty="0" err="1"/>
              <a:t>socep</a:t>
            </a:r>
            <a:r>
              <a:rPr lang="en-US" dirty="0"/>
              <a:t> </a:t>
            </a:r>
            <a:r>
              <a:rPr lang="en-US" dirty="0" err="1"/>
              <a:t>fo</a:t>
            </a:r>
            <a:r>
              <a:rPr lang="en-US" dirty="0"/>
              <a:t> practice and make informed gate way  progression decisions.</a:t>
            </a:r>
          </a:p>
        </p:txBody>
      </p:sp>
      <p:sp>
        <p:nvSpPr>
          <p:cNvPr id="4" name="Slide Number Placeholder 3"/>
          <p:cNvSpPr>
            <a:spLocks noGrp="1"/>
          </p:cNvSpPr>
          <p:nvPr>
            <p:ph type="sldNum" sz="quarter" idx="5"/>
          </p:nvPr>
        </p:nvSpPr>
        <p:spPr/>
        <p:txBody>
          <a:bodyPr/>
          <a:lstStyle/>
          <a:p>
            <a:fld id="{8E111D0F-7CCC-3448-8011-367F0D0A6ED2}" type="slidenum">
              <a:rPr lang="en-US" smtClean="0"/>
              <a:t>5</a:t>
            </a:fld>
            <a:endParaRPr lang="en-US"/>
          </a:p>
        </p:txBody>
      </p:sp>
    </p:spTree>
    <p:extLst>
      <p:ext uri="{BB962C8B-B14F-4D97-AF65-F5344CB8AC3E}">
        <p14:creationId xmlns:p14="http://schemas.microsoft.com/office/powerpoint/2010/main" val="229522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3" name="Coloured_Boarder">
            <a:extLst>
              <a:ext uri="{FF2B5EF4-FFF2-40B4-BE49-F238E27FC236}">
                <a16:creationId xmlns:a16="http://schemas.microsoft.com/office/drawing/2014/main" id="{CC7690B9-7B0D-D44F-B138-6FDE06455D91}"/>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pic>
        <p:nvPicPr>
          <p:cNvPr id="11" name="Open_Box_Graphic">
            <a:extLst>
              <a:ext uri="{FF2B5EF4-FFF2-40B4-BE49-F238E27FC236}">
                <a16:creationId xmlns:a16="http://schemas.microsoft.com/office/drawing/2014/main" id="{2D33E66E-BC71-BB4B-884D-79F99DA5F20F}"/>
              </a:ext>
            </a:extLst>
          </p:cNvPr>
          <p:cNvPicPr>
            <a:picLocks/>
          </p:cNvPicPr>
          <p:nvPr userDrawn="1"/>
        </p:nvPicPr>
        <p:blipFill>
          <a:blip r:embed="rId2"/>
          <a:stretch>
            <a:fillRect/>
          </a:stretch>
        </p:blipFill>
        <p:spPr>
          <a:xfrm>
            <a:off x="907307" y="1090198"/>
            <a:ext cx="2844000" cy="2847600"/>
          </a:xfrm>
          <a:prstGeom prst="rect">
            <a:avLst/>
          </a:prstGeom>
        </p:spPr>
      </p:pic>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9" name="Coloured_Boarder">
            <a:extLst>
              <a:ext uri="{FF2B5EF4-FFF2-40B4-BE49-F238E27FC236}">
                <a16:creationId xmlns:a16="http://schemas.microsoft.com/office/drawing/2014/main" id="{D6E22416-AD7C-5B4D-B6CC-33ECF2470D9C}"/>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_BG">
            <a:extLst>
              <a:ext uri="{FF2B5EF4-FFF2-40B4-BE49-F238E27FC236}">
                <a16:creationId xmlns:a16="http://schemas.microsoft.com/office/drawing/2014/main" id="{628161B5-69DE-D14A-8C3F-55E7BF8CDE61}"/>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solidFill>
          <a:schemeClr val="accent1"/>
        </a:solidFill>
        <a:effectLst/>
      </p:bgPr>
    </p:bg>
    <p:spTree>
      <p:nvGrpSpPr>
        <p:cNvPr id="1" name=""/>
        <p:cNvGrpSpPr/>
        <p:nvPr/>
      </p:nvGrpSpPr>
      <p:grpSpPr>
        <a:xfrm>
          <a:off x="0" y="0"/>
          <a:ext cx="0" cy="0"/>
          <a:chOff x="0" y="0"/>
          <a:chExt cx="0" cy="0"/>
        </a:xfrm>
      </p:grpSpPr>
      <p:pic>
        <p:nvPicPr>
          <p:cNvPr id="7" name="UoE_Logo_Black" descr="Logo - University of Essex">
            <a:extLst>
              <a:ext uri="{FF2B5EF4-FFF2-40B4-BE49-F238E27FC236}">
                <a16:creationId xmlns:a16="http://schemas.microsoft.com/office/drawing/2014/main" id="{26C43287-35F1-3E45-B3F4-507FA7ECD380}"/>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accent2"/>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accent2"/>
            </a:solidFill>
            <a:miter lim="800000"/>
          </a:ln>
        </p:spPr>
        <p:txBody>
          <a:bodyPr wrap="none" lIns="144000" tIns="144000" rIns="144000" bIns="144000">
            <a:spAutoFit/>
          </a:bodyPr>
          <a:lstStyle>
            <a:lvl1pPr marL="9525" indent="0">
              <a:buNone/>
              <a:tabLst/>
              <a:defRPr sz="2000">
                <a:solidFill>
                  <a:schemeClr val="accent2"/>
                </a:solidFill>
              </a:defRPr>
            </a:lvl1pPr>
            <a:lvl2pPr marL="9525" indent="0">
              <a:buFontTx/>
              <a:buNone/>
              <a:tabLst/>
              <a:defRPr sz="2000">
                <a:solidFill>
                  <a:schemeClr val="accent2"/>
                </a:solidFill>
              </a:defRPr>
            </a:lvl2pPr>
            <a:lvl3pPr marL="9525" indent="0">
              <a:buFontTx/>
              <a:buNone/>
              <a:tabLst/>
              <a:defRPr sz="2000">
                <a:solidFill>
                  <a:schemeClr val="accent2"/>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297807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34197"/>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solidFill>
          <a:schemeClr val="accent1"/>
        </a:solidFill>
        <a:effectLst/>
      </p:bgPr>
    </p:bg>
    <p:spTree>
      <p:nvGrpSpPr>
        <p:cNvPr id="1" name=""/>
        <p:cNvGrpSpPr/>
        <p:nvPr/>
      </p:nvGrpSpPr>
      <p:grpSpPr>
        <a:xfrm>
          <a:off x="0" y="0"/>
          <a:ext cx="0" cy="0"/>
          <a:chOff x="0" y="0"/>
          <a:chExt cx="0" cy="0"/>
        </a:xfrm>
      </p:grpSpPr>
      <p:pic>
        <p:nvPicPr>
          <p:cNvPr id="10" name="UoE_Logo_Black" descr="Logo - University of Essex">
            <a:extLst>
              <a:ext uri="{FF2B5EF4-FFF2-40B4-BE49-F238E27FC236}">
                <a16:creationId xmlns:a16="http://schemas.microsoft.com/office/drawing/2014/main" id="{11E38C89-2B41-2B43-853E-E8D6989FC1A8}"/>
              </a:ext>
            </a:extLst>
          </p:cNvPr>
          <p:cNvPicPr>
            <a:picLocks noChangeAspect="1"/>
          </p:cNvPicPr>
          <p:nvPr userDrawn="1"/>
        </p:nvPicPr>
        <p:blipFill>
          <a:blip r:embed="rId2"/>
          <a:stretch>
            <a:fillRect/>
          </a:stretch>
        </p:blipFill>
        <p:spPr>
          <a:xfrm>
            <a:off x="0" y="0"/>
            <a:ext cx="2006641" cy="890588"/>
          </a:xfrm>
          <a:prstGeom prst="rect">
            <a:avLst/>
          </a:prstGeom>
        </p:spPr>
      </p:pic>
      <p:pic>
        <p:nvPicPr>
          <p:cNvPr id="2" name="Open_Box_Graphic">
            <a:extLst>
              <a:ext uri="{FF2B5EF4-FFF2-40B4-BE49-F238E27FC236}">
                <a16:creationId xmlns:a16="http://schemas.microsoft.com/office/drawing/2014/main" id="{53E6AF66-D016-064C-B46D-DCDD7F244EC2}"/>
              </a:ext>
            </a:extLst>
          </p:cNvPr>
          <p:cNvPicPr>
            <a:picLocks/>
          </p:cNvPicPr>
          <p:nvPr userDrawn="1"/>
        </p:nvPicPr>
        <p:blipFill>
          <a:blip r:embed="rId3"/>
          <a:stretch>
            <a:fillRect/>
          </a:stretch>
        </p:blipFill>
        <p:spPr>
          <a:xfrm>
            <a:off x="906361" y="2021832"/>
            <a:ext cx="2844000" cy="2847600"/>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accent2"/>
                </a:solidFill>
                <a:latin typeface="+mj-lt"/>
              </a:rPr>
              <a:t>Any</a:t>
            </a:r>
            <a:br>
              <a:rPr lang="en-GB" sz="5000" dirty="0">
                <a:solidFill>
                  <a:schemeClr val="accent2"/>
                </a:solidFill>
                <a:latin typeface="+mj-lt"/>
              </a:rPr>
            </a:br>
            <a:r>
              <a:rPr lang="en-GB" sz="5000" dirty="0">
                <a:solidFill>
                  <a:schemeClr val="accent2"/>
                </a:solidFill>
                <a:latin typeface="+mj-lt"/>
              </a:rPr>
              <a:t>questions?</a:t>
            </a:r>
            <a:endParaRPr lang="en-US" sz="5000" dirty="0">
              <a:solidFill>
                <a:schemeClr val="accent2"/>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accent2"/>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accent2"/>
                </a:solidFill>
                <a:latin typeface="+mj-lt"/>
              </a:rPr>
              <a:t>essex.ac.uk</a:t>
            </a:r>
            <a:endParaRPr lang="en-US" sz="5000" u="sng" dirty="0">
              <a:solidFill>
                <a:schemeClr val="accent2"/>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8" name="Open_Box_Graphic">
            <a:extLst>
              <a:ext uri="{FF2B5EF4-FFF2-40B4-BE49-F238E27FC236}">
                <a16:creationId xmlns:a16="http://schemas.microsoft.com/office/drawing/2014/main" id="{9D2BD363-DA63-5242-8D1E-FE9CCA5A2979}"/>
              </a:ext>
            </a:extLst>
          </p:cNvPr>
          <p:cNvPicPr>
            <a:picLocks/>
          </p:cNvPicPr>
          <p:nvPr userDrawn="1"/>
        </p:nvPicPr>
        <p:blipFill>
          <a:blip r:embed="rId3"/>
          <a:stretch>
            <a:fillRect/>
          </a:stretch>
        </p:blipFill>
        <p:spPr>
          <a:xfrm>
            <a:off x="907237" y="2005200"/>
            <a:ext cx="2844000" cy="2847600"/>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a:solidFill>
                  <a:schemeClr val="bg1"/>
                </a:solidFill>
                <a:latin typeface="+mj-lt"/>
              </a:rPr>
            </a:br>
            <a:r>
              <a:rPr lang="en-GB" sz="5000">
                <a:solidFill>
                  <a:schemeClr val="bg1"/>
                </a:solidFill>
                <a:latin typeface="+mj-lt"/>
              </a:rPr>
              <a:t>questions</a:t>
            </a:r>
            <a:r>
              <a:rPr lang="en-GB" sz="5000" dirty="0">
                <a:solidFill>
                  <a:schemeClr val="bg1"/>
                </a:solidFill>
                <a:latin typeface="+mj-lt"/>
              </a:rPr>
              <a:t>?</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solidFill>
          <a:schemeClr val="accent1"/>
        </a:solidFill>
        <a:effectLst/>
      </p:bgPr>
    </p:bg>
    <p:spTree>
      <p:nvGrpSpPr>
        <p:cNvPr id="1" name=""/>
        <p:cNvGrpSpPr/>
        <p:nvPr/>
      </p:nvGrpSpPr>
      <p:grpSpPr>
        <a:xfrm>
          <a:off x="0" y="0"/>
          <a:ext cx="0" cy="0"/>
          <a:chOff x="0" y="0"/>
          <a:chExt cx="0" cy="0"/>
        </a:xfrm>
      </p:grpSpPr>
      <p:pic>
        <p:nvPicPr>
          <p:cNvPr id="8" name="UoE_Logo_Black" descr="Logo - University of Essex">
            <a:extLst>
              <a:ext uri="{FF2B5EF4-FFF2-40B4-BE49-F238E27FC236}">
                <a16:creationId xmlns:a16="http://schemas.microsoft.com/office/drawing/2014/main" id="{3BB784D4-230F-4444-8238-FB580BAA0476}"/>
              </a:ext>
            </a:extLst>
          </p:cNvPr>
          <p:cNvPicPr>
            <a:picLocks noChangeAspect="1"/>
          </p:cNvPicPr>
          <p:nvPr userDrawn="1"/>
        </p:nvPicPr>
        <p:blipFill>
          <a:blip r:embed="rId2"/>
          <a:stretch>
            <a:fillRect/>
          </a:stretch>
        </p:blipFill>
        <p:spPr>
          <a:xfrm>
            <a:off x="0" y="0"/>
            <a:ext cx="2006641" cy="890588"/>
          </a:xfrm>
          <a:prstGeom prst="rect">
            <a:avLst/>
          </a:prstGeom>
        </p:spPr>
      </p:pic>
      <p:pic>
        <p:nvPicPr>
          <p:cNvPr id="7" name="Open_Box_Graphic">
            <a:extLst>
              <a:ext uri="{FF2B5EF4-FFF2-40B4-BE49-F238E27FC236}">
                <a16:creationId xmlns:a16="http://schemas.microsoft.com/office/drawing/2014/main" id="{8504A505-59B7-E148-B163-95A723E32DBF}"/>
              </a:ext>
            </a:extLst>
          </p:cNvPr>
          <p:cNvPicPr>
            <a:picLocks/>
          </p:cNvPicPr>
          <p:nvPr userDrawn="1"/>
        </p:nvPicPr>
        <p:blipFill>
          <a:blip r:embed="rId3"/>
          <a:stretch>
            <a:fillRect/>
          </a:stretch>
        </p:blipFill>
        <p:spPr>
          <a:xfrm>
            <a:off x="906361" y="2021832"/>
            <a:ext cx="2844000" cy="2847600"/>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accent2"/>
                </a:solidFill>
                <a:latin typeface="+mj-lt"/>
              </a:rPr>
              <a:t>Thank you</a:t>
            </a:r>
            <a:endParaRPr lang="en-US" sz="6000" dirty="0">
              <a:solidFill>
                <a:schemeClr val="accent2"/>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accent2"/>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accent2"/>
                </a:solidFill>
                <a:latin typeface="+mj-lt"/>
              </a:rPr>
              <a:t>essex.ac.uk</a:t>
            </a:r>
            <a:endParaRPr lang="en-US" sz="5000" u="sng" dirty="0">
              <a:solidFill>
                <a:schemeClr val="accent2"/>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8" name="Open_Box_Graphic">
            <a:extLst>
              <a:ext uri="{FF2B5EF4-FFF2-40B4-BE49-F238E27FC236}">
                <a16:creationId xmlns:a16="http://schemas.microsoft.com/office/drawing/2014/main" id="{25750D4B-A669-0D4F-82F2-45144E4CADE8}"/>
              </a:ext>
            </a:extLst>
          </p:cNvPr>
          <p:cNvPicPr>
            <a:picLocks/>
          </p:cNvPicPr>
          <p:nvPr userDrawn="1"/>
        </p:nvPicPr>
        <p:blipFill>
          <a:blip r:embed="rId3"/>
          <a:stretch>
            <a:fillRect/>
          </a:stretch>
        </p:blipFill>
        <p:spPr>
          <a:xfrm>
            <a:off x="907237" y="2005200"/>
            <a:ext cx="2844000" cy="2847600"/>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2"/>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accent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65357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solidFill>
          <a:schemeClr val="accent1"/>
        </a:solidFill>
        <a:effectLst/>
      </p:bgPr>
    </p:bg>
    <p:spTree>
      <p:nvGrpSpPr>
        <p:cNvPr id="1" name=""/>
        <p:cNvGrpSpPr/>
        <p:nvPr/>
      </p:nvGrpSpPr>
      <p:grpSpPr>
        <a:xfrm>
          <a:off x="0" y="0"/>
          <a:ext cx="0" cy="0"/>
          <a:chOff x="0" y="0"/>
          <a:chExt cx="0" cy="0"/>
        </a:xfrm>
      </p:grpSpPr>
      <p:pic>
        <p:nvPicPr>
          <p:cNvPr id="8" name="UoE_Logo_Black" descr="Logo - University of Essex">
            <a:extLst>
              <a:ext uri="{FF2B5EF4-FFF2-40B4-BE49-F238E27FC236}">
                <a16:creationId xmlns:a16="http://schemas.microsoft.com/office/drawing/2014/main" id="{7E400AC5-7C41-BC49-B76D-AA6327DF6DC4}"/>
              </a:ext>
            </a:extLst>
          </p:cNvPr>
          <p:cNvPicPr>
            <a:picLocks noChangeAspect="1"/>
          </p:cNvPicPr>
          <p:nvPr userDrawn="1"/>
        </p:nvPicPr>
        <p:blipFill>
          <a:blip r:embed="rId2"/>
          <a:stretch>
            <a:fillRect/>
          </a:stretch>
        </p:blipFill>
        <p:spPr>
          <a:xfrm>
            <a:off x="0" y="0"/>
            <a:ext cx="2006641" cy="890588"/>
          </a:xfrm>
          <a:prstGeom prst="rect">
            <a:avLst/>
          </a:prstGeom>
        </p:spPr>
      </p:pic>
      <p:pic>
        <p:nvPicPr>
          <p:cNvPr id="9" name="Open_Box_Graphic">
            <a:extLst>
              <a:ext uri="{FF2B5EF4-FFF2-40B4-BE49-F238E27FC236}">
                <a16:creationId xmlns:a16="http://schemas.microsoft.com/office/drawing/2014/main" id="{96920BCA-8AD6-E940-A87C-1EB39E5360D8}"/>
              </a:ext>
            </a:extLst>
          </p:cNvPr>
          <p:cNvPicPr>
            <a:picLocks/>
          </p:cNvPicPr>
          <p:nvPr userDrawn="1"/>
        </p:nvPicPr>
        <p:blipFill>
          <a:blip r:embed="rId3"/>
          <a:stretch>
            <a:fillRect/>
          </a:stretch>
        </p:blipFill>
        <p:spPr>
          <a:xfrm>
            <a:off x="906361" y="2021832"/>
            <a:ext cx="2844000" cy="2847600"/>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accent2"/>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2"/>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6" name="Open_Box_Graphic">
            <a:extLst>
              <a:ext uri="{FF2B5EF4-FFF2-40B4-BE49-F238E27FC236}">
                <a16:creationId xmlns:a16="http://schemas.microsoft.com/office/drawing/2014/main" id="{422A3997-F2AE-2047-AB9F-150675FAEC5F}"/>
              </a:ext>
            </a:extLst>
          </p:cNvPr>
          <p:cNvPicPr>
            <a:picLocks/>
          </p:cNvPicPr>
          <p:nvPr userDrawn="1"/>
        </p:nvPicPr>
        <p:blipFill>
          <a:blip r:embed="rId3"/>
          <a:stretch>
            <a:fillRect/>
          </a:stretch>
        </p:blipFill>
        <p:spPr>
          <a:xfrm>
            <a:off x="907237" y="2005200"/>
            <a:ext cx="2844000" cy="2847600"/>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solidFill>
          <a:schemeClr val="accent1"/>
        </a:solidFill>
        <a:effectLst/>
      </p:bgPr>
    </p:bg>
    <p:spTree>
      <p:nvGrpSpPr>
        <p:cNvPr id="1" name=""/>
        <p:cNvGrpSpPr/>
        <p:nvPr/>
      </p:nvGrpSpPr>
      <p:grpSpPr>
        <a:xfrm>
          <a:off x="0" y="0"/>
          <a:ext cx="0" cy="0"/>
          <a:chOff x="0" y="0"/>
          <a:chExt cx="0" cy="0"/>
        </a:xfrm>
      </p:grpSpPr>
      <p:pic>
        <p:nvPicPr>
          <p:cNvPr id="6" name="UoE_Logo_Black" descr="Logo - University of Essex">
            <a:extLst>
              <a:ext uri="{FF2B5EF4-FFF2-40B4-BE49-F238E27FC236}">
                <a16:creationId xmlns:a16="http://schemas.microsoft.com/office/drawing/2014/main" id="{B0754492-CC71-2741-85FA-C2D432B0AB1D}"/>
              </a:ext>
            </a:extLst>
          </p:cNvPr>
          <p:cNvPicPr>
            <a:picLocks noChangeAspect="1"/>
          </p:cNvPicPr>
          <p:nvPr userDrawn="1"/>
        </p:nvPicPr>
        <p:blipFill>
          <a:blip r:embed="rId2"/>
          <a:stretch>
            <a:fillRect/>
          </a:stretch>
        </p:blipFill>
        <p:spPr>
          <a:xfrm>
            <a:off x="0" y="0"/>
            <a:ext cx="2006641" cy="890588"/>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tx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accent2"/>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pic>
        <p:nvPicPr>
          <p:cNvPr id="12" name="Open_Box_Graphic">
            <a:extLst>
              <a:ext uri="{FF2B5EF4-FFF2-40B4-BE49-F238E27FC236}">
                <a16:creationId xmlns:a16="http://schemas.microsoft.com/office/drawing/2014/main" id="{E116BDDD-197B-5247-93D6-FA5D3EC051DA}"/>
              </a:ext>
            </a:extLst>
          </p:cNvPr>
          <p:cNvPicPr>
            <a:picLocks/>
          </p:cNvPicPr>
          <p:nvPr userDrawn="1"/>
        </p:nvPicPr>
        <p:blipFill>
          <a:blip r:embed="rId2"/>
          <a:stretch>
            <a:fillRect/>
          </a:stretch>
        </p:blipFill>
        <p:spPr>
          <a:xfrm>
            <a:off x="907307" y="1090198"/>
            <a:ext cx="2844000" cy="2847600"/>
          </a:xfrm>
          <a:prstGeom prst="rect">
            <a:avLst/>
          </a:prstGeom>
        </p:spPr>
      </p:pic>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1.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8"/>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tx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tx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73" r:id="rId1"/>
    <p:sldLayoutId id="2147483828" r:id="rId2"/>
    <p:sldLayoutId id="2147483817" r:id="rId3"/>
    <p:sldLayoutId id="2147483872" r:id="rId4"/>
    <p:sldLayoutId id="2147483847" r:id="rId5"/>
    <p:sldLayoutId id="2147483875" r:id="rId6"/>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1"/>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accent2"/>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accent2"/>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tx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tx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tx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tx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jethera@essex.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ituteforapprenticeships.org/apprenticeship-standards/physiotherapist-integrated-degree-v1-0"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7A98-9F9C-B94B-8278-24056E198326}"/>
              </a:ext>
            </a:extLst>
          </p:cNvPr>
          <p:cNvSpPr>
            <a:spLocks noGrp="1"/>
          </p:cNvSpPr>
          <p:nvPr>
            <p:ph type="title"/>
          </p:nvPr>
        </p:nvSpPr>
        <p:spPr/>
        <p:txBody>
          <a:bodyPr/>
          <a:lstStyle/>
          <a:p>
            <a:r>
              <a:rPr lang="en-US" dirty="0"/>
              <a:t>Physiotherapy KSB’s</a:t>
            </a:r>
          </a:p>
        </p:txBody>
      </p:sp>
      <p:sp>
        <p:nvSpPr>
          <p:cNvPr id="3" name="Subtitle 2">
            <a:extLst>
              <a:ext uri="{FF2B5EF4-FFF2-40B4-BE49-F238E27FC236}">
                <a16:creationId xmlns:a16="http://schemas.microsoft.com/office/drawing/2014/main" id="{306EC465-0F9D-F24A-874D-FE42A1D35398}"/>
              </a:ext>
            </a:extLst>
          </p:cNvPr>
          <p:cNvSpPr>
            <a:spLocks noGrp="1"/>
          </p:cNvSpPr>
          <p:nvPr>
            <p:ph type="subTitle" idx="1"/>
          </p:nvPr>
        </p:nvSpPr>
        <p:spPr/>
        <p:txBody>
          <a:bodyPr/>
          <a:lstStyle/>
          <a:p>
            <a:r>
              <a:rPr lang="en-US" dirty="0"/>
              <a:t>The Curriculum Perspective</a:t>
            </a:r>
          </a:p>
        </p:txBody>
      </p:sp>
      <p:sp>
        <p:nvSpPr>
          <p:cNvPr id="4" name="Text Placeholder 3">
            <a:extLst>
              <a:ext uri="{FF2B5EF4-FFF2-40B4-BE49-F238E27FC236}">
                <a16:creationId xmlns:a16="http://schemas.microsoft.com/office/drawing/2014/main" id="{F6147170-889C-A344-B1CF-AB9B318C6C59}"/>
              </a:ext>
            </a:extLst>
          </p:cNvPr>
          <p:cNvSpPr>
            <a:spLocks noGrp="1"/>
          </p:cNvSpPr>
          <p:nvPr>
            <p:ph type="body" sz="quarter" idx="13"/>
          </p:nvPr>
        </p:nvSpPr>
        <p:spPr>
          <a:xfrm>
            <a:off x="509775" y="4573787"/>
            <a:ext cx="2406108" cy="1158715"/>
          </a:xfrm>
        </p:spPr>
        <p:txBody>
          <a:bodyPr/>
          <a:lstStyle/>
          <a:p>
            <a:r>
              <a:rPr lang="en-US" dirty="0"/>
              <a:t>Jo </a:t>
            </a:r>
            <a:r>
              <a:rPr lang="en-US" dirty="0" err="1"/>
              <a:t>Etherton</a:t>
            </a:r>
            <a:endParaRPr lang="en-US" dirty="0"/>
          </a:p>
          <a:p>
            <a:r>
              <a:rPr lang="en-US" dirty="0">
                <a:hlinkClick r:id="rId2">
                  <a:extLst>
                    <a:ext uri="{A12FA001-AC4F-418D-AE19-62706E023703}">
                      <ahyp:hlinkClr xmlns:ahyp="http://schemas.microsoft.com/office/drawing/2018/hyperlinkcolor" val="tx"/>
                    </a:ext>
                  </a:extLst>
                </a:hlinkClick>
              </a:rPr>
              <a:t>jethera@essex.ac.uk</a:t>
            </a:r>
            <a:endParaRPr lang="en-US" dirty="0"/>
          </a:p>
          <a:p>
            <a:endParaRPr lang="en-US" dirty="0"/>
          </a:p>
        </p:txBody>
      </p:sp>
    </p:spTree>
    <p:extLst>
      <p:ext uri="{BB962C8B-B14F-4D97-AF65-F5344CB8AC3E}">
        <p14:creationId xmlns:p14="http://schemas.microsoft.com/office/powerpoint/2010/main" val="5515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p:txBody>
          <a:bodyPr/>
          <a:lstStyle/>
          <a:p>
            <a:fld id="{D7E85FC7-13DC-D24B-89C2-5E16CAE8A885}" type="slidenum">
              <a:rPr lang="en-US" smtClean="0"/>
              <a:pPr/>
              <a:t>2</a:t>
            </a:fld>
            <a:endParaRPr lang="en-US" dirty="0"/>
          </a:p>
        </p:txBody>
      </p:sp>
      <p:sp>
        <p:nvSpPr>
          <p:cNvPr id="6" name="TextBox 5">
            <a:extLst>
              <a:ext uri="{FF2B5EF4-FFF2-40B4-BE49-F238E27FC236}">
                <a16:creationId xmlns:a16="http://schemas.microsoft.com/office/drawing/2014/main" id="{F8E8CD0A-D876-3A47-DA5B-22AC26C963AA}"/>
              </a:ext>
            </a:extLst>
          </p:cNvPr>
          <p:cNvSpPr txBox="1"/>
          <p:nvPr/>
        </p:nvSpPr>
        <p:spPr>
          <a:xfrm>
            <a:off x="1585732" y="797510"/>
            <a:ext cx="9630137" cy="5386090"/>
          </a:xfrm>
          <a:prstGeom prst="rect">
            <a:avLst/>
          </a:prstGeom>
          <a:noFill/>
        </p:spPr>
        <p:txBody>
          <a:bodyPr wrap="square">
            <a:spAutoFit/>
          </a:bodyPr>
          <a:lstStyle/>
          <a:p>
            <a:r>
              <a:rPr lang="en-GB" sz="3600" b="0" i="0" dirty="0">
                <a:solidFill>
                  <a:schemeClr val="tx1"/>
                </a:solidFill>
                <a:effectLst/>
                <a:latin typeface="Google Sans"/>
              </a:rPr>
              <a:t>Knowledge, Skills &amp; Behaviours (KSBs) </a:t>
            </a:r>
          </a:p>
          <a:p>
            <a:endParaRPr lang="en-GB" sz="2800" b="0" i="0" dirty="0">
              <a:effectLst/>
              <a:latin typeface="Google Sans"/>
            </a:endParaRPr>
          </a:p>
          <a:p>
            <a:r>
              <a:rPr lang="en-GB" sz="2800" dirty="0">
                <a:latin typeface="Google Sans"/>
              </a:rPr>
              <a:t>T</a:t>
            </a:r>
            <a:r>
              <a:rPr lang="en-GB" sz="2800" b="0" i="0" dirty="0">
                <a:effectLst/>
                <a:latin typeface="Google Sans"/>
              </a:rPr>
              <a:t>he core attributes an apprentice must have to be competent in the occupation they are working in. </a:t>
            </a:r>
          </a:p>
          <a:p>
            <a:r>
              <a:rPr lang="en-GB" sz="2800" dirty="0">
                <a:latin typeface="Google Sans"/>
              </a:rPr>
              <a:t>They must demonstrate competence in all KSB’s at</a:t>
            </a:r>
            <a:endParaRPr lang="en-GB" sz="2800" b="0" i="0" dirty="0">
              <a:effectLst/>
              <a:latin typeface="Google Sans"/>
            </a:endParaRPr>
          </a:p>
          <a:p>
            <a:r>
              <a:rPr lang="en-GB" sz="2800" b="0" i="0" dirty="0">
                <a:effectLst/>
                <a:latin typeface="Google Sans"/>
              </a:rPr>
              <a:t>The End-point Assessment (EPA) to successful complete apprenticeship. </a:t>
            </a:r>
          </a:p>
          <a:p>
            <a:endParaRPr lang="en-GB" sz="2800" dirty="0">
              <a:latin typeface="Google Sans"/>
            </a:endParaRPr>
          </a:p>
          <a:p>
            <a:r>
              <a:rPr lang="en-GB" sz="2800" dirty="0">
                <a:latin typeface="Google Sans"/>
              </a:rPr>
              <a:t>What the levy pays for &amp; therefore needs to be central and visible throughout the curriculum</a:t>
            </a:r>
            <a:endParaRPr lang="en-US" sz="2800" dirty="0"/>
          </a:p>
          <a:p>
            <a:endParaRPr lang="en-GB" sz="2800" dirty="0">
              <a:latin typeface="Google Sans"/>
            </a:endParaRPr>
          </a:p>
          <a:p>
            <a:r>
              <a:rPr lang="en-GB" sz="2800" dirty="0">
                <a:latin typeface="Google Sans"/>
              </a:rPr>
              <a:t>KSB’s are set out in the apprenticeship standard </a:t>
            </a:r>
            <a:r>
              <a:rPr lang="en-GB" sz="2800" dirty="0">
                <a:latin typeface="Google Sans"/>
                <a:hlinkClick r:id="rId3">
                  <a:extLst>
                    <a:ext uri="{A12FA001-AC4F-418D-AE19-62706E023703}">
                      <ahyp:hlinkClr xmlns:ahyp="http://schemas.microsoft.com/office/drawing/2018/hyperlinkcolor" val="tx"/>
                    </a:ext>
                  </a:extLst>
                </a:hlinkClick>
              </a:rPr>
              <a:t>ST0519</a:t>
            </a:r>
            <a:endParaRPr lang="en-GB" sz="2800" dirty="0">
              <a:latin typeface="Google Sans"/>
            </a:endParaRPr>
          </a:p>
        </p:txBody>
      </p:sp>
    </p:spTree>
    <p:extLst>
      <p:ext uri="{BB962C8B-B14F-4D97-AF65-F5344CB8AC3E}">
        <p14:creationId xmlns:p14="http://schemas.microsoft.com/office/powerpoint/2010/main" val="125491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p:txBody>
          <a:bodyPr/>
          <a:lstStyle/>
          <a:p>
            <a:fld id="{D7E85FC7-13DC-D24B-89C2-5E16CAE8A885}" type="slidenum">
              <a:rPr lang="en-US" smtClean="0"/>
              <a:pPr/>
              <a:t>3</a:t>
            </a:fld>
            <a:endParaRPr lang="en-US" dirty="0"/>
          </a:p>
        </p:txBody>
      </p:sp>
      <p:sp>
        <p:nvSpPr>
          <p:cNvPr id="6" name="TextBox 5">
            <a:extLst>
              <a:ext uri="{FF2B5EF4-FFF2-40B4-BE49-F238E27FC236}">
                <a16:creationId xmlns:a16="http://schemas.microsoft.com/office/drawing/2014/main" id="{F8E8CD0A-D876-3A47-DA5B-22AC26C963AA}"/>
              </a:ext>
            </a:extLst>
          </p:cNvPr>
          <p:cNvSpPr txBox="1"/>
          <p:nvPr/>
        </p:nvSpPr>
        <p:spPr>
          <a:xfrm>
            <a:off x="1275487" y="333137"/>
            <a:ext cx="10243596" cy="6524863"/>
          </a:xfrm>
          <a:prstGeom prst="rect">
            <a:avLst/>
          </a:prstGeom>
          <a:noFill/>
        </p:spPr>
        <p:txBody>
          <a:bodyPr wrap="square">
            <a:spAutoFit/>
          </a:bodyPr>
          <a:lstStyle/>
          <a:p>
            <a:endParaRPr lang="en-GB" sz="2800" dirty="0">
              <a:latin typeface="Google Sans"/>
            </a:endParaRPr>
          </a:p>
          <a:p>
            <a:r>
              <a:rPr lang="en-GB" sz="3600" dirty="0">
                <a:effectLst/>
                <a:latin typeface=""/>
                <a:ea typeface="Arial" panose="020B0604020202020204" pitchFamily="34" charset="0"/>
                <a:cs typeface="Times New Roman" panose="02020603050405020304" pitchFamily="18" charset="0"/>
              </a:rPr>
              <a:t>Mentor Roles and Responsibilities </a:t>
            </a:r>
          </a:p>
          <a:p>
            <a:endParaRPr lang="en-GB" sz="1400" dirty="0">
              <a:effectLst/>
              <a:latin typeface=""/>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n-GB" sz="2400" dirty="0">
                <a:effectLst/>
                <a:latin typeface=""/>
                <a:ea typeface="Arial" panose="020B0604020202020204" pitchFamily="34" charset="0"/>
                <a:cs typeface="Times New Roman" panose="02020603050405020304" pitchFamily="18" charset="0"/>
              </a:rPr>
              <a:t>Familiarise themselves with the apprenticeship standard, </a:t>
            </a:r>
            <a:r>
              <a:rPr lang="en-GB" sz="2400" dirty="0">
                <a:solidFill>
                  <a:schemeClr val="bg1">
                    <a:lumMod val="75000"/>
                  </a:schemeClr>
                </a:solidFill>
                <a:effectLst/>
                <a:latin typeface=""/>
                <a:ea typeface="Arial" panose="020B0604020202020204" pitchFamily="34" charset="0"/>
                <a:cs typeface="Times New Roman" panose="02020603050405020304" pitchFamily="18" charset="0"/>
              </a:rPr>
              <a:t>British Values, safeguarding (e.g., knowledge of ‘Prevent’ and how to raise a concern) and the</a:t>
            </a:r>
            <a:r>
              <a:rPr lang="en-GB" sz="2400" dirty="0">
                <a:effectLst/>
                <a:latin typeface=""/>
                <a:ea typeface="Arial" panose="020B0604020202020204" pitchFamily="34" charset="0"/>
                <a:cs typeface="Times New Roman" panose="02020603050405020304" pitchFamily="18" charset="0"/>
              </a:rPr>
              <a:t> associated knowledge, skills, and behaviours which the apprentice will need to demonstrate to them. </a:t>
            </a:r>
          </a:p>
          <a:p>
            <a:pPr marL="342900" indent="-342900">
              <a:buFont typeface="Arial" panose="020B0604020202020204" pitchFamily="34" charset="0"/>
              <a:buChar char="•"/>
            </a:pPr>
            <a:endParaRPr lang="en-GB" sz="2400" dirty="0">
              <a:latin typeface=""/>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n-GB" sz="2400" dirty="0">
                <a:effectLst/>
                <a:latin typeface=""/>
                <a:ea typeface="Arial" panose="020B0604020202020204" pitchFamily="34" charset="0"/>
                <a:cs typeface="Times New Roman" panose="02020603050405020304" pitchFamily="18" charset="0"/>
              </a:rPr>
              <a:t>Contribute to the decision as to whether the apprentice is ready to go through the gateway review to End-Point Assessment </a:t>
            </a:r>
          </a:p>
          <a:p>
            <a:pPr marL="342900" indent="-342900">
              <a:buFont typeface="Arial" panose="020B0604020202020204" pitchFamily="34" charset="0"/>
              <a:buChar char="•"/>
            </a:pPr>
            <a:endParaRPr lang="en-GB" sz="2400" dirty="0">
              <a:latin typeface=""/>
              <a:cs typeface="Times New Roman" panose="02020603050405020304" pitchFamily="18" charset="0"/>
            </a:endParaRPr>
          </a:p>
          <a:p>
            <a:pPr marL="342900" indent="-342900">
              <a:buFont typeface="Arial" panose="020B0604020202020204" pitchFamily="34" charset="0"/>
              <a:buChar char="•"/>
            </a:pPr>
            <a:r>
              <a:rPr lang="en-GB" sz="2400" dirty="0">
                <a:effectLst/>
                <a:latin typeface=""/>
                <a:ea typeface="Arial" panose="020B0604020202020204" pitchFamily="34" charset="0"/>
                <a:cs typeface="Times New Roman" panose="02020603050405020304" pitchFamily="18" charset="0"/>
              </a:rPr>
              <a:t>Ensure there are clear, timely communications with the university, the employer and the apprentices’ colleagues about their developing scope of practice.  And take steps to mitigate and identify challenges early, communicate promptly and ensure an action plan is put in place to provide enhanced support where required. </a:t>
            </a:r>
            <a:endParaRPr lang="en-US" sz="2400" dirty="0">
              <a:latin typeface=""/>
            </a:endParaRPr>
          </a:p>
          <a:p>
            <a:endParaRPr lang="en-GB" sz="2800" dirty="0">
              <a:latin typeface="Google Sans"/>
            </a:endParaRPr>
          </a:p>
        </p:txBody>
      </p:sp>
    </p:spTree>
    <p:extLst>
      <p:ext uri="{BB962C8B-B14F-4D97-AF65-F5344CB8AC3E}">
        <p14:creationId xmlns:p14="http://schemas.microsoft.com/office/powerpoint/2010/main" val="661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p:txBody>
          <a:bodyPr/>
          <a:lstStyle/>
          <a:p>
            <a:fld id="{D7E85FC7-13DC-D24B-89C2-5E16CAE8A885}" type="slidenum">
              <a:rPr lang="en-US" smtClean="0"/>
              <a:pPr/>
              <a:t>4</a:t>
            </a:fld>
            <a:endParaRPr lang="en-US" dirty="0"/>
          </a:p>
        </p:txBody>
      </p:sp>
      <p:pic>
        <p:nvPicPr>
          <p:cNvPr id="4" name="Picture 3" descr="A close-up of a document&#10;&#10;Description automatically generated">
            <a:extLst>
              <a:ext uri="{FF2B5EF4-FFF2-40B4-BE49-F238E27FC236}">
                <a16:creationId xmlns:a16="http://schemas.microsoft.com/office/drawing/2014/main" id="{2A338B78-4BD1-C4B9-B7DE-BD33E13E0DC5}"/>
              </a:ext>
            </a:extLst>
          </p:cNvPr>
          <p:cNvPicPr>
            <a:picLocks noChangeAspect="1"/>
          </p:cNvPicPr>
          <p:nvPr/>
        </p:nvPicPr>
        <p:blipFill>
          <a:blip r:embed="rId2"/>
          <a:stretch>
            <a:fillRect/>
          </a:stretch>
        </p:blipFill>
        <p:spPr>
          <a:xfrm>
            <a:off x="7174548" y="185340"/>
            <a:ext cx="3398202" cy="6672660"/>
          </a:xfrm>
          <a:prstGeom prst="rect">
            <a:avLst/>
          </a:prstGeom>
        </p:spPr>
      </p:pic>
      <p:pic>
        <p:nvPicPr>
          <p:cNvPr id="5" name="Picture 4" descr="A close-up of a document&#10;&#10;Description automatically generated">
            <a:extLst>
              <a:ext uri="{FF2B5EF4-FFF2-40B4-BE49-F238E27FC236}">
                <a16:creationId xmlns:a16="http://schemas.microsoft.com/office/drawing/2014/main" id="{1B546264-A761-2E67-C6A7-CBD5A1BCAA9B}"/>
              </a:ext>
            </a:extLst>
          </p:cNvPr>
          <p:cNvPicPr>
            <a:picLocks noChangeAspect="1"/>
          </p:cNvPicPr>
          <p:nvPr/>
        </p:nvPicPr>
        <p:blipFill>
          <a:blip r:embed="rId3"/>
          <a:stretch>
            <a:fillRect/>
          </a:stretch>
        </p:blipFill>
        <p:spPr>
          <a:xfrm>
            <a:off x="1157288" y="597859"/>
            <a:ext cx="5184150" cy="6006141"/>
          </a:xfrm>
          <a:prstGeom prst="rect">
            <a:avLst/>
          </a:prstGeom>
        </p:spPr>
      </p:pic>
    </p:spTree>
    <p:extLst>
      <p:ext uri="{BB962C8B-B14F-4D97-AF65-F5344CB8AC3E}">
        <p14:creationId xmlns:p14="http://schemas.microsoft.com/office/powerpoint/2010/main" val="338060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ic of a person lifting weights&#10;&#10;Description automatically generated">
            <a:extLst>
              <a:ext uri="{FF2B5EF4-FFF2-40B4-BE49-F238E27FC236}">
                <a16:creationId xmlns:a16="http://schemas.microsoft.com/office/drawing/2014/main" id="{83978B55-3137-70D3-BB2A-DFB6BE4F7909}"/>
              </a:ext>
            </a:extLst>
          </p:cNvPr>
          <p:cNvPicPr>
            <a:picLocks noChangeAspect="1"/>
          </p:cNvPicPr>
          <p:nvPr/>
        </p:nvPicPr>
        <p:blipFill>
          <a:blip r:embed="rId3"/>
          <a:stretch>
            <a:fillRect/>
          </a:stretch>
        </p:blipFill>
        <p:spPr>
          <a:xfrm>
            <a:off x="1609675" y="759734"/>
            <a:ext cx="10352088" cy="4069441"/>
          </a:xfrm>
          <a:prstGeom prst="rect">
            <a:avLst/>
          </a:prstGeom>
        </p:spPr>
      </p:pic>
      <p:pic>
        <p:nvPicPr>
          <p:cNvPr id="10" name="Picture 9" descr="A diagram of a diagram of a diagram&#10;&#10;Description automatically generated with medium confidence">
            <a:extLst>
              <a:ext uri="{FF2B5EF4-FFF2-40B4-BE49-F238E27FC236}">
                <a16:creationId xmlns:a16="http://schemas.microsoft.com/office/drawing/2014/main" id="{49F520F6-8671-1AF3-E7EE-382E20768E65}"/>
              </a:ext>
            </a:extLst>
          </p:cNvPr>
          <p:cNvPicPr>
            <a:picLocks noChangeAspect="1"/>
          </p:cNvPicPr>
          <p:nvPr/>
        </p:nvPicPr>
        <p:blipFill>
          <a:blip r:embed="rId4"/>
          <a:stretch>
            <a:fillRect/>
          </a:stretch>
        </p:blipFill>
        <p:spPr>
          <a:xfrm>
            <a:off x="114301" y="4729162"/>
            <a:ext cx="2990748" cy="2025649"/>
          </a:xfrm>
          <a:prstGeom prst="rect">
            <a:avLst/>
          </a:prstGeom>
        </p:spPr>
      </p:pic>
    </p:spTree>
    <p:extLst>
      <p:ext uri="{BB962C8B-B14F-4D97-AF65-F5344CB8AC3E}">
        <p14:creationId xmlns:p14="http://schemas.microsoft.com/office/powerpoint/2010/main" val="274099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177E7942-8718-84CB-FF3F-141DDF392195}"/>
              </a:ext>
            </a:extLst>
          </p:cNvPr>
          <p:cNvSpPr>
            <a:spLocks noGrp="1"/>
          </p:cNvSpPr>
          <p:nvPr>
            <p:ph type="body" sz="quarter" idx="31"/>
          </p:nvPr>
        </p:nvSpPr>
        <p:spPr>
          <a:xfrm>
            <a:off x="211264" y="1595437"/>
            <a:ext cx="4444208" cy="3867151"/>
          </a:xfrm>
        </p:spPr>
        <p:txBody>
          <a:bodyPr/>
          <a:lstStyle/>
          <a:p>
            <a:pPr marL="6350" indent="0">
              <a:buNone/>
            </a:pPr>
            <a:r>
              <a:rPr lang="en-US" sz="2000" dirty="0"/>
              <a:t>Evidencing developing conscious and unconscious competence of KSB’s</a:t>
            </a:r>
          </a:p>
          <a:p>
            <a:pPr marL="6350" indent="0">
              <a:buNone/>
            </a:pPr>
            <a:endParaRPr lang="en-US" sz="2000" dirty="0"/>
          </a:p>
          <a:p>
            <a:pPr marL="6350" indent="0">
              <a:buNone/>
            </a:pPr>
            <a:r>
              <a:rPr lang="en-US" sz="2000" dirty="0"/>
              <a:t>Evidencing monitoring, plans and steps to support the apprentice successfully achieve the required standard</a:t>
            </a:r>
          </a:p>
          <a:p>
            <a:endParaRPr lang="en-US" dirty="0"/>
          </a:p>
          <a:p>
            <a:endParaRPr lang="en-US" dirty="0"/>
          </a:p>
        </p:txBody>
      </p:sp>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a:xfrm>
            <a:off x="11677523" y="6604000"/>
            <a:ext cx="303213" cy="254000"/>
          </a:xfrm>
        </p:spPr>
        <p:txBody>
          <a:bodyPr lIns="0" tIns="46800" rIns="0" anchor="ctr" anchorCtr="0">
            <a:normAutofit/>
          </a:bodyPr>
          <a:lstStyle/>
          <a:p>
            <a:pPr>
              <a:lnSpc>
                <a:spcPct val="90000"/>
              </a:lnSpc>
              <a:spcAft>
                <a:spcPts val="600"/>
              </a:spcAft>
            </a:pPr>
            <a:fld id="{D7E85FC7-13DC-D24B-89C2-5E16CAE8A885}" type="slidenum">
              <a:rPr lang="en-US" sz="1100" smtClean="0"/>
              <a:pPr>
                <a:lnSpc>
                  <a:spcPct val="90000"/>
                </a:lnSpc>
                <a:spcAft>
                  <a:spcPts val="600"/>
                </a:spcAft>
              </a:pPr>
              <a:t>6</a:t>
            </a:fld>
            <a:endParaRPr lang="en-US" sz="1100"/>
          </a:p>
        </p:txBody>
      </p:sp>
      <p:pic>
        <p:nvPicPr>
          <p:cNvPr id="11" name="Picture 10" descr="A screenshot of a computer&#10;&#10;Description automatically generated">
            <a:extLst>
              <a:ext uri="{FF2B5EF4-FFF2-40B4-BE49-F238E27FC236}">
                <a16:creationId xmlns:a16="http://schemas.microsoft.com/office/drawing/2014/main" id="{87D17C38-71A7-8E60-2FEC-4C272195B1F6}"/>
              </a:ext>
            </a:extLst>
          </p:cNvPr>
          <p:cNvPicPr>
            <a:picLocks noChangeAspect="1"/>
          </p:cNvPicPr>
          <p:nvPr/>
        </p:nvPicPr>
        <p:blipFill>
          <a:blip r:embed="rId2"/>
          <a:stretch>
            <a:fillRect/>
          </a:stretch>
        </p:blipFill>
        <p:spPr>
          <a:xfrm>
            <a:off x="4717924" y="612133"/>
            <a:ext cx="7262812" cy="5109858"/>
          </a:xfrm>
          <a:prstGeom prst="rect">
            <a:avLst/>
          </a:prstGeom>
        </p:spPr>
      </p:pic>
    </p:spTree>
    <p:extLst>
      <p:ext uri="{BB962C8B-B14F-4D97-AF65-F5344CB8AC3E}">
        <p14:creationId xmlns:p14="http://schemas.microsoft.com/office/powerpoint/2010/main" val="2224200670"/>
      </p:ext>
    </p:extLst>
  </p:cSld>
  <p:clrMapOvr>
    <a:masterClrMapping/>
  </p:clrMapOvr>
</p:sld>
</file>

<file path=ppt/theme/theme1.xml><?xml version="1.0" encoding="utf-8"?>
<a:theme xmlns:a="http://schemas.openxmlformats.org/drawingml/2006/main" name="Title/Divider Slides">
  <a:themeElements>
    <a:clrScheme name="UOE_ACC_PPT_BC 1">
      <a:dk1>
        <a:srgbClr val="000000"/>
      </a:dk1>
      <a:lt1>
        <a:srgbClr val="FFFFFF"/>
      </a:lt1>
      <a:dk2>
        <a:srgbClr val="000000"/>
      </a:dk2>
      <a:lt2>
        <a:srgbClr val="F8F8F8"/>
      </a:lt2>
      <a:accent1>
        <a:srgbClr val="BED600"/>
      </a:accent1>
      <a:accent2>
        <a:srgbClr val="333333"/>
      </a:accent2>
      <a:accent3>
        <a:srgbClr val="F3D311"/>
      </a:accent3>
      <a:accent4>
        <a:srgbClr val="00AFD8"/>
      </a:accent4>
      <a:accent5>
        <a:srgbClr val="FFFFFF"/>
      </a:accent5>
      <a:accent6>
        <a:srgbClr val="FFFFFF"/>
      </a:accent6>
      <a:hlink>
        <a:srgbClr val="333333"/>
      </a:hlink>
      <a:folHlink>
        <a:srgbClr val="3333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14B3EE1-2C00-8042-857E-D154FA377830}" vid="{7BBC0C8D-C86F-3742-87B7-E8130F4248E1}"/>
    </a:ext>
  </a:extLst>
</a:theme>
</file>

<file path=ppt/theme/theme2.xml><?xml version="1.0" encoding="utf-8"?>
<a:theme xmlns:a="http://schemas.openxmlformats.org/drawingml/2006/main" name="Text/Media Slides">
  <a:themeElements>
    <a:clrScheme name="UOE_ACC_PPT_BC">
      <a:dk1>
        <a:srgbClr val="000000"/>
      </a:dk1>
      <a:lt1>
        <a:srgbClr val="FFFFFF"/>
      </a:lt1>
      <a:dk2>
        <a:srgbClr val="000000"/>
      </a:dk2>
      <a:lt2>
        <a:srgbClr val="F8F8F8"/>
      </a:lt2>
      <a:accent1>
        <a:srgbClr val="BED600"/>
      </a:accent1>
      <a:accent2>
        <a:srgbClr val="333333"/>
      </a:accent2>
      <a:accent3>
        <a:srgbClr val="333333"/>
      </a:accent3>
      <a:accent4>
        <a:srgbClr val="FFFFFF"/>
      </a:accent4>
      <a:accent5>
        <a:srgbClr val="FFFFFF"/>
      </a:accent5>
      <a:accent6>
        <a:srgbClr val="FFFFFF"/>
      </a:accent6>
      <a:hlink>
        <a:srgbClr val="333333"/>
      </a:hlink>
      <a:folHlink>
        <a:srgbClr val="3333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14B3EE1-2C00-8042-857E-D154FA377830}" vid="{98F37D0C-AD4D-FA4E-AE75-FD083DF0996A}"/>
    </a:ext>
  </a:extLst>
</a:theme>
</file>

<file path=ppt/theme/theme3.xml><?xml version="1.0" encoding="utf-8"?>
<a:theme xmlns:a="http://schemas.openxmlformats.org/drawingml/2006/main" name="Media Slides">
  <a:themeElements>
    <a:clrScheme name="UOE_ACC_PPT_BC">
      <a:dk1>
        <a:srgbClr val="000000"/>
      </a:dk1>
      <a:lt1>
        <a:srgbClr val="FFFFFF"/>
      </a:lt1>
      <a:dk2>
        <a:srgbClr val="000000"/>
      </a:dk2>
      <a:lt2>
        <a:srgbClr val="F8F8F8"/>
      </a:lt2>
      <a:accent1>
        <a:srgbClr val="BED600"/>
      </a:accent1>
      <a:accent2>
        <a:srgbClr val="333333"/>
      </a:accent2>
      <a:accent3>
        <a:srgbClr val="333333"/>
      </a:accent3>
      <a:accent4>
        <a:srgbClr val="FFFFFF"/>
      </a:accent4>
      <a:accent5>
        <a:srgbClr val="FFFFFF"/>
      </a:accent5>
      <a:accent6>
        <a:srgbClr val="FFFFFF"/>
      </a:accent6>
      <a:hlink>
        <a:srgbClr val="333333"/>
      </a:hlink>
      <a:folHlink>
        <a:srgbClr val="3333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14B3EE1-2C00-8042-857E-D154FA377830}" vid="{0451E479-420F-1044-8457-5E7E3FA7C662}"/>
    </a:ext>
  </a:extLst>
</a:theme>
</file>

<file path=ppt/theme/theme4.xml><?xml version="1.0" encoding="utf-8"?>
<a:theme xmlns:a="http://schemas.openxmlformats.org/drawingml/2006/main" name="End Slides">
  <a:themeElements>
    <a:clrScheme name="UOE_ACC_PPT_BC">
      <a:dk1>
        <a:srgbClr val="000000"/>
      </a:dk1>
      <a:lt1>
        <a:srgbClr val="FFFFFF"/>
      </a:lt1>
      <a:dk2>
        <a:srgbClr val="000000"/>
      </a:dk2>
      <a:lt2>
        <a:srgbClr val="F8F8F8"/>
      </a:lt2>
      <a:accent1>
        <a:srgbClr val="BED600"/>
      </a:accent1>
      <a:accent2>
        <a:srgbClr val="333333"/>
      </a:accent2>
      <a:accent3>
        <a:srgbClr val="333333"/>
      </a:accent3>
      <a:accent4>
        <a:srgbClr val="FFFFFF"/>
      </a:accent4>
      <a:accent5>
        <a:srgbClr val="FFFFFF"/>
      </a:accent5>
      <a:accent6>
        <a:srgbClr val="FFFFFF"/>
      </a:accent6>
      <a:hlink>
        <a:srgbClr val="333333"/>
      </a:hlink>
      <a:folHlink>
        <a:srgbClr val="3333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14B3EE1-2C00-8042-857E-D154FA377830}" vid="{786D4724-E9C2-B448-924A-30AC6CC5ABA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74A378-A40D-4D10-9A36-F1DBB1C7DA04}">
  <ds:schemaRefs>
    <ds:schemaRef ds:uri="http://schemas.microsoft.com/sharepoint/v3/contenttype/forms"/>
  </ds:schemaRefs>
</ds:datastoreItem>
</file>

<file path=customXml/itemProps2.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D91BB-6FD8-4800-B5D5-2773EA19D436}">
  <ds:schemaRefs>
    <ds:schemaRef ds:uri="864fa2f1-e7a3-49ef-aac9-27da4f2d2640"/>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Divider Slides</Template>
  <TotalTime>258</TotalTime>
  <Words>275</Words>
  <Application>Microsoft Macintosh PowerPoint</Application>
  <PresentationFormat>Widescreen</PresentationFormat>
  <Paragraphs>36</Paragraphs>
  <Slides>6</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Calibri</vt:lpstr>
      <vt:lpstr>Google Sans</vt:lpstr>
      <vt:lpstr>System Font Regular</vt:lpstr>
      <vt:lpstr>Wingdings</vt:lpstr>
      <vt:lpstr>Title/Divider Slides</vt:lpstr>
      <vt:lpstr>Text/Media Slides</vt:lpstr>
      <vt:lpstr>Media Slides</vt:lpstr>
      <vt:lpstr>End Slides</vt:lpstr>
      <vt:lpstr>Physiotherapy KSB’s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Etherton, Joanne</dc:creator>
  <cp:lastModifiedBy>Etherton, Joanne</cp:lastModifiedBy>
  <cp:revision>2</cp:revision>
  <dcterms:created xsi:type="dcterms:W3CDTF">2024-07-10T15:56:25Z</dcterms:created>
  <dcterms:modified xsi:type="dcterms:W3CDTF">2024-07-10T20:14:48Z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