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7" r:id="rId2"/>
    <p:sldId id="288" r:id="rId3"/>
    <p:sldId id="289" r:id="rId4"/>
    <p:sldId id="290" r:id="rId5"/>
    <p:sldId id="291" r:id="rId6"/>
  </p:sldIdLst>
  <p:sldSz cx="9144000" cy="6858000" type="screen4x3"/>
  <p:notesSz cx="672465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1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8"/>
    <a:srgbClr val="004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86387" autoAdjust="0"/>
  </p:normalViewPr>
  <p:slideViewPr>
    <p:cSldViewPr snapToGrid="0" snapToObjects="1">
      <p:cViewPr varScale="1">
        <p:scale>
          <a:sx n="76" d="100"/>
          <a:sy n="76" d="100"/>
        </p:scale>
        <p:origin x="15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-4086" y="-96"/>
      </p:cViewPr>
      <p:guideLst>
        <p:guide orient="horz" pos="3110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8913D-8EA9-41F2-98D7-6E810CAB3237}" type="datetimeFigureOut">
              <a:rPr lang="en-GB" smtClean="0"/>
              <a:t>10/07/2024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413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D1DF2-7343-4821-BE9A-908EAA9205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311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DA620-6775-4AF5-BDD3-4C188488751B}" type="datetimeFigureOut">
              <a:rPr lang="en-GB" smtClean="0"/>
              <a:t>10/07/2024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91063"/>
            <a:ext cx="537845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1591D-DF31-4EAE-8DEB-9F3D6C2FE4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94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9060" y="345355"/>
            <a:ext cx="1600200" cy="1790700"/>
          </a:xfrm>
          <a:prstGeom prst="rect">
            <a:avLst/>
          </a:prstGeom>
        </p:spPr>
      </p:pic>
      <p:pic>
        <p:nvPicPr>
          <p:cNvPr id="11" name="Picture 10" descr="ESNEFT NHS Foundation Trust 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380" y="311595"/>
            <a:ext cx="1953235" cy="1177524"/>
          </a:xfrm>
          <a:prstGeom prst="rect">
            <a:avLst/>
          </a:prstGeom>
        </p:spPr>
      </p:pic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439060" y="2707941"/>
            <a:ext cx="8182426" cy="1143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GB" sz="5000" kern="1200" dirty="0">
                <a:solidFill>
                  <a:srgbClr val="004B88"/>
                </a:solidFill>
                <a:latin typeface="+mn-lt"/>
                <a:ea typeface="+mj-ea"/>
                <a:cs typeface="Frutiger"/>
              </a:defRPr>
            </a:lvl1pPr>
          </a:lstStyle>
          <a:p>
            <a:r>
              <a:rPr lang="en-US" dirty="0"/>
              <a:t>Title of Presentation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9738" y="4012908"/>
            <a:ext cx="6111875" cy="80164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lang="en-US" sz="3600" b="1" kern="1200" baseline="39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Subtitle of Presentation (if required)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475533" y="851271"/>
            <a:ext cx="1501097" cy="86479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3600" b="1" kern="1200" baseline="-6000" dirty="0" smtClean="0">
                <a:solidFill>
                  <a:schemeClr val="bg1"/>
                </a:solidFill>
                <a:latin typeface="+mn-lt"/>
                <a:ea typeface="+mn-ea"/>
                <a:cs typeface="Frutiger"/>
              </a:defRPr>
            </a:lvl1pPr>
          </a:lstStyle>
          <a:p>
            <a:pPr lvl="0"/>
            <a:r>
              <a:rPr lang="en-US" dirty="0"/>
              <a:t>Subject Here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39" y="5188775"/>
            <a:ext cx="2192961" cy="16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Hexagon 8"/>
          <p:cNvSpPr/>
          <p:nvPr userDrawn="1"/>
        </p:nvSpPr>
        <p:spPr>
          <a:xfrm rot="1895861">
            <a:off x="8044713" y="5878998"/>
            <a:ext cx="796955" cy="724460"/>
          </a:xfrm>
          <a:prstGeom prst="hexagon">
            <a:avLst>
              <a:gd name="adj" fmla="val 23048"/>
              <a:gd name="vf" fmla="val 115470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81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GB" sz="4000" kern="1200" dirty="0" smtClean="0">
                <a:solidFill>
                  <a:srgbClr val="004B88"/>
                </a:solidFill>
                <a:latin typeface="+mn-lt"/>
                <a:ea typeface="+mj-ea"/>
                <a:cs typeface="Frutiger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5DAF2-F1E4-AD48-B7C8-16553BBB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39" y="5188775"/>
            <a:ext cx="2192961" cy="16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050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4000" kern="1200" dirty="0">
                <a:solidFill>
                  <a:srgbClr val="004B88"/>
                </a:solidFill>
                <a:latin typeface="+mn-lt"/>
                <a:ea typeface="+mj-ea"/>
                <a:cs typeface="Frutiger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5DAF2-F1E4-AD48-B7C8-16553BBB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39" y="5188775"/>
            <a:ext cx="2192961" cy="16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95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4000" kern="1200" dirty="0">
                <a:solidFill>
                  <a:srgbClr val="004B88"/>
                </a:solidFill>
                <a:latin typeface="+mn-lt"/>
                <a:ea typeface="+mj-ea"/>
                <a:cs typeface="Frutiger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lang="en-GB" sz="2400" b="1" kern="1200" dirty="0" smtClean="0">
                <a:solidFill>
                  <a:schemeClr val="tx1"/>
                </a:solidFill>
                <a:latin typeface="+mn-lt"/>
                <a:ea typeface="+mj-ea"/>
                <a:cs typeface="Frutiger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lang="en-GB" sz="2400" b="1" kern="1200" dirty="0" smtClean="0">
                <a:solidFill>
                  <a:schemeClr val="tx1"/>
                </a:solidFill>
                <a:latin typeface="+mn-lt"/>
                <a:ea typeface="+mj-ea"/>
                <a:cs typeface="Frutiger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5DAF2-F1E4-AD48-B7C8-16553BBB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39" y="5188775"/>
            <a:ext cx="2192961" cy="16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3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4000" kern="1200" dirty="0">
                <a:solidFill>
                  <a:srgbClr val="004B88"/>
                </a:solidFill>
                <a:latin typeface="+mn-lt"/>
                <a:ea typeface="+mj-ea"/>
                <a:cs typeface="Frutiger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5DAF2-F1E4-AD48-B7C8-16553BBB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39" y="5188775"/>
            <a:ext cx="2192961" cy="16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811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5DAF2-F1E4-AD48-B7C8-16553BBB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39" y="5188775"/>
            <a:ext cx="2192961" cy="16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986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lang="en-US" sz="3200" kern="1200" dirty="0">
                <a:solidFill>
                  <a:srgbClr val="004B88"/>
                </a:solidFill>
                <a:latin typeface="+mn-lt"/>
                <a:ea typeface="+mj-ea"/>
                <a:cs typeface="Frutiger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91013"/>
            <a:ext cx="5111750" cy="443514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5DAF2-F1E4-AD48-B7C8-16553BBB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39" y="5188775"/>
            <a:ext cx="2192961" cy="16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72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ctr" anchorCtr="0"/>
          <a:lstStyle>
            <a:lvl1pPr algn="l">
              <a:defRPr lang="en-US" sz="2400" kern="1200" dirty="0">
                <a:solidFill>
                  <a:srgbClr val="004B88"/>
                </a:solidFill>
                <a:latin typeface="+mn-lt"/>
                <a:ea typeface="+mj-ea"/>
                <a:cs typeface="Frutiger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D5DAF2-F1E4-AD48-B7C8-16553BBB291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39" y="5188775"/>
            <a:ext cx="2192961" cy="16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08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 userDrawn="1"/>
        </p:nvSpPr>
        <p:spPr>
          <a:xfrm>
            <a:off x="570616" y="893113"/>
            <a:ext cx="1337088" cy="7698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sz="3600" b="1" baseline="-6000" dirty="0">
                <a:solidFill>
                  <a:schemeClr val="bg1"/>
                </a:solidFill>
                <a:cs typeface="Frutiger"/>
              </a:rPr>
              <a:t>Subject here</a:t>
            </a:r>
          </a:p>
          <a:p>
            <a:pPr>
              <a:lnSpc>
                <a:spcPct val="80000"/>
              </a:lnSpc>
            </a:pPr>
            <a:endParaRPr lang="en-US" sz="2200" b="1" dirty="0">
              <a:solidFill>
                <a:srgbClr val="004C89"/>
              </a:solidFill>
              <a:latin typeface="Frutiger"/>
              <a:cs typeface="Frutiger"/>
            </a:endParaRPr>
          </a:p>
        </p:txBody>
      </p:sp>
      <p:pic>
        <p:nvPicPr>
          <p:cNvPr id="11" name="Picture 10" descr="ESNEFT NHS Foundation Trust logo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380" y="311595"/>
            <a:ext cx="1953235" cy="117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5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Employers Perspective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aseline="0" dirty="0" smtClean="0"/>
              <a:t> Nic Alexander – 10</a:t>
            </a:r>
            <a:r>
              <a:rPr lang="en-GB" baseline="30000" dirty="0" smtClean="0"/>
              <a:t>th</a:t>
            </a:r>
            <a:r>
              <a:rPr lang="en-GB" baseline="0" dirty="0" smtClean="0"/>
              <a:t> July 2024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Physiotherapy</a:t>
            </a:r>
            <a:r>
              <a:rPr lang="en-GB" sz="2400" baseline="0" dirty="0" smtClean="0"/>
              <a:t> </a:t>
            </a:r>
            <a:r>
              <a:rPr lang="en-GB" sz="1600" baseline="0" dirty="0" smtClean="0"/>
              <a:t>Ap</a:t>
            </a:r>
            <a:r>
              <a:rPr lang="en-GB" sz="1400" baseline="0" dirty="0" smtClean="0"/>
              <a:t>prenticeship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8838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Mentor Roles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Provide regular, critical and honest feedback to facilitate the professional development and </a:t>
            </a:r>
            <a:r>
              <a:rPr lang="en-GB" dirty="0">
                <a:solidFill>
                  <a:srgbClr val="0070C0"/>
                </a:solidFill>
              </a:rPr>
              <a:t>scope of </a:t>
            </a:r>
            <a:r>
              <a:rPr lang="en-GB" dirty="0" smtClean="0">
                <a:solidFill>
                  <a:srgbClr val="0070C0"/>
                </a:solidFill>
              </a:rPr>
              <a:t>practice</a:t>
            </a:r>
            <a:r>
              <a:rPr lang="en-GB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GB" dirty="0"/>
              <a:t>of the apprentice.</a:t>
            </a:r>
            <a:endParaRPr lang="en-GB" dirty="0" smtClean="0"/>
          </a:p>
          <a:p>
            <a:r>
              <a:rPr lang="en-GB" dirty="0" smtClean="0"/>
              <a:t>Support </a:t>
            </a:r>
            <a:r>
              <a:rPr lang="en-GB" dirty="0"/>
              <a:t>the apprentice to ensure their workload and </a:t>
            </a:r>
            <a:r>
              <a:rPr lang="en-GB" dirty="0">
                <a:solidFill>
                  <a:srgbClr val="0070C0"/>
                </a:solidFill>
              </a:rPr>
              <a:t>scope of practice</a:t>
            </a:r>
            <a:r>
              <a:rPr lang="en-GB" dirty="0"/>
              <a:t> is developing and at an appropriate level, so they can balance the demands of work and study, and maintain a positive level of wellbeing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36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 for </a:t>
            </a:r>
            <a:br>
              <a:rPr lang="en-GB" dirty="0" smtClean="0"/>
            </a:br>
            <a:r>
              <a:rPr lang="en-GB" dirty="0" smtClean="0"/>
              <a:t>developing scope of practice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Ensure appropriate levels of supervision are in place when apprentices are developing </a:t>
            </a:r>
            <a:r>
              <a:rPr lang="en-GB" dirty="0">
                <a:solidFill>
                  <a:srgbClr val="FF0000"/>
                </a:solidFill>
              </a:rPr>
              <a:t>higher level risk assessment and intervention skills</a:t>
            </a:r>
            <a:r>
              <a:rPr lang="en-GB" dirty="0"/>
              <a:t>. Including countersigning apprentice documentation until the apprentice has demonstrated satisfactory competence at the skill and evidenced this in the </a:t>
            </a:r>
            <a:r>
              <a:rPr lang="en-GB" dirty="0" err="1"/>
              <a:t>ePAD</a:t>
            </a:r>
            <a:r>
              <a:rPr lang="en-GB" dirty="0"/>
              <a:t>. Mentors should work with employers to define </a:t>
            </a:r>
            <a:r>
              <a:rPr lang="en-GB" dirty="0">
                <a:solidFill>
                  <a:srgbClr val="FF0000"/>
                </a:solidFill>
              </a:rPr>
              <a:t>any local high-risk skills and map these to the KSB’s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17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KSB Mapping example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472806"/>
              </p:ext>
            </p:extLst>
          </p:nvPr>
        </p:nvGraphicFramePr>
        <p:xfrm>
          <a:off x="457200" y="1600200"/>
          <a:ext cx="8229600" cy="394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546466254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9491977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Competency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KSBs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666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Demonstrate the ability to complete a mental capacity assessment as part of the holistic assessment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K5, K42, S1, S8, S9, S14, S31, S32,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560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Ability to Triage using </a:t>
                      </a:r>
                      <a:r>
                        <a:rPr lang="en-GB" dirty="0" err="1" smtClean="0"/>
                        <a:t>SystemOne</a:t>
                      </a:r>
                      <a:r>
                        <a:rPr lang="en-GB" dirty="0" smtClean="0"/>
                        <a:t> in accordance with trusts guidance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S1, S3, S4, S5, S6, S7, S8, S14, S15, S17, S18, S21, S25, S31, B1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B2, B3, B4, B7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77172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Demonstrate appropriate selection of patients for generic workers and assistant practitioners and evidence an ability to manage/support those staff you have delegated.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K23, K25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S34, S36, S38, S39, S40, S72, B7</a:t>
                      </a:r>
                    </a:p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134171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Following assessment, able to draw an accurate and reasoned clinical problem list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S62, S64, S66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89306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590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 for </a:t>
            </a:r>
            <a:br>
              <a:rPr lang="en-GB" dirty="0" smtClean="0"/>
            </a:br>
            <a:r>
              <a:rPr lang="en-GB" dirty="0" smtClean="0"/>
              <a:t>developing scope of practice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Ensure there are clear, timely communications with the university, the employer and </a:t>
            </a:r>
            <a:r>
              <a:rPr lang="en-GB" dirty="0">
                <a:solidFill>
                  <a:srgbClr val="FF0000"/>
                </a:solidFill>
              </a:rPr>
              <a:t>the apprentices’ colleagues about their developing scope of practice</a:t>
            </a:r>
            <a:r>
              <a:rPr lang="en-GB" dirty="0"/>
              <a:t>.  And take steps to mitigate and identify challenges early, communicate promptly and ensure an action plan is put in place to provide enhanced support where required.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037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2786</TotalTime>
  <Words>342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Frutiger</vt:lpstr>
      <vt:lpstr>Office Theme</vt:lpstr>
      <vt:lpstr>An Employers Perspective</vt:lpstr>
      <vt:lpstr>Mentor Roles</vt:lpstr>
      <vt:lpstr>Recommendations for  developing scope of practice 1</vt:lpstr>
      <vt:lpstr>KSB Mapping example</vt:lpstr>
      <vt:lpstr>Recommendations for  developing scope of practice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title</dc:title>
  <dc:creator>AMY CLARK</dc:creator>
  <cp:lastModifiedBy>Alexander, Nic</cp:lastModifiedBy>
  <cp:revision>140</cp:revision>
  <cp:lastPrinted>2017-07-17T09:33:01Z</cp:lastPrinted>
  <dcterms:created xsi:type="dcterms:W3CDTF">2017-07-07T13:05:33Z</dcterms:created>
  <dcterms:modified xsi:type="dcterms:W3CDTF">2024-07-10T14:20:34Z</dcterms:modified>
</cp:coreProperties>
</file>