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1581" r:id="rId3"/>
    <p:sldId id="1582" r:id="rId4"/>
    <p:sldId id="1583" r:id="rId5"/>
    <p:sldId id="1584" r:id="rId6"/>
    <p:sldId id="1611" r:id="rId7"/>
    <p:sldId id="1585" r:id="rId8"/>
    <p:sldId id="1586" r:id="rId9"/>
    <p:sldId id="1608" r:id="rId10"/>
    <p:sldId id="1609" r:id="rId11"/>
    <p:sldId id="1616" r:id="rId12"/>
    <p:sldId id="1613" r:id="rId13"/>
    <p:sldId id="1614" r:id="rId14"/>
    <p:sldId id="1615" r:id="rId15"/>
    <p:sldId id="1610" r:id="rId16"/>
    <p:sldId id="1593" r:id="rId17"/>
    <p:sldId id="1596" r:id="rId18"/>
    <p:sldId id="1606" r:id="rId19"/>
    <p:sldId id="1607" r:id="rId20"/>
    <p:sldId id="1628" r:id="rId21"/>
    <p:sldId id="1604" r:id="rId22"/>
    <p:sldId id="1617" r:id="rId23"/>
    <p:sldId id="1618" r:id="rId24"/>
    <p:sldId id="1619" r:id="rId25"/>
    <p:sldId id="1620" r:id="rId26"/>
    <p:sldId id="1621" r:id="rId27"/>
    <p:sldId id="1624" r:id="rId28"/>
    <p:sldId id="1626" r:id="rId29"/>
    <p:sldId id="1627" r:id="rId30"/>
    <p:sldId id="1622" r:id="rId31"/>
    <p:sldId id="1623" r:id="rId32"/>
    <p:sldId id="1591" r:id="rId33"/>
    <p:sldId id="160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E15228-D721-46AA-9C24-A9A40A9AC45D}">
          <p14:sldIdLst>
            <p14:sldId id="256"/>
            <p14:sldId id="1581"/>
            <p14:sldId id="1582"/>
            <p14:sldId id="1583"/>
            <p14:sldId id="1584"/>
            <p14:sldId id="1611"/>
            <p14:sldId id="1585"/>
            <p14:sldId id="1586"/>
            <p14:sldId id="1608"/>
            <p14:sldId id="1609"/>
            <p14:sldId id="1616"/>
            <p14:sldId id="1613"/>
            <p14:sldId id="1614"/>
            <p14:sldId id="1615"/>
            <p14:sldId id="1610"/>
            <p14:sldId id="1593"/>
            <p14:sldId id="1596"/>
            <p14:sldId id="1606"/>
            <p14:sldId id="1607"/>
            <p14:sldId id="1628"/>
          </p14:sldIdLst>
        </p14:section>
        <p14:section name="Untitled Section" id="{B9EC9406-E303-4F20-89C0-054E6935C02A}">
          <p14:sldIdLst>
            <p14:sldId id="1604"/>
            <p14:sldId id="1617"/>
            <p14:sldId id="1618"/>
            <p14:sldId id="1619"/>
            <p14:sldId id="1620"/>
            <p14:sldId id="1621"/>
            <p14:sldId id="1624"/>
            <p14:sldId id="1626"/>
            <p14:sldId id="1627"/>
            <p14:sldId id="1622"/>
            <p14:sldId id="1623"/>
            <p14:sldId id="1591"/>
            <p14:sldId id="1603"/>
          </p14:sldIdLst>
        </p14:section>
        <p14:section name="Раздел без заголовка" id="{C1190BE5-E9CE-47E3-A23B-2CC9516714E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9588" autoAdjust="0"/>
  </p:normalViewPr>
  <p:slideViewPr>
    <p:cSldViewPr snapToGrid="0">
      <p:cViewPr varScale="1">
        <p:scale>
          <a:sx n="103" d="100"/>
          <a:sy n="103" d="100"/>
        </p:scale>
        <p:origin x="7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147BC-879E-4B34-8C3B-95898B2C65F5}" type="datetimeFigureOut">
              <a:rPr lang="en-GB" smtClean="0"/>
              <a:t>15/11/2023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F355D-500F-4937-A661-89CE7DC13BB7}" type="slidenum">
              <a:rPr lang="en-GB" smtClean="0"/>
              <a:t>‹#›</a:t>
            </a:fld>
            <a:endParaRPr lang="en-GB"/>
          </a:p>
        </p:txBody>
      </p:sp>
    </p:spTree>
    <p:extLst>
      <p:ext uri="{BB962C8B-B14F-4D97-AF65-F5344CB8AC3E}">
        <p14:creationId xmlns:p14="http://schemas.microsoft.com/office/powerpoint/2010/main" val="174755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xx compares the cumulative earnings distribution from ASHE and the UKMOD input data based on UKHLS and FRS for 2019 for all employees and for men and women (plotting decile points cumulatively). </a:t>
            </a:r>
          </a:p>
          <a:p>
            <a:r>
              <a:rPr lang="en-US" dirty="0"/>
              <a:t>In the UKMOD-FRS data average earnings and males earnings are slightly overestimated at the top of the earnings distribution compared to ASHE data, and underestimated in the middle. </a:t>
            </a:r>
          </a:p>
          <a:p>
            <a:r>
              <a:rPr lang="en-US" dirty="0"/>
              <a:t>Earnings based on UKMOD-UKHLS are slightly underestimated across all the distribution. </a:t>
            </a:r>
            <a:endParaRPr lang="en-GB" dirty="0"/>
          </a:p>
        </p:txBody>
      </p:sp>
      <p:sp>
        <p:nvSpPr>
          <p:cNvPr id="4" name="Slide Number Placeholder 3"/>
          <p:cNvSpPr>
            <a:spLocks noGrp="1"/>
          </p:cNvSpPr>
          <p:nvPr>
            <p:ph type="sldNum" sz="quarter" idx="5"/>
          </p:nvPr>
        </p:nvSpPr>
        <p:spPr/>
        <p:txBody>
          <a:bodyPr/>
          <a:lstStyle/>
          <a:p>
            <a:fld id="{189F355D-500F-4937-A661-89CE7DC13BB7}" type="slidenum">
              <a:rPr lang="en-GB" smtClean="0"/>
              <a:t>8</a:t>
            </a:fld>
            <a:endParaRPr lang="en-GB"/>
          </a:p>
        </p:txBody>
      </p:sp>
    </p:spTree>
    <p:extLst>
      <p:ext uri="{BB962C8B-B14F-4D97-AF65-F5344CB8AC3E}">
        <p14:creationId xmlns:p14="http://schemas.microsoft.com/office/powerpoint/2010/main" val="768903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8417C5-4C61-8B3F-CF43-44A59AE10CF8}"/>
              </a:ext>
            </a:extLst>
          </p:cNvPr>
          <p:cNvPicPr>
            <a:picLocks noChangeAspect="1"/>
          </p:cNvPicPr>
          <p:nvPr userDrawn="1"/>
        </p:nvPicPr>
        <p:blipFill>
          <a:blip r:embed="rId2"/>
          <a:stretch>
            <a:fillRect/>
          </a:stretch>
        </p:blipFill>
        <p:spPr>
          <a:xfrm>
            <a:off x="149745" y="457200"/>
            <a:ext cx="4284672" cy="5069305"/>
          </a:xfrm>
          <a:prstGeom prst="rect">
            <a:avLst/>
          </a:prstGeom>
        </p:spPr>
      </p:pic>
      <p:pic>
        <p:nvPicPr>
          <p:cNvPr id="6" name="图片 3">
            <a:extLst>
              <a:ext uri="{FF2B5EF4-FFF2-40B4-BE49-F238E27FC236}">
                <a16:creationId xmlns:a16="http://schemas.microsoft.com/office/drawing/2014/main" id="{27A9ABB2-5A89-4FAF-ABEC-F398A3BBCE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3032" y="5403054"/>
            <a:ext cx="7715949" cy="665165"/>
          </a:xfrm>
          <a:prstGeom prst="rect">
            <a:avLst/>
          </a:prstGeom>
        </p:spPr>
      </p:pic>
      <p:sp>
        <p:nvSpPr>
          <p:cNvPr id="2" name="Title 1">
            <a:extLst>
              <a:ext uri="{FF2B5EF4-FFF2-40B4-BE49-F238E27FC236}">
                <a16:creationId xmlns:a16="http://schemas.microsoft.com/office/drawing/2014/main" id="{B12FFBBF-B792-450B-BD64-CD5AD5F94D7A}"/>
              </a:ext>
            </a:extLst>
          </p:cNvPr>
          <p:cNvSpPr>
            <a:spLocks noGrp="1"/>
          </p:cNvSpPr>
          <p:nvPr>
            <p:ph type="ctrTitle"/>
          </p:nvPr>
        </p:nvSpPr>
        <p:spPr>
          <a:xfrm>
            <a:off x="2125575" y="1122363"/>
            <a:ext cx="9144000" cy="2387600"/>
          </a:xfrm>
          <a:prstGeom prst="rect">
            <a:avLst/>
          </a:prstGeom>
        </p:spPr>
        <p:txBody>
          <a:bodyPr anchor="b"/>
          <a:lstStyle>
            <a:lvl1pPr algn="l">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DFDC9BD-01AC-4F21-B4AF-3A8660F7D345}"/>
              </a:ext>
            </a:extLst>
          </p:cNvPr>
          <p:cNvSpPr>
            <a:spLocks noGrp="1"/>
          </p:cNvSpPr>
          <p:nvPr>
            <p:ph type="subTitle" idx="1"/>
          </p:nvPr>
        </p:nvSpPr>
        <p:spPr>
          <a:xfrm>
            <a:off x="4203032" y="3602038"/>
            <a:ext cx="646496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Box 3">
            <a:extLst>
              <a:ext uri="{FF2B5EF4-FFF2-40B4-BE49-F238E27FC236}">
                <a16:creationId xmlns:a16="http://schemas.microsoft.com/office/drawing/2014/main" id="{BA76D65D-AA00-418E-9615-0ED112A78F2A}"/>
              </a:ext>
            </a:extLst>
          </p:cNvPr>
          <p:cNvSpPr txBox="1"/>
          <p:nvPr userDrawn="1"/>
        </p:nvSpPr>
        <p:spPr>
          <a:xfrm>
            <a:off x="4397479" y="5550970"/>
            <a:ext cx="7375421" cy="369332"/>
          </a:xfrm>
          <a:prstGeom prst="rect">
            <a:avLst/>
          </a:prstGeom>
          <a:noFill/>
        </p:spPr>
        <p:txBody>
          <a:bodyPr wrap="square" rtlCol="0">
            <a:spAutoFit/>
          </a:bodyPr>
          <a:lstStyle/>
          <a:p>
            <a:r>
              <a:rPr lang="en-GB" dirty="0">
                <a:solidFill>
                  <a:schemeClr val="bg1"/>
                </a:solidFill>
              </a:rPr>
              <a:t>Advanced training course – Nov 2023</a:t>
            </a:r>
          </a:p>
        </p:txBody>
      </p:sp>
    </p:spTree>
    <p:extLst>
      <p:ext uri="{BB962C8B-B14F-4D97-AF65-F5344CB8AC3E}">
        <p14:creationId xmlns:p14="http://schemas.microsoft.com/office/powerpoint/2010/main" val="383838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1669415-CADB-41C9-945F-AD33C619B08C}"/>
              </a:ext>
            </a:extLst>
          </p:cNvPr>
          <p:cNvPicPr>
            <a:picLocks noChangeAspect="1"/>
          </p:cNvPicPr>
          <p:nvPr userDrawn="1"/>
        </p:nvPicPr>
        <p:blipFill>
          <a:blip r:embed="rId2">
            <a:alphaModFix amt="50000"/>
          </a:blip>
          <a:stretch>
            <a:fillRect/>
          </a:stretch>
        </p:blipFill>
        <p:spPr>
          <a:xfrm>
            <a:off x="45902" y="43069"/>
            <a:ext cx="1582973" cy="1872856"/>
          </a:xfrm>
          <a:prstGeom prst="rect">
            <a:avLst/>
          </a:prstGeom>
        </p:spPr>
      </p:pic>
      <p:sp>
        <p:nvSpPr>
          <p:cNvPr id="2" name="Title 1">
            <a:extLst>
              <a:ext uri="{FF2B5EF4-FFF2-40B4-BE49-F238E27FC236}">
                <a16:creationId xmlns:a16="http://schemas.microsoft.com/office/drawing/2014/main" id="{A78E78AF-237E-4C71-BF62-844E5F95AB33}"/>
              </a:ext>
            </a:extLst>
          </p:cNvPr>
          <p:cNvSpPr>
            <a:spLocks noGrp="1"/>
          </p:cNvSpPr>
          <p:nvPr>
            <p:ph type="title"/>
          </p:nvPr>
        </p:nvSpPr>
        <p:spPr>
          <a:xfrm>
            <a:off x="643114" y="367630"/>
            <a:ext cx="10515600" cy="1325563"/>
          </a:xfrm>
          <a:prstGeom prst="rect">
            <a:avLst/>
          </a:prstGeom>
        </p:spPr>
        <p:txBody>
          <a:bodyPr>
            <a:normAutofit/>
          </a:bodyPr>
          <a:lstStyle>
            <a:lvl1pPr>
              <a:defRPr sz="40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C4177F3-DFB0-4DEF-882E-B528195E6B33}"/>
              </a:ext>
            </a:extLst>
          </p:cNvPr>
          <p:cNvSpPr>
            <a:spLocks noGrp="1"/>
          </p:cNvSpPr>
          <p:nvPr>
            <p:ph idx="1"/>
          </p:nvPr>
        </p:nvSpPr>
        <p:spPr>
          <a:xfrm>
            <a:off x="774032" y="1915925"/>
            <a:ext cx="10515600" cy="4261038"/>
          </a:xfrm>
        </p:spPr>
        <p:txBody>
          <a:bodyPr/>
          <a:lstStyle>
            <a:lvl1pPr>
              <a:buSzPct val="50000"/>
              <a:defRPr/>
            </a:lvl1pPr>
            <a:lvl2pPr>
              <a:buSzPct val="50000"/>
              <a:defRPr/>
            </a:lvl2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62F75F65-F4C3-4C16-B511-797CB3EA1E4A}"/>
              </a:ext>
            </a:extLst>
          </p:cNvPr>
          <p:cNvSpPr>
            <a:spLocks noGrp="1"/>
          </p:cNvSpPr>
          <p:nvPr>
            <p:ph type="sldNum" sz="quarter" idx="12"/>
          </p:nvPr>
        </p:nvSpPr>
        <p:spPr/>
        <p:txBody>
          <a:bodyPr/>
          <a:lstStyle>
            <a:lvl1pPr>
              <a:defRPr/>
            </a:lvl1pPr>
          </a:lstStyle>
          <a:p>
            <a:fld id="{713F5FA8-502F-4040-BB3A-C027D4B0F640}" type="slidenum">
              <a:rPr lang="en-GB" smtClean="0"/>
              <a:pPr/>
              <a:t>‹#›</a:t>
            </a:fld>
            <a:endParaRPr lang="en-GB" dirty="0"/>
          </a:p>
        </p:txBody>
      </p:sp>
      <p:sp>
        <p:nvSpPr>
          <p:cNvPr id="14" name="Footer Placeholder 4">
            <a:extLst>
              <a:ext uri="{FF2B5EF4-FFF2-40B4-BE49-F238E27FC236}">
                <a16:creationId xmlns:a16="http://schemas.microsoft.com/office/drawing/2014/main" id="{561D47A0-CC6A-43B8-9978-F85D6918DB73}"/>
              </a:ext>
            </a:extLst>
          </p:cNvPr>
          <p:cNvSpPr>
            <a:spLocks noGrp="1"/>
          </p:cNvSpPr>
          <p:nvPr>
            <p:ph type="ftr" sz="quarter" idx="3"/>
          </p:nvPr>
        </p:nvSpPr>
        <p:spPr>
          <a:xfrm>
            <a:off x="5314950" y="6356350"/>
            <a:ext cx="55054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pic>
        <p:nvPicPr>
          <p:cNvPr id="10" name="图片 3">
            <a:extLst>
              <a:ext uri="{FF2B5EF4-FFF2-40B4-BE49-F238E27FC236}">
                <a16:creationId xmlns:a16="http://schemas.microsoft.com/office/drawing/2014/main" id="{B296D8B7-C67E-4D63-9FB9-FACBB5E42983}"/>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8325526" y="136525"/>
            <a:ext cx="3866474" cy="93663"/>
          </a:xfrm>
          <a:prstGeom prst="rect">
            <a:avLst/>
          </a:prstGeom>
        </p:spPr>
      </p:pic>
    </p:spTree>
    <p:extLst>
      <p:ext uri="{BB962C8B-B14F-4D97-AF65-F5344CB8AC3E}">
        <p14:creationId xmlns:p14="http://schemas.microsoft.com/office/powerpoint/2010/main" val="241558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1669415-CADB-41C9-945F-AD33C619B08C}"/>
              </a:ext>
            </a:extLst>
          </p:cNvPr>
          <p:cNvPicPr>
            <a:picLocks noChangeAspect="1"/>
          </p:cNvPicPr>
          <p:nvPr userDrawn="1"/>
        </p:nvPicPr>
        <p:blipFill>
          <a:blip r:embed="rId2">
            <a:alphaModFix amt="50000"/>
          </a:blip>
          <a:stretch>
            <a:fillRect/>
          </a:stretch>
        </p:blipFill>
        <p:spPr>
          <a:xfrm>
            <a:off x="45902" y="43069"/>
            <a:ext cx="1582973" cy="1872856"/>
          </a:xfrm>
          <a:prstGeom prst="rect">
            <a:avLst/>
          </a:prstGeom>
        </p:spPr>
      </p:pic>
      <p:sp>
        <p:nvSpPr>
          <p:cNvPr id="2" name="Title 1">
            <a:extLst>
              <a:ext uri="{FF2B5EF4-FFF2-40B4-BE49-F238E27FC236}">
                <a16:creationId xmlns:a16="http://schemas.microsoft.com/office/drawing/2014/main" id="{A78E78AF-237E-4C71-BF62-844E5F95AB33}"/>
              </a:ext>
            </a:extLst>
          </p:cNvPr>
          <p:cNvSpPr>
            <a:spLocks noGrp="1"/>
          </p:cNvSpPr>
          <p:nvPr>
            <p:ph type="title"/>
          </p:nvPr>
        </p:nvSpPr>
        <p:spPr>
          <a:xfrm>
            <a:off x="643114" y="367630"/>
            <a:ext cx="10515600" cy="1325563"/>
          </a:xfrm>
          <a:prstGeom prst="rect">
            <a:avLst/>
          </a:prstGeom>
        </p:spPr>
        <p:txBody>
          <a:bodyPr>
            <a:normAutofit/>
          </a:bodyPr>
          <a:lstStyle>
            <a:lvl1pPr>
              <a:defRPr sz="40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C4177F3-DFB0-4DEF-882E-B528195E6B33}"/>
              </a:ext>
            </a:extLst>
          </p:cNvPr>
          <p:cNvSpPr>
            <a:spLocks noGrp="1"/>
          </p:cNvSpPr>
          <p:nvPr>
            <p:ph idx="1"/>
          </p:nvPr>
        </p:nvSpPr>
        <p:spPr>
          <a:xfrm>
            <a:off x="649740" y="1915925"/>
            <a:ext cx="5067479" cy="4261038"/>
          </a:xfrm>
        </p:spPr>
        <p:txBody>
          <a:bodyPr/>
          <a:lstStyle>
            <a:lvl1pPr>
              <a:buSzPct val="50000"/>
              <a:defRPr/>
            </a:lvl1pPr>
            <a:lvl2pPr>
              <a:buSzPct val="50000"/>
              <a:defRPr/>
            </a:lvl2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62F75F65-F4C3-4C16-B511-797CB3EA1E4A}"/>
              </a:ext>
            </a:extLst>
          </p:cNvPr>
          <p:cNvSpPr>
            <a:spLocks noGrp="1"/>
          </p:cNvSpPr>
          <p:nvPr>
            <p:ph type="sldNum" sz="quarter" idx="12"/>
          </p:nvPr>
        </p:nvSpPr>
        <p:spPr/>
        <p:txBody>
          <a:bodyPr/>
          <a:lstStyle>
            <a:lvl1pPr>
              <a:defRPr/>
            </a:lvl1pPr>
          </a:lstStyle>
          <a:p>
            <a:fld id="{713F5FA8-502F-4040-BB3A-C027D4B0F640}" type="slidenum">
              <a:rPr lang="en-GB" smtClean="0"/>
              <a:pPr/>
              <a:t>‹#›</a:t>
            </a:fld>
            <a:endParaRPr lang="en-GB" dirty="0"/>
          </a:p>
        </p:txBody>
      </p:sp>
      <p:sp>
        <p:nvSpPr>
          <p:cNvPr id="14" name="Footer Placeholder 4">
            <a:extLst>
              <a:ext uri="{FF2B5EF4-FFF2-40B4-BE49-F238E27FC236}">
                <a16:creationId xmlns:a16="http://schemas.microsoft.com/office/drawing/2014/main" id="{561D47A0-CC6A-43B8-9978-F85D6918DB73}"/>
              </a:ext>
            </a:extLst>
          </p:cNvPr>
          <p:cNvSpPr>
            <a:spLocks noGrp="1"/>
          </p:cNvSpPr>
          <p:nvPr>
            <p:ph type="ftr" sz="quarter" idx="3"/>
          </p:nvPr>
        </p:nvSpPr>
        <p:spPr>
          <a:xfrm>
            <a:off x="5314950" y="6356350"/>
            <a:ext cx="55054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pic>
        <p:nvPicPr>
          <p:cNvPr id="10" name="图片 3">
            <a:extLst>
              <a:ext uri="{FF2B5EF4-FFF2-40B4-BE49-F238E27FC236}">
                <a16:creationId xmlns:a16="http://schemas.microsoft.com/office/drawing/2014/main" id="{B296D8B7-C67E-4D63-9FB9-FACBB5E42983}"/>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8325526" y="136525"/>
            <a:ext cx="3866474" cy="93663"/>
          </a:xfrm>
          <a:prstGeom prst="rect">
            <a:avLst/>
          </a:prstGeom>
        </p:spPr>
      </p:pic>
      <p:sp>
        <p:nvSpPr>
          <p:cNvPr id="4" name="Content Placeholder 2">
            <a:extLst>
              <a:ext uri="{FF2B5EF4-FFF2-40B4-BE49-F238E27FC236}">
                <a16:creationId xmlns:a16="http://schemas.microsoft.com/office/drawing/2014/main" id="{CAEC271A-AAB3-4C45-E9DF-F14693D21C18}"/>
              </a:ext>
            </a:extLst>
          </p:cNvPr>
          <p:cNvSpPr>
            <a:spLocks noGrp="1"/>
          </p:cNvSpPr>
          <p:nvPr>
            <p:ph idx="13"/>
          </p:nvPr>
        </p:nvSpPr>
        <p:spPr>
          <a:xfrm>
            <a:off x="6091235" y="1915925"/>
            <a:ext cx="5067479" cy="4261038"/>
          </a:xfrm>
        </p:spPr>
        <p:txBody>
          <a:bodyPr/>
          <a:lstStyle>
            <a:lvl1pPr>
              <a:buSzPct val="50000"/>
              <a:defRPr/>
            </a:lvl1pPr>
            <a:lvl2pPr>
              <a:buSzPct val="50000"/>
              <a:defRPr/>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878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0CAB3D-C790-4CB3-B6BC-C638E9CF6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495C14E-29FB-445A-93F0-5302860F69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85DD4E3A-02B6-4F26-BF78-27AC73019822}"/>
              </a:ext>
            </a:extLst>
          </p:cNvPr>
          <p:cNvSpPr>
            <a:spLocks noGrp="1"/>
          </p:cNvSpPr>
          <p:nvPr>
            <p:ph type="sldNum" sz="quarter" idx="4"/>
          </p:nvPr>
        </p:nvSpPr>
        <p:spPr>
          <a:xfrm>
            <a:off x="10906126" y="6356350"/>
            <a:ext cx="4476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D939E-3BB8-48E0-9D9F-DC1C7BF8C5A7}" type="slidenum">
              <a:rPr lang="en-GB" smtClean="0"/>
              <a:t>‹#›</a:t>
            </a:fld>
            <a:endParaRPr lang="en-GB"/>
          </a:p>
        </p:txBody>
      </p:sp>
      <p:pic>
        <p:nvPicPr>
          <p:cNvPr id="8" name="Picture 7" descr="Graphical user interface, text&#10;&#10;Description automatically generated">
            <a:extLst>
              <a:ext uri="{FF2B5EF4-FFF2-40B4-BE49-F238E27FC236}">
                <a16:creationId xmlns:a16="http://schemas.microsoft.com/office/drawing/2014/main" id="{A9BC46A0-62CE-4B53-87D5-932E9B919A0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779420" y="6215949"/>
            <a:ext cx="1324122" cy="523707"/>
          </a:xfrm>
          <a:prstGeom prst="rect">
            <a:avLst/>
          </a:prstGeom>
        </p:spPr>
      </p:pic>
      <p:pic>
        <p:nvPicPr>
          <p:cNvPr id="9" name="Picture 8" descr="Logo, company name&#10;&#10;Description automatically generated">
            <a:extLst>
              <a:ext uri="{FF2B5EF4-FFF2-40B4-BE49-F238E27FC236}">
                <a16:creationId xmlns:a16="http://schemas.microsoft.com/office/drawing/2014/main" id="{747FF145-AD1C-4765-A3F4-B0BCD2BFE0B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8434086" y="6052532"/>
            <a:ext cx="805468" cy="805468"/>
          </a:xfrm>
          <a:prstGeom prst="rect">
            <a:avLst/>
          </a:prstGeom>
        </p:spPr>
      </p:pic>
      <p:pic>
        <p:nvPicPr>
          <p:cNvPr id="10" name="Picture 9" descr="Logo, company name&#10;&#10;Description automatically generated">
            <a:extLst>
              <a:ext uri="{FF2B5EF4-FFF2-40B4-BE49-F238E27FC236}">
                <a16:creationId xmlns:a16="http://schemas.microsoft.com/office/drawing/2014/main" id="{23766383-50B5-4AF0-9817-5A8374ADFC5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55356" y="6326891"/>
            <a:ext cx="1150770" cy="416499"/>
          </a:xfrm>
          <a:prstGeom prst="rect">
            <a:avLst/>
          </a:prstGeom>
        </p:spPr>
      </p:pic>
    </p:spTree>
    <p:extLst>
      <p:ext uri="{BB962C8B-B14F-4D97-AF65-F5344CB8AC3E}">
        <p14:creationId xmlns:p14="http://schemas.microsoft.com/office/powerpoint/2010/main" val="173200402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75000"/>
        <a:buFontTx/>
        <a:buBlip>
          <a:blip r:embed="rId8"/>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eta.ukdataservice.ac.uk/datacatalogue/studies/study?id=914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icrosimulation.ac.uk/publications/publication-55774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51FEB-9609-4413-AE18-334E9BE12976}"/>
              </a:ext>
            </a:extLst>
          </p:cNvPr>
          <p:cNvSpPr>
            <a:spLocks noGrp="1"/>
          </p:cNvSpPr>
          <p:nvPr>
            <p:ph type="ctrTitle"/>
          </p:nvPr>
        </p:nvSpPr>
        <p:spPr>
          <a:xfrm>
            <a:off x="4330033" y="2127182"/>
            <a:ext cx="7327914" cy="1243825"/>
          </a:xfrm>
        </p:spPr>
        <p:txBody>
          <a:bodyPr>
            <a:noAutofit/>
          </a:bodyPr>
          <a:lstStyle/>
          <a:p>
            <a:r>
              <a:rPr lang="en-US" sz="4800" dirty="0"/>
              <a:t>Use of </a:t>
            </a:r>
            <a:r>
              <a:rPr lang="en-US" sz="4800" dirty="0" smtClean="0"/>
              <a:t>UKHLS-Understanding Society data </a:t>
            </a:r>
            <a:r>
              <a:rPr lang="en-US" sz="4800" dirty="0"/>
              <a:t>in UKMOD</a:t>
            </a:r>
            <a:endParaRPr lang="en-GB" sz="4800" dirty="0"/>
          </a:p>
        </p:txBody>
      </p:sp>
      <p:sp>
        <p:nvSpPr>
          <p:cNvPr id="3" name="Subtitle 2">
            <a:extLst>
              <a:ext uri="{FF2B5EF4-FFF2-40B4-BE49-F238E27FC236}">
                <a16:creationId xmlns:a16="http://schemas.microsoft.com/office/drawing/2014/main" id="{1D1EB020-CD78-4717-AD8A-1DFB8C0A5465}"/>
              </a:ext>
            </a:extLst>
          </p:cNvPr>
          <p:cNvSpPr>
            <a:spLocks noGrp="1"/>
          </p:cNvSpPr>
          <p:nvPr>
            <p:ph type="subTitle" idx="1"/>
          </p:nvPr>
        </p:nvSpPr>
        <p:spPr>
          <a:xfrm>
            <a:off x="4330033" y="3703645"/>
            <a:ext cx="6896768" cy="1096960"/>
          </a:xfrm>
        </p:spPr>
        <p:txBody>
          <a:bodyPr/>
          <a:lstStyle/>
          <a:p>
            <a:r>
              <a:rPr lang="en-GB" dirty="0"/>
              <a:t>Matteo Richiardi, Daria Popova and Justin van de Ven</a:t>
            </a:r>
          </a:p>
          <a:p>
            <a:r>
              <a:rPr lang="en-GB" dirty="0"/>
              <a:t>University of Essex</a:t>
            </a:r>
            <a:endParaRPr lang="en-AU" dirty="0"/>
          </a:p>
          <a:p>
            <a:endParaRPr lang="en-GB" dirty="0"/>
          </a:p>
        </p:txBody>
      </p:sp>
    </p:spTree>
    <p:extLst>
      <p:ext uri="{BB962C8B-B14F-4D97-AF65-F5344CB8AC3E}">
        <p14:creationId xmlns:p14="http://schemas.microsoft.com/office/powerpoint/2010/main" val="1264997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B4EB9-3C5E-2020-7FDC-268573C31434}"/>
              </a:ext>
            </a:extLst>
          </p:cNvPr>
          <p:cNvSpPr>
            <a:spLocks noGrp="1"/>
          </p:cNvSpPr>
          <p:nvPr>
            <p:ph type="title"/>
          </p:nvPr>
        </p:nvSpPr>
        <p:spPr>
          <a:xfrm>
            <a:off x="1565904" y="409575"/>
            <a:ext cx="10515600" cy="1273649"/>
          </a:xfrm>
        </p:spPr>
        <p:txBody>
          <a:bodyPr/>
          <a:lstStyle/>
          <a:p>
            <a:r>
              <a:rPr lang="en-US" dirty="0"/>
              <a:t>Main differences between UKHLS and FRS input data</a:t>
            </a:r>
            <a:endParaRPr lang="en-GB" dirty="0"/>
          </a:p>
        </p:txBody>
      </p:sp>
      <p:sp>
        <p:nvSpPr>
          <p:cNvPr id="3" name="Content Placeholder 2">
            <a:extLst>
              <a:ext uri="{FF2B5EF4-FFF2-40B4-BE49-F238E27FC236}">
                <a16:creationId xmlns:a16="http://schemas.microsoft.com/office/drawing/2014/main" id="{71D72A72-37AA-4777-CE0B-C976204C445A}"/>
              </a:ext>
            </a:extLst>
          </p:cNvPr>
          <p:cNvSpPr>
            <a:spLocks noGrp="1"/>
          </p:cNvSpPr>
          <p:nvPr>
            <p:ph idx="1"/>
          </p:nvPr>
        </p:nvSpPr>
        <p:spPr>
          <a:xfrm>
            <a:off x="1301086" y="1915925"/>
            <a:ext cx="9988545" cy="4261038"/>
          </a:xfrm>
        </p:spPr>
        <p:txBody>
          <a:bodyPr>
            <a:normAutofit lnSpcReduction="10000"/>
          </a:bodyPr>
          <a:lstStyle/>
          <a:p>
            <a:pPr lvl="0">
              <a:spcAft>
                <a:spcPts val="600"/>
              </a:spcAft>
            </a:pPr>
            <a:r>
              <a:rPr lang="en-GB" sz="2400" dirty="0"/>
              <a:t>High-income individuals are generally underrepresented in the UKHLS sample, possibly due to </a:t>
            </a:r>
            <a:r>
              <a:rPr lang="en-GB" sz="2400" dirty="0" smtClean="0"/>
              <a:t>their higher </a:t>
            </a:r>
            <a:r>
              <a:rPr lang="en-GB" sz="2400" dirty="0"/>
              <a:t>survey non-response </a:t>
            </a:r>
            <a:r>
              <a:rPr lang="en-GB" sz="2400" dirty="0" smtClean="0">
                <a:sym typeface="Wingdings" panose="05000000000000000000" pitchFamily="2" charset="2"/>
              </a:rPr>
              <a:t> </a:t>
            </a:r>
            <a:r>
              <a:rPr lang="en-GB" sz="2400" dirty="0">
                <a:sym typeface="Wingdings" panose="05000000000000000000" pitchFamily="2" charset="2"/>
              </a:rPr>
              <a:t>L</a:t>
            </a:r>
            <a:r>
              <a:rPr lang="en-GB" sz="2400" dirty="0"/>
              <a:t>ower aggregate inequality estimates in UKMOD compared to HBAI. </a:t>
            </a:r>
          </a:p>
          <a:p>
            <a:pPr lvl="0">
              <a:spcAft>
                <a:spcPts val="600"/>
              </a:spcAft>
            </a:pPr>
            <a:r>
              <a:rPr lang="en-GB" sz="2400" dirty="0"/>
              <a:t>O</a:t>
            </a:r>
            <a:r>
              <a:rPr lang="en-US" sz="2400" dirty="0" err="1"/>
              <a:t>ver</a:t>
            </a:r>
            <a:r>
              <a:rPr lang="en-US" sz="2400" dirty="0"/>
              <a:t>-simulation of some means-tested benefits </a:t>
            </a:r>
            <a:r>
              <a:rPr lang="en-US" sz="2400" dirty="0">
                <a:sym typeface="Wingdings" panose="05000000000000000000" pitchFamily="2" charset="2"/>
              </a:rPr>
              <a:t> </a:t>
            </a:r>
            <a:r>
              <a:rPr lang="en-US" sz="2400" dirty="0"/>
              <a:t>lower </a:t>
            </a:r>
            <a:r>
              <a:rPr lang="en-GB" sz="2400" dirty="0"/>
              <a:t>poverty threshold and poverty estimates in UKMOD using UKHLS data, compared to HBAI. </a:t>
            </a:r>
          </a:p>
          <a:p>
            <a:pPr lvl="0">
              <a:spcAft>
                <a:spcPts val="600"/>
              </a:spcAft>
            </a:pPr>
            <a:r>
              <a:rPr lang="en-GB" sz="2400" dirty="0"/>
              <a:t>Older people are over-represented in the UKHLS sample which is typical of longitudinal surveys </a:t>
            </a:r>
            <a:r>
              <a:rPr lang="en-GB" sz="2400" dirty="0">
                <a:sym typeface="Wingdings" panose="05000000000000000000" pitchFamily="2" charset="2"/>
              </a:rPr>
              <a:t> p</a:t>
            </a:r>
            <a:r>
              <a:rPr lang="en-GB" sz="2400" dirty="0"/>
              <a:t>ension income and allowances typically received by the elderly are over-estimated in UKHLS. </a:t>
            </a:r>
          </a:p>
          <a:p>
            <a:pPr>
              <a:spcAft>
                <a:spcPts val="600"/>
              </a:spcAft>
            </a:pPr>
            <a:r>
              <a:rPr lang="en-GB" sz="2400" dirty="0"/>
              <a:t>Some income sources appear to be </a:t>
            </a:r>
            <a:r>
              <a:rPr lang="en-GB" sz="2400" b="1" dirty="0"/>
              <a:t>better captured in UKHLS </a:t>
            </a:r>
            <a:r>
              <a:rPr lang="en-GB" sz="2400" dirty="0"/>
              <a:t>than in the FRS: e.g. investment and property income, income from odd jobs and private pension. </a:t>
            </a:r>
          </a:p>
          <a:p>
            <a:pPr lvl="0">
              <a:spcAft>
                <a:spcPts val="600"/>
              </a:spcAft>
            </a:pPr>
            <a:endParaRPr lang="en-GB" sz="2400" dirty="0"/>
          </a:p>
          <a:p>
            <a:endParaRPr lang="en-GB" dirty="0"/>
          </a:p>
        </p:txBody>
      </p:sp>
      <p:sp>
        <p:nvSpPr>
          <p:cNvPr id="4" name="Slide Number Placeholder 3">
            <a:extLst>
              <a:ext uri="{FF2B5EF4-FFF2-40B4-BE49-F238E27FC236}">
                <a16:creationId xmlns:a16="http://schemas.microsoft.com/office/drawing/2014/main" id="{E061A75B-3327-1D38-58D2-B1BAB58C5283}"/>
              </a:ext>
            </a:extLst>
          </p:cNvPr>
          <p:cNvSpPr>
            <a:spLocks noGrp="1"/>
          </p:cNvSpPr>
          <p:nvPr>
            <p:ph type="sldNum" sz="quarter" idx="12"/>
          </p:nvPr>
        </p:nvSpPr>
        <p:spPr/>
        <p:txBody>
          <a:bodyPr/>
          <a:lstStyle/>
          <a:p>
            <a:fld id="{713F5FA8-502F-4040-BB3A-C027D4B0F640}" type="slidenum">
              <a:rPr lang="en-GB" smtClean="0"/>
              <a:pPr/>
              <a:t>10</a:t>
            </a:fld>
            <a:endParaRPr lang="en-GB" dirty="0"/>
          </a:p>
        </p:txBody>
      </p:sp>
      <p:sp>
        <p:nvSpPr>
          <p:cNvPr id="5" name="Footer Placeholder 4">
            <a:extLst>
              <a:ext uri="{FF2B5EF4-FFF2-40B4-BE49-F238E27FC236}">
                <a16:creationId xmlns:a16="http://schemas.microsoft.com/office/drawing/2014/main" id="{5E2A2FB7-4370-1A6B-962C-8A42361384B0}"/>
              </a:ext>
            </a:extLst>
          </p:cNvPr>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944054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364" y="2682205"/>
            <a:ext cx="10515600" cy="1325563"/>
          </a:xfrm>
        </p:spPr>
        <p:txBody>
          <a:bodyPr/>
          <a:lstStyle/>
          <a:p>
            <a:r>
              <a:rPr lang="en-GB" dirty="0" smtClean="0"/>
              <a:t>Research uses. </a:t>
            </a:r>
            <a:endParaRPr lang="ru-RU" dirty="0"/>
          </a:p>
        </p:txBody>
      </p:sp>
      <p:sp>
        <p:nvSpPr>
          <p:cNvPr id="4" name="Номер слайда 3"/>
          <p:cNvSpPr>
            <a:spLocks noGrp="1"/>
          </p:cNvSpPr>
          <p:nvPr>
            <p:ph type="sldNum" sz="quarter" idx="12"/>
          </p:nvPr>
        </p:nvSpPr>
        <p:spPr/>
        <p:txBody>
          <a:bodyPr/>
          <a:lstStyle/>
          <a:p>
            <a:fld id="{713F5FA8-502F-4040-BB3A-C027D4B0F640}" type="slidenum">
              <a:rPr lang="en-GB" smtClean="0"/>
              <a:pPr/>
              <a:t>11</a:t>
            </a:fld>
            <a:endParaRPr lang="en-GB" dirty="0"/>
          </a:p>
        </p:txBody>
      </p:sp>
      <p:sp>
        <p:nvSpPr>
          <p:cNvPr id="5" name="Нижний колонтитул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4077139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Research uses:  Using UKMOD to enhance UKHLS</a:t>
            </a:r>
          </a:p>
        </p:txBody>
      </p:sp>
      <p:sp>
        <p:nvSpPr>
          <p:cNvPr id="3" name="Content Placeholder 2"/>
          <p:cNvSpPr>
            <a:spLocks noGrp="1"/>
          </p:cNvSpPr>
          <p:nvPr>
            <p:ph idx="1"/>
          </p:nvPr>
        </p:nvSpPr>
        <p:spPr>
          <a:xfrm>
            <a:off x="774032" y="1735138"/>
            <a:ext cx="10515600" cy="4029168"/>
          </a:xfrm>
        </p:spPr>
        <p:txBody>
          <a:bodyPr>
            <a:normAutofit fontScale="92500" lnSpcReduction="10000"/>
          </a:bodyPr>
          <a:lstStyle/>
          <a:p>
            <a:pPr lvl="1">
              <a:spcAft>
                <a:spcPts val="800"/>
              </a:spcAft>
            </a:pPr>
            <a:r>
              <a:rPr lang="en-GB" sz="2800" dirty="0"/>
              <a:t>To improve accuracy of income measures at the bottom of the income distribution, by simulating entitlement to means-tested benefits according to the statutory rules. </a:t>
            </a:r>
          </a:p>
          <a:p>
            <a:pPr lvl="1">
              <a:spcAft>
                <a:spcPts val="800"/>
              </a:spcAft>
            </a:pPr>
            <a:r>
              <a:rPr lang="en-GB" sz="2800" dirty="0"/>
              <a:t>To simulate benefit entitlement and tax liability at the individual level, whenever information is available only at the household/benefit unit level in the survey.</a:t>
            </a:r>
          </a:p>
          <a:p>
            <a:pPr lvl="1">
              <a:spcAft>
                <a:spcPts val="800"/>
              </a:spcAft>
            </a:pPr>
            <a:r>
              <a:rPr lang="en-GB" sz="2800" dirty="0"/>
              <a:t>To measure fiscal / tax advantages that are not directly observed in UKHLS, such as tax allowances or tax credits.</a:t>
            </a:r>
          </a:p>
          <a:p>
            <a:pPr lvl="1">
              <a:spcAft>
                <a:spcPts val="800"/>
              </a:spcAft>
            </a:pPr>
            <a:r>
              <a:rPr lang="en-GB" sz="2800" dirty="0"/>
              <a:t>To produce harmonised outputs based on UKHLS and FRS, and cross-validate estimates based on different sources.</a:t>
            </a:r>
          </a:p>
          <a:p>
            <a:endParaRPr lang="en-GB" sz="2400" dirty="0"/>
          </a:p>
        </p:txBody>
      </p:sp>
    </p:spTree>
    <p:extLst>
      <p:ext uri="{BB962C8B-B14F-4D97-AF65-F5344CB8AC3E}">
        <p14:creationId xmlns:p14="http://schemas.microsoft.com/office/powerpoint/2010/main" val="2434967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Research uses: </a:t>
            </a:r>
            <a:r>
              <a:rPr lang="en-US" dirty="0"/>
              <a:t>Using UKHLS to enhance UKMOD</a:t>
            </a:r>
            <a:r>
              <a:rPr lang="en-GB" dirty="0"/>
              <a:t> </a:t>
            </a:r>
          </a:p>
        </p:txBody>
      </p:sp>
      <p:sp>
        <p:nvSpPr>
          <p:cNvPr id="3" name="Content Placeholder 2"/>
          <p:cNvSpPr>
            <a:spLocks noGrp="1"/>
          </p:cNvSpPr>
          <p:nvPr>
            <p:ph idx="1"/>
          </p:nvPr>
        </p:nvSpPr>
        <p:spPr>
          <a:xfrm>
            <a:off x="774032" y="1735138"/>
            <a:ext cx="10515600" cy="4029168"/>
          </a:xfrm>
        </p:spPr>
        <p:txBody>
          <a:bodyPr>
            <a:normAutofit/>
          </a:bodyPr>
          <a:lstStyle/>
          <a:p>
            <a:pPr lvl="1">
              <a:lnSpc>
                <a:spcPct val="80000"/>
              </a:lnSpc>
              <a:spcAft>
                <a:spcPts val="800"/>
              </a:spcAft>
            </a:pPr>
            <a:endParaRPr lang="en-US" sz="2600" dirty="0"/>
          </a:p>
          <a:p>
            <a:pPr lvl="1">
              <a:lnSpc>
                <a:spcPct val="80000"/>
              </a:lnSpc>
              <a:spcAft>
                <a:spcPts val="800"/>
              </a:spcAft>
            </a:pPr>
            <a:r>
              <a:rPr lang="en-US" sz="2600" dirty="0"/>
              <a:t>To increase the precision of simulation of certain benefits, which require information about individuals’ past, such as unemployment benefits and pensions.</a:t>
            </a:r>
          </a:p>
          <a:p>
            <a:pPr lvl="1">
              <a:lnSpc>
                <a:spcPct val="80000"/>
              </a:lnSpc>
              <a:spcAft>
                <a:spcPts val="800"/>
              </a:spcAft>
            </a:pPr>
            <a:r>
              <a:rPr lang="en-US" sz="2600" dirty="0"/>
              <a:t>To use additional detailed information contained in the UKHLS to improve simulation of benefits. For example, detailed health information can be used to simulate disability benefits. </a:t>
            </a:r>
          </a:p>
          <a:p>
            <a:endParaRPr lang="en-GB" sz="2400" dirty="0"/>
          </a:p>
        </p:txBody>
      </p:sp>
    </p:spTree>
    <p:extLst>
      <p:ext uri="{BB962C8B-B14F-4D97-AF65-F5344CB8AC3E}">
        <p14:creationId xmlns:p14="http://schemas.microsoft.com/office/powerpoint/2010/main" val="2382203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58E57-EC01-253E-5E54-D4481A931A94}"/>
              </a:ext>
            </a:extLst>
          </p:cNvPr>
          <p:cNvSpPr>
            <a:spLocks noGrp="1"/>
          </p:cNvSpPr>
          <p:nvPr>
            <p:ph type="title"/>
          </p:nvPr>
        </p:nvSpPr>
        <p:spPr>
          <a:xfrm>
            <a:off x="1733550" y="367630"/>
            <a:ext cx="9425163" cy="1325563"/>
          </a:xfrm>
        </p:spPr>
        <p:txBody>
          <a:bodyPr>
            <a:normAutofit/>
          </a:bodyPr>
          <a:lstStyle/>
          <a:p>
            <a:pPr algn="ctr"/>
            <a:r>
              <a:rPr lang="en-GB" dirty="0"/>
              <a:t>Research uses: </a:t>
            </a:r>
            <a:r>
              <a:rPr lang="en-US" dirty="0"/>
              <a:t>Expanding the scope of analyses conducted using UKMOD</a:t>
            </a:r>
            <a:r>
              <a:rPr lang="en-GB" dirty="0"/>
              <a:t> </a:t>
            </a:r>
          </a:p>
        </p:txBody>
      </p:sp>
      <p:sp>
        <p:nvSpPr>
          <p:cNvPr id="3" name="Content Placeholder 2">
            <a:extLst>
              <a:ext uri="{FF2B5EF4-FFF2-40B4-BE49-F238E27FC236}">
                <a16:creationId xmlns:a16="http://schemas.microsoft.com/office/drawing/2014/main" id="{D2BE7793-3F1F-DD37-46A5-D8F7414EEC08}"/>
              </a:ext>
            </a:extLst>
          </p:cNvPr>
          <p:cNvSpPr>
            <a:spLocks noGrp="1"/>
          </p:cNvSpPr>
          <p:nvPr>
            <p:ph idx="1"/>
          </p:nvPr>
        </p:nvSpPr>
        <p:spPr/>
        <p:txBody>
          <a:bodyPr>
            <a:normAutofit/>
          </a:bodyPr>
          <a:lstStyle/>
          <a:p>
            <a:pPr lvl="1">
              <a:lnSpc>
                <a:spcPct val="80000"/>
              </a:lnSpc>
              <a:spcAft>
                <a:spcPts val="800"/>
              </a:spcAft>
            </a:pPr>
            <a:r>
              <a:rPr lang="en-US" sz="2600" dirty="0"/>
              <a:t>To </a:t>
            </a:r>
            <a:r>
              <a:rPr lang="en-US" sz="2600" dirty="0" err="1"/>
              <a:t>analyse</a:t>
            </a:r>
            <a:r>
              <a:rPr lang="en-US" sz="2600" dirty="0"/>
              <a:t> the effects of taxes and benefits on life course domains not covered in detail in the FRS data, such as employment history, partnership history, private transfers, health, and well-being. </a:t>
            </a:r>
          </a:p>
          <a:p>
            <a:pPr lvl="1">
              <a:lnSpc>
                <a:spcPct val="80000"/>
              </a:lnSpc>
              <a:spcAft>
                <a:spcPts val="800"/>
              </a:spcAft>
            </a:pPr>
            <a:r>
              <a:rPr lang="en-US" sz="2600" dirty="0"/>
              <a:t>To </a:t>
            </a:r>
            <a:r>
              <a:rPr lang="en-US" sz="2600" dirty="0" err="1"/>
              <a:t>analyse</a:t>
            </a:r>
            <a:r>
              <a:rPr lang="en-US" sz="2600" dirty="0"/>
              <a:t> the tax-benefits system and policy reforms among immigrant and ethnic minority groups, well represented in the UKHLS thanks to boost samples.</a:t>
            </a:r>
          </a:p>
          <a:p>
            <a:pPr lvl="1">
              <a:lnSpc>
                <a:spcPct val="80000"/>
              </a:lnSpc>
              <a:spcAft>
                <a:spcPts val="800"/>
              </a:spcAft>
            </a:pPr>
            <a:r>
              <a:rPr lang="en-US" sz="2600" dirty="0"/>
              <a:t>To conduct research requiring longitudinal data, such as studies of longitudinal inequality, persistent poverty, inter-generational redistribution, income dynamics and social mobility.</a:t>
            </a:r>
          </a:p>
          <a:p>
            <a:endParaRPr lang="en-GB" dirty="0"/>
          </a:p>
        </p:txBody>
      </p:sp>
      <p:sp>
        <p:nvSpPr>
          <p:cNvPr id="4" name="Slide Number Placeholder 3">
            <a:extLst>
              <a:ext uri="{FF2B5EF4-FFF2-40B4-BE49-F238E27FC236}">
                <a16:creationId xmlns:a16="http://schemas.microsoft.com/office/drawing/2014/main" id="{DFF1E235-9240-DFAB-6C6A-50E3A69ED8A0}"/>
              </a:ext>
            </a:extLst>
          </p:cNvPr>
          <p:cNvSpPr>
            <a:spLocks noGrp="1"/>
          </p:cNvSpPr>
          <p:nvPr>
            <p:ph type="sldNum" sz="quarter" idx="12"/>
          </p:nvPr>
        </p:nvSpPr>
        <p:spPr/>
        <p:txBody>
          <a:bodyPr/>
          <a:lstStyle/>
          <a:p>
            <a:fld id="{713F5FA8-502F-4040-BB3A-C027D4B0F640}" type="slidenum">
              <a:rPr lang="en-GB" smtClean="0"/>
              <a:pPr/>
              <a:t>14</a:t>
            </a:fld>
            <a:endParaRPr lang="en-GB" dirty="0"/>
          </a:p>
        </p:txBody>
      </p:sp>
      <p:sp>
        <p:nvSpPr>
          <p:cNvPr id="5" name="Footer Placeholder 4">
            <a:extLst>
              <a:ext uri="{FF2B5EF4-FFF2-40B4-BE49-F238E27FC236}">
                <a16:creationId xmlns:a16="http://schemas.microsoft.com/office/drawing/2014/main" id="{A0478FC8-195A-1D70-D277-53C5FFF69236}"/>
              </a:ext>
            </a:extLst>
          </p:cNvPr>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2448604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032" y="3167980"/>
            <a:ext cx="10515600" cy="1325563"/>
          </a:xfrm>
        </p:spPr>
        <p:txBody>
          <a:bodyPr/>
          <a:lstStyle/>
          <a:p>
            <a:r>
              <a:rPr lang="en-GB" dirty="0"/>
              <a:t>Running UKMOD with the UKHLS </a:t>
            </a:r>
            <a:r>
              <a:rPr lang="en-GB" dirty="0" smtClean="0"/>
              <a:t>dataset</a:t>
            </a:r>
            <a:endParaRPr lang="ru-RU" dirty="0"/>
          </a:p>
        </p:txBody>
      </p:sp>
      <p:sp>
        <p:nvSpPr>
          <p:cNvPr id="4" name="Номер слайда 3"/>
          <p:cNvSpPr>
            <a:spLocks noGrp="1"/>
          </p:cNvSpPr>
          <p:nvPr>
            <p:ph type="sldNum" sz="quarter" idx="12"/>
          </p:nvPr>
        </p:nvSpPr>
        <p:spPr/>
        <p:txBody>
          <a:bodyPr/>
          <a:lstStyle/>
          <a:p>
            <a:fld id="{713F5FA8-502F-4040-BB3A-C027D4B0F640}" type="slidenum">
              <a:rPr lang="en-GB" smtClean="0"/>
              <a:pPr/>
              <a:t>15</a:t>
            </a:fld>
            <a:endParaRPr lang="en-GB" dirty="0"/>
          </a:p>
        </p:txBody>
      </p:sp>
      <p:sp>
        <p:nvSpPr>
          <p:cNvPr id="5" name="Нижний колонтитул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3214030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GB" dirty="0" smtClean="0"/>
              <a:t>Running UKMOD with the UKHLS </a:t>
            </a:r>
            <a:r>
              <a:rPr lang="en-GB" dirty="0"/>
              <a:t>dataset</a:t>
            </a:r>
            <a:r>
              <a:rPr lang="en-GB" dirty="0" smtClean="0"/>
              <a:t>.</a:t>
            </a:r>
            <a:endParaRPr lang="ru-RU" dirty="0"/>
          </a:p>
        </p:txBody>
      </p:sp>
      <p:sp>
        <p:nvSpPr>
          <p:cNvPr id="4" name="Номер слайда 3"/>
          <p:cNvSpPr>
            <a:spLocks noGrp="1"/>
          </p:cNvSpPr>
          <p:nvPr>
            <p:ph type="sldNum" sz="quarter" idx="12"/>
          </p:nvPr>
        </p:nvSpPr>
        <p:spPr/>
        <p:txBody>
          <a:bodyPr/>
          <a:lstStyle/>
          <a:p>
            <a:fld id="{713F5FA8-502F-4040-BB3A-C027D4B0F640}" type="slidenum">
              <a:rPr lang="en-GB" smtClean="0"/>
              <a:pPr/>
              <a:t>16</a:t>
            </a:fld>
            <a:endParaRPr lang="en-GB" dirty="0"/>
          </a:p>
        </p:txBody>
      </p:sp>
      <p:sp>
        <p:nvSpPr>
          <p:cNvPr id="5" name="Нижний колонтитул 4"/>
          <p:cNvSpPr>
            <a:spLocks noGrp="1"/>
          </p:cNvSpPr>
          <p:nvPr>
            <p:ph type="ftr" sz="quarter" idx="3"/>
          </p:nvPr>
        </p:nvSpPr>
        <p:spPr/>
        <p:txBody>
          <a:bodyPr/>
          <a:lstStyle/>
          <a:p>
            <a:endParaRPr lang="en-GB" dirty="0"/>
          </a:p>
        </p:txBody>
      </p:sp>
      <p:pic>
        <p:nvPicPr>
          <p:cNvPr id="8" name="Объект 7"/>
          <p:cNvPicPr>
            <a:picLocks noGrp="1" noChangeAspect="1"/>
          </p:cNvPicPr>
          <p:nvPr>
            <p:ph idx="1"/>
          </p:nvPr>
        </p:nvPicPr>
        <p:blipFill rotWithShape="1">
          <a:blip r:embed="rId2"/>
          <a:srcRect r="59994"/>
          <a:stretch/>
        </p:blipFill>
        <p:spPr>
          <a:xfrm>
            <a:off x="1764595" y="1484426"/>
            <a:ext cx="5130800" cy="4602446"/>
          </a:xfrm>
          <a:prstGeom prst="rect">
            <a:avLst/>
          </a:prstGeom>
        </p:spPr>
      </p:pic>
      <p:sp>
        <p:nvSpPr>
          <p:cNvPr id="9" name="TextBox 8"/>
          <p:cNvSpPr txBox="1"/>
          <p:nvPr/>
        </p:nvSpPr>
        <p:spPr>
          <a:xfrm>
            <a:off x="7372350" y="2342062"/>
            <a:ext cx="4391025" cy="830997"/>
          </a:xfrm>
          <a:prstGeom prst="rect">
            <a:avLst/>
          </a:prstGeom>
          <a:noFill/>
        </p:spPr>
        <p:txBody>
          <a:bodyPr wrap="square" rtlCol="0">
            <a:spAutoFit/>
          </a:bodyPr>
          <a:lstStyle/>
          <a:p>
            <a:r>
              <a:rPr lang="en-GB" sz="2400" dirty="0" smtClean="0"/>
              <a:t>Standard UKMOD run will use the FRS input data by default</a:t>
            </a:r>
            <a:endParaRPr lang="ru-RU" sz="2400" dirty="0"/>
          </a:p>
        </p:txBody>
      </p:sp>
      <p:sp>
        <p:nvSpPr>
          <p:cNvPr id="11" name="Скругленный прямоугольник 10"/>
          <p:cNvSpPr/>
          <p:nvPr/>
        </p:nvSpPr>
        <p:spPr>
          <a:xfrm>
            <a:off x="3536245" y="2687973"/>
            <a:ext cx="1587500" cy="281509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4842229" y="5657758"/>
            <a:ext cx="153352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Прямая со стрелкой 13"/>
          <p:cNvCxnSpPr/>
          <p:nvPr/>
        </p:nvCxnSpPr>
        <p:spPr>
          <a:xfrm flipH="1">
            <a:off x="5123745" y="2838504"/>
            <a:ext cx="2248605" cy="4892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65282" y="4564708"/>
            <a:ext cx="4391025" cy="1200329"/>
          </a:xfrm>
          <a:prstGeom prst="rect">
            <a:avLst/>
          </a:prstGeom>
          <a:noFill/>
        </p:spPr>
        <p:txBody>
          <a:bodyPr wrap="square" rtlCol="0">
            <a:spAutoFit/>
          </a:bodyPr>
          <a:lstStyle/>
          <a:p>
            <a:r>
              <a:rPr lang="en-GB" sz="2400" dirty="0" smtClean="0"/>
              <a:t>Note that all the standard output will be saved in this folder by default </a:t>
            </a:r>
            <a:endParaRPr lang="ru-RU" sz="2400" dirty="0"/>
          </a:p>
        </p:txBody>
      </p:sp>
      <p:cxnSp>
        <p:nvCxnSpPr>
          <p:cNvPr id="17" name="Прямая со стрелкой 16"/>
          <p:cNvCxnSpPr>
            <a:stCxn id="15" idx="1"/>
          </p:cNvCxnSpPr>
          <p:nvPr/>
        </p:nvCxnSpPr>
        <p:spPr>
          <a:xfrm flipH="1">
            <a:off x="6375754" y="5164873"/>
            <a:ext cx="889528" cy="5882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366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dirty="0"/>
              <a:t>Running UKMOD with the UKHLS dataset.</a:t>
            </a:r>
            <a:endParaRPr lang="ru-RU" dirty="0"/>
          </a:p>
        </p:txBody>
      </p:sp>
      <p:sp>
        <p:nvSpPr>
          <p:cNvPr id="4" name="Номер слайда 3"/>
          <p:cNvSpPr>
            <a:spLocks noGrp="1"/>
          </p:cNvSpPr>
          <p:nvPr>
            <p:ph type="sldNum" sz="quarter" idx="12"/>
          </p:nvPr>
        </p:nvSpPr>
        <p:spPr/>
        <p:txBody>
          <a:bodyPr/>
          <a:lstStyle/>
          <a:p>
            <a:fld id="{713F5FA8-502F-4040-BB3A-C027D4B0F640}" type="slidenum">
              <a:rPr lang="en-GB" smtClean="0"/>
              <a:pPr/>
              <a:t>17</a:t>
            </a:fld>
            <a:endParaRPr lang="en-GB" dirty="0"/>
          </a:p>
        </p:txBody>
      </p:sp>
      <p:sp>
        <p:nvSpPr>
          <p:cNvPr id="5" name="Нижний колонтитул 4"/>
          <p:cNvSpPr>
            <a:spLocks noGrp="1"/>
          </p:cNvSpPr>
          <p:nvPr>
            <p:ph type="ftr" sz="quarter" idx="3"/>
          </p:nvPr>
        </p:nvSpPr>
        <p:spPr/>
        <p:txBody>
          <a:bodyPr/>
          <a:lstStyle/>
          <a:p>
            <a:endParaRPr lang="en-GB" dirty="0"/>
          </a:p>
        </p:txBody>
      </p:sp>
      <p:pic>
        <p:nvPicPr>
          <p:cNvPr id="6" name="Рисунок 5"/>
          <p:cNvPicPr>
            <a:picLocks noChangeAspect="1"/>
          </p:cNvPicPr>
          <p:nvPr/>
        </p:nvPicPr>
        <p:blipFill>
          <a:blip r:embed="rId2"/>
          <a:stretch>
            <a:fillRect/>
          </a:stretch>
        </p:blipFill>
        <p:spPr>
          <a:xfrm>
            <a:off x="1598966" y="1981200"/>
            <a:ext cx="4286250" cy="3295650"/>
          </a:xfrm>
          <a:prstGeom prst="rect">
            <a:avLst/>
          </a:prstGeom>
        </p:spPr>
      </p:pic>
      <p:sp>
        <p:nvSpPr>
          <p:cNvPr id="7" name="TextBox 6"/>
          <p:cNvSpPr txBox="1"/>
          <p:nvPr/>
        </p:nvSpPr>
        <p:spPr>
          <a:xfrm>
            <a:off x="6255632" y="2204472"/>
            <a:ext cx="4391025" cy="3416320"/>
          </a:xfrm>
          <a:prstGeom prst="rect">
            <a:avLst/>
          </a:prstGeom>
          <a:noFill/>
        </p:spPr>
        <p:txBody>
          <a:bodyPr wrap="square" rtlCol="0">
            <a:spAutoFit/>
          </a:bodyPr>
          <a:lstStyle/>
          <a:p>
            <a:r>
              <a:rPr lang="en-GB" sz="2400" dirty="0" smtClean="0"/>
              <a:t>Create a different output folder for the Usoc output files if you don’t want to rewrite the standard FRS output. </a:t>
            </a:r>
          </a:p>
          <a:p>
            <a:endParaRPr lang="en-GB" sz="2400" dirty="0" smtClean="0"/>
          </a:p>
          <a:p>
            <a:r>
              <a:rPr lang="en-GB" sz="2400" dirty="0" smtClean="0"/>
              <a:t>The folder has to be created manually before changing “Project Configuration” in UKMOD</a:t>
            </a:r>
            <a:endParaRPr lang="ru-RU" sz="2400" dirty="0"/>
          </a:p>
        </p:txBody>
      </p:sp>
      <p:sp>
        <p:nvSpPr>
          <p:cNvPr id="8" name="Овал 7"/>
          <p:cNvSpPr/>
          <p:nvPr/>
        </p:nvSpPr>
        <p:spPr>
          <a:xfrm>
            <a:off x="3556354" y="2762157"/>
            <a:ext cx="153352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 стрелкой 8"/>
          <p:cNvCxnSpPr/>
          <p:nvPr/>
        </p:nvCxnSpPr>
        <p:spPr>
          <a:xfrm flipH="1">
            <a:off x="5089879" y="2782218"/>
            <a:ext cx="1165754" cy="13710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093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dirty="0"/>
              <a:t>Running UKMOD with the UKHLS dataset.</a:t>
            </a:r>
            <a:endParaRPr lang="ru-RU" dirty="0"/>
          </a:p>
        </p:txBody>
      </p:sp>
      <p:sp>
        <p:nvSpPr>
          <p:cNvPr id="4" name="Номер слайда 3"/>
          <p:cNvSpPr>
            <a:spLocks noGrp="1"/>
          </p:cNvSpPr>
          <p:nvPr>
            <p:ph type="sldNum" sz="quarter" idx="12"/>
          </p:nvPr>
        </p:nvSpPr>
        <p:spPr/>
        <p:txBody>
          <a:bodyPr/>
          <a:lstStyle/>
          <a:p>
            <a:fld id="{713F5FA8-502F-4040-BB3A-C027D4B0F640}" type="slidenum">
              <a:rPr lang="en-GB" smtClean="0"/>
              <a:pPr/>
              <a:t>18</a:t>
            </a:fld>
            <a:endParaRPr lang="en-GB" dirty="0"/>
          </a:p>
        </p:txBody>
      </p:sp>
      <p:sp>
        <p:nvSpPr>
          <p:cNvPr id="5" name="Нижний колонтитул 4"/>
          <p:cNvSpPr>
            <a:spLocks noGrp="1"/>
          </p:cNvSpPr>
          <p:nvPr>
            <p:ph type="ftr" sz="quarter" idx="3"/>
          </p:nvPr>
        </p:nvSpPr>
        <p:spPr/>
        <p:txBody>
          <a:bodyPr/>
          <a:lstStyle/>
          <a:p>
            <a:endParaRPr lang="en-GB" dirty="0"/>
          </a:p>
        </p:txBody>
      </p:sp>
      <p:sp>
        <p:nvSpPr>
          <p:cNvPr id="7" name="TextBox 6"/>
          <p:cNvSpPr txBox="1"/>
          <p:nvPr/>
        </p:nvSpPr>
        <p:spPr>
          <a:xfrm>
            <a:off x="7591425" y="1817099"/>
            <a:ext cx="4198232" cy="4154984"/>
          </a:xfrm>
          <a:prstGeom prst="rect">
            <a:avLst/>
          </a:prstGeom>
          <a:noFill/>
        </p:spPr>
        <p:txBody>
          <a:bodyPr wrap="square" rtlCol="0">
            <a:spAutoFit/>
          </a:bodyPr>
          <a:lstStyle/>
          <a:p>
            <a:r>
              <a:rPr lang="en-GB" sz="2400" dirty="0" smtClean="0"/>
              <a:t>To run UKMOD with UKHLS input data, go to “Run UKMOD” and click on tab “View/Filter/Add-ons”</a:t>
            </a:r>
          </a:p>
          <a:p>
            <a:endParaRPr lang="en-GB" sz="2400" dirty="0" smtClean="0"/>
          </a:p>
          <a:p>
            <a:r>
              <a:rPr lang="en-GB" sz="2400" dirty="0" smtClean="0"/>
              <a:t>Filter out “c” datasets </a:t>
            </a:r>
          </a:p>
          <a:p>
            <a:r>
              <a:rPr lang="en-GB" sz="2400" dirty="0" smtClean="0"/>
              <a:t> </a:t>
            </a:r>
          </a:p>
          <a:p>
            <a:r>
              <a:rPr lang="en-GB" sz="2400" dirty="0" smtClean="0"/>
              <a:t>Go back to “Main” tab and click “Run”</a:t>
            </a:r>
          </a:p>
          <a:p>
            <a:endParaRPr lang="en-GB" sz="2400" dirty="0"/>
          </a:p>
          <a:p>
            <a:r>
              <a:rPr lang="en-GB" sz="2400" dirty="0" smtClean="0"/>
              <a:t>UKHLS output will be saved here</a:t>
            </a:r>
            <a:endParaRPr lang="ru-RU" sz="2400" dirty="0"/>
          </a:p>
        </p:txBody>
      </p:sp>
      <p:pic>
        <p:nvPicPr>
          <p:cNvPr id="11" name="Объект 10"/>
          <p:cNvPicPr>
            <a:picLocks noGrp="1" noChangeAspect="1"/>
          </p:cNvPicPr>
          <p:nvPr>
            <p:ph idx="1"/>
          </p:nvPr>
        </p:nvPicPr>
        <p:blipFill>
          <a:blip r:embed="rId2"/>
          <a:stretch>
            <a:fillRect/>
          </a:stretch>
        </p:blipFill>
        <p:spPr>
          <a:xfrm>
            <a:off x="977809" y="1861572"/>
            <a:ext cx="6242232" cy="4260850"/>
          </a:xfrm>
          <a:prstGeom prst="rect">
            <a:avLst/>
          </a:prstGeom>
        </p:spPr>
      </p:pic>
      <p:sp>
        <p:nvSpPr>
          <p:cNvPr id="12" name="Овал 11"/>
          <p:cNvSpPr/>
          <p:nvPr/>
        </p:nvSpPr>
        <p:spPr>
          <a:xfrm>
            <a:off x="4842229" y="5657758"/>
            <a:ext cx="153352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 стрелкой 12"/>
          <p:cNvCxnSpPr/>
          <p:nvPr/>
        </p:nvCxnSpPr>
        <p:spPr>
          <a:xfrm flipH="1" flipV="1">
            <a:off x="3114675" y="2252570"/>
            <a:ext cx="4586552" cy="5288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489429" y="2095408"/>
            <a:ext cx="153352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2675200" y="2400391"/>
            <a:ext cx="153352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 стрелкой 19"/>
          <p:cNvCxnSpPr/>
          <p:nvPr/>
        </p:nvCxnSpPr>
        <p:spPr>
          <a:xfrm flipH="1" flipV="1">
            <a:off x="4098925" y="2697096"/>
            <a:ext cx="3556792" cy="11752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6375755" y="5657758"/>
            <a:ext cx="1325472" cy="1571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684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dirty="0"/>
              <a:t>Running UKMOD with the UKHLS dataset.</a:t>
            </a:r>
            <a:endParaRPr lang="ru-RU" dirty="0"/>
          </a:p>
        </p:txBody>
      </p:sp>
      <p:sp>
        <p:nvSpPr>
          <p:cNvPr id="4" name="Номер слайда 3"/>
          <p:cNvSpPr>
            <a:spLocks noGrp="1"/>
          </p:cNvSpPr>
          <p:nvPr>
            <p:ph type="sldNum" sz="quarter" idx="12"/>
          </p:nvPr>
        </p:nvSpPr>
        <p:spPr/>
        <p:txBody>
          <a:bodyPr/>
          <a:lstStyle/>
          <a:p>
            <a:fld id="{713F5FA8-502F-4040-BB3A-C027D4B0F640}" type="slidenum">
              <a:rPr lang="en-GB" smtClean="0"/>
              <a:pPr/>
              <a:t>19</a:t>
            </a:fld>
            <a:endParaRPr lang="en-GB" dirty="0"/>
          </a:p>
        </p:txBody>
      </p:sp>
      <p:sp>
        <p:nvSpPr>
          <p:cNvPr id="5" name="Нижний колонтитул 4"/>
          <p:cNvSpPr>
            <a:spLocks noGrp="1"/>
          </p:cNvSpPr>
          <p:nvPr>
            <p:ph type="ftr" sz="quarter" idx="3"/>
          </p:nvPr>
        </p:nvSpPr>
        <p:spPr/>
        <p:txBody>
          <a:bodyPr/>
          <a:lstStyle/>
          <a:p>
            <a:endParaRPr lang="en-GB" dirty="0"/>
          </a:p>
        </p:txBody>
      </p:sp>
      <p:pic>
        <p:nvPicPr>
          <p:cNvPr id="7" name="Рисунок 6"/>
          <p:cNvPicPr>
            <a:picLocks noChangeAspect="1"/>
          </p:cNvPicPr>
          <p:nvPr/>
        </p:nvPicPr>
        <p:blipFill>
          <a:blip r:embed="rId2"/>
          <a:stretch>
            <a:fillRect/>
          </a:stretch>
        </p:blipFill>
        <p:spPr>
          <a:xfrm>
            <a:off x="1276350" y="1320852"/>
            <a:ext cx="5819775" cy="5035498"/>
          </a:xfrm>
          <a:prstGeom prst="rect">
            <a:avLst/>
          </a:prstGeom>
        </p:spPr>
      </p:pic>
      <p:pic>
        <p:nvPicPr>
          <p:cNvPr id="6" name="Объект 5"/>
          <p:cNvPicPr>
            <a:picLocks noGrp="1" noChangeAspect="1"/>
          </p:cNvPicPr>
          <p:nvPr>
            <p:ph idx="1"/>
          </p:nvPr>
        </p:nvPicPr>
        <p:blipFill>
          <a:blip r:embed="rId3"/>
          <a:stretch>
            <a:fillRect/>
          </a:stretch>
        </p:blipFill>
        <p:spPr>
          <a:xfrm>
            <a:off x="4400550" y="2470150"/>
            <a:ext cx="7543800" cy="790575"/>
          </a:xfrm>
          <a:prstGeom prst="rect">
            <a:avLst/>
          </a:prstGeom>
        </p:spPr>
      </p:pic>
      <p:sp>
        <p:nvSpPr>
          <p:cNvPr id="8" name="TextBox 7"/>
          <p:cNvSpPr txBox="1"/>
          <p:nvPr/>
        </p:nvSpPr>
        <p:spPr>
          <a:xfrm>
            <a:off x="7324725" y="3473470"/>
            <a:ext cx="4391025" cy="2308324"/>
          </a:xfrm>
          <a:prstGeom prst="rect">
            <a:avLst/>
          </a:prstGeom>
          <a:noFill/>
        </p:spPr>
        <p:txBody>
          <a:bodyPr wrap="square" rtlCol="0">
            <a:spAutoFit/>
          </a:bodyPr>
          <a:lstStyle/>
          <a:p>
            <a:r>
              <a:rPr lang="en-GB" sz="2400" dirty="0" smtClean="0"/>
              <a:t>If you press on “Extensions” and select “USOC” you will see that there is an extension set to “On by default” when the UKHLS data is selected. </a:t>
            </a:r>
            <a:r>
              <a:rPr lang="en-GB" sz="2400" u="sng" dirty="0" smtClean="0"/>
              <a:t>You don’t need to change the default settings</a:t>
            </a:r>
            <a:r>
              <a:rPr lang="en-GB" sz="2400" dirty="0" smtClean="0"/>
              <a:t>!  </a:t>
            </a:r>
            <a:endParaRPr lang="ru-RU" sz="2400" dirty="0"/>
          </a:p>
        </p:txBody>
      </p:sp>
      <p:sp>
        <p:nvSpPr>
          <p:cNvPr id="9" name="Овал 8"/>
          <p:cNvSpPr/>
          <p:nvPr/>
        </p:nvSpPr>
        <p:spPr>
          <a:xfrm>
            <a:off x="9610725" y="2832105"/>
            <a:ext cx="90487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3631496" y="2452061"/>
            <a:ext cx="835730" cy="17960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34058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E26F-3CB1-C6E6-6E61-8C4BBFF0C04A}"/>
              </a:ext>
            </a:extLst>
          </p:cNvPr>
          <p:cNvSpPr>
            <a:spLocks noGrp="1"/>
          </p:cNvSpPr>
          <p:nvPr>
            <p:ph type="title"/>
          </p:nvPr>
        </p:nvSpPr>
        <p:spPr>
          <a:xfrm>
            <a:off x="952901" y="367630"/>
            <a:ext cx="10205813" cy="1325563"/>
          </a:xfrm>
        </p:spPr>
        <p:txBody>
          <a:bodyPr>
            <a:normAutofit/>
          </a:bodyPr>
          <a:lstStyle/>
          <a:p>
            <a:pPr algn="ctr"/>
            <a:r>
              <a:rPr lang="en-GB" sz="4400" dirty="0"/>
              <a:t>Overview</a:t>
            </a:r>
          </a:p>
        </p:txBody>
      </p:sp>
      <p:sp>
        <p:nvSpPr>
          <p:cNvPr id="3" name="Content Placeholder 2">
            <a:extLst>
              <a:ext uri="{FF2B5EF4-FFF2-40B4-BE49-F238E27FC236}">
                <a16:creationId xmlns:a16="http://schemas.microsoft.com/office/drawing/2014/main" id="{CC69D649-15EA-9B4D-01BE-67DB93425114}"/>
              </a:ext>
            </a:extLst>
          </p:cNvPr>
          <p:cNvSpPr>
            <a:spLocks noGrp="1"/>
          </p:cNvSpPr>
          <p:nvPr>
            <p:ph idx="1"/>
          </p:nvPr>
        </p:nvSpPr>
        <p:spPr>
          <a:xfrm>
            <a:off x="1344785" y="1724135"/>
            <a:ext cx="10336731" cy="4601272"/>
          </a:xfrm>
        </p:spPr>
        <p:txBody>
          <a:bodyPr>
            <a:normAutofit/>
          </a:bodyPr>
          <a:lstStyle/>
          <a:p>
            <a:pPr>
              <a:spcBef>
                <a:spcPts val="0"/>
              </a:spcBef>
            </a:pPr>
            <a:r>
              <a:rPr lang="en-GB" dirty="0" smtClean="0"/>
              <a:t>Main characteristics of UKHLS input data </a:t>
            </a:r>
          </a:p>
          <a:p>
            <a:pPr marL="0" indent="0">
              <a:spcBef>
                <a:spcPts val="0"/>
              </a:spcBef>
              <a:buNone/>
            </a:pPr>
            <a:endParaRPr lang="en-GB" dirty="0"/>
          </a:p>
          <a:p>
            <a:pPr>
              <a:spcBef>
                <a:spcPts val="0"/>
              </a:spcBef>
            </a:pPr>
            <a:r>
              <a:rPr lang="en-GB" dirty="0" smtClean="0"/>
              <a:t>UKHLS vs FRS input data </a:t>
            </a:r>
            <a:endParaRPr lang="en-GB" dirty="0" smtClean="0"/>
          </a:p>
          <a:p>
            <a:pPr marL="0" indent="0">
              <a:spcBef>
                <a:spcPts val="0"/>
              </a:spcBef>
              <a:buNone/>
            </a:pPr>
            <a:endParaRPr lang="en-GB" dirty="0" smtClean="0"/>
          </a:p>
          <a:p>
            <a:pPr>
              <a:spcBef>
                <a:spcPts val="0"/>
              </a:spcBef>
            </a:pPr>
            <a:r>
              <a:rPr lang="en-GB" dirty="0" smtClean="0"/>
              <a:t>Research uses </a:t>
            </a:r>
            <a:endParaRPr lang="en-GB" dirty="0"/>
          </a:p>
          <a:p>
            <a:pPr>
              <a:spcBef>
                <a:spcPts val="0"/>
              </a:spcBef>
            </a:pPr>
            <a:endParaRPr lang="en-GB" dirty="0" smtClean="0"/>
          </a:p>
          <a:p>
            <a:pPr>
              <a:spcBef>
                <a:spcPts val="0"/>
              </a:spcBef>
            </a:pPr>
            <a:r>
              <a:rPr lang="en-GB" dirty="0" smtClean="0"/>
              <a:t>How to run UKMOD with </a:t>
            </a:r>
            <a:r>
              <a:rPr lang="en-GB" dirty="0" smtClean="0"/>
              <a:t>UKHLS data</a:t>
            </a:r>
            <a:endParaRPr lang="en-GB" dirty="0" smtClean="0"/>
          </a:p>
          <a:p>
            <a:pPr>
              <a:spcBef>
                <a:spcPts val="0"/>
              </a:spcBef>
            </a:pPr>
            <a:endParaRPr lang="en-GB" dirty="0"/>
          </a:p>
          <a:p>
            <a:pPr>
              <a:spcBef>
                <a:spcPts val="0"/>
              </a:spcBef>
            </a:pPr>
            <a:r>
              <a:rPr lang="en-GB" dirty="0" smtClean="0"/>
              <a:t>Example of a policy simulation  </a:t>
            </a:r>
            <a:endParaRPr lang="en-GB" dirty="0"/>
          </a:p>
          <a:p>
            <a:endParaRPr lang="en-GB" dirty="0"/>
          </a:p>
          <a:p>
            <a:endParaRPr lang="en-GB" dirty="0"/>
          </a:p>
          <a:p>
            <a:pPr lvl="1"/>
            <a:endParaRPr lang="en-GB" dirty="0"/>
          </a:p>
        </p:txBody>
      </p:sp>
      <p:sp>
        <p:nvSpPr>
          <p:cNvPr id="4" name="Slide Number Placeholder 3">
            <a:extLst>
              <a:ext uri="{FF2B5EF4-FFF2-40B4-BE49-F238E27FC236}">
                <a16:creationId xmlns:a16="http://schemas.microsoft.com/office/drawing/2014/main" id="{A04DD9C5-09A5-2A45-92AE-145CC0C92FD9}"/>
              </a:ext>
            </a:extLst>
          </p:cNvPr>
          <p:cNvSpPr>
            <a:spLocks noGrp="1"/>
          </p:cNvSpPr>
          <p:nvPr>
            <p:ph type="sldNum" sz="quarter" idx="12"/>
          </p:nvPr>
        </p:nvSpPr>
        <p:spPr/>
        <p:txBody>
          <a:bodyPr/>
          <a:lstStyle/>
          <a:p>
            <a:fld id="{713F5FA8-502F-4040-BB3A-C027D4B0F640}" type="slidenum">
              <a:rPr lang="en-GB" smtClean="0"/>
              <a:pPr/>
              <a:t>2</a:t>
            </a:fld>
            <a:endParaRPr lang="en-GB" dirty="0"/>
          </a:p>
        </p:txBody>
      </p:sp>
    </p:spTree>
    <p:extLst>
      <p:ext uri="{BB962C8B-B14F-4D97-AF65-F5344CB8AC3E}">
        <p14:creationId xmlns:p14="http://schemas.microsoft.com/office/powerpoint/2010/main" val="1623858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spcBef>
                <a:spcPct val="0"/>
              </a:spcBef>
              <a:buNone/>
            </a:pPr>
            <a:endParaRPr lang="en-GB" sz="4000" dirty="0" smtClean="0">
              <a:latin typeface="+mj-lt"/>
              <a:ea typeface="+mj-ea"/>
              <a:cs typeface="+mj-cs"/>
            </a:endParaRPr>
          </a:p>
          <a:p>
            <a:pPr marL="0" indent="0">
              <a:spcBef>
                <a:spcPct val="0"/>
              </a:spcBef>
              <a:buNone/>
            </a:pPr>
            <a:endParaRPr lang="en-GB" sz="4000" dirty="0">
              <a:latin typeface="+mj-lt"/>
              <a:ea typeface="+mj-ea"/>
              <a:cs typeface="+mj-cs"/>
            </a:endParaRPr>
          </a:p>
          <a:p>
            <a:pPr marL="0" indent="0">
              <a:spcBef>
                <a:spcPct val="0"/>
              </a:spcBef>
              <a:buNone/>
            </a:pPr>
            <a:r>
              <a:rPr lang="en-GB" sz="4000" dirty="0" smtClean="0">
                <a:latin typeface="+mj-lt"/>
                <a:ea typeface="+mj-ea"/>
                <a:cs typeface="+mj-cs"/>
              </a:rPr>
              <a:t>Example </a:t>
            </a:r>
            <a:r>
              <a:rPr lang="en-GB" sz="4000" dirty="0">
                <a:latin typeface="+mj-lt"/>
                <a:ea typeface="+mj-ea"/>
                <a:cs typeface="+mj-cs"/>
              </a:rPr>
              <a:t>of a policy simulation</a:t>
            </a:r>
            <a:endParaRPr lang="ru-RU" sz="4000" dirty="0">
              <a:latin typeface="+mj-lt"/>
              <a:ea typeface="+mj-ea"/>
              <a:cs typeface="+mj-cs"/>
            </a:endParaRPr>
          </a:p>
        </p:txBody>
      </p:sp>
      <p:sp>
        <p:nvSpPr>
          <p:cNvPr id="4" name="Номер слайда 3"/>
          <p:cNvSpPr>
            <a:spLocks noGrp="1"/>
          </p:cNvSpPr>
          <p:nvPr>
            <p:ph type="sldNum" sz="quarter" idx="12"/>
          </p:nvPr>
        </p:nvSpPr>
        <p:spPr/>
        <p:txBody>
          <a:bodyPr/>
          <a:lstStyle/>
          <a:p>
            <a:fld id="{713F5FA8-502F-4040-BB3A-C027D4B0F640}" type="slidenum">
              <a:rPr lang="en-GB" smtClean="0"/>
              <a:pPr/>
              <a:t>20</a:t>
            </a:fld>
            <a:endParaRPr lang="en-GB" dirty="0"/>
          </a:p>
        </p:txBody>
      </p:sp>
      <p:sp>
        <p:nvSpPr>
          <p:cNvPr id="5" name="Нижний колонтитул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279322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7630"/>
            <a:ext cx="9177514" cy="1325563"/>
          </a:xfrm>
        </p:spPr>
        <p:txBody>
          <a:bodyPr>
            <a:normAutofit/>
          </a:bodyPr>
          <a:lstStyle/>
          <a:p>
            <a:r>
              <a:rPr lang="en-GB" dirty="0"/>
              <a:t>E</a:t>
            </a:r>
            <a:r>
              <a:rPr lang="en-GB" dirty="0" smtClean="0"/>
              <a:t>xample of policy simulation</a:t>
            </a:r>
            <a:endParaRPr lang="en-GB" dirty="0"/>
          </a:p>
        </p:txBody>
      </p:sp>
      <p:sp>
        <p:nvSpPr>
          <p:cNvPr id="3" name="Content Placeholder 2"/>
          <p:cNvSpPr>
            <a:spLocks noGrp="1"/>
          </p:cNvSpPr>
          <p:nvPr>
            <p:ph idx="1"/>
          </p:nvPr>
        </p:nvSpPr>
        <p:spPr>
          <a:xfrm>
            <a:off x="1268963" y="1931013"/>
            <a:ext cx="10126840" cy="4090276"/>
          </a:xfrm>
        </p:spPr>
        <p:txBody>
          <a:bodyPr>
            <a:normAutofit fontScale="85000" lnSpcReduction="20000"/>
          </a:bodyPr>
          <a:lstStyle/>
          <a:p>
            <a:r>
              <a:rPr lang="en-GB" dirty="0" smtClean="0"/>
              <a:t>The </a:t>
            </a:r>
            <a:r>
              <a:rPr lang="en-GB" dirty="0"/>
              <a:t>benefit cap was introduced in the UK in April 2013 as a measure aimed at limiting the total amount of benefits that most people aged 16 to 64 can receive. </a:t>
            </a:r>
            <a:r>
              <a:rPr lang="en-GB" dirty="0" smtClean="0"/>
              <a:t>The </a:t>
            </a:r>
            <a:r>
              <a:rPr lang="en-GB" dirty="0"/>
              <a:t>cap applies to the combined total from a range of benefits including: Jobseeker's Allowance, Child Benefit, Child Tax Credit, Housing Benefit, and others</a:t>
            </a:r>
            <a:r>
              <a:rPr lang="en-GB" dirty="0" smtClean="0"/>
              <a:t>.</a:t>
            </a:r>
          </a:p>
          <a:p>
            <a:r>
              <a:rPr lang="en-GB" dirty="0"/>
              <a:t>Implementation in UKMOD: The variables </a:t>
            </a:r>
            <a:r>
              <a:rPr lang="en-GB" dirty="0" err="1"/>
              <a:t>brd_s</a:t>
            </a:r>
            <a:r>
              <a:rPr lang="en-GB" dirty="0"/>
              <a:t> (amount of benefit cap on HB) and </a:t>
            </a:r>
            <a:r>
              <a:rPr lang="en-GB" dirty="0" err="1"/>
              <a:t>brduc_s</a:t>
            </a:r>
            <a:r>
              <a:rPr lang="en-GB" dirty="0"/>
              <a:t> (amount of benefit cap on UC) are subtracted from the means-tested income list (</a:t>
            </a:r>
            <a:r>
              <a:rPr lang="en-GB" dirty="0" err="1"/>
              <a:t>ils_benmt</a:t>
            </a:r>
            <a:r>
              <a:rPr lang="en-GB" dirty="0"/>
              <a:t>).</a:t>
            </a:r>
          </a:p>
          <a:p>
            <a:r>
              <a:rPr lang="en-GB" dirty="0" smtClean="0"/>
              <a:t>We will:</a:t>
            </a:r>
            <a:endParaRPr lang="en-GB" dirty="0"/>
          </a:p>
          <a:p>
            <a:pPr lvl="1"/>
            <a:r>
              <a:rPr lang="en-GB" dirty="0" smtClean="0"/>
              <a:t>Remove the benefit </a:t>
            </a:r>
            <a:r>
              <a:rPr lang="en-GB" dirty="0"/>
              <a:t>cap </a:t>
            </a:r>
            <a:r>
              <a:rPr lang="en-GB" dirty="0" smtClean="0"/>
              <a:t>in 2013-2019 </a:t>
            </a:r>
          </a:p>
          <a:p>
            <a:pPr lvl="1"/>
            <a:r>
              <a:rPr lang="en-GB" dirty="0" smtClean="0"/>
              <a:t>Run </a:t>
            </a:r>
            <a:r>
              <a:rPr lang="en-GB" dirty="0"/>
              <a:t>reformed </a:t>
            </a:r>
            <a:r>
              <a:rPr lang="en-GB" dirty="0" smtClean="0"/>
              <a:t>systems </a:t>
            </a:r>
            <a:r>
              <a:rPr lang="en-GB" dirty="0"/>
              <a:t>and analyse impact on </a:t>
            </a:r>
            <a:r>
              <a:rPr lang="en-GB" dirty="0" smtClean="0"/>
              <a:t>cross-sectional poverty</a:t>
            </a:r>
          </a:p>
          <a:p>
            <a:pPr lvl="1"/>
            <a:r>
              <a:rPr lang="en-GB" dirty="0" smtClean="0"/>
              <a:t>Analyse the impact of this reform on persistent </a:t>
            </a:r>
            <a:r>
              <a:rPr lang="en-GB" dirty="0"/>
              <a:t>poverty </a:t>
            </a:r>
            <a:r>
              <a:rPr lang="en-GB" dirty="0" smtClean="0"/>
              <a:t>(being </a:t>
            </a:r>
            <a:r>
              <a:rPr lang="en-GB" dirty="0"/>
              <a:t>in relative low income in the current year and at least two out of the three preceding </a:t>
            </a:r>
            <a:r>
              <a:rPr lang="en-GB" dirty="0" smtClean="0"/>
              <a:t>years)</a:t>
            </a:r>
          </a:p>
          <a:p>
            <a:pPr lvl="1"/>
            <a:r>
              <a:rPr lang="en-GB" dirty="0" smtClean="0"/>
              <a:t>Analyse the results by </a:t>
            </a:r>
            <a:r>
              <a:rPr lang="en-GB" dirty="0" smtClean="0"/>
              <a:t>subgroups of interest </a:t>
            </a:r>
            <a:endParaRPr lang="en-GB" dirty="0" smtClean="0"/>
          </a:p>
          <a:p>
            <a:pPr lvl="1"/>
            <a:endParaRPr lang="en-GB" dirty="0" smtClean="0"/>
          </a:p>
          <a:p>
            <a:pPr lvl="1"/>
            <a:endParaRPr lang="en-GB" dirty="0" smtClean="0"/>
          </a:p>
          <a:p>
            <a:pPr lvl="1"/>
            <a:endParaRPr lang="en-GB" dirty="0"/>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21</a:t>
            </a:fld>
            <a:endParaRPr lang="en-GB"/>
          </a:p>
        </p:txBody>
      </p:sp>
      <p:pic>
        <p:nvPicPr>
          <p:cNvPr id="5" name="Picture 2" descr="C:\Users\kg16893\AppData\Local\Microsoft\Windows\Temporary Internet Files\Content.IE5\XJYSR4RB\Abacus-symbol[1].pn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973712" y="605450"/>
            <a:ext cx="1422091" cy="10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079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dirty="0" smtClean="0"/>
              <a:t>Step 1: Create reform systems in 2013-2019</a:t>
            </a:r>
            <a:endParaRPr lang="ru-RU" dirty="0"/>
          </a:p>
        </p:txBody>
      </p:sp>
      <p:sp>
        <p:nvSpPr>
          <p:cNvPr id="4" name="Номер слайда 3"/>
          <p:cNvSpPr>
            <a:spLocks noGrp="1"/>
          </p:cNvSpPr>
          <p:nvPr>
            <p:ph type="sldNum" sz="quarter" idx="12"/>
          </p:nvPr>
        </p:nvSpPr>
        <p:spPr/>
        <p:txBody>
          <a:bodyPr/>
          <a:lstStyle/>
          <a:p>
            <a:fld id="{713F5FA8-502F-4040-BB3A-C027D4B0F640}" type="slidenum">
              <a:rPr lang="en-GB" smtClean="0"/>
              <a:pPr/>
              <a:t>22</a:t>
            </a:fld>
            <a:endParaRPr lang="en-GB" dirty="0"/>
          </a:p>
        </p:txBody>
      </p:sp>
      <p:sp>
        <p:nvSpPr>
          <p:cNvPr id="5" name="Нижний колонтитул 4"/>
          <p:cNvSpPr>
            <a:spLocks noGrp="1"/>
          </p:cNvSpPr>
          <p:nvPr>
            <p:ph type="ftr" sz="quarter" idx="3"/>
          </p:nvPr>
        </p:nvSpPr>
        <p:spPr/>
        <p:txBody>
          <a:bodyPr/>
          <a:lstStyle/>
          <a:p>
            <a:endParaRPr lang="en-GB" dirty="0"/>
          </a:p>
        </p:txBody>
      </p:sp>
      <p:pic>
        <p:nvPicPr>
          <p:cNvPr id="9" name="Рисунок 8"/>
          <p:cNvPicPr>
            <a:picLocks noChangeAspect="1"/>
          </p:cNvPicPr>
          <p:nvPr/>
        </p:nvPicPr>
        <p:blipFill>
          <a:blip r:embed="rId2"/>
          <a:stretch>
            <a:fillRect/>
          </a:stretch>
        </p:blipFill>
        <p:spPr>
          <a:xfrm>
            <a:off x="1144188" y="1985056"/>
            <a:ext cx="8811745" cy="3566659"/>
          </a:xfrm>
          <a:prstGeom prst="rect">
            <a:avLst/>
          </a:prstGeom>
        </p:spPr>
      </p:pic>
      <p:sp>
        <p:nvSpPr>
          <p:cNvPr id="10" name="Овал 9"/>
          <p:cNvSpPr/>
          <p:nvPr/>
        </p:nvSpPr>
        <p:spPr>
          <a:xfrm>
            <a:off x="4996039" y="2813444"/>
            <a:ext cx="90487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669328" y="2813443"/>
            <a:ext cx="90487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7890179" y="2891198"/>
            <a:ext cx="90487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10275383" y="1985056"/>
            <a:ext cx="1563305" cy="1754326"/>
          </a:xfrm>
          <a:prstGeom prst="rect">
            <a:avLst/>
          </a:prstGeom>
          <a:noFill/>
        </p:spPr>
        <p:txBody>
          <a:bodyPr wrap="square" rtlCol="0">
            <a:spAutoFit/>
          </a:bodyPr>
          <a:lstStyle/>
          <a:p>
            <a:r>
              <a:rPr lang="en-GB" dirty="0" smtClean="0"/>
              <a:t>To create a reform system right-click on a policy column, press “Copy/paste”</a:t>
            </a:r>
            <a:endParaRPr lang="ru-RU" dirty="0"/>
          </a:p>
        </p:txBody>
      </p:sp>
    </p:spTree>
    <p:extLst>
      <p:ext uri="{BB962C8B-B14F-4D97-AF65-F5344CB8AC3E}">
        <p14:creationId xmlns:p14="http://schemas.microsoft.com/office/powerpoint/2010/main" val="3025168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dirty="0" smtClean="0"/>
              <a:t>Step 2: Remove benefit cap in 2013-2019</a:t>
            </a:r>
            <a:endParaRPr lang="ru-RU" dirty="0"/>
          </a:p>
        </p:txBody>
      </p:sp>
      <p:sp>
        <p:nvSpPr>
          <p:cNvPr id="4" name="Номер слайда 3"/>
          <p:cNvSpPr>
            <a:spLocks noGrp="1"/>
          </p:cNvSpPr>
          <p:nvPr>
            <p:ph type="sldNum" sz="quarter" idx="12"/>
          </p:nvPr>
        </p:nvSpPr>
        <p:spPr/>
        <p:txBody>
          <a:bodyPr/>
          <a:lstStyle/>
          <a:p>
            <a:fld id="{713F5FA8-502F-4040-BB3A-C027D4B0F640}" type="slidenum">
              <a:rPr lang="en-GB" smtClean="0"/>
              <a:pPr/>
              <a:t>23</a:t>
            </a:fld>
            <a:endParaRPr lang="en-GB" dirty="0"/>
          </a:p>
        </p:txBody>
      </p:sp>
      <p:sp>
        <p:nvSpPr>
          <p:cNvPr id="5" name="Нижний колонтитул 4"/>
          <p:cNvSpPr>
            <a:spLocks noGrp="1"/>
          </p:cNvSpPr>
          <p:nvPr>
            <p:ph type="ftr" sz="quarter" idx="3"/>
          </p:nvPr>
        </p:nvSpPr>
        <p:spPr/>
        <p:txBody>
          <a:bodyPr/>
          <a:lstStyle/>
          <a:p>
            <a:endParaRPr lang="en-GB" dirty="0"/>
          </a:p>
        </p:txBody>
      </p:sp>
      <p:pic>
        <p:nvPicPr>
          <p:cNvPr id="8" name="Объект 7"/>
          <p:cNvPicPr>
            <a:picLocks noGrp="1" noChangeAspect="1"/>
          </p:cNvPicPr>
          <p:nvPr>
            <p:ph idx="1"/>
          </p:nvPr>
        </p:nvPicPr>
        <p:blipFill>
          <a:blip r:embed="rId2"/>
          <a:stretch>
            <a:fillRect/>
          </a:stretch>
        </p:blipFill>
        <p:spPr>
          <a:xfrm>
            <a:off x="1578145" y="1519206"/>
            <a:ext cx="6558149" cy="4837144"/>
          </a:xfrm>
          <a:prstGeom prst="rect">
            <a:avLst/>
          </a:prstGeom>
        </p:spPr>
      </p:pic>
      <p:sp>
        <p:nvSpPr>
          <p:cNvPr id="11" name="Скругленный прямоугольник 10"/>
          <p:cNvSpPr/>
          <p:nvPr/>
        </p:nvSpPr>
        <p:spPr>
          <a:xfrm>
            <a:off x="5314950" y="5159829"/>
            <a:ext cx="1813638" cy="5038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5314950" y="2084506"/>
            <a:ext cx="1813638" cy="2014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8649478" y="2096612"/>
            <a:ext cx="3004457" cy="1938992"/>
          </a:xfrm>
          <a:prstGeom prst="rect">
            <a:avLst/>
          </a:prstGeom>
          <a:noFill/>
        </p:spPr>
        <p:txBody>
          <a:bodyPr wrap="square" rtlCol="0">
            <a:spAutoFit/>
          </a:bodyPr>
          <a:lstStyle/>
          <a:p>
            <a:r>
              <a:rPr lang="en-GB" sz="2400" dirty="0"/>
              <a:t>set </a:t>
            </a:r>
            <a:r>
              <a:rPr lang="en-GB" sz="2400" dirty="0" err="1"/>
              <a:t>brd_s</a:t>
            </a:r>
            <a:r>
              <a:rPr lang="en-GB" sz="2400" dirty="0"/>
              <a:t> and </a:t>
            </a:r>
            <a:r>
              <a:rPr lang="en-GB" sz="2400" dirty="0" err="1"/>
              <a:t>brduc_s</a:t>
            </a:r>
            <a:r>
              <a:rPr lang="en-GB" sz="2400" dirty="0"/>
              <a:t> to n/a in </a:t>
            </a:r>
            <a:r>
              <a:rPr lang="en-GB" sz="2400" dirty="0" err="1" smtClean="0"/>
              <a:t>ils_benmt</a:t>
            </a:r>
            <a:r>
              <a:rPr lang="en-GB" sz="2400" dirty="0" smtClean="0"/>
              <a:t> (income list for means-tested benefits)</a:t>
            </a:r>
            <a:endParaRPr lang="ru-RU" sz="2400" dirty="0"/>
          </a:p>
        </p:txBody>
      </p:sp>
      <p:cxnSp>
        <p:nvCxnSpPr>
          <p:cNvPr id="14" name="Прямая со стрелкой 13"/>
          <p:cNvCxnSpPr/>
          <p:nvPr/>
        </p:nvCxnSpPr>
        <p:spPr>
          <a:xfrm flipH="1">
            <a:off x="5774399" y="3303037"/>
            <a:ext cx="2875079" cy="9628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613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5576" y="367630"/>
            <a:ext cx="9703138" cy="1325563"/>
          </a:xfrm>
        </p:spPr>
        <p:txBody>
          <a:bodyPr/>
          <a:lstStyle/>
          <a:p>
            <a:pPr algn="ctr"/>
            <a:r>
              <a:rPr lang="en-GB" dirty="0" smtClean="0"/>
              <a:t>Step 3: Produce outputs for baseline and reform systems 2013-2019</a:t>
            </a:r>
            <a:endParaRPr lang="ru-RU" dirty="0"/>
          </a:p>
        </p:txBody>
      </p:sp>
      <p:pic>
        <p:nvPicPr>
          <p:cNvPr id="6" name="Объект 5"/>
          <p:cNvPicPr>
            <a:picLocks noGrp="1" noChangeAspect="1"/>
          </p:cNvPicPr>
          <p:nvPr>
            <p:ph idx="1"/>
          </p:nvPr>
        </p:nvPicPr>
        <p:blipFill>
          <a:blip r:embed="rId2"/>
          <a:stretch>
            <a:fillRect/>
          </a:stretch>
        </p:blipFill>
        <p:spPr>
          <a:xfrm>
            <a:off x="1455576" y="1796571"/>
            <a:ext cx="5203238" cy="4456401"/>
          </a:xfrm>
          <a:prstGeom prst="rect">
            <a:avLst/>
          </a:prstGeom>
        </p:spPr>
      </p:pic>
      <p:sp>
        <p:nvSpPr>
          <p:cNvPr id="4" name="Номер слайда 3"/>
          <p:cNvSpPr>
            <a:spLocks noGrp="1"/>
          </p:cNvSpPr>
          <p:nvPr>
            <p:ph type="sldNum" sz="quarter" idx="12"/>
          </p:nvPr>
        </p:nvSpPr>
        <p:spPr/>
        <p:txBody>
          <a:bodyPr/>
          <a:lstStyle/>
          <a:p>
            <a:fld id="{713F5FA8-502F-4040-BB3A-C027D4B0F640}" type="slidenum">
              <a:rPr lang="en-GB" smtClean="0"/>
              <a:pPr/>
              <a:t>24</a:t>
            </a:fld>
            <a:endParaRPr lang="en-GB" dirty="0"/>
          </a:p>
        </p:txBody>
      </p:sp>
      <p:sp>
        <p:nvSpPr>
          <p:cNvPr id="5" name="Нижний колонтитул 4"/>
          <p:cNvSpPr>
            <a:spLocks noGrp="1"/>
          </p:cNvSpPr>
          <p:nvPr>
            <p:ph type="ftr" sz="quarter" idx="3"/>
          </p:nvPr>
        </p:nvSpPr>
        <p:spPr/>
        <p:txBody>
          <a:bodyPr/>
          <a:lstStyle/>
          <a:p>
            <a:endParaRPr lang="en-GB" dirty="0"/>
          </a:p>
        </p:txBody>
      </p:sp>
      <p:sp>
        <p:nvSpPr>
          <p:cNvPr id="7" name="TextBox 6"/>
          <p:cNvSpPr txBox="1"/>
          <p:nvPr/>
        </p:nvSpPr>
        <p:spPr>
          <a:xfrm>
            <a:off x="8649478" y="2096612"/>
            <a:ext cx="3004457" cy="461665"/>
          </a:xfrm>
          <a:prstGeom prst="rect">
            <a:avLst/>
          </a:prstGeom>
          <a:noFill/>
        </p:spPr>
        <p:txBody>
          <a:bodyPr wrap="square" rtlCol="0">
            <a:spAutoFit/>
          </a:bodyPr>
          <a:lstStyle/>
          <a:p>
            <a:r>
              <a:rPr lang="en-GB" sz="2400" dirty="0" smtClean="0"/>
              <a:t>Select UKHLS data </a:t>
            </a:r>
            <a:endParaRPr lang="ru-RU" sz="2400" dirty="0"/>
          </a:p>
        </p:txBody>
      </p:sp>
      <p:cxnSp>
        <p:nvCxnSpPr>
          <p:cNvPr id="8" name="Прямая со стрелкой 7"/>
          <p:cNvCxnSpPr/>
          <p:nvPr/>
        </p:nvCxnSpPr>
        <p:spPr>
          <a:xfrm flipH="1">
            <a:off x="3592286" y="2327444"/>
            <a:ext cx="505719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a:off x="4680449" y="5896901"/>
            <a:ext cx="90487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54208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8842" y="367630"/>
            <a:ext cx="9469872" cy="1325563"/>
          </a:xfrm>
        </p:spPr>
        <p:txBody>
          <a:bodyPr/>
          <a:lstStyle/>
          <a:p>
            <a:pPr algn="ctr"/>
            <a:r>
              <a:rPr lang="en-GB" dirty="0" smtClean="0"/>
              <a:t>Step 4: Create a pooled dataset with baseline and reform indicators </a:t>
            </a:r>
            <a:endParaRPr lang="ru-RU" dirty="0"/>
          </a:p>
        </p:txBody>
      </p:sp>
      <p:sp>
        <p:nvSpPr>
          <p:cNvPr id="3" name="Объект 2"/>
          <p:cNvSpPr>
            <a:spLocks noGrp="1"/>
          </p:cNvSpPr>
          <p:nvPr>
            <p:ph idx="1"/>
          </p:nvPr>
        </p:nvSpPr>
        <p:spPr/>
        <p:txBody>
          <a:bodyPr>
            <a:normAutofit fontScale="85000" lnSpcReduction="10000"/>
          </a:bodyPr>
          <a:lstStyle/>
          <a:p>
            <a:r>
              <a:rPr lang="en-GB" sz="2400" dirty="0"/>
              <a:t>Utilize Stata or any other statistical software to merge the baseline and reform </a:t>
            </a:r>
            <a:r>
              <a:rPr lang="en-GB" sz="2400" dirty="0" smtClean="0"/>
              <a:t>output datasets </a:t>
            </a:r>
            <a:r>
              <a:rPr lang="en-GB" sz="2400" dirty="0"/>
              <a:t>for each year based on </a:t>
            </a:r>
            <a:r>
              <a:rPr lang="en-GB" sz="2400" i="1" dirty="0" err="1"/>
              <a:t>idperson</a:t>
            </a:r>
            <a:r>
              <a:rPr lang="en-GB" sz="2400" dirty="0"/>
              <a:t>. Calculate baseline and reform poverty headcounts using the baseline poverty line—this mirrors the actions of the Statistics </a:t>
            </a:r>
            <a:r>
              <a:rPr lang="en-GB" sz="2400" dirty="0" smtClean="0"/>
              <a:t>presenter!</a:t>
            </a:r>
            <a:endParaRPr lang="en-GB" sz="2400" dirty="0"/>
          </a:p>
          <a:p>
            <a:endParaRPr lang="en-GB" sz="2400" dirty="0"/>
          </a:p>
          <a:p>
            <a:r>
              <a:rPr lang="en-GB" sz="2400" dirty="0"/>
              <a:t>Append all datasets to generate a </a:t>
            </a:r>
            <a:r>
              <a:rPr lang="en-GB" sz="2400" i="1" dirty="0"/>
              <a:t>pooled dataset </a:t>
            </a:r>
            <a:r>
              <a:rPr lang="en-GB" sz="2400" dirty="0"/>
              <a:t>spanning all years. Subsequently, employ panel data commands with </a:t>
            </a:r>
            <a:r>
              <a:rPr lang="en-GB" sz="2400" i="1" dirty="0" err="1"/>
              <a:t>idperson</a:t>
            </a:r>
            <a:r>
              <a:rPr lang="en-GB" sz="2400" dirty="0"/>
              <a:t> as the panel variable and </a:t>
            </a:r>
            <a:r>
              <a:rPr lang="en-GB" sz="2400" i="1" dirty="0"/>
              <a:t>year</a:t>
            </a:r>
            <a:r>
              <a:rPr lang="en-GB" sz="2400" dirty="0"/>
              <a:t> as the time variable (for instance, the </a:t>
            </a:r>
            <a:r>
              <a:rPr lang="en-GB" sz="2400" i="1" dirty="0" err="1"/>
              <a:t>xtset</a:t>
            </a:r>
            <a:r>
              <a:rPr lang="en-GB" sz="2400" dirty="0"/>
              <a:t> command informs Stata that your data is in panel format).</a:t>
            </a:r>
          </a:p>
          <a:p>
            <a:endParaRPr lang="en-GB" sz="2400" dirty="0"/>
          </a:p>
          <a:p>
            <a:r>
              <a:rPr lang="en-GB" sz="2400" dirty="0"/>
              <a:t>Compute persistent poverty headcounts for both baseline and reform scenarios, identifying individuals in </a:t>
            </a:r>
            <a:r>
              <a:rPr lang="en-GB" sz="2400" dirty="0" smtClean="0"/>
              <a:t>poverty in </a:t>
            </a:r>
            <a:r>
              <a:rPr lang="en-GB" sz="2400" dirty="0"/>
              <a:t>the current year and for at least two out of the three preceding years.</a:t>
            </a:r>
          </a:p>
          <a:p>
            <a:endParaRPr lang="en-GB" sz="2400" dirty="0"/>
          </a:p>
          <a:p>
            <a:r>
              <a:rPr lang="en-GB" sz="2400" dirty="0"/>
              <a:t>Conduct an analysis of the results, considering various </a:t>
            </a:r>
            <a:r>
              <a:rPr lang="en-GB" sz="2400" dirty="0" smtClean="0"/>
              <a:t>population subgroups</a:t>
            </a:r>
            <a:r>
              <a:rPr lang="en-GB" sz="2400" dirty="0"/>
              <a:t>.</a:t>
            </a:r>
            <a:endParaRPr lang="ru-RU" sz="2400" dirty="0"/>
          </a:p>
        </p:txBody>
      </p:sp>
      <p:sp>
        <p:nvSpPr>
          <p:cNvPr id="4" name="Номер слайда 3"/>
          <p:cNvSpPr>
            <a:spLocks noGrp="1"/>
          </p:cNvSpPr>
          <p:nvPr>
            <p:ph type="sldNum" sz="quarter" idx="12"/>
          </p:nvPr>
        </p:nvSpPr>
        <p:spPr/>
        <p:txBody>
          <a:bodyPr/>
          <a:lstStyle/>
          <a:p>
            <a:fld id="{713F5FA8-502F-4040-BB3A-C027D4B0F640}" type="slidenum">
              <a:rPr lang="en-GB" smtClean="0"/>
              <a:pPr/>
              <a:t>25</a:t>
            </a:fld>
            <a:endParaRPr lang="en-GB" dirty="0"/>
          </a:p>
        </p:txBody>
      </p:sp>
      <p:sp>
        <p:nvSpPr>
          <p:cNvPr id="5" name="Нижний колонтитул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3625569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8130" y="367630"/>
            <a:ext cx="9320583" cy="1325563"/>
          </a:xfrm>
        </p:spPr>
        <p:txBody>
          <a:bodyPr/>
          <a:lstStyle/>
          <a:p>
            <a:r>
              <a:rPr lang="en-GB" dirty="0" smtClean="0"/>
              <a:t>Persistent poverty measure (example of the Stata code)</a:t>
            </a:r>
            <a:endParaRPr lang="ru-RU" dirty="0"/>
          </a:p>
        </p:txBody>
      </p:sp>
      <p:sp>
        <p:nvSpPr>
          <p:cNvPr id="3" name="Объект 2"/>
          <p:cNvSpPr>
            <a:spLocks noGrp="1"/>
          </p:cNvSpPr>
          <p:nvPr>
            <p:ph idx="1"/>
          </p:nvPr>
        </p:nvSpPr>
        <p:spPr/>
        <p:txBody>
          <a:bodyPr>
            <a:normAutofit fontScale="55000" lnSpcReduction="20000"/>
          </a:bodyPr>
          <a:lstStyle/>
          <a:p>
            <a:pPr marL="0" indent="0">
              <a:buNone/>
            </a:pPr>
            <a:endParaRPr lang="en-GB" dirty="0" smtClean="0"/>
          </a:p>
          <a:p>
            <a:pPr marL="0" indent="0">
              <a:buNone/>
            </a:pPr>
            <a:r>
              <a:rPr lang="en-GB" dirty="0" smtClean="0"/>
              <a:t>*</a:t>
            </a:r>
            <a:r>
              <a:rPr lang="en-GB" dirty="0"/>
              <a:t>baseline persistent poverty  </a:t>
            </a:r>
          </a:p>
          <a:p>
            <a:pPr marL="0" indent="0">
              <a:buNone/>
            </a:pPr>
            <a:r>
              <a:rPr lang="en-GB" dirty="0"/>
              <a:t>local </a:t>
            </a:r>
            <a:r>
              <a:rPr lang="en-GB" dirty="0" err="1"/>
              <a:t>poverty_status</a:t>
            </a:r>
            <a:r>
              <a:rPr lang="en-GB" dirty="0"/>
              <a:t> "</a:t>
            </a:r>
            <a:r>
              <a:rPr lang="en-GB" dirty="0" err="1"/>
              <a:t>pov_base</a:t>
            </a:r>
            <a:r>
              <a:rPr lang="en-GB" dirty="0"/>
              <a:t>"</a:t>
            </a:r>
          </a:p>
          <a:p>
            <a:endParaRPr lang="en-GB" dirty="0"/>
          </a:p>
          <a:p>
            <a:pPr marL="0" indent="0">
              <a:buNone/>
            </a:pPr>
            <a:r>
              <a:rPr lang="en-GB" dirty="0"/>
              <a:t>cap gen lag1_`poverty_status' = l.`</a:t>
            </a:r>
            <a:r>
              <a:rPr lang="en-GB" dirty="0" err="1"/>
              <a:t>poverty_status</a:t>
            </a:r>
            <a:r>
              <a:rPr lang="en-GB" dirty="0"/>
              <a:t>'</a:t>
            </a:r>
          </a:p>
          <a:p>
            <a:pPr marL="0" indent="0">
              <a:buNone/>
            </a:pPr>
            <a:r>
              <a:rPr lang="en-GB" dirty="0"/>
              <a:t>cap gen lag2_`poverty_status' = l2.`poverty_status'</a:t>
            </a:r>
          </a:p>
          <a:p>
            <a:pPr marL="0" indent="0">
              <a:buNone/>
            </a:pPr>
            <a:r>
              <a:rPr lang="en-GB" dirty="0"/>
              <a:t>cap gen lag3_`poverty_status' = l3.`poverty_status'</a:t>
            </a:r>
          </a:p>
          <a:p>
            <a:pPr marL="0" indent="0">
              <a:buNone/>
            </a:pPr>
            <a:r>
              <a:rPr lang="en-GB" dirty="0"/>
              <a:t>cap gen </a:t>
            </a:r>
            <a:r>
              <a:rPr lang="en-GB" dirty="0" err="1"/>
              <a:t>pers</a:t>
            </a:r>
            <a:r>
              <a:rPr lang="en-GB" dirty="0"/>
              <a:t>_`</a:t>
            </a:r>
            <a:r>
              <a:rPr lang="en-GB" dirty="0" err="1"/>
              <a:t>poverty_status</a:t>
            </a:r>
            <a:r>
              <a:rPr lang="en-GB" dirty="0"/>
              <a:t>' = (`</a:t>
            </a:r>
            <a:r>
              <a:rPr lang="en-GB" dirty="0" err="1"/>
              <a:t>poverty_status</a:t>
            </a:r>
            <a:r>
              <a:rPr lang="en-GB" dirty="0"/>
              <a:t>' == 1) &amp; (lag1_`poverty_status' + lag2_`poverty_status' + lag3_`poverty_status' &gt;= 2)</a:t>
            </a:r>
          </a:p>
          <a:p>
            <a:pPr marL="0" indent="0">
              <a:buNone/>
            </a:pPr>
            <a:r>
              <a:rPr lang="en-GB" dirty="0"/>
              <a:t>replace </a:t>
            </a:r>
            <a:r>
              <a:rPr lang="en-GB" dirty="0" err="1"/>
              <a:t>pers</a:t>
            </a:r>
            <a:r>
              <a:rPr lang="en-GB" dirty="0"/>
              <a:t>_`</a:t>
            </a:r>
            <a:r>
              <a:rPr lang="en-GB" dirty="0" err="1"/>
              <a:t>poverty_status</a:t>
            </a:r>
            <a:r>
              <a:rPr lang="en-GB" dirty="0"/>
              <a:t>' = . if missing(`</a:t>
            </a:r>
            <a:r>
              <a:rPr lang="en-GB" dirty="0" err="1"/>
              <a:t>poverty_status</a:t>
            </a:r>
            <a:r>
              <a:rPr lang="en-GB" dirty="0"/>
              <a:t>', lag1_`poverty_status', lag2_`poverty_status', lag3_`poverty_status')</a:t>
            </a:r>
          </a:p>
          <a:p>
            <a:pPr marL="0" indent="0">
              <a:buNone/>
            </a:pPr>
            <a:r>
              <a:rPr lang="en-GB" dirty="0"/>
              <a:t>cap label define </a:t>
            </a:r>
            <a:r>
              <a:rPr lang="en-GB" dirty="0" err="1"/>
              <a:t>persistent_poverty_label</a:t>
            </a:r>
            <a:r>
              <a:rPr lang="en-GB" dirty="0"/>
              <a:t> 0 "Not Persistent" 1 "Persistent"</a:t>
            </a:r>
          </a:p>
          <a:p>
            <a:pPr marL="0" indent="0">
              <a:buNone/>
            </a:pPr>
            <a:r>
              <a:rPr lang="en-GB" dirty="0"/>
              <a:t>label values </a:t>
            </a:r>
            <a:r>
              <a:rPr lang="en-GB" dirty="0" err="1"/>
              <a:t>pers</a:t>
            </a:r>
            <a:r>
              <a:rPr lang="en-GB" dirty="0"/>
              <a:t>_`</a:t>
            </a:r>
            <a:r>
              <a:rPr lang="en-GB" dirty="0" err="1"/>
              <a:t>poverty_status</a:t>
            </a:r>
            <a:r>
              <a:rPr lang="en-GB" dirty="0"/>
              <a:t>' </a:t>
            </a:r>
            <a:r>
              <a:rPr lang="en-GB" dirty="0" err="1"/>
              <a:t>persistent_poverty_label</a:t>
            </a:r>
            <a:endParaRPr lang="en-GB" dirty="0"/>
          </a:p>
          <a:p>
            <a:pPr marL="0" indent="0">
              <a:buNone/>
            </a:pPr>
            <a:endParaRPr lang="en-GB" dirty="0"/>
          </a:p>
          <a:p>
            <a:pPr marL="0" indent="0">
              <a:buNone/>
            </a:pPr>
            <a:r>
              <a:rPr lang="en-GB" dirty="0"/>
              <a:t>tab2 year </a:t>
            </a:r>
            <a:r>
              <a:rPr lang="en-GB" dirty="0" err="1"/>
              <a:t>pers</a:t>
            </a:r>
            <a:r>
              <a:rPr lang="en-GB" dirty="0"/>
              <a:t>_`</a:t>
            </a:r>
            <a:r>
              <a:rPr lang="en-GB" dirty="0" err="1"/>
              <a:t>poverty_status</a:t>
            </a:r>
            <a:r>
              <a:rPr lang="en-GB" dirty="0"/>
              <a:t>'</a:t>
            </a:r>
            <a:endParaRPr lang="ru-RU" dirty="0"/>
          </a:p>
        </p:txBody>
      </p:sp>
      <p:sp>
        <p:nvSpPr>
          <p:cNvPr id="4" name="Номер слайда 3"/>
          <p:cNvSpPr>
            <a:spLocks noGrp="1"/>
          </p:cNvSpPr>
          <p:nvPr>
            <p:ph type="sldNum" sz="quarter" idx="12"/>
          </p:nvPr>
        </p:nvSpPr>
        <p:spPr/>
        <p:txBody>
          <a:bodyPr/>
          <a:lstStyle/>
          <a:p>
            <a:fld id="{713F5FA8-502F-4040-BB3A-C027D4B0F640}" type="slidenum">
              <a:rPr lang="en-GB" smtClean="0"/>
              <a:pPr/>
              <a:t>26</a:t>
            </a:fld>
            <a:endParaRPr lang="en-GB" dirty="0"/>
          </a:p>
        </p:txBody>
      </p:sp>
      <p:sp>
        <p:nvSpPr>
          <p:cNvPr id="5" name="Нижний колонтитул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1674458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477" y="237001"/>
            <a:ext cx="10515600" cy="1325563"/>
          </a:xfrm>
        </p:spPr>
        <p:txBody>
          <a:bodyPr/>
          <a:lstStyle/>
          <a:p>
            <a:pPr algn="r"/>
            <a:r>
              <a:rPr lang="en-GB" dirty="0" smtClean="0"/>
              <a:t> Results: Cross-sectional vs persistent poverty</a:t>
            </a:r>
            <a:endParaRPr lang="ru-RU" dirty="0"/>
          </a:p>
        </p:txBody>
      </p:sp>
      <p:sp>
        <p:nvSpPr>
          <p:cNvPr id="4" name="Номер слайда 3"/>
          <p:cNvSpPr>
            <a:spLocks noGrp="1"/>
          </p:cNvSpPr>
          <p:nvPr>
            <p:ph type="sldNum" sz="quarter" idx="12"/>
          </p:nvPr>
        </p:nvSpPr>
        <p:spPr/>
        <p:txBody>
          <a:bodyPr/>
          <a:lstStyle/>
          <a:p>
            <a:fld id="{713F5FA8-502F-4040-BB3A-C027D4B0F640}" type="slidenum">
              <a:rPr lang="en-GB" smtClean="0"/>
              <a:pPr/>
              <a:t>27</a:t>
            </a:fld>
            <a:endParaRPr lang="en-GB" dirty="0"/>
          </a:p>
        </p:txBody>
      </p:sp>
      <p:sp>
        <p:nvSpPr>
          <p:cNvPr id="5" name="Нижний колонтитул 4"/>
          <p:cNvSpPr>
            <a:spLocks noGrp="1"/>
          </p:cNvSpPr>
          <p:nvPr>
            <p:ph type="ftr" sz="quarter" idx="3"/>
          </p:nvPr>
        </p:nvSpPr>
        <p:spPr/>
        <p:txBody>
          <a:bodyPr/>
          <a:lstStyle/>
          <a:p>
            <a:endParaRPr lang="en-GB" dirty="0"/>
          </a:p>
        </p:txBody>
      </p:sp>
      <p:pic>
        <p:nvPicPr>
          <p:cNvPr id="8" name="Объект 7"/>
          <p:cNvPicPr>
            <a:picLocks noGrp="1" noChangeAspect="1"/>
          </p:cNvPicPr>
          <p:nvPr>
            <p:ph idx="1"/>
          </p:nvPr>
        </p:nvPicPr>
        <p:blipFill>
          <a:blip r:embed="rId2"/>
          <a:stretch>
            <a:fillRect/>
          </a:stretch>
        </p:blipFill>
        <p:spPr>
          <a:xfrm>
            <a:off x="2177573" y="1281631"/>
            <a:ext cx="6723832" cy="4918266"/>
          </a:xfrm>
          <a:prstGeom prst="rect">
            <a:avLst/>
          </a:prstGeom>
        </p:spPr>
      </p:pic>
    </p:spTree>
    <p:extLst>
      <p:ext uri="{BB962C8B-B14F-4D97-AF65-F5344CB8AC3E}">
        <p14:creationId xmlns:p14="http://schemas.microsoft.com/office/powerpoint/2010/main" val="3124706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en-GB" dirty="0"/>
              <a:t>Results: Cross-sectional vs persistent poverty</a:t>
            </a:r>
            <a:endParaRPr lang="ru-RU" dirty="0"/>
          </a:p>
        </p:txBody>
      </p:sp>
      <p:pic>
        <p:nvPicPr>
          <p:cNvPr id="6" name="Объект 5"/>
          <p:cNvPicPr>
            <a:picLocks noGrp="1" noChangeAspect="1"/>
          </p:cNvPicPr>
          <p:nvPr>
            <p:ph idx="1"/>
          </p:nvPr>
        </p:nvPicPr>
        <p:blipFill>
          <a:blip r:embed="rId2"/>
          <a:stretch>
            <a:fillRect/>
          </a:stretch>
        </p:blipFill>
        <p:spPr>
          <a:xfrm>
            <a:off x="2815209" y="1554482"/>
            <a:ext cx="6319460" cy="4622481"/>
          </a:xfrm>
          <a:prstGeom prst="rect">
            <a:avLst/>
          </a:prstGeom>
        </p:spPr>
      </p:pic>
      <p:sp>
        <p:nvSpPr>
          <p:cNvPr id="4" name="Номер слайда 3"/>
          <p:cNvSpPr>
            <a:spLocks noGrp="1"/>
          </p:cNvSpPr>
          <p:nvPr>
            <p:ph type="sldNum" sz="quarter" idx="12"/>
          </p:nvPr>
        </p:nvSpPr>
        <p:spPr/>
        <p:txBody>
          <a:bodyPr/>
          <a:lstStyle/>
          <a:p>
            <a:fld id="{713F5FA8-502F-4040-BB3A-C027D4B0F640}" type="slidenum">
              <a:rPr lang="en-GB" smtClean="0"/>
              <a:pPr/>
              <a:t>28</a:t>
            </a:fld>
            <a:endParaRPr lang="en-GB" dirty="0"/>
          </a:p>
        </p:txBody>
      </p:sp>
      <p:sp>
        <p:nvSpPr>
          <p:cNvPr id="5" name="Нижний колонтитул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91584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en-GB" dirty="0"/>
              <a:t>Results: Cross-sectional vs persistent poverty</a:t>
            </a:r>
            <a:endParaRPr lang="ru-RU" dirty="0"/>
          </a:p>
        </p:txBody>
      </p:sp>
      <p:pic>
        <p:nvPicPr>
          <p:cNvPr id="6" name="Объект 5"/>
          <p:cNvPicPr>
            <a:picLocks noGrp="1" noChangeAspect="1"/>
          </p:cNvPicPr>
          <p:nvPr>
            <p:ph idx="1"/>
          </p:nvPr>
        </p:nvPicPr>
        <p:blipFill>
          <a:blip r:embed="rId2"/>
          <a:stretch>
            <a:fillRect/>
          </a:stretch>
        </p:blipFill>
        <p:spPr>
          <a:xfrm>
            <a:off x="2719967" y="1623527"/>
            <a:ext cx="6225068" cy="4553436"/>
          </a:xfrm>
          <a:prstGeom prst="rect">
            <a:avLst/>
          </a:prstGeom>
        </p:spPr>
      </p:pic>
      <p:sp>
        <p:nvSpPr>
          <p:cNvPr id="4" name="Номер слайда 3"/>
          <p:cNvSpPr>
            <a:spLocks noGrp="1"/>
          </p:cNvSpPr>
          <p:nvPr>
            <p:ph type="sldNum" sz="quarter" idx="12"/>
          </p:nvPr>
        </p:nvSpPr>
        <p:spPr/>
        <p:txBody>
          <a:bodyPr/>
          <a:lstStyle/>
          <a:p>
            <a:fld id="{713F5FA8-502F-4040-BB3A-C027D4B0F640}" type="slidenum">
              <a:rPr lang="en-GB" smtClean="0"/>
              <a:pPr/>
              <a:t>29</a:t>
            </a:fld>
            <a:endParaRPr lang="en-GB" dirty="0"/>
          </a:p>
        </p:txBody>
      </p:sp>
      <p:sp>
        <p:nvSpPr>
          <p:cNvPr id="5" name="Нижний колонтитул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100232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UKHLS as UKMOD input data  </a:t>
            </a:r>
          </a:p>
        </p:txBody>
      </p:sp>
      <p:sp>
        <p:nvSpPr>
          <p:cNvPr id="3" name="Content Placeholder 2"/>
          <p:cNvSpPr>
            <a:spLocks noGrp="1"/>
          </p:cNvSpPr>
          <p:nvPr>
            <p:ph idx="1"/>
          </p:nvPr>
        </p:nvSpPr>
        <p:spPr>
          <a:xfrm>
            <a:off x="987188" y="1655929"/>
            <a:ext cx="10302444" cy="4399314"/>
          </a:xfrm>
        </p:spPr>
        <p:txBody>
          <a:bodyPr>
            <a:normAutofit fontScale="92500"/>
          </a:bodyPr>
          <a:lstStyle/>
          <a:p>
            <a:r>
              <a:rPr lang="en-GB" sz="2500" dirty="0"/>
              <a:t>The UK Household Longitudinal Study (UKHLS) is a large panel survey with a sample of approximately 40,000 households in its first wave. It is the primary survey of interest in the UK for those interested in longitudinal analysis. </a:t>
            </a:r>
          </a:p>
          <a:p>
            <a:r>
              <a:rPr lang="en-GB" sz="2400" dirty="0"/>
              <a:t>UKMOD-UKHLS input data </a:t>
            </a:r>
            <a:r>
              <a:rPr lang="en-GB" sz="2400" dirty="0" smtClean="0"/>
              <a:t>released for </a:t>
            </a:r>
            <a:r>
              <a:rPr lang="en-GB" sz="2400" dirty="0"/>
              <a:t>policy years </a:t>
            </a:r>
            <a:r>
              <a:rPr lang="en-GB" sz="2400" dirty="0">
                <a:solidFill>
                  <a:srgbClr val="C00000"/>
                </a:solidFill>
              </a:rPr>
              <a:t>2010-2019</a:t>
            </a:r>
          </a:p>
          <a:p>
            <a:pPr lvl="1">
              <a:lnSpc>
                <a:spcPct val="100000"/>
              </a:lnSpc>
            </a:pPr>
            <a:r>
              <a:rPr lang="en-GB" sz="2000" dirty="0">
                <a:solidFill>
                  <a:srgbClr val="FF0000"/>
                </a:solidFill>
              </a:rPr>
              <a:t>UK_Year_c1</a:t>
            </a:r>
            <a:r>
              <a:rPr lang="en-GB" sz="2000" dirty="0"/>
              <a:t>, where “Year” refers to the year of the dataset, “c” – signifies that the input data files are derived from UKHLS data and “1” is the version of the input data release. </a:t>
            </a:r>
          </a:p>
          <a:p>
            <a:pPr lvl="1">
              <a:lnSpc>
                <a:spcPct val="100000"/>
              </a:lnSpc>
            </a:pPr>
            <a:r>
              <a:rPr lang="en-GB" sz="2000" dirty="0"/>
              <a:t>DRDs are available for each dataset. </a:t>
            </a:r>
          </a:p>
          <a:p>
            <a:pPr lvl="1"/>
            <a:r>
              <a:rPr lang="en-GB" sz="2000" dirty="0" smtClean="0"/>
              <a:t>Derived from the UKHLS </a:t>
            </a:r>
            <a:r>
              <a:rPr lang="en-GB" sz="2000" dirty="0"/>
              <a:t>Special licence </a:t>
            </a:r>
            <a:r>
              <a:rPr lang="en-GB" sz="2000" dirty="0" smtClean="0"/>
              <a:t>dataset. </a:t>
            </a:r>
            <a:endParaRPr lang="en-GB" sz="2000" dirty="0"/>
          </a:p>
          <a:p>
            <a:pPr lvl="1"/>
            <a:r>
              <a:rPr lang="en-GB" sz="2000" dirty="0"/>
              <a:t>UKMOD UKHLS input datasets </a:t>
            </a:r>
            <a:r>
              <a:rPr lang="en-GB" sz="2000" dirty="0" smtClean="0"/>
              <a:t>can be accessed via UKDS: </a:t>
            </a:r>
            <a:r>
              <a:rPr lang="en-GB" sz="2000" dirty="0" smtClean="0">
                <a:hlinkClick r:id="rId2"/>
              </a:rPr>
              <a:t>https</a:t>
            </a:r>
            <a:r>
              <a:rPr lang="en-GB" sz="2000" dirty="0">
                <a:hlinkClick r:id="rId2"/>
              </a:rPr>
              <a:t>://beta.ukdataservice.ac.uk/datacatalogue/studies/study?id=9147</a:t>
            </a:r>
            <a:r>
              <a:rPr lang="en-GB" sz="2000" dirty="0" smtClean="0"/>
              <a:t>.</a:t>
            </a:r>
          </a:p>
          <a:p>
            <a:pPr lvl="1"/>
            <a:r>
              <a:rPr lang="en-GB" sz="2000" dirty="0" smtClean="0"/>
              <a:t>UKMOD input/output can be merged with the original </a:t>
            </a:r>
            <a:r>
              <a:rPr lang="en-GB" sz="2000" dirty="0"/>
              <a:t>UKHLS </a:t>
            </a:r>
            <a:r>
              <a:rPr lang="en-GB" sz="2000" dirty="0" smtClean="0"/>
              <a:t>dataset (</a:t>
            </a:r>
            <a:r>
              <a:rPr lang="en-GB" sz="2000" dirty="0" err="1" smtClean="0">
                <a:solidFill>
                  <a:srgbClr val="FF0000"/>
                </a:solidFill>
              </a:rPr>
              <a:t>idperson</a:t>
            </a:r>
            <a:r>
              <a:rPr lang="en-GB" sz="2000" dirty="0" smtClean="0">
                <a:solidFill>
                  <a:srgbClr val="FF0000"/>
                </a:solidFill>
              </a:rPr>
              <a:t>=</a:t>
            </a:r>
            <a:r>
              <a:rPr lang="en-GB" sz="2000" dirty="0" err="1" smtClean="0">
                <a:solidFill>
                  <a:srgbClr val="FF0000"/>
                </a:solidFill>
              </a:rPr>
              <a:t>pidp</a:t>
            </a:r>
            <a:r>
              <a:rPr lang="en-GB" sz="2000" dirty="0" smtClean="0"/>
              <a:t> in UKHLS)</a:t>
            </a:r>
            <a:endParaRPr lang="en-GB" sz="2000" dirty="0"/>
          </a:p>
          <a:p>
            <a:pPr marL="228600" lvl="1">
              <a:spcBef>
                <a:spcPts val="1000"/>
              </a:spcBef>
              <a:buBlip>
                <a:blip r:embed="rId3"/>
              </a:buBlip>
            </a:pPr>
            <a:r>
              <a:rPr lang="en-GB" dirty="0" smtClean="0"/>
              <a:t>UKMOD-UKHLS </a:t>
            </a:r>
            <a:r>
              <a:rPr lang="en-GB" dirty="0"/>
              <a:t>benefits from all existing tools, add-ons, and flexibility of UKMOD. </a:t>
            </a:r>
          </a:p>
          <a:p>
            <a:pPr marL="228600" lvl="1">
              <a:spcBef>
                <a:spcPts val="1000"/>
              </a:spcBef>
              <a:buBlip>
                <a:blip r:embed="rId3"/>
              </a:buBlip>
            </a:pPr>
            <a:endParaRPr lang="en-GB" dirty="0">
              <a:solidFill>
                <a:srgbClr val="FF0000"/>
              </a:solidFill>
            </a:endParaRPr>
          </a:p>
          <a:p>
            <a:pPr marL="228600" lvl="1">
              <a:spcBef>
                <a:spcPts val="1000"/>
              </a:spcBef>
              <a:buBlip>
                <a:blip r:embed="rId3"/>
              </a:buBlip>
            </a:pPr>
            <a:endParaRPr lang="en-GB" dirty="0"/>
          </a:p>
          <a:p>
            <a:pPr marL="228600" lvl="1">
              <a:spcBef>
                <a:spcPts val="1000"/>
              </a:spcBef>
              <a:buBlip>
                <a:blip r:embed="rId3"/>
              </a:buBlip>
            </a:pPr>
            <a:endParaRPr lang="en-GB" dirty="0"/>
          </a:p>
          <a:p>
            <a:pPr marL="0" indent="0">
              <a:buNone/>
            </a:pPr>
            <a:endParaRPr lang="en-GB" sz="2400" dirty="0"/>
          </a:p>
        </p:txBody>
      </p:sp>
    </p:spTree>
    <p:extLst>
      <p:ext uri="{BB962C8B-B14F-4D97-AF65-F5344CB8AC3E}">
        <p14:creationId xmlns:p14="http://schemas.microsoft.com/office/powerpoint/2010/main" val="1611727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0848" y="367630"/>
            <a:ext cx="9497865" cy="1325563"/>
          </a:xfrm>
        </p:spPr>
        <p:txBody>
          <a:bodyPr>
            <a:normAutofit fontScale="90000"/>
          </a:bodyPr>
          <a:lstStyle/>
          <a:p>
            <a:r>
              <a:rPr lang="en-GB" dirty="0" smtClean="0"/>
              <a:t>Results: Effects of removing benefit cap on cross-sectional and persistent poverty, </a:t>
            </a:r>
            <a:r>
              <a:rPr lang="en-GB" b="1" dirty="0" smtClean="0"/>
              <a:t>all population</a:t>
            </a:r>
            <a:endParaRPr lang="ru-RU" b="1" dirty="0"/>
          </a:p>
        </p:txBody>
      </p:sp>
      <p:pic>
        <p:nvPicPr>
          <p:cNvPr id="6" name="Объект 5"/>
          <p:cNvPicPr>
            <a:picLocks noGrp="1" noChangeAspect="1"/>
          </p:cNvPicPr>
          <p:nvPr>
            <p:ph idx="1"/>
          </p:nvPr>
        </p:nvPicPr>
        <p:blipFill>
          <a:blip r:embed="rId2"/>
          <a:stretch>
            <a:fillRect/>
          </a:stretch>
        </p:blipFill>
        <p:spPr>
          <a:xfrm>
            <a:off x="944481" y="2043571"/>
            <a:ext cx="5092426" cy="3792054"/>
          </a:xfrm>
          <a:prstGeom prst="rect">
            <a:avLst/>
          </a:prstGeom>
        </p:spPr>
      </p:pic>
      <p:sp>
        <p:nvSpPr>
          <p:cNvPr id="4" name="Номер слайда 3"/>
          <p:cNvSpPr>
            <a:spLocks noGrp="1"/>
          </p:cNvSpPr>
          <p:nvPr>
            <p:ph type="sldNum" sz="quarter" idx="12"/>
          </p:nvPr>
        </p:nvSpPr>
        <p:spPr/>
        <p:txBody>
          <a:bodyPr/>
          <a:lstStyle/>
          <a:p>
            <a:fld id="{713F5FA8-502F-4040-BB3A-C027D4B0F640}" type="slidenum">
              <a:rPr lang="en-GB" smtClean="0"/>
              <a:pPr/>
              <a:t>30</a:t>
            </a:fld>
            <a:endParaRPr lang="en-GB" dirty="0"/>
          </a:p>
        </p:txBody>
      </p:sp>
      <p:sp>
        <p:nvSpPr>
          <p:cNvPr id="5" name="Нижний колонтитул 4"/>
          <p:cNvSpPr>
            <a:spLocks noGrp="1"/>
          </p:cNvSpPr>
          <p:nvPr>
            <p:ph type="ftr" sz="quarter" idx="3"/>
          </p:nvPr>
        </p:nvSpPr>
        <p:spPr/>
        <p:txBody>
          <a:bodyPr/>
          <a:lstStyle/>
          <a:p>
            <a:endParaRPr lang="en-GB" dirty="0"/>
          </a:p>
        </p:txBody>
      </p:sp>
      <p:pic>
        <p:nvPicPr>
          <p:cNvPr id="7" name="Рисунок 6"/>
          <p:cNvPicPr>
            <a:picLocks noChangeAspect="1"/>
          </p:cNvPicPr>
          <p:nvPr/>
        </p:nvPicPr>
        <p:blipFill>
          <a:blip r:embed="rId3"/>
          <a:stretch>
            <a:fillRect/>
          </a:stretch>
        </p:blipFill>
        <p:spPr>
          <a:xfrm>
            <a:off x="6104307" y="2043571"/>
            <a:ext cx="5142763" cy="3792054"/>
          </a:xfrm>
          <a:prstGeom prst="rect">
            <a:avLst/>
          </a:prstGeom>
        </p:spPr>
      </p:pic>
    </p:spTree>
    <p:extLst>
      <p:ext uri="{BB962C8B-B14F-4D97-AF65-F5344CB8AC3E}">
        <p14:creationId xmlns:p14="http://schemas.microsoft.com/office/powerpoint/2010/main" val="1442744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122" y="367630"/>
            <a:ext cx="9292592" cy="1325563"/>
          </a:xfrm>
        </p:spPr>
        <p:txBody>
          <a:bodyPr>
            <a:normAutofit fontScale="90000"/>
          </a:bodyPr>
          <a:lstStyle/>
          <a:p>
            <a:r>
              <a:rPr lang="en-GB" dirty="0"/>
              <a:t>Results: Effects of removing benefit cap on cross-sectional and persistent </a:t>
            </a:r>
            <a:r>
              <a:rPr lang="en-GB" dirty="0" smtClean="0"/>
              <a:t>poverty, </a:t>
            </a:r>
            <a:r>
              <a:rPr lang="en-GB" b="1" dirty="0" smtClean="0"/>
              <a:t>single parents</a:t>
            </a:r>
            <a:endParaRPr lang="ru-RU" b="1" dirty="0"/>
          </a:p>
        </p:txBody>
      </p:sp>
      <p:pic>
        <p:nvPicPr>
          <p:cNvPr id="6" name="Объект 5"/>
          <p:cNvPicPr>
            <a:picLocks noGrp="1" noChangeAspect="1"/>
          </p:cNvPicPr>
          <p:nvPr>
            <p:ph idx="1"/>
          </p:nvPr>
        </p:nvPicPr>
        <p:blipFill>
          <a:blip r:embed="rId2"/>
          <a:stretch>
            <a:fillRect/>
          </a:stretch>
        </p:blipFill>
        <p:spPr>
          <a:xfrm>
            <a:off x="976264" y="2015579"/>
            <a:ext cx="4948675" cy="3619419"/>
          </a:xfrm>
          <a:prstGeom prst="rect">
            <a:avLst/>
          </a:prstGeom>
        </p:spPr>
      </p:pic>
      <p:sp>
        <p:nvSpPr>
          <p:cNvPr id="4" name="Номер слайда 3"/>
          <p:cNvSpPr>
            <a:spLocks noGrp="1"/>
          </p:cNvSpPr>
          <p:nvPr>
            <p:ph type="sldNum" sz="quarter" idx="12"/>
          </p:nvPr>
        </p:nvSpPr>
        <p:spPr/>
        <p:txBody>
          <a:bodyPr/>
          <a:lstStyle/>
          <a:p>
            <a:fld id="{713F5FA8-502F-4040-BB3A-C027D4B0F640}" type="slidenum">
              <a:rPr lang="en-GB" smtClean="0"/>
              <a:pPr/>
              <a:t>31</a:t>
            </a:fld>
            <a:endParaRPr lang="en-GB" dirty="0"/>
          </a:p>
        </p:txBody>
      </p:sp>
      <p:sp>
        <p:nvSpPr>
          <p:cNvPr id="5" name="Нижний колонтитул 4"/>
          <p:cNvSpPr>
            <a:spLocks noGrp="1"/>
          </p:cNvSpPr>
          <p:nvPr>
            <p:ph type="ftr" sz="quarter" idx="3"/>
          </p:nvPr>
        </p:nvSpPr>
        <p:spPr/>
        <p:txBody>
          <a:bodyPr/>
          <a:lstStyle/>
          <a:p>
            <a:endParaRPr lang="en-GB" dirty="0"/>
          </a:p>
        </p:txBody>
      </p:sp>
      <p:pic>
        <p:nvPicPr>
          <p:cNvPr id="7" name="Рисунок 6"/>
          <p:cNvPicPr>
            <a:picLocks noChangeAspect="1"/>
          </p:cNvPicPr>
          <p:nvPr/>
        </p:nvPicPr>
        <p:blipFill>
          <a:blip r:embed="rId3"/>
          <a:stretch>
            <a:fillRect/>
          </a:stretch>
        </p:blipFill>
        <p:spPr>
          <a:xfrm>
            <a:off x="6068020" y="2015579"/>
            <a:ext cx="4956682" cy="3619419"/>
          </a:xfrm>
          <a:prstGeom prst="rect">
            <a:avLst/>
          </a:prstGeom>
        </p:spPr>
      </p:pic>
    </p:spTree>
    <p:extLst>
      <p:ext uri="{BB962C8B-B14F-4D97-AF65-F5344CB8AC3E}">
        <p14:creationId xmlns:p14="http://schemas.microsoft.com/office/powerpoint/2010/main" val="1326586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58E57-EC01-253E-5E54-D4481A931A94}"/>
              </a:ext>
            </a:extLst>
          </p:cNvPr>
          <p:cNvSpPr>
            <a:spLocks noGrp="1"/>
          </p:cNvSpPr>
          <p:nvPr>
            <p:ph type="title"/>
          </p:nvPr>
        </p:nvSpPr>
        <p:spPr>
          <a:xfrm>
            <a:off x="2047874" y="367630"/>
            <a:ext cx="9110839" cy="1325563"/>
          </a:xfrm>
        </p:spPr>
        <p:txBody>
          <a:bodyPr>
            <a:normAutofit/>
          </a:bodyPr>
          <a:lstStyle/>
          <a:p>
            <a:r>
              <a:rPr lang="en-GB" dirty="0" smtClean="0"/>
              <a:t>Future developments planned </a:t>
            </a:r>
            <a:endParaRPr lang="en-GB" dirty="0"/>
          </a:p>
        </p:txBody>
      </p:sp>
      <p:sp>
        <p:nvSpPr>
          <p:cNvPr id="3" name="Content Placeholder 2">
            <a:extLst>
              <a:ext uri="{FF2B5EF4-FFF2-40B4-BE49-F238E27FC236}">
                <a16:creationId xmlns:a16="http://schemas.microsoft.com/office/drawing/2014/main" id="{D2BE7793-3F1F-DD37-46A5-D8F7414EEC08}"/>
              </a:ext>
            </a:extLst>
          </p:cNvPr>
          <p:cNvSpPr>
            <a:spLocks noGrp="1"/>
          </p:cNvSpPr>
          <p:nvPr>
            <p:ph idx="1"/>
          </p:nvPr>
        </p:nvSpPr>
        <p:spPr/>
        <p:txBody>
          <a:bodyPr>
            <a:normAutofit/>
          </a:bodyPr>
          <a:lstStyle/>
          <a:p>
            <a:pPr lvl="1">
              <a:lnSpc>
                <a:spcPct val="80000"/>
              </a:lnSpc>
              <a:spcAft>
                <a:spcPts val="800"/>
              </a:spcAft>
            </a:pPr>
            <a:r>
              <a:rPr lang="en-US" sz="2600" dirty="0" smtClean="0"/>
              <a:t>Update to more recent waves of UKHLS (if there is enough interest in using these data)</a:t>
            </a:r>
          </a:p>
          <a:p>
            <a:pPr lvl="1">
              <a:lnSpc>
                <a:spcPct val="80000"/>
              </a:lnSpc>
              <a:spcAft>
                <a:spcPts val="800"/>
              </a:spcAft>
            </a:pPr>
            <a:r>
              <a:rPr lang="en-US" sz="2600" dirty="0" smtClean="0"/>
              <a:t>Creating Statistics Presenter templates for longitudinal indicators, i.e. income mobility, persistent poverty, etc. </a:t>
            </a:r>
            <a:endParaRPr lang="en-US" sz="2600" dirty="0" smtClean="0"/>
          </a:p>
          <a:p>
            <a:pPr lvl="1">
              <a:lnSpc>
                <a:spcPct val="80000"/>
              </a:lnSpc>
              <a:spcAft>
                <a:spcPts val="800"/>
              </a:spcAft>
            </a:pPr>
            <a:r>
              <a:rPr lang="en-US" sz="2600" dirty="0" smtClean="0"/>
              <a:t>Adjusting UKHLS longitudinal weights for UKMOD</a:t>
            </a:r>
            <a:endParaRPr lang="en-US" sz="2600" dirty="0" smtClean="0"/>
          </a:p>
          <a:p>
            <a:pPr lvl="1">
              <a:lnSpc>
                <a:spcPct val="80000"/>
              </a:lnSpc>
              <a:spcAft>
                <a:spcPts val="800"/>
              </a:spcAft>
            </a:pPr>
            <a:endParaRPr lang="en-GB" dirty="0"/>
          </a:p>
        </p:txBody>
      </p:sp>
      <p:sp>
        <p:nvSpPr>
          <p:cNvPr id="4" name="Slide Number Placeholder 3">
            <a:extLst>
              <a:ext uri="{FF2B5EF4-FFF2-40B4-BE49-F238E27FC236}">
                <a16:creationId xmlns:a16="http://schemas.microsoft.com/office/drawing/2014/main" id="{DFF1E235-9240-DFAB-6C6A-50E3A69ED8A0}"/>
              </a:ext>
            </a:extLst>
          </p:cNvPr>
          <p:cNvSpPr>
            <a:spLocks noGrp="1"/>
          </p:cNvSpPr>
          <p:nvPr>
            <p:ph type="sldNum" sz="quarter" idx="12"/>
          </p:nvPr>
        </p:nvSpPr>
        <p:spPr/>
        <p:txBody>
          <a:bodyPr/>
          <a:lstStyle/>
          <a:p>
            <a:fld id="{713F5FA8-502F-4040-BB3A-C027D4B0F640}" type="slidenum">
              <a:rPr lang="en-GB" smtClean="0"/>
              <a:pPr/>
              <a:t>32</a:t>
            </a:fld>
            <a:endParaRPr lang="en-GB" dirty="0"/>
          </a:p>
        </p:txBody>
      </p:sp>
      <p:sp>
        <p:nvSpPr>
          <p:cNvPr id="5" name="Footer Placeholder 4">
            <a:extLst>
              <a:ext uri="{FF2B5EF4-FFF2-40B4-BE49-F238E27FC236}">
                <a16:creationId xmlns:a16="http://schemas.microsoft.com/office/drawing/2014/main" id="{A0478FC8-195A-1D70-D277-53C5FFF69236}"/>
              </a:ext>
            </a:extLst>
          </p:cNvPr>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1624078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33</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2927648" y="1692277"/>
            <a:ext cx="6128742" cy="4519173"/>
          </a:xfrm>
          <a:prstGeom prst="rect">
            <a:avLst/>
          </a:prstGeom>
        </p:spPr>
      </p:pic>
    </p:spTree>
    <p:extLst>
      <p:ext uri="{BB962C8B-B14F-4D97-AF65-F5344CB8AC3E}">
        <p14:creationId xmlns:p14="http://schemas.microsoft.com/office/powerpoint/2010/main" val="882064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UKHLS sample and weights</a:t>
            </a:r>
          </a:p>
        </p:txBody>
      </p:sp>
      <p:sp>
        <p:nvSpPr>
          <p:cNvPr id="3" name="Content Placeholder 2"/>
          <p:cNvSpPr>
            <a:spLocks noGrp="1"/>
          </p:cNvSpPr>
          <p:nvPr>
            <p:ph idx="1"/>
          </p:nvPr>
        </p:nvSpPr>
        <p:spPr>
          <a:xfrm>
            <a:off x="669399" y="1806742"/>
            <a:ext cx="10515600" cy="4261038"/>
          </a:xfrm>
        </p:spPr>
        <p:txBody>
          <a:bodyPr>
            <a:normAutofit/>
          </a:bodyPr>
          <a:lstStyle/>
          <a:p>
            <a:pPr marL="228600" lvl="1">
              <a:lnSpc>
                <a:spcPct val="100000"/>
              </a:lnSpc>
              <a:spcBef>
                <a:spcPts val="1000"/>
              </a:spcBef>
              <a:buBlip>
                <a:blip r:embed="rId2"/>
              </a:buBlip>
            </a:pPr>
            <a:r>
              <a:rPr lang="en-GB" dirty="0"/>
              <a:t>Technical challenges: </a:t>
            </a:r>
          </a:p>
          <a:p>
            <a:pPr lvl="1"/>
            <a:r>
              <a:rPr lang="en-GB" sz="1900" dirty="0"/>
              <a:t>Some (limited) data gaps compared with requirement</a:t>
            </a:r>
          </a:p>
          <a:p>
            <a:pPr lvl="1"/>
            <a:r>
              <a:rPr lang="en-GB" sz="1900" dirty="0"/>
              <a:t>Missing data issues, especially incomplete households</a:t>
            </a:r>
          </a:p>
          <a:p>
            <a:pPr lvl="1"/>
            <a:r>
              <a:rPr lang="en-GB" sz="1900" dirty="0"/>
              <a:t>Two-year fieldwork period – requires aligning with policy years</a:t>
            </a:r>
          </a:p>
          <a:p>
            <a:pPr marL="228600" lvl="1">
              <a:spcBef>
                <a:spcPts val="1000"/>
              </a:spcBef>
              <a:buBlip>
                <a:blip r:embed="rId2"/>
              </a:buBlip>
            </a:pPr>
            <a:r>
              <a:rPr lang="en-GB" b="1" dirty="0"/>
              <a:t>Sample: </a:t>
            </a:r>
            <a:r>
              <a:rPr lang="en-GB" dirty="0"/>
              <a:t>Only complete households included (</a:t>
            </a:r>
            <a:r>
              <a:rPr lang="en-GB" dirty="0" smtClean="0"/>
              <a:t>i.e., all </a:t>
            </a:r>
            <a:r>
              <a:rPr lang="en-GB" dirty="0"/>
              <a:t>eligible adults have been interviewed).  </a:t>
            </a:r>
          </a:p>
          <a:p>
            <a:pPr marL="228600" lvl="1">
              <a:lnSpc>
                <a:spcPct val="100000"/>
              </a:lnSpc>
              <a:spcBef>
                <a:spcPts val="1000"/>
              </a:spcBef>
              <a:buBlip>
                <a:blip r:embed="rId2"/>
              </a:buBlip>
            </a:pPr>
            <a:r>
              <a:rPr lang="en-US" b="1" dirty="0"/>
              <a:t>Weights </a:t>
            </a:r>
            <a:r>
              <a:rPr lang="en-US" dirty="0"/>
              <a:t>are adjusted to account for the use of complete households only and then scaled to match population totals provided by the FRS. </a:t>
            </a:r>
            <a:endParaRPr lang="en-GB" dirty="0"/>
          </a:p>
          <a:p>
            <a:pPr marL="228600" lvl="1">
              <a:spcBef>
                <a:spcPts val="1000"/>
              </a:spcBef>
              <a:buBlip>
                <a:blip r:embed="rId2"/>
              </a:buBlip>
            </a:pPr>
            <a:r>
              <a:rPr lang="en-GB" dirty="0"/>
              <a:t>UKHLS sample is </a:t>
            </a:r>
            <a:r>
              <a:rPr lang="en-GB" b="1" dirty="0"/>
              <a:t>divided into fiscal years</a:t>
            </a:r>
            <a:r>
              <a:rPr lang="en-GB" dirty="0"/>
              <a:t>, from the beginning of April of Year 1 to the end of March of Year 2 </a:t>
            </a:r>
            <a:r>
              <a:rPr lang="en-GB" dirty="0">
                <a:sym typeface="Wingdings" panose="05000000000000000000" pitchFamily="2" charset="2"/>
              </a:rPr>
              <a:t> e.g. </a:t>
            </a:r>
            <a:r>
              <a:rPr lang="en-GB" dirty="0"/>
              <a:t>2019 input data contains interviews conducted from April 2019 to March 2020. </a:t>
            </a:r>
          </a:p>
          <a:p>
            <a:endParaRPr lang="en-GB" dirty="0"/>
          </a:p>
        </p:txBody>
      </p:sp>
    </p:spTree>
    <p:extLst>
      <p:ext uri="{BB962C8B-B14F-4D97-AF65-F5344CB8AC3E}">
        <p14:creationId xmlns:p14="http://schemas.microsoft.com/office/powerpoint/2010/main" val="3770984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084B6-4DAC-1222-D63B-DCDAEB647D5A}"/>
              </a:ext>
            </a:extLst>
          </p:cNvPr>
          <p:cNvSpPr>
            <a:spLocks noGrp="1"/>
          </p:cNvSpPr>
          <p:nvPr>
            <p:ph type="title"/>
          </p:nvPr>
        </p:nvSpPr>
        <p:spPr/>
        <p:txBody>
          <a:bodyPr/>
          <a:lstStyle/>
          <a:p>
            <a:pPr algn="ctr"/>
            <a:r>
              <a:rPr lang="en-GB" dirty="0"/>
              <a:t>UKHLS regional </a:t>
            </a:r>
            <a:r>
              <a:rPr lang="en-GB" dirty="0" smtClean="0"/>
              <a:t>samples </a:t>
            </a:r>
            <a:endParaRPr lang="en-GB" dirty="0"/>
          </a:p>
        </p:txBody>
      </p:sp>
      <p:sp>
        <p:nvSpPr>
          <p:cNvPr id="4" name="Slide Number Placeholder 3">
            <a:extLst>
              <a:ext uri="{FF2B5EF4-FFF2-40B4-BE49-F238E27FC236}">
                <a16:creationId xmlns:a16="http://schemas.microsoft.com/office/drawing/2014/main" id="{5D04DB01-AB94-6A9C-A57D-D4B49D117308}"/>
              </a:ext>
            </a:extLst>
          </p:cNvPr>
          <p:cNvSpPr>
            <a:spLocks noGrp="1"/>
          </p:cNvSpPr>
          <p:nvPr>
            <p:ph type="sldNum" sz="quarter" idx="12"/>
          </p:nvPr>
        </p:nvSpPr>
        <p:spPr/>
        <p:txBody>
          <a:bodyPr/>
          <a:lstStyle/>
          <a:p>
            <a:fld id="{713F5FA8-502F-4040-BB3A-C027D4B0F640}" type="slidenum">
              <a:rPr lang="en-GB" smtClean="0"/>
              <a:pPr/>
              <a:t>5</a:t>
            </a:fld>
            <a:endParaRPr lang="en-GB" dirty="0"/>
          </a:p>
        </p:txBody>
      </p:sp>
      <p:sp>
        <p:nvSpPr>
          <p:cNvPr id="5" name="Footer Placeholder 4">
            <a:extLst>
              <a:ext uri="{FF2B5EF4-FFF2-40B4-BE49-F238E27FC236}">
                <a16:creationId xmlns:a16="http://schemas.microsoft.com/office/drawing/2014/main" id="{C49C8289-F7FE-B125-89DC-79E8360D67F4}"/>
              </a:ext>
            </a:extLst>
          </p:cNvPr>
          <p:cNvSpPr>
            <a:spLocks noGrp="1"/>
          </p:cNvSpPr>
          <p:nvPr>
            <p:ph type="ftr" sz="quarter" idx="3"/>
          </p:nvPr>
        </p:nvSpPr>
        <p:spPr/>
        <p:txBody>
          <a:bodyPr/>
          <a:lstStyle/>
          <a:p>
            <a:endParaRPr lang="en-GB"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697602551"/>
              </p:ext>
            </p:extLst>
          </p:nvPr>
        </p:nvGraphicFramePr>
        <p:xfrm>
          <a:off x="856474" y="1758507"/>
          <a:ext cx="10302240" cy="3681242"/>
        </p:xfrm>
        <a:graphic>
          <a:graphicData uri="http://schemas.openxmlformats.org/drawingml/2006/table">
            <a:tbl>
              <a:tblPr>
                <a:tableStyleId>{5C22544A-7EE6-4342-B048-85BDC9FD1C3A}</a:tableStyleId>
              </a:tblPr>
              <a:tblGrid>
                <a:gridCol w="1762863">
                  <a:extLst>
                    <a:ext uri="{9D8B030D-6E8A-4147-A177-3AD203B41FA5}">
                      <a16:colId xmlns:a16="http://schemas.microsoft.com/office/drawing/2014/main" val="3126763667"/>
                    </a:ext>
                  </a:extLst>
                </a:gridCol>
                <a:gridCol w="776307">
                  <a:extLst>
                    <a:ext uri="{9D8B030D-6E8A-4147-A177-3AD203B41FA5}">
                      <a16:colId xmlns:a16="http://schemas.microsoft.com/office/drawing/2014/main" val="188923126"/>
                    </a:ext>
                  </a:extLst>
                </a:gridCol>
                <a:gridCol w="776307">
                  <a:extLst>
                    <a:ext uri="{9D8B030D-6E8A-4147-A177-3AD203B41FA5}">
                      <a16:colId xmlns:a16="http://schemas.microsoft.com/office/drawing/2014/main" val="2309868750"/>
                    </a:ext>
                  </a:extLst>
                </a:gridCol>
                <a:gridCol w="776307">
                  <a:extLst>
                    <a:ext uri="{9D8B030D-6E8A-4147-A177-3AD203B41FA5}">
                      <a16:colId xmlns:a16="http://schemas.microsoft.com/office/drawing/2014/main" val="260826876"/>
                    </a:ext>
                  </a:extLst>
                </a:gridCol>
                <a:gridCol w="776307">
                  <a:extLst>
                    <a:ext uri="{9D8B030D-6E8A-4147-A177-3AD203B41FA5}">
                      <a16:colId xmlns:a16="http://schemas.microsoft.com/office/drawing/2014/main" val="2133197405"/>
                    </a:ext>
                  </a:extLst>
                </a:gridCol>
                <a:gridCol w="776307">
                  <a:extLst>
                    <a:ext uri="{9D8B030D-6E8A-4147-A177-3AD203B41FA5}">
                      <a16:colId xmlns:a16="http://schemas.microsoft.com/office/drawing/2014/main" val="2252831272"/>
                    </a:ext>
                  </a:extLst>
                </a:gridCol>
                <a:gridCol w="776307">
                  <a:extLst>
                    <a:ext uri="{9D8B030D-6E8A-4147-A177-3AD203B41FA5}">
                      <a16:colId xmlns:a16="http://schemas.microsoft.com/office/drawing/2014/main" val="1718120223"/>
                    </a:ext>
                  </a:extLst>
                </a:gridCol>
                <a:gridCol w="776307">
                  <a:extLst>
                    <a:ext uri="{9D8B030D-6E8A-4147-A177-3AD203B41FA5}">
                      <a16:colId xmlns:a16="http://schemas.microsoft.com/office/drawing/2014/main" val="4040246850"/>
                    </a:ext>
                  </a:extLst>
                </a:gridCol>
                <a:gridCol w="776307">
                  <a:extLst>
                    <a:ext uri="{9D8B030D-6E8A-4147-A177-3AD203B41FA5}">
                      <a16:colId xmlns:a16="http://schemas.microsoft.com/office/drawing/2014/main" val="4067749840"/>
                    </a:ext>
                  </a:extLst>
                </a:gridCol>
                <a:gridCol w="776307">
                  <a:extLst>
                    <a:ext uri="{9D8B030D-6E8A-4147-A177-3AD203B41FA5}">
                      <a16:colId xmlns:a16="http://schemas.microsoft.com/office/drawing/2014/main" val="977281208"/>
                    </a:ext>
                  </a:extLst>
                </a:gridCol>
                <a:gridCol w="776307">
                  <a:extLst>
                    <a:ext uri="{9D8B030D-6E8A-4147-A177-3AD203B41FA5}">
                      <a16:colId xmlns:a16="http://schemas.microsoft.com/office/drawing/2014/main" val="836447128"/>
                    </a:ext>
                  </a:extLst>
                </a:gridCol>
                <a:gridCol w="776307">
                  <a:extLst>
                    <a:ext uri="{9D8B030D-6E8A-4147-A177-3AD203B41FA5}">
                      <a16:colId xmlns:a16="http://schemas.microsoft.com/office/drawing/2014/main" val="2170913585"/>
                    </a:ext>
                  </a:extLst>
                </a:gridCol>
              </a:tblGrid>
              <a:tr h="441777">
                <a:tc>
                  <a:txBody>
                    <a:bodyPr/>
                    <a:lstStyle/>
                    <a:p>
                      <a:pPr algn="l" fontAlgn="b"/>
                      <a:r>
                        <a:rPr lang="ru-RU" sz="1600" u="none" strike="noStrike" dirty="0">
                          <a:solidFill>
                            <a:schemeClr val="bg1"/>
                          </a:solidFill>
                          <a:effectLst/>
                        </a:rPr>
                        <a:t> </a:t>
                      </a:r>
                      <a:endParaRPr lang="ru-RU" sz="1600" b="0" i="0" u="none" strike="noStrike" dirty="0">
                        <a:solidFill>
                          <a:schemeClr val="bg1"/>
                        </a:solidFill>
                        <a:effectLst/>
                        <a:latin typeface="Calibri" panose="020F0502020204030204" pitchFamily="34" charset="0"/>
                      </a:endParaRPr>
                    </a:p>
                  </a:txBody>
                  <a:tcPr marL="9525" marR="9525" marT="9525" marB="0" anchor="b">
                    <a:solidFill>
                      <a:schemeClr val="tx2"/>
                    </a:solidFill>
                  </a:tcPr>
                </a:tc>
                <a:tc>
                  <a:txBody>
                    <a:bodyPr/>
                    <a:lstStyle/>
                    <a:p>
                      <a:pPr algn="r" fontAlgn="b"/>
                      <a:r>
                        <a:rPr lang="ru-RU" sz="1800" u="none" strike="noStrike" dirty="0">
                          <a:solidFill>
                            <a:schemeClr val="bg1"/>
                          </a:solidFill>
                          <a:effectLst/>
                        </a:rPr>
                        <a:t>2010</a:t>
                      </a:r>
                      <a:endParaRPr lang="ru-RU" sz="1800" b="0" i="0" u="none" strike="noStrike" dirty="0">
                        <a:solidFill>
                          <a:schemeClr val="bg1"/>
                        </a:solidFill>
                        <a:effectLst/>
                        <a:latin typeface="Calibri" panose="020F0502020204030204" pitchFamily="34" charset="0"/>
                      </a:endParaRPr>
                    </a:p>
                  </a:txBody>
                  <a:tcPr marL="9525" marR="9525" marT="9525" marB="0" anchor="b">
                    <a:solidFill>
                      <a:schemeClr val="tx2"/>
                    </a:solidFill>
                  </a:tcPr>
                </a:tc>
                <a:tc>
                  <a:txBody>
                    <a:bodyPr/>
                    <a:lstStyle/>
                    <a:p>
                      <a:pPr algn="r" fontAlgn="b"/>
                      <a:r>
                        <a:rPr lang="ru-RU" sz="1800" u="none" strike="noStrike" dirty="0">
                          <a:solidFill>
                            <a:schemeClr val="bg1"/>
                          </a:solidFill>
                          <a:effectLst/>
                        </a:rPr>
                        <a:t>2011</a:t>
                      </a:r>
                      <a:endParaRPr lang="ru-RU" sz="1800" b="0" i="0" u="none" strike="noStrike" dirty="0">
                        <a:solidFill>
                          <a:schemeClr val="bg1"/>
                        </a:solidFill>
                        <a:effectLst/>
                        <a:latin typeface="Calibri" panose="020F0502020204030204" pitchFamily="34" charset="0"/>
                      </a:endParaRPr>
                    </a:p>
                  </a:txBody>
                  <a:tcPr marL="9525" marR="9525" marT="9525" marB="0" anchor="b">
                    <a:solidFill>
                      <a:schemeClr val="tx2"/>
                    </a:solidFill>
                  </a:tcPr>
                </a:tc>
                <a:tc>
                  <a:txBody>
                    <a:bodyPr/>
                    <a:lstStyle/>
                    <a:p>
                      <a:pPr algn="r" fontAlgn="b"/>
                      <a:r>
                        <a:rPr lang="ru-RU" sz="1800" u="none" strike="noStrike" dirty="0">
                          <a:solidFill>
                            <a:schemeClr val="bg1"/>
                          </a:solidFill>
                          <a:effectLst/>
                        </a:rPr>
                        <a:t>2012</a:t>
                      </a:r>
                      <a:endParaRPr lang="ru-RU" sz="1800" b="0" i="0" u="none" strike="noStrike" dirty="0">
                        <a:solidFill>
                          <a:schemeClr val="bg1"/>
                        </a:solidFill>
                        <a:effectLst/>
                        <a:latin typeface="Calibri" panose="020F0502020204030204" pitchFamily="34" charset="0"/>
                      </a:endParaRPr>
                    </a:p>
                  </a:txBody>
                  <a:tcPr marL="9525" marR="9525" marT="9525" marB="0" anchor="b">
                    <a:solidFill>
                      <a:schemeClr val="tx2"/>
                    </a:solidFill>
                  </a:tcPr>
                </a:tc>
                <a:tc>
                  <a:txBody>
                    <a:bodyPr/>
                    <a:lstStyle/>
                    <a:p>
                      <a:pPr algn="r" fontAlgn="b"/>
                      <a:r>
                        <a:rPr lang="ru-RU" sz="1800" u="none" strike="noStrike" dirty="0">
                          <a:solidFill>
                            <a:schemeClr val="bg1"/>
                          </a:solidFill>
                          <a:effectLst/>
                        </a:rPr>
                        <a:t>2013</a:t>
                      </a:r>
                      <a:endParaRPr lang="ru-RU" sz="1800" b="0" i="0" u="none" strike="noStrike" dirty="0">
                        <a:solidFill>
                          <a:schemeClr val="bg1"/>
                        </a:solidFill>
                        <a:effectLst/>
                        <a:latin typeface="Calibri" panose="020F0502020204030204" pitchFamily="34" charset="0"/>
                      </a:endParaRPr>
                    </a:p>
                  </a:txBody>
                  <a:tcPr marL="9525" marR="9525" marT="9525" marB="0" anchor="b">
                    <a:solidFill>
                      <a:schemeClr val="tx2"/>
                    </a:solidFill>
                  </a:tcPr>
                </a:tc>
                <a:tc>
                  <a:txBody>
                    <a:bodyPr/>
                    <a:lstStyle/>
                    <a:p>
                      <a:pPr algn="r" fontAlgn="b"/>
                      <a:r>
                        <a:rPr lang="ru-RU" sz="1800" u="none" strike="noStrike" dirty="0">
                          <a:solidFill>
                            <a:schemeClr val="bg1"/>
                          </a:solidFill>
                          <a:effectLst/>
                        </a:rPr>
                        <a:t>2014</a:t>
                      </a:r>
                      <a:endParaRPr lang="ru-RU" sz="1800" b="0" i="0" u="none" strike="noStrike" dirty="0">
                        <a:solidFill>
                          <a:schemeClr val="bg1"/>
                        </a:solidFill>
                        <a:effectLst/>
                        <a:latin typeface="Calibri" panose="020F0502020204030204" pitchFamily="34" charset="0"/>
                      </a:endParaRPr>
                    </a:p>
                  </a:txBody>
                  <a:tcPr marL="9525" marR="9525" marT="9525" marB="0" anchor="b">
                    <a:solidFill>
                      <a:schemeClr val="tx2"/>
                    </a:solidFill>
                  </a:tcPr>
                </a:tc>
                <a:tc>
                  <a:txBody>
                    <a:bodyPr/>
                    <a:lstStyle/>
                    <a:p>
                      <a:pPr algn="r" fontAlgn="b"/>
                      <a:r>
                        <a:rPr lang="ru-RU" sz="1800" u="none" strike="noStrike" dirty="0">
                          <a:solidFill>
                            <a:schemeClr val="bg1"/>
                          </a:solidFill>
                          <a:effectLst/>
                        </a:rPr>
                        <a:t>2015</a:t>
                      </a:r>
                      <a:endParaRPr lang="ru-RU" sz="1800" b="0" i="0" u="none" strike="noStrike" dirty="0">
                        <a:solidFill>
                          <a:schemeClr val="bg1"/>
                        </a:solidFill>
                        <a:effectLst/>
                        <a:latin typeface="Calibri" panose="020F0502020204030204" pitchFamily="34" charset="0"/>
                      </a:endParaRPr>
                    </a:p>
                  </a:txBody>
                  <a:tcPr marL="9525" marR="9525" marT="9525" marB="0" anchor="b">
                    <a:solidFill>
                      <a:schemeClr val="tx2"/>
                    </a:solidFill>
                  </a:tcPr>
                </a:tc>
                <a:tc>
                  <a:txBody>
                    <a:bodyPr/>
                    <a:lstStyle/>
                    <a:p>
                      <a:pPr algn="r" fontAlgn="b"/>
                      <a:r>
                        <a:rPr lang="ru-RU" sz="1800" u="none" strike="noStrike" dirty="0">
                          <a:solidFill>
                            <a:schemeClr val="bg1"/>
                          </a:solidFill>
                          <a:effectLst/>
                        </a:rPr>
                        <a:t>2016</a:t>
                      </a:r>
                      <a:endParaRPr lang="ru-RU" sz="1800" b="0" i="0" u="none" strike="noStrike" dirty="0">
                        <a:solidFill>
                          <a:schemeClr val="bg1"/>
                        </a:solidFill>
                        <a:effectLst/>
                        <a:latin typeface="Calibri" panose="020F0502020204030204" pitchFamily="34" charset="0"/>
                      </a:endParaRPr>
                    </a:p>
                  </a:txBody>
                  <a:tcPr marL="9525" marR="9525" marT="9525" marB="0" anchor="b">
                    <a:solidFill>
                      <a:schemeClr val="tx2"/>
                    </a:solidFill>
                  </a:tcPr>
                </a:tc>
                <a:tc>
                  <a:txBody>
                    <a:bodyPr/>
                    <a:lstStyle/>
                    <a:p>
                      <a:pPr algn="r" fontAlgn="b"/>
                      <a:r>
                        <a:rPr lang="ru-RU" sz="1800" u="none" strike="noStrike" dirty="0">
                          <a:solidFill>
                            <a:schemeClr val="bg1"/>
                          </a:solidFill>
                          <a:effectLst/>
                        </a:rPr>
                        <a:t>2017</a:t>
                      </a:r>
                      <a:endParaRPr lang="ru-RU" sz="1800" b="0" i="0" u="none" strike="noStrike" dirty="0">
                        <a:solidFill>
                          <a:schemeClr val="bg1"/>
                        </a:solidFill>
                        <a:effectLst/>
                        <a:latin typeface="Calibri" panose="020F0502020204030204" pitchFamily="34" charset="0"/>
                      </a:endParaRPr>
                    </a:p>
                  </a:txBody>
                  <a:tcPr marL="9525" marR="9525" marT="9525" marB="0" anchor="b">
                    <a:solidFill>
                      <a:schemeClr val="tx2"/>
                    </a:solidFill>
                  </a:tcPr>
                </a:tc>
                <a:tc>
                  <a:txBody>
                    <a:bodyPr/>
                    <a:lstStyle/>
                    <a:p>
                      <a:pPr algn="r" fontAlgn="b"/>
                      <a:r>
                        <a:rPr lang="ru-RU" sz="1800" u="none" strike="noStrike" dirty="0">
                          <a:solidFill>
                            <a:schemeClr val="bg1"/>
                          </a:solidFill>
                          <a:effectLst/>
                        </a:rPr>
                        <a:t>2018</a:t>
                      </a:r>
                      <a:endParaRPr lang="ru-RU" sz="1800" b="0" i="0" u="none" strike="noStrike" dirty="0">
                        <a:solidFill>
                          <a:schemeClr val="bg1"/>
                        </a:solidFill>
                        <a:effectLst/>
                        <a:latin typeface="Calibri" panose="020F0502020204030204" pitchFamily="34" charset="0"/>
                      </a:endParaRPr>
                    </a:p>
                  </a:txBody>
                  <a:tcPr marL="9525" marR="9525" marT="9525" marB="0" anchor="b">
                    <a:solidFill>
                      <a:schemeClr val="tx2"/>
                    </a:solidFill>
                  </a:tcPr>
                </a:tc>
                <a:tc>
                  <a:txBody>
                    <a:bodyPr/>
                    <a:lstStyle/>
                    <a:p>
                      <a:pPr algn="r" fontAlgn="b"/>
                      <a:r>
                        <a:rPr lang="ru-RU" sz="1800" u="none" strike="noStrike" dirty="0">
                          <a:solidFill>
                            <a:schemeClr val="bg1"/>
                          </a:solidFill>
                          <a:effectLst/>
                        </a:rPr>
                        <a:t>2019</a:t>
                      </a:r>
                      <a:endParaRPr lang="ru-RU" sz="1800" b="0" i="0" u="none" strike="noStrike" dirty="0">
                        <a:solidFill>
                          <a:schemeClr val="bg1"/>
                        </a:solidFill>
                        <a:effectLst/>
                        <a:latin typeface="Calibri" panose="020F0502020204030204" pitchFamily="34" charset="0"/>
                      </a:endParaRPr>
                    </a:p>
                  </a:txBody>
                  <a:tcPr marL="9525" marR="9525" marT="9525" marB="0" anchor="b">
                    <a:solidFill>
                      <a:schemeClr val="tx2"/>
                    </a:solidFill>
                  </a:tcPr>
                </a:tc>
                <a:tc>
                  <a:txBody>
                    <a:bodyPr/>
                    <a:lstStyle/>
                    <a:p>
                      <a:pPr algn="r" fontAlgn="b"/>
                      <a:r>
                        <a:rPr lang="en-GB" sz="1800" u="none" strike="noStrike" dirty="0">
                          <a:solidFill>
                            <a:schemeClr val="bg1"/>
                          </a:solidFill>
                          <a:effectLst/>
                        </a:rPr>
                        <a:t>Total</a:t>
                      </a:r>
                      <a:endParaRPr lang="en-GB" sz="1800" b="0" i="0" u="none" strike="noStrike" dirty="0">
                        <a:solidFill>
                          <a:schemeClr val="bg1"/>
                        </a:solidFill>
                        <a:effectLst/>
                        <a:latin typeface="Calibri" panose="020F0502020204030204" pitchFamily="34" charset="0"/>
                      </a:endParaRPr>
                    </a:p>
                  </a:txBody>
                  <a:tcPr marL="9525" marR="9525" marT="9525" marB="0" anchor="b">
                    <a:solidFill>
                      <a:schemeClr val="tx2"/>
                    </a:solidFill>
                  </a:tcPr>
                </a:tc>
                <a:extLst>
                  <a:ext uri="{0D108BD9-81ED-4DB2-BD59-A6C34878D82A}">
                    <a16:rowId xmlns:a16="http://schemas.microsoft.com/office/drawing/2014/main" val="3395051460"/>
                  </a:ext>
                </a:extLst>
              </a:tr>
              <a:tr h="566715">
                <a:tc>
                  <a:txBody>
                    <a:bodyPr/>
                    <a:lstStyle/>
                    <a:p>
                      <a:pPr algn="l" fontAlgn="b"/>
                      <a:r>
                        <a:rPr lang="en-GB" sz="1600" u="none" strike="noStrike" dirty="0">
                          <a:effectLst/>
                        </a:rPr>
                        <a:t>England incl London</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25,746</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36,631</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34,205</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33,006</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30,157</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28,079</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27,121</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25,848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24,495</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21,569</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286,857</a:t>
                      </a:r>
                      <a:endParaRPr lang="ru-RU"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5179747"/>
                  </a:ext>
                </a:extLst>
              </a:tr>
              <a:tr h="441777">
                <a:tc>
                  <a:txBody>
                    <a:bodyPr/>
                    <a:lstStyle/>
                    <a:p>
                      <a:pPr algn="l" fontAlgn="b"/>
                      <a:r>
                        <a:rPr lang="en-GB" sz="1600" u="none" strike="noStrike" dirty="0">
                          <a:effectLst/>
                        </a:rPr>
                        <a:t>London</a:t>
                      </a:r>
                      <a:endParaRPr lang="en-GB" sz="1600" b="0" i="0" u="none" strike="noStrike" dirty="0">
                        <a:solidFill>
                          <a:srgbClr val="000000"/>
                        </a:solidFill>
                        <a:effectLst/>
                        <a:latin typeface="Calibri" panose="020F0502020204030204" pitchFamily="34" charset="0"/>
                      </a:endParaRPr>
                    </a:p>
                  </a:txBody>
                  <a:tcPr marL="85725" marR="9525" marT="9525" marB="0" anchor="b"/>
                </a:tc>
                <a:tc>
                  <a:txBody>
                    <a:bodyPr/>
                    <a:lstStyle/>
                    <a:p>
                      <a:pPr algn="r" fontAlgn="b"/>
                      <a:r>
                        <a:rPr lang="ru-RU" sz="1600" u="none" strike="noStrike">
                          <a:effectLst/>
                        </a:rPr>
                        <a:t>3,543</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5,692</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4,960</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4,638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4,346</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3,820</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3,713</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3,488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3,154</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2,736</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40,090</a:t>
                      </a:r>
                      <a:endParaRPr lang="ru-RU"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1239333"/>
                  </a:ext>
                </a:extLst>
              </a:tr>
              <a:tr h="441777">
                <a:tc>
                  <a:txBody>
                    <a:bodyPr/>
                    <a:lstStyle/>
                    <a:p>
                      <a:pPr algn="l" fontAlgn="b"/>
                      <a:r>
                        <a:rPr lang="en-GB" sz="1600" u="none" strike="noStrike" dirty="0">
                          <a:effectLst/>
                        </a:rPr>
                        <a:t>Wales</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3,207</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3,468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3,359</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3,119</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2,708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2,472</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2,306</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2,146</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2,050</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1,821</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26,656</a:t>
                      </a:r>
                      <a:endParaRPr lang="ru-RU"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3538602"/>
                  </a:ext>
                </a:extLst>
              </a:tr>
              <a:tr h="441777">
                <a:tc>
                  <a:txBody>
                    <a:bodyPr/>
                    <a:lstStyle/>
                    <a:p>
                      <a:pPr algn="l" fontAlgn="b"/>
                      <a:r>
                        <a:rPr lang="en-GB" sz="1600" u="none" strike="noStrike" dirty="0">
                          <a:effectLst/>
                        </a:rPr>
                        <a:t>Scotland</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3,710</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4,207</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3,998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3,777</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3,437</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3,232</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3,061</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2,846</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2,754</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2,293</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33,315</a:t>
                      </a:r>
                      <a:endParaRPr lang="ru-RU"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929130"/>
                  </a:ext>
                </a:extLst>
              </a:tr>
              <a:tr h="441777">
                <a:tc>
                  <a:txBody>
                    <a:bodyPr/>
                    <a:lstStyle/>
                    <a:p>
                      <a:pPr algn="l" fontAlgn="b"/>
                      <a:r>
                        <a:rPr lang="en-GB" sz="1600" u="none" strike="noStrike" dirty="0">
                          <a:effectLst/>
                        </a:rPr>
                        <a:t>Northern Ireland</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3,679</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3,302</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3,136</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2,742</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2,462</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2,308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2,331</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2,248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2,162</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1,731</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26,101</a:t>
                      </a:r>
                      <a:endParaRPr lang="ru-RU"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1241156"/>
                  </a:ext>
                </a:extLst>
              </a:tr>
              <a:tr h="441777">
                <a:tc>
                  <a:txBody>
                    <a:bodyPr/>
                    <a:lstStyle/>
                    <a:p>
                      <a:pPr algn="l" fontAlgn="b"/>
                      <a:endParaRPr lang="ru-RU"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2066932"/>
                  </a:ext>
                </a:extLst>
              </a:tr>
              <a:tr h="463865">
                <a:tc>
                  <a:txBody>
                    <a:bodyPr/>
                    <a:lstStyle/>
                    <a:p>
                      <a:pPr algn="l" fontAlgn="b"/>
                      <a:r>
                        <a:rPr lang="en-GB" sz="1600" u="none" strike="noStrike" dirty="0">
                          <a:effectLst/>
                        </a:rPr>
                        <a:t>Total</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36,342</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47,608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44,698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42,644</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38,764</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36,091</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34,819</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33,088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31,461</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27,414</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dirty="0">
                          <a:effectLst/>
                        </a:rPr>
                        <a:t>372,929</a:t>
                      </a:r>
                      <a:endParaRPr lang="ru-RU"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130037"/>
                  </a:ext>
                </a:extLst>
              </a:tr>
            </a:tbl>
          </a:graphicData>
        </a:graphic>
      </p:graphicFrame>
    </p:spTree>
    <p:extLst>
      <p:ext uri="{BB962C8B-B14F-4D97-AF65-F5344CB8AC3E}">
        <p14:creationId xmlns:p14="http://schemas.microsoft.com/office/powerpoint/2010/main" val="2160724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032" y="2967955"/>
            <a:ext cx="10515600" cy="1325563"/>
          </a:xfrm>
        </p:spPr>
        <p:txBody>
          <a:bodyPr/>
          <a:lstStyle/>
          <a:p>
            <a:r>
              <a:rPr lang="en-GB" dirty="0"/>
              <a:t>UKHLS vs FRS input data </a:t>
            </a:r>
            <a:endParaRPr lang="ru-RU" dirty="0"/>
          </a:p>
        </p:txBody>
      </p:sp>
      <p:sp>
        <p:nvSpPr>
          <p:cNvPr id="3" name="Объект 2"/>
          <p:cNvSpPr>
            <a:spLocks noGrp="1"/>
          </p:cNvSpPr>
          <p:nvPr>
            <p:ph idx="1"/>
          </p:nvPr>
        </p:nvSpPr>
        <p:spPr/>
        <p:txBody>
          <a:bodyPr/>
          <a:lstStyle/>
          <a:p>
            <a:endParaRPr lang="en-GB" dirty="0" smtClean="0"/>
          </a:p>
          <a:p>
            <a:endParaRPr lang="en-GB" dirty="0"/>
          </a:p>
          <a:p>
            <a:endParaRPr lang="ru-RU" dirty="0"/>
          </a:p>
        </p:txBody>
      </p:sp>
      <p:sp>
        <p:nvSpPr>
          <p:cNvPr id="4" name="Номер слайда 3"/>
          <p:cNvSpPr>
            <a:spLocks noGrp="1"/>
          </p:cNvSpPr>
          <p:nvPr>
            <p:ph type="sldNum" sz="quarter" idx="12"/>
          </p:nvPr>
        </p:nvSpPr>
        <p:spPr/>
        <p:txBody>
          <a:bodyPr/>
          <a:lstStyle/>
          <a:p>
            <a:fld id="{713F5FA8-502F-4040-BB3A-C027D4B0F640}" type="slidenum">
              <a:rPr lang="en-GB" smtClean="0"/>
              <a:pPr/>
              <a:t>6</a:t>
            </a:fld>
            <a:endParaRPr lang="en-GB" dirty="0"/>
          </a:p>
        </p:txBody>
      </p:sp>
      <p:sp>
        <p:nvSpPr>
          <p:cNvPr id="5" name="Нижний колонтитул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1930728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F579-0C02-545C-B758-B4CD7DC0F8B6}"/>
              </a:ext>
            </a:extLst>
          </p:cNvPr>
          <p:cNvSpPr>
            <a:spLocks noGrp="1"/>
          </p:cNvSpPr>
          <p:nvPr>
            <p:ph type="title"/>
          </p:nvPr>
        </p:nvSpPr>
        <p:spPr>
          <a:xfrm>
            <a:off x="2817844" y="367630"/>
            <a:ext cx="8340869" cy="1325563"/>
          </a:xfrm>
        </p:spPr>
        <p:txBody>
          <a:bodyPr/>
          <a:lstStyle/>
          <a:p>
            <a:r>
              <a:rPr lang="en-GB" dirty="0"/>
              <a:t>UKHLS vs FRS input data </a:t>
            </a:r>
          </a:p>
        </p:txBody>
      </p:sp>
      <p:sp>
        <p:nvSpPr>
          <p:cNvPr id="3" name="Content Placeholder 2">
            <a:extLst>
              <a:ext uri="{FF2B5EF4-FFF2-40B4-BE49-F238E27FC236}">
                <a16:creationId xmlns:a16="http://schemas.microsoft.com/office/drawing/2014/main" id="{FEAA80A2-B472-C2E4-1AE8-F69CB9AC20D5}"/>
              </a:ext>
            </a:extLst>
          </p:cNvPr>
          <p:cNvSpPr>
            <a:spLocks noGrp="1"/>
          </p:cNvSpPr>
          <p:nvPr>
            <p:ph idx="1"/>
          </p:nvPr>
        </p:nvSpPr>
        <p:spPr/>
        <p:txBody>
          <a:bodyPr>
            <a:normAutofit/>
          </a:bodyPr>
          <a:lstStyle/>
          <a:p>
            <a:r>
              <a:rPr lang="en-GB" sz="2400" dirty="0"/>
              <a:t>We aimed to re-create as closely as possible UKMOD </a:t>
            </a:r>
            <a:r>
              <a:rPr lang="en-GB" sz="2400" dirty="0" smtClean="0"/>
              <a:t>FRS input </a:t>
            </a:r>
            <a:r>
              <a:rPr lang="en-GB" sz="2400" dirty="0"/>
              <a:t>data </a:t>
            </a:r>
            <a:r>
              <a:rPr lang="en-GB" sz="2400" dirty="0" smtClean="0"/>
              <a:t>variables.</a:t>
            </a:r>
            <a:endParaRPr lang="en-GB" sz="2400" dirty="0"/>
          </a:p>
          <a:p>
            <a:r>
              <a:rPr lang="en-US" sz="2400" dirty="0" smtClean="0"/>
              <a:t>For validation, </a:t>
            </a:r>
            <a:r>
              <a:rPr lang="en-US" sz="2400" dirty="0"/>
              <a:t>we have done some comparison with FRS-based UKMOD and Administrative statistics</a:t>
            </a:r>
          </a:p>
          <a:p>
            <a:r>
              <a:rPr lang="en-GB" sz="2400" dirty="0"/>
              <a:t>The aggregate estimates of the main income concepts (market income, disposable income before and after housing costs, direct taxes and NIC, and all benefits) are very close in the two versions of UKMOD based on UKHLS and FRS.  </a:t>
            </a:r>
          </a:p>
          <a:p>
            <a:r>
              <a:rPr lang="en-GB" sz="2400" dirty="0"/>
              <a:t>The validation exercises conducted so far point to some puzzles that require further work to fully understand their drivers. </a:t>
            </a:r>
          </a:p>
          <a:p>
            <a:pPr lvl="1"/>
            <a:r>
              <a:rPr lang="en-US" sz="2000" dirty="0"/>
              <a:t>See: Bronka P., D. Popova and M. Richiardi (2023) UK Household Longitudinal Study (UKHLS) - Understanding Society. </a:t>
            </a:r>
            <a:r>
              <a:rPr lang="en-US" sz="2000" i="1" dirty="0"/>
              <a:t>CEMPA Working Paper7/23 </a:t>
            </a:r>
            <a:r>
              <a:rPr lang="en-US" sz="2000" dirty="0">
                <a:hlinkClick r:id="rId2"/>
              </a:rPr>
              <a:t>https://www.microsimulation.ac.uk/publications/publication-557747/</a:t>
            </a:r>
            <a:endParaRPr lang="en-US" sz="2000" dirty="0"/>
          </a:p>
          <a:p>
            <a:endParaRPr lang="en-US" sz="2400" dirty="0"/>
          </a:p>
          <a:p>
            <a:endParaRPr lang="en-GB" sz="2400" dirty="0"/>
          </a:p>
        </p:txBody>
      </p:sp>
      <p:sp>
        <p:nvSpPr>
          <p:cNvPr id="4" name="Slide Number Placeholder 3">
            <a:extLst>
              <a:ext uri="{FF2B5EF4-FFF2-40B4-BE49-F238E27FC236}">
                <a16:creationId xmlns:a16="http://schemas.microsoft.com/office/drawing/2014/main" id="{66D4C294-F2AE-7594-AF6E-19E31149582F}"/>
              </a:ext>
            </a:extLst>
          </p:cNvPr>
          <p:cNvSpPr>
            <a:spLocks noGrp="1"/>
          </p:cNvSpPr>
          <p:nvPr>
            <p:ph type="sldNum" sz="quarter" idx="12"/>
          </p:nvPr>
        </p:nvSpPr>
        <p:spPr/>
        <p:txBody>
          <a:bodyPr/>
          <a:lstStyle/>
          <a:p>
            <a:fld id="{713F5FA8-502F-4040-BB3A-C027D4B0F640}" type="slidenum">
              <a:rPr lang="en-GB" smtClean="0"/>
              <a:pPr/>
              <a:t>7</a:t>
            </a:fld>
            <a:endParaRPr lang="en-GB" dirty="0"/>
          </a:p>
        </p:txBody>
      </p:sp>
      <p:sp>
        <p:nvSpPr>
          <p:cNvPr id="5" name="Footer Placeholder 4">
            <a:extLst>
              <a:ext uri="{FF2B5EF4-FFF2-40B4-BE49-F238E27FC236}">
                <a16:creationId xmlns:a16="http://schemas.microsoft.com/office/drawing/2014/main" id="{9B398A1F-8C75-D589-B56A-73E8E7A500C6}"/>
              </a:ext>
            </a:extLst>
          </p:cNvPr>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1017220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35C4-FCDF-0B31-AC39-622319C39F97}"/>
              </a:ext>
            </a:extLst>
          </p:cNvPr>
          <p:cNvSpPr>
            <a:spLocks noGrp="1"/>
          </p:cNvSpPr>
          <p:nvPr>
            <p:ph type="title"/>
          </p:nvPr>
        </p:nvSpPr>
        <p:spPr>
          <a:xfrm>
            <a:off x="1856792" y="367630"/>
            <a:ext cx="9301922" cy="1325563"/>
          </a:xfrm>
        </p:spPr>
        <p:txBody>
          <a:bodyPr/>
          <a:lstStyle/>
          <a:p>
            <a:r>
              <a:rPr lang="en-GB" dirty="0"/>
              <a:t>Cumulative earnings distributions in 2019: UKHLS and FRS vs ASHE</a:t>
            </a:r>
          </a:p>
        </p:txBody>
      </p:sp>
      <p:pic>
        <p:nvPicPr>
          <p:cNvPr id="6" name="Content Placeholder 5">
            <a:extLst>
              <a:ext uri="{FF2B5EF4-FFF2-40B4-BE49-F238E27FC236}">
                <a16:creationId xmlns:a16="http://schemas.microsoft.com/office/drawing/2014/main" id="{33D69682-199E-255A-9DD8-7A579BE92A8C}"/>
              </a:ext>
            </a:extLst>
          </p:cNvPr>
          <p:cNvPicPr>
            <a:picLocks noGrp="1" noChangeAspect="1"/>
          </p:cNvPicPr>
          <p:nvPr>
            <p:ph idx="1"/>
          </p:nvPr>
        </p:nvPicPr>
        <p:blipFill>
          <a:blip r:embed="rId3"/>
          <a:stretch>
            <a:fillRect/>
          </a:stretch>
        </p:blipFill>
        <p:spPr>
          <a:xfrm>
            <a:off x="1482084" y="1812852"/>
            <a:ext cx="9227832" cy="4175444"/>
          </a:xfrm>
          <a:prstGeom prst="rect">
            <a:avLst/>
          </a:prstGeom>
        </p:spPr>
      </p:pic>
      <p:sp>
        <p:nvSpPr>
          <p:cNvPr id="4" name="Slide Number Placeholder 3">
            <a:extLst>
              <a:ext uri="{FF2B5EF4-FFF2-40B4-BE49-F238E27FC236}">
                <a16:creationId xmlns:a16="http://schemas.microsoft.com/office/drawing/2014/main" id="{530D3502-F3B3-96D8-CF3B-A16A5FB58E76}"/>
              </a:ext>
            </a:extLst>
          </p:cNvPr>
          <p:cNvSpPr>
            <a:spLocks noGrp="1"/>
          </p:cNvSpPr>
          <p:nvPr>
            <p:ph type="sldNum" sz="quarter" idx="12"/>
          </p:nvPr>
        </p:nvSpPr>
        <p:spPr/>
        <p:txBody>
          <a:bodyPr/>
          <a:lstStyle/>
          <a:p>
            <a:fld id="{713F5FA8-502F-4040-BB3A-C027D4B0F640}" type="slidenum">
              <a:rPr lang="en-GB" smtClean="0"/>
              <a:pPr/>
              <a:t>8</a:t>
            </a:fld>
            <a:endParaRPr lang="en-GB" dirty="0"/>
          </a:p>
        </p:txBody>
      </p:sp>
      <p:sp>
        <p:nvSpPr>
          <p:cNvPr id="5" name="Footer Placeholder 4">
            <a:extLst>
              <a:ext uri="{FF2B5EF4-FFF2-40B4-BE49-F238E27FC236}">
                <a16:creationId xmlns:a16="http://schemas.microsoft.com/office/drawing/2014/main" id="{19375A09-FB90-E956-2AEA-2187E058DAA6}"/>
              </a:ext>
            </a:extLst>
          </p:cNvPr>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3323950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904" y="409574"/>
            <a:ext cx="10349871" cy="1528407"/>
          </a:xfrm>
        </p:spPr>
        <p:txBody>
          <a:bodyPr>
            <a:normAutofit fontScale="90000"/>
          </a:bodyPr>
          <a:lstStyle/>
          <a:p>
            <a:r>
              <a:rPr lang="en-US" dirty="0"/>
              <a:t>Selected benefits simulated by UKMOD-UKHLS vs UKMOD-FRS and external data, 2019 (assuming partial take-up). </a:t>
            </a:r>
            <a:r>
              <a:rPr lang="en-GB" dirty="0"/>
              <a:t>Expenditure/revenue (£million/year). </a:t>
            </a:r>
          </a:p>
        </p:txBody>
      </p:sp>
      <p:pic>
        <p:nvPicPr>
          <p:cNvPr id="5" name="Picture 4">
            <a:extLst>
              <a:ext uri="{FF2B5EF4-FFF2-40B4-BE49-F238E27FC236}">
                <a16:creationId xmlns:a16="http://schemas.microsoft.com/office/drawing/2014/main" id="{E0054F92-3944-AD24-D7D7-8BF5656821B8}"/>
              </a:ext>
            </a:extLst>
          </p:cNvPr>
          <p:cNvPicPr>
            <a:picLocks noChangeAspect="1"/>
          </p:cNvPicPr>
          <p:nvPr/>
        </p:nvPicPr>
        <p:blipFill>
          <a:blip r:embed="rId2"/>
          <a:stretch>
            <a:fillRect/>
          </a:stretch>
        </p:blipFill>
        <p:spPr>
          <a:xfrm>
            <a:off x="1797104" y="2020481"/>
            <a:ext cx="8802658" cy="4535908"/>
          </a:xfrm>
          <a:prstGeom prst="rect">
            <a:avLst/>
          </a:prstGeom>
        </p:spPr>
      </p:pic>
    </p:spTree>
    <p:extLst>
      <p:ext uri="{BB962C8B-B14F-4D97-AF65-F5344CB8AC3E}">
        <p14:creationId xmlns:p14="http://schemas.microsoft.com/office/powerpoint/2010/main" val="672007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6349</TotalTime>
  <Words>1834</Words>
  <Application>Microsoft Office PowerPoint</Application>
  <PresentationFormat>Широкоэкранный</PresentationFormat>
  <Paragraphs>247</Paragraphs>
  <Slides>33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33</vt:i4>
      </vt:variant>
    </vt:vector>
  </HeadingPairs>
  <TitlesOfParts>
    <vt:vector size="38" baseType="lpstr">
      <vt:lpstr>Arial</vt:lpstr>
      <vt:lpstr>Calibri</vt:lpstr>
      <vt:lpstr>Calibri Light</vt:lpstr>
      <vt:lpstr>Wingdings</vt:lpstr>
      <vt:lpstr>Office Theme</vt:lpstr>
      <vt:lpstr>Use of UKHLS-Understanding Society data in UKMOD</vt:lpstr>
      <vt:lpstr>Overview</vt:lpstr>
      <vt:lpstr>UKHLS as UKMOD input data  </vt:lpstr>
      <vt:lpstr>UKHLS sample and weights</vt:lpstr>
      <vt:lpstr>UKHLS regional samples </vt:lpstr>
      <vt:lpstr>UKHLS vs FRS input data </vt:lpstr>
      <vt:lpstr>UKHLS vs FRS input data </vt:lpstr>
      <vt:lpstr>Cumulative earnings distributions in 2019: UKHLS and FRS vs ASHE</vt:lpstr>
      <vt:lpstr>Selected benefits simulated by UKMOD-UKHLS vs UKMOD-FRS and external data, 2019 (assuming partial take-up). Expenditure/revenue (£million/year). </vt:lpstr>
      <vt:lpstr>Main differences between UKHLS and FRS input data</vt:lpstr>
      <vt:lpstr>Research uses. </vt:lpstr>
      <vt:lpstr>Research uses:  Using UKMOD to enhance UKHLS</vt:lpstr>
      <vt:lpstr>Research uses: Using UKHLS to enhance UKMOD </vt:lpstr>
      <vt:lpstr>Research uses: Expanding the scope of analyses conducted using UKMOD </vt:lpstr>
      <vt:lpstr>Running UKMOD with the UKHLS dataset</vt:lpstr>
      <vt:lpstr>Running UKMOD with the UKHLS dataset.</vt:lpstr>
      <vt:lpstr>Running UKMOD with the UKHLS dataset.</vt:lpstr>
      <vt:lpstr>Running UKMOD with the UKHLS dataset.</vt:lpstr>
      <vt:lpstr>Running UKMOD with the UKHLS dataset.</vt:lpstr>
      <vt:lpstr>Презентация PowerPoint</vt:lpstr>
      <vt:lpstr>Example of policy simulation</vt:lpstr>
      <vt:lpstr>Step 1: Create reform systems in 2013-2019</vt:lpstr>
      <vt:lpstr>Step 2: Remove benefit cap in 2013-2019</vt:lpstr>
      <vt:lpstr>Step 3: Produce outputs for baseline and reform systems 2013-2019</vt:lpstr>
      <vt:lpstr>Step 4: Create a pooled dataset with baseline and reform indicators </vt:lpstr>
      <vt:lpstr>Persistent poverty measure (example of the Stata code)</vt:lpstr>
      <vt:lpstr> Results: Cross-sectional vs persistent poverty</vt:lpstr>
      <vt:lpstr>Results: Cross-sectional vs persistent poverty</vt:lpstr>
      <vt:lpstr>Results: Cross-sectional vs persistent poverty</vt:lpstr>
      <vt:lpstr>Results: Effects of removing benefit cap on cross-sectional and persistent poverty, all population</vt:lpstr>
      <vt:lpstr>Results: Effects of removing benefit cap on cross-sectional and persistent poverty, single parents</vt:lpstr>
      <vt:lpstr>Future developments planned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matteo richiardi</dc:creator>
  <cp:lastModifiedBy>dariaple@yahoo.com</cp:lastModifiedBy>
  <cp:revision>106</cp:revision>
  <dcterms:created xsi:type="dcterms:W3CDTF">2021-05-06T13:22:28Z</dcterms:created>
  <dcterms:modified xsi:type="dcterms:W3CDTF">2023-11-15T12:37:08Z</dcterms:modified>
</cp:coreProperties>
</file>