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1"/>
    <p:sldMasterId id="2147483728" r:id="rId2"/>
  </p:sldMasterIdLst>
  <p:notesMasterIdLst>
    <p:notesMasterId r:id="rId129"/>
  </p:notesMasterIdLst>
  <p:handoutMasterIdLst>
    <p:handoutMasterId r:id="rId130"/>
  </p:handoutMasterIdLst>
  <p:sldIdLst>
    <p:sldId id="618" r:id="rId3"/>
    <p:sldId id="1506" r:id="rId4"/>
    <p:sldId id="1299" r:id="rId5"/>
    <p:sldId id="1362" r:id="rId6"/>
    <p:sldId id="631" r:id="rId7"/>
    <p:sldId id="259" r:id="rId8"/>
    <p:sldId id="261" r:id="rId9"/>
    <p:sldId id="1364" r:id="rId10"/>
    <p:sldId id="1537" r:id="rId11"/>
    <p:sldId id="1386" r:id="rId12"/>
    <p:sldId id="1050" r:id="rId13"/>
    <p:sldId id="1388" r:id="rId14"/>
    <p:sldId id="1389" r:id="rId15"/>
    <p:sldId id="1365" r:id="rId16"/>
    <p:sldId id="1210" r:id="rId17"/>
    <p:sldId id="1211" r:id="rId18"/>
    <p:sldId id="1220" r:id="rId19"/>
    <p:sldId id="1052" r:id="rId20"/>
    <p:sldId id="1213" r:id="rId21"/>
    <p:sldId id="1214" r:id="rId22"/>
    <p:sldId id="1216" r:id="rId23"/>
    <p:sldId id="1217" r:id="rId24"/>
    <p:sldId id="1221" r:id="rId25"/>
    <p:sldId id="1222" r:id="rId26"/>
    <p:sldId id="1226" r:id="rId27"/>
    <p:sldId id="1223" r:id="rId28"/>
    <p:sldId id="1536" r:id="rId29"/>
    <p:sldId id="1225" r:id="rId30"/>
    <p:sldId id="1229" r:id="rId31"/>
    <p:sldId id="1230" r:id="rId32"/>
    <p:sldId id="1231" r:id="rId33"/>
    <p:sldId id="1232" r:id="rId34"/>
    <p:sldId id="1538" r:id="rId35"/>
    <p:sldId id="1539" r:id="rId36"/>
    <p:sldId id="1544" r:id="rId37"/>
    <p:sldId id="1540" r:id="rId38"/>
    <p:sldId id="1541" r:id="rId39"/>
    <p:sldId id="1542" r:id="rId40"/>
    <p:sldId id="1543" r:id="rId41"/>
    <p:sldId id="1065" r:id="rId42"/>
    <p:sldId id="1111" r:id="rId43"/>
    <p:sldId id="1063" r:id="rId44"/>
    <p:sldId id="1064" r:id="rId45"/>
    <p:sldId id="1066" r:id="rId46"/>
    <p:sldId id="1067" r:id="rId47"/>
    <p:sldId id="1068" r:id="rId48"/>
    <p:sldId id="1116" r:id="rId49"/>
    <p:sldId id="1117" r:id="rId50"/>
    <p:sldId id="1070" r:id="rId51"/>
    <p:sldId id="1478" r:id="rId52"/>
    <p:sldId id="945" r:id="rId53"/>
    <p:sldId id="695" r:id="rId54"/>
    <p:sldId id="1079" r:id="rId55"/>
    <p:sldId id="940" r:id="rId56"/>
    <p:sldId id="1479" r:id="rId57"/>
    <p:sldId id="1480" r:id="rId58"/>
    <p:sldId id="948" r:id="rId59"/>
    <p:sldId id="1114" r:id="rId60"/>
    <p:sldId id="1115" r:id="rId61"/>
    <p:sldId id="1312" r:id="rId62"/>
    <p:sldId id="1313" r:id="rId63"/>
    <p:sldId id="1080" r:id="rId64"/>
    <p:sldId id="1081" r:id="rId65"/>
    <p:sldId id="1083" r:id="rId66"/>
    <p:sldId id="954" r:id="rId67"/>
    <p:sldId id="264" r:id="rId68"/>
    <p:sldId id="265" r:id="rId69"/>
    <p:sldId id="266" r:id="rId70"/>
    <p:sldId id="1119" r:id="rId71"/>
    <p:sldId id="1120" r:id="rId72"/>
    <p:sldId id="1121" r:id="rId73"/>
    <p:sldId id="1122" r:id="rId74"/>
    <p:sldId id="1130" r:id="rId75"/>
    <p:sldId id="1123" r:id="rId76"/>
    <p:sldId id="917" r:id="rId77"/>
    <p:sldId id="1171" r:id="rId78"/>
    <p:sldId id="1166" r:id="rId79"/>
    <p:sldId id="1167" r:id="rId80"/>
    <p:sldId id="1168" r:id="rId81"/>
    <p:sldId id="1546" r:id="rId82"/>
    <p:sldId id="1547" r:id="rId83"/>
    <p:sldId id="1170" r:id="rId84"/>
    <p:sldId id="1150" r:id="rId85"/>
    <p:sldId id="1164" r:id="rId86"/>
    <p:sldId id="1173" r:id="rId87"/>
    <p:sldId id="1172" r:id="rId88"/>
    <p:sldId id="1151" r:id="rId89"/>
    <p:sldId id="1152" r:id="rId90"/>
    <p:sldId id="1548" r:id="rId91"/>
    <p:sldId id="1153" r:id="rId92"/>
    <p:sldId id="1155" r:id="rId93"/>
    <p:sldId id="1156" r:id="rId94"/>
    <p:sldId id="1157" r:id="rId95"/>
    <p:sldId id="1158" r:id="rId96"/>
    <p:sldId id="1159" r:id="rId97"/>
    <p:sldId id="1160" r:id="rId98"/>
    <p:sldId id="1161" r:id="rId99"/>
    <p:sldId id="1162" r:id="rId100"/>
    <p:sldId id="1163" r:id="rId101"/>
    <p:sldId id="1481" r:id="rId102"/>
    <p:sldId id="1482" r:id="rId103"/>
    <p:sldId id="1483" r:id="rId104"/>
    <p:sldId id="1484" r:id="rId105"/>
    <p:sldId id="1549" r:id="rId106"/>
    <p:sldId id="1550" r:id="rId107"/>
    <p:sldId id="1487" r:id="rId108"/>
    <p:sldId id="1488" r:id="rId109"/>
    <p:sldId id="1489" r:id="rId110"/>
    <p:sldId id="1490" r:id="rId111"/>
    <p:sldId id="1491" r:id="rId112"/>
    <p:sldId id="1492" r:id="rId113"/>
    <p:sldId id="1493" r:id="rId114"/>
    <p:sldId id="1494" r:id="rId115"/>
    <p:sldId id="1495" r:id="rId116"/>
    <p:sldId id="1496" r:id="rId117"/>
    <p:sldId id="1545" r:id="rId118"/>
    <p:sldId id="1497" r:id="rId119"/>
    <p:sldId id="1498" r:id="rId120"/>
    <p:sldId id="1499" r:id="rId121"/>
    <p:sldId id="1500" r:id="rId122"/>
    <p:sldId id="1501" r:id="rId123"/>
    <p:sldId id="1502" r:id="rId124"/>
    <p:sldId id="1503" r:id="rId125"/>
    <p:sldId id="1504" r:id="rId126"/>
    <p:sldId id="1505" r:id="rId127"/>
    <p:sldId id="1535" r:id="rId128"/>
  </p:sldIdLst>
  <p:sldSz cx="9144000" cy="6858000" type="screen4x3"/>
  <p:notesSz cx="7099300" cy="1023461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Introduction" id="{AA88F21D-E47B-41DA-8481-9796008FDC18}">
          <p14:sldIdLst>
            <p14:sldId id="618"/>
            <p14:sldId id="1506"/>
            <p14:sldId id="1299"/>
            <p14:sldId id="1362"/>
          </p14:sldIdLst>
        </p14:section>
        <p14:section name="Day 1" id="{D6CCC909-A9DF-FB4F-9A17-03DA69B74CA2}">
          <p14:sldIdLst/>
        </p14:section>
        <p14:section name="Tax-Benefit Microsimulation and UKMOD" id="{D3F2099A-6CF0-4E9E-9383-C4C436328DBA}">
          <p14:sldIdLst>
            <p14:sldId id="631"/>
            <p14:sldId id="259"/>
            <p14:sldId id="261"/>
            <p14:sldId id="1364"/>
            <p14:sldId id="1537"/>
            <p14:sldId id="1386"/>
            <p14:sldId id="1050"/>
            <p14:sldId id="1388"/>
            <p14:sldId id="1389"/>
          </p14:sldIdLst>
        </p14:section>
        <p14:section name="Introduction to UKMOD" id="{6AD7F239-C94D-294A-AE2B-9EED776FC626}">
          <p14:sldIdLst>
            <p14:sldId id="1365"/>
            <p14:sldId id="1210"/>
            <p14:sldId id="1211"/>
            <p14:sldId id="1220"/>
            <p14:sldId id="1052"/>
            <p14:sldId id="1213"/>
            <p14:sldId id="1214"/>
            <p14:sldId id="1216"/>
            <p14:sldId id="1217"/>
            <p14:sldId id="1221"/>
            <p14:sldId id="1222"/>
            <p14:sldId id="1226"/>
            <p14:sldId id="1223"/>
            <p14:sldId id="1536"/>
            <p14:sldId id="1225"/>
            <p14:sldId id="1229"/>
            <p14:sldId id="1230"/>
            <p14:sldId id="1231"/>
            <p14:sldId id="1232"/>
            <p14:sldId id="1538"/>
            <p14:sldId id="1539"/>
            <p14:sldId id="1544"/>
            <p14:sldId id="1540"/>
            <p14:sldId id="1541"/>
            <p14:sldId id="1542"/>
            <p14:sldId id="1543"/>
          </p14:sldIdLst>
        </p14:section>
        <p14:section name="UKMOD: How it works" id="{7B7E612C-C5F5-734F-9D2E-8D76F793E7DA}">
          <p14:sldIdLst>
            <p14:sldId id="1065"/>
            <p14:sldId id="1111"/>
            <p14:sldId id="1063"/>
            <p14:sldId id="1064"/>
          </p14:sldIdLst>
        </p14:section>
        <p14:section name="UKMOD Input data" id="{8336A504-5104-974A-96FF-A1F53DAE0F9C}">
          <p14:sldIdLst>
            <p14:sldId id="1066"/>
            <p14:sldId id="1067"/>
            <p14:sldId id="1068"/>
          </p14:sldIdLst>
        </p14:section>
        <p14:section name="Running UKMOD and Using the Statistics Presenter Tool" id="{3F640865-FA72-4140-B2CF-AA3594B4F218}">
          <p14:sldIdLst>
            <p14:sldId id="1116"/>
            <p14:sldId id="1117"/>
            <p14:sldId id="1070"/>
            <p14:sldId id="1478"/>
            <p14:sldId id="945"/>
            <p14:sldId id="695"/>
            <p14:sldId id="1079"/>
            <p14:sldId id="940"/>
            <p14:sldId id="1479"/>
            <p14:sldId id="1480"/>
            <p14:sldId id="948"/>
            <p14:sldId id="1114"/>
            <p14:sldId id="1115"/>
            <p14:sldId id="1312"/>
            <p14:sldId id="1313"/>
            <p14:sldId id="1080"/>
            <p14:sldId id="1081"/>
            <p14:sldId id="1083"/>
            <p14:sldId id="954"/>
            <p14:sldId id="264"/>
            <p14:sldId id="265"/>
            <p14:sldId id="266"/>
            <p14:sldId id="1119"/>
            <p14:sldId id="1120"/>
            <p14:sldId id="1121"/>
            <p14:sldId id="1122"/>
            <p14:sldId id="1130"/>
          </p14:sldIdLst>
        </p14:section>
        <p14:section name="Policies, Functions and Parameters" id="{2D060A24-7401-5A42-815E-73405328EC86}">
          <p14:sldIdLst>
            <p14:sldId id="1123"/>
            <p14:sldId id="917"/>
            <p14:sldId id="1171"/>
            <p14:sldId id="1166"/>
            <p14:sldId id="1167"/>
            <p14:sldId id="1168"/>
            <p14:sldId id="1546"/>
            <p14:sldId id="1547"/>
            <p14:sldId id="1170"/>
          </p14:sldIdLst>
        </p14:section>
        <p14:section name="Implementing a Reform and Using the Statistics Presenter Tool" id="{D66B9369-E4B6-400D-8708-1F485A5447A2}">
          <p14:sldIdLst>
            <p14:sldId id="1150"/>
            <p14:sldId id="1164"/>
            <p14:sldId id="1173"/>
            <p14:sldId id="1172"/>
            <p14:sldId id="1151"/>
            <p14:sldId id="1152"/>
            <p14:sldId id="1548"/>
            <p14:sldId id="1153"/>
            <p14:sldId id="1155"/>
            <p14:sldId id="1156"/>
            <p14:sldId id="1157"/>
            <p14:sldId id="1158"/>
            <p14:sldId id="1159"/>
            <p14:sldId id="1160"/>
            <p14:sldId id="1161"/>
            <p14:sldId id="1162"/>
            <p14:sldId id="1163"/>
          </p14:sldIdLst>
        </p14:section>
        <p14:section name="The Policy Spine" id="{74BA4C2B-FEA1-9D4D-91E3-921D0E8DCAD2}">
          <p14:sldIdLst>
            <p14:sldId id="1481"/>
            <p14:sldId id="1482"/>
            <p14:sldId id="1483"/>
            <p14:sldId id="1484"/>
            <p14:sldId id="1549"/>
            <p14:sldId id="1550"/>
            <p14:sldId id="1487"/>
            <p14:sldId id="1488"/>
            <p14:sldId id="1489"/>
            <p14:sldId id="1490"/>
            <p14:sldId id="1491"/>
            <p14:sldId id="1492"/>
            <p14:sldId id="1493"/>
            <p14:sldId id="1494"/>
            <p14:sldId id="1495"/>
            <p14:sldId id="1496"/>
            <p14:sldId id="1545"/>
            <p14:sldId id="1497"/>
          </p14:sldIdLst>
        </p14:section>
        <p14:section name="Policy Functions Elig &amp; ArithOp" id="{22C60EF9-50BF-EE4D-BE3E-35B0C1638825}">
          <p14:sldIdLst>
            <p14:sldId id="1498"/>
            <p14:sldId id="1499"/>
            <p14:sldId id="1500"/>
            <p14:sldId id="1501"/>
            <p14:sldId id="1502"/>
            <p14:sldId id="1503"/>
            <p14:sldId id="1504"/>
            <p14:sldId id="1505"/>
            <p14:sldId id="15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a De Agostini" initials="PDA"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FF0000"/>
    <a:srgbClr val="96969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06" autoAdjust="0"/>
    <p:restoredTop sz="95861" autoAdjust="0"/>
  </p:normalViewPr>
  <p:slideViewPr>
    <p:cSldViewPr>
      <p:cViewPr varScale="1">
        <p:scale>
          <a:sx n="109" d="100"/>
          <a:sy n="109" d="100"/>
        </p:scale>
        <p:origin x="1554"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4" d="100"/>
          <a:sy n="74" d="100"/>
        </p:scale>
        <p:origin x="-1968" y="-96"/>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notesMaster" Target="notesMasters/notesMaster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handoutMaster" Target="handoutMasters/handoutMaster1.xml"/><Relationship Id="rId135"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hyperlink" Target="http://www.flemosi.be/easycms/mefisto" TargetMode="External"/><Relationship Id="rId1" Type="http://schemas.openxmlformats.org/officeDocument/2006/relationships/hyperlink" Target="http://soresi.sozialministerium.at/soresi/" TargetMode="Externa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0.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29.png"/><Relationship Id="rId5" Type="http://schemas.openxmlformats.org/officeDocument/2006/relationships/image" Target="../media/image25.png"/><Relationship Id="rId10" Type="http://schemas.openxmlformats.org/officeDocument/2006/relationships/hyperlink" Target="http://www.flemosi.be/easycms/mefisto" TargetMode="External"/><Relationship Id="rId4" Type="http://schemas.openxmlformats.org/officeDocument/2006/relationships/image" Target="../media/image24.svg"/><Relationship Id="rId9" Type="http://schemas.openxmlformats.org/officeDocument/2006/relationships/hyperlink" Target="http://soresi.sozialministerium.at/soresi/"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3E4DDB-6385-4563-BE45-C4E7D1C560E0}"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05214A5E-0FE3-4A80-92CB-7833CB3F694E}">
      <dgm:prSet/>
      <dgm:spPr/>
      <dgm:t>
        <a:bodyPr/>
        <a:lstStyle/>
        <a:p>
          <a:r>
            <a:rPr lang="en-GB" dirty="0">
              <a:latin typeface="Arial" panose="020B0604020202020204" pitchFamily="34" charset="0"/>
              <a:cs typeface="Arial" panose="020B0604020202020204" pitchFamily="34" charset="0"/>
            </a:rPr>
            <a:t>Mix of lecture and hands-on exercises </a:t>
          </a:r>
          <a:endParaRPr lang="en-US" dirty="0">
            <a:latin typeface="Arial" panose="020B0604020202020204" pitchFamily="34" charset="0"/>
            <a:cs typeface="Arial" panose="020B0604020202020204" pitchFamily="34" charset="0"/>
          </a:endParaRPr>
        </a:p>
      </dgm:t>
    </dgm:pt>
    <dgm:pt modelId="{1BBD0DE7-68B8-4F22-877F-152F8443FDEF}" type="parTrans" cxnId="{E8CE816D-5C7A-4A65-BA75-82CB862FCB19}">
      <dgm:prSet/>
      <dgm:spPr/>
      <dgm:t>
        <a:bodyPr/>
        <a:lstStyle/>
        <a:p>
          <a:endParaRPr lang="en-US">
            <a:latin typeface="Arial" panose="020B0604020202020204" pitchFamily="34" charset="0"/>
            <a:cs typeface="Arial" panose="020B0604020202020204" pitchFamily="34" charset="0"/>
          </a:endParaRPr>
        </a:p>
      </dgm:t>
    </dgm:pt>
    <dgm:pt modelId="{503AF3FC-E6E7-4810-A23A-E623700E5870}" type="sibTrans" cxnId="{E8CE816D-5C7A-4A65-BA75-82CB862FCB19}">
      <dgm:prSet/>
      <dgm:spPr/>
      <dgm:t>
        <a:bodyPr/>
        <a:lstStyle/>
        <a:p>
          <a:endParaRPr lang="en-US">
            <a:latin typeface="Arial" panose="020B0604020202020204" pitchFamily="34" charset="0"/>
            <a:cs typeface="Arial" panose="020B0604020202020204" pitchFamily="34" charset="0"/>
          </a:endParaRPr>
        </a:p>
      </dgm:t>
    </dgm:pt>
    <dgm:pt modelId="{5F0C3090-F876-4D2A-AA0E-8842589F2AD0}">
      <dgm:prSet/>
      <dgm:spPr/>
      <dgm:t>
        <a:bodyPr/>
        <a:lstStyle/>
        <a:p>
          <a:r>
            <a:rPr lang="en-GB" dirty="0">
              <a:latin typeface="Arial" panose="020B0604020202020204" pitchFamily="34" charset="0"/>
              <a:cs typeface="Arial" panose="020B0604020202020204" pitchFamily="34" charset="0"/>
            </a:rPr>
            <a:t>Extra exercises offered to do after the course</a:t>
          </a:r>
          <a:endParaRPr lang="en-US" dirty="0">
            <a:latin typeface="Arial" panose="020B0604020202020204" pitchFamily="34" charset="0"/>
            <a:cs typeface="Arial" panose="020B0604020202020204" pitchFamily="34" charset="0"/>
          </a:endParaRPr>
        </a:p>
      </dgm:t>
    </dgm:pt>
    <dgm:pt modelId="{576035C2-4533-4872-A850-45939C4053E0}" type="parTrans" cxnId="{65C06D90-D4FE-4DF1-9C10-DD33BC513B1E}">
      <dgm:prSet/>
      <dgm:spPr/>
      <dgm:t>
        <a:bodyPr/>
        <a:lstStyle/>
        <a:p>
          <a:endParaRPr lang="en-US">
            <a:latin typeface="Arial" panose="020B0604020202020204" pitchFamily="34" charset="0"/>
            <a:cs typeface="Arial" panose="020B0604020202020204" pitchFamily="34" charset="0"/>
          </a:endParaRPr>
        </a:p>
      </dgm:t>
    </dgm:pt>
    <dgm:pt modelId="{3A600B04-EF3A-43E0-92B9-0A3B3CBB8C72}" type="sibTrans" cxnId="{65C06D90-D4FE-4DF1-9C10-DD33BC513B1E}">
      <dgm:prSet/>
      <dgm:spPr/>
      <dgm:t>
        <a:bodyPr/>
        <a:lstStyle/>
        <a:p>
          <a:endParaRPr lang="en-US">
            <a:latin typeface="Arial" panose="020B0604020202020204" pitchFamily="34" charset="0"/>
            <a:cs typeface="Arial" panose="020B0604020202020204" pitchFamily="34" charset="0"/>
          </a:endParaRPr>
        </a:p>
      </dgm:t>
    </dgm:pt>
    <dgm:pt modelId="{2DA988B1-A769-4731-9FBC-F03F61B148F7}">
      <dgm:prSet/>
      <dgm:spPr/>
      <dgm:t>
        <a:bodyPr/>
        <a:lstStyle/>
        <a:p>
          <a:r>
            <a:rPr lang="en-GB" dirty="0">
              <a:latin typeface="Arial" panose="020B0604020202020204" pitchFamily="34" charset="0"/>
              <a:cs typeface="Arial" panose="020B0604020202020204" pitchFamily="34" charset="0"/>
            </a:rPr>
            <a:t>Please ask questions, and definitely interrupt if terminology is unclear</a:t>
          </a:r>
          <a:endParaRPr lang="en-US" dirty="0">
            <a:latin typeface="Arial" panose="020B0604020202020204" pitchFamily="34" charset="0"/>
            <a:cs typeface="Arial" panose="020B0604020202020204" pitchFamily="34" charset="0"/>
          </a:endParaRPr>
        </a:p>
      </dgm:t>
    </dgm:pt>
    <dgm:pt modelId="{E312C2F4-7575-479D-B694-36873ABF8287}" type="parTrans" cxnId="{F7DF9626-CF80-457E-8445-699CB1C3B0C5}">
      <dgm:prSet/>
      <dgm:spPr/>
      <dgm:t>
        <a:bodyPr/>
        <a:lstStyle/>
        <a:p>
          <a:endParaRPr lang="en-US">
            <a:latin typeface="Arial" panose="020B0604020202020204" pitchFamily="34" charset="0"/>
            <a:cs typeface="Arial" panose="020B0604020202020204" pitchFamily="34" charset="0"/>
          </a:endParaRPr>
        </a:p>
      </dgm:t>
    </dgm:pt>
    <dgm:pt modelId="{CF10546C-FEC7-491A-A880-AEF2239D9091}" type="sibTrans" cxnId="{F7DF9626-CF80-457E-8445-699CB1C3B0C5}">
      <dgm:prSet/>
      <dgm:spPr/>
      <dgm:t>
        <a:bodyPr/>
        <a:lstStyle/>
        <a:p>
          <a:endParaRPr lang="en-US">
            <a:latin typeface="Arial" panose="020B0604020202020204" pitchFamily="34" charset="0"/>
            <a:cs typeface="Arial" panose="020B0604020202020204" pitchFamily="34" charset="0"/>
          </a:endParaRPr>
        </a:p>
      </dgm:t>
    </dgm:pt>
    <dgm:pt modelId="{88EBC7F8-DED1-4A5F-8D70-209C93A7BE53}">
      <dgm:prSet/>
      <dgm:spPr/>
      <dgm:t>
        <a:bodyPr/>
        <a:lstStyle/>
        <a:p>
          <a:r>
            <a:rPr lang="en-GB" dirty="0">
              <a:latin typeface="Arial" panose="020B0604020202020204" pitchFamily="34" charset="0"/>
              <a:cs typeface="Arial" panose="020B0604020202020204" pitchFamily="34" charset="0"/>
            </a:rPr>
            <a:t>Tell us what you would like to do with the model</a:t>
          </a:r>
          <a:endParaRPr lang="en-US" dirty="0">
            <a:latin typeface="Arial" panose="020B0604020202020204" pitchFamily="34" charset="0"/>
            <a:cs typeface="Arial" panose="020B0604020202020204" pitchFamily="34" charset="0"/>
          </a:endParaRPr>
        </a:p>
      </dgm:t>
    </dgm:pt>
    <dgm:pt modelId="{325629F7-94B1-4862-BCD9-F690BB849DAD}" type="parTrans" cxnId="{F46FFC68-B159-4F53-B789-95C3DD60CB50}">
      <dgm:prSet/>
      <dgm:spPr/>
      <dgm:t>
        <a:bodyPr/>
        <a:lstStyle/>
        <a:p>
          <a:endParaRPr lang="en-US">
            <a:latin typeface="Arial" panose="020B0604020202020204" pitchFamily="34" charset="0"/>
            <a:cs typeface="Arial" panose="020B0604020202020204" pitchFamily="34" charset="0"/>
          </a:endParaRPr>
        </a:p>
      </dgm:t>
    </dgm:pt>
    <dgm:pt modelId="{DEA0E749-CE32-4043-B108-12F5E91000A5}" type="sibTrans" cxnId="{F46FFC68-B159-4F53-B789-95C3DD60CB50}">
      <dgm:prSet/>
      <dgm:spPr/>
      <dgm:t>
        <a:bodyPr/>
        <a:lstStyle/>
        <a:p>
          <a:endParaRPr lang="en-US">
            <a:latin typeface="Arial" panose="020B0604020202020204" pitchFamily="34" charset="0"/>
            <a:cs typeface="Arial" panose="020B0604020202020204" pitchFamily="34" charset="0"/>
          </a:endParaRPr>
        </a:p>
      </dgm:t>
    </dgm:pt>
    <dgm:pt modelId="{CBB3E865-8376-4648-8B24-45ED200A9E10}" type="pres">
      <dgm:prSet presAssocID="{453E4DDB-6385-4563-BE45-C4E7D1C560E0}" presName="root" presStyleCnt="0">
        <dgm:presLayoutVars>
          <dgm:dir/>
          <dgm:resizeHandles val="exact"/>
        </dgm:presLayoutVars>
      </dgm:prSet>
      <dgm:spPr/>
    </dgm:pt>
    <dgm:pt modelId="{6517707F-E784-4F49-B3F3-3DDA6B381CA1}" type="pres">
      <dgm:prSet presAssocID="{05214A5E-0FE3-4A80-92CB-7833CB3F694E}" presName="compNode" presStyleCnt="0"/>
      <dgm:spPr/>
    </dgm:pt>
    <dgm:pt modelId="{09D61BBB-5B28-4A7D-B7D8-E7A6789534D1}" type="pres">
      <dgm:prSet presAssocID="{05214A5E-0FE3-4A80-92CB-7833CB3F694E}" presName="bgRect" presStyleLbl="bgShp" presStyleIdx="0" presStyleCnt="4"/>
      <dgm:spPr/>
    </dgm:pt>
    <dgm:pt modelId="{A1AA8FC9-BD70-4F37-B409-DA9C5A72A58A}" type="pres">
      <dgm:prSet presAssocID="{05214A5E-0FE3-4A80-92CB-7833CB3F694E}"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A9B230EB-1155-49CC-BDD9-40AA0D8EDC2F}" type="pres">
      <dgm:prSet presAssocID="{05214A5E-0FE3-4A80-92CB-7833CB3F694E}" presName="spaceRect" presStyleCnt="0"/>
      <dgm:spPr/>
    </dgm:pt>
    <dgm:pt modelId="{1B8B22E4-7740-472F-BCDB-37BF2544E82E}" type="pres">
      <dgm:prSet presAssocID="{05214A5E-0FE3-4A80-92CB-7833CB3F694E}" presName="parTx" presStyleLbl="revTx" presStyleIdx="0" presStyleCnt="4">
        <dgm:presLayoutVars>
          <dgm:chMax val="0"/>
          <dgm:chPref val="0"/>
        </dgm:presLayoutVars>
      </dgm:prSet>
      <dgm:spPr/>
    </dgm:pt>
    <dgm:pt modelId="{8789DC26-3F0F-48E9-A3E5-5A7718AF8244}" type="pres">
      <dgm:prSet presAssocID="{503AF3FC-E6E7-4810-A23A-E623700E5870}" presName="sibTrans" presStyleCnt="0"/>
      <dgm:spPr/>
    </dgm:pt>
    <dgm:pt modelId="{49DEAABF-FB23-42C0-9FA3-717B6F89AA87}" type="pres">
      <dgm:prSet presAssocID="{5F0C3090-F876-4D2A-AA0E-8842589F2AD0}" presName="compNode" presStyleCnt="0"/>
      <dgm:spPr/>
    </dgm:pt>
    <dgm:pt modelId="{44060D60-78CA-4372-8219-ADF273EC6341}" type="pres">
      <dgm:prSet presAssocID="{5F0C3090-F876-4D2A-AA0E-8842589F2AD0}" presName="bgRect" presStyleLbl="bgShp" presStyleIdx="1" presStyleCnt="4"/>
      <dgm:spPr/>
    </dgm:pt>
    <dgm:pt modelId="{97176681-A193-4D48-83A4-0894C5E64916}" type="pres">
      <dgm:prSet presAssocID="{5F0C3090-F876-4D2A-AA0E-8842589F2AD0}"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mbbell"/>
        </a:ext>
      </dgm:extLst>
    </dgm:pt>
    <dgm:pt modelId="{56355EDD-C0AA-48BA-876E-EB1717BF6AE4}" type="pres">
      <dgm:prSet presAssocID="{5F0C3090-F876-4D2A-AA0E-8842589F2AD0}" presName="spaceRect" presStyleCnt="0"/>
      <dgm:spPr/>
    </dgm:pt>
    <dgm:pt modelId="{7D5EEB33-7D5B-483C-9D1F-D0F6C8888C81}" type="pres">
      <dgm:prSet presAssocID="{5F0C3090-F876-4D2A-AA0E-8842589F2AD0}" presName="parTx" presStyleLbl="revTx" presStyleIdx="1" presStyleCnt="4">
        <dgm:presLayoutVars>
          <dgm:chMax val="0"/>
          <dgm:chPref val="0"/>
        </dgm:presLayoutVars>
      </dgm:prSet>
      <dgm:spPr/>
    </dgm:pt>
    <dgm:pt modelId="{983468C7-4D6A-4EE9-B979-942D1EED4769}" type="pres">
      <dgm:prSet presAssocID="{3A600B04-EF3A-43E0-92B9-0A3B3CBB8C72}" presName="sibTrans" presStyleCnt="0"/>
      <dgm:spPr/>
    </dgm:pt>
    <dgm:pt modelId="{96359817-86AB-46D9-A8C6-2C67DB5DF425}" type="pres">
      <dgm:prSet presAssocID="{2DA988B1-A769-4731-9FBC-F03F61B148F7}" presName="compNode" presStyleCnt="0"/>
      <dgm:spPr/>
    </dgm:pt>
    <dgm:pt modelId="{408F2968-89FD-4CA8-9214-B30F017AB27F}" type="pres">
      <dgm:prSet presAssocID="{2DA988B1-A769-4731-9FBC-F03F61B148F7}" presName="bgRect" presStyleLbl="bgShp" presStyleIdx="2" presStyleCnt="4"/>
      <dgm:spPr/>
    </dgm:pt>
    <dgm:pt modelId="{00C6170D-3D8F-4209-8E6D-A0BA313A9E73}" type="pres">
      <dgm:prSet presAssocID="{2DA988B1-A769-4731-9FBC-F03F61B148F7}"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5AE1724E-7D0D-4DCA-99E0-2AFD16C00481}" type="pres">
      <dgm:prSet presAssocID="{2DA988B1-A769-4731-9FBC-F03F61B148F7}" presName="spaceRect" presStyleCnt="0"/>
      <dgm:spPr/>
    </dgm:pt>
    <dgm:pt modelId="{BF67D76B-5749-4EED-AEF5-53941AC30919}" type="pres">
      <dgm:prSet presAssocID="{2DA988B1-A769-4731-9FBC-F03F61B148F7}" presName="parTx" presStyleLbl="revTx" presStyleIdx="2" presStyleCnt="4">
        <dgm:presLayoutVars>
          <dgm:chMax val="0"/>
          <dgm:chPref val="0"/>
        </dgm:presLayoutVars>
      </dgm:prSet>
      <dgm:spPr/>
    </dgm:pt>
    <dgm:pt modelId="{DDC15FD3-562B-4AB6-907F-ECCFAF36B78F}" type="pres">
      <dgm:prSet presAssocID="{CF10546C-FEC7-491A-A880-AEF2239D9091}" presName="sibTrans" presStyleCnt="0"/>
      <dgm:spPr/>
    </dgm:pt>
    <dgm:pt modelId="{1DB5380F-0652-4F50-90C2-6801B82D2388}" type="pres">
      <dgm:prSet presAssocID="{88EBC7F8-DED1-4A5F-8D70-209C93A7BE53}" presName="compNode" presStyleCnt="0"/>
      <dgm:spPr/>
    </dgm:pt>
    <dgm:pt modelId="{0372B51E-65F9-4362-8353-865DC61DFD86}" type="pres">
      <dgm:prSet presAssocID="{88EBC7F8-DED1-4A5F-8D70-209C93A7BE53}" presName="bgRect" presStyleLbl="bgShp" presStyleIdx="3" presStyleCnt="4"/>
      <dgm:spPr/>
    </dgm:pt>
    <dgm:pt modelId="{4322A0D8-6311-45DC-B90B-108164885F21}" type="pres">
      <dgm:prSet presAssocID="{88EBC7F8-DED1-4A5F-8D70-209C93A7BE53}"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711A38B4-ADC4-4C8B-94B7-75438F08CF2E}" type="pres">
      <dgm:prSet presAssocID="{88EBC7F8-DED1-4A5F-8D70-209C93A7BE53}" presName="spaceRect" presStyleCnt="0"/>
      <dgm:spPr/>
    </dgm:pt>
    <dgm:pt modelId="{3BA9CB4F-B6D6-4E65-A895-F99C60800147}" type="pres">
      <dgm:prSet presAssocID="{88EBC7F8-DED1-4A5F-8D70-209C93A7BE53}" presName="parTx" presStyleLbl="revTx" presStyleIdx="3" presStyleCnt="4">
        <dgm:presLayoutVars>
          <dgm:chMax val="0"/>
          <dgm:chPref val="0"/>
        </dgm:presLayoutVars>
      </dgm:prSet>
      <dgm:spPr/>
    </dgm:pt>
  </dgm:ptLst>
  <dgm:cxnLst>
    <dgm:cxn modelId="{0497331C-E7CC-411E-8C6B-4AA017B7DB47}" type="presOf" srcId="{453E4DDB-6385-4563-BE45-C4E7D1C560E0}" destId="{CBB3E865-8376-4648-8B24-45ED200A9E10}" srcOrd="0" destOrd="0" presId="urn:microsoft.com/office/officeart/2018/2/layout/IconVerticalSolidList"/>
    <dgm:cxn modelId="{F7DF9626-CF80-457E-8445-699CB1C3B0C5}" srcId="{453E4DDB-6385-4563-BE45-C4E7D1C560E0}" destId="{2DA988B1-A769-4731-9FBC-F03F61B148F7}" srcOrd="2" destOrd="0" parTransId="{E312C2F4-7575-479D-B694-36873ABF8287}" sibTransId="{CF10546C-FEC7-491A-A880-AEF2239D9091}"/>
    <dgm:cxn modelId="{F46FFC68-B159-4F53-B789-95C3DD60CB50}" srcId="{453E4DDB-6385-4563-BE45-C4E7D1C560E0}" destId="{88EBC7F8-DED1-4A5F-8D70-209C93A7BE53}" srcOrd="3" destOrd="0" parTransId="{325629F7-94B1-4862-BCD9-F690BB849DAD}" sibTransId="{DEA0E749-CE32-4043-B108-12F5E91000A5}"/>
    <dgm:cxn modelId="{E8CE816D-5C7A-4A65-BA75-82CB862FCB19}" srcId="{453E4DDB-6385-4563-BE45-C4E7D1C560E0}" destId="{05214A5E-0FE3-4A80-92CB-7833CB3F694E}" srcOrd="0" destOrd="0" parTransId="{1BBD0DE7-68B8-4F22-877F-152F8443FDEF}" sibTransId="{503AF3FC-E6E7-4810-A23A-E623700E5870}"/>
    <dgm:cxn modelId="{F4955073-6911-412F-9C07-CB4BF7B9E701}" type="presOf" srcId="{05214A5E-0FE3-4A80-92CB-7833CB3F694E}" destId="{1B8B22E4-7740-472F-BCDB-37BF2544E82E}" srcOrd="0" destOrd="0" presId="urn:microsoft.com/office/officeart/2018/2/layout/IconVerticalSolidList"/>
    <dgm:cxn modelId="{65C06D90-D4FE-4DF1-9C10-DD33BC513B1E}" srcId="{453E4DDB-6385-4563-BE45-C4E7D1C560E0}" destId="{5F0C3090-F876-4D2A-AA0E-8842589F2AD0}" srcOrd="1" destOrd="0" parTransId="{576035C2-4533-4872-A850-45939C4053E0}" sibTransId="{3A600B04-EF3A-43E0-92B9-0A3B3CBB8C72}"/>
    <dgm:cxn modelId="{B3DD2BD7-3442-4750-8DA6-EE65EED6D913}" type="presOf" srcId="{88EBC7F8-DED1-4A5F-8D70-209C93A7BE53}" destId="{3BA9CB4F-B6D6-4E65-A895-F99C60800147}" srcOrd="0" destOrd="0" presId="urn:microsoft.com/office/officeart/2018/2/layout/IconVerticalSolidList"/>
    <dgm:cxn modelId="{36BD44F3-EA66-443B-83E7-19C884A08E71}" type="presOf" srcId="{2DA988B1-A769-4731-9FBC-F03F61B148F7}" destId="{BF67D76B-5749-4EED-AEF5-53941AC30919}" srcOrd="0" destOrd="0" presId="urn:microsoft.com/office/officeart/2018/2/layout/IconVerticalSolidList"/>
    <dgm:cxn modelId="{9BB763FE-29AE-4BEF-82F4-D53A7863B75F}" type="presOf" srcId="{5F0C3090-F876-4D2A-AA0E-8842589F2AD0}" destId="{7D5EEB33-7D5B-483C-9D1F-D0F6C8888C81}" srcOrd="0" destOrd="0" presId="urn:microsoft.com/office/officeart/2018/2/layout/IconVerticalSolidList"/>
    <dgm:cxn modelId="{12C79BD1-2842-4659-8891-B79CC241726A}" type="presParOf" srcId="{CBB3E865-8376-4648-8B24-45ED200A9E10}" destId="{6517707F-E784-4F49-B3F3-3DDA6B381CA1}" srcOrd="0" destOrd="0" presId="urn:microsoft.com/office/officeart/2018/2/layout/IconVerticalSolidList"/>
    <dgm:cxn modelId="{00B92AE8-BC60-4E90-A09B-1CAD429688F9}" type="presParOf" srcId="{6517707F-E784-4F49-B3F3-3DDA6B381CA1}" destId="{09D61BBB-5B28-4A7D-B7D8-E7A6789534D1}" srcOrd="0" destOrd="0" presId="urn:microsoft.com/office/officeart/2018/2/layout/IconVerticalSolidList"/>
    <dgm:cxn modelId="{F9A25175-002E-4461-BC65-E8F931472367}" type="presParOf" srcId="{6517707F-E784-4F49-B3F3-3DDA6B381CA1}" destId="{A1AA8FC9-BD70-4F37-B409-DA9C5A72A58A}" srcOrd="1" destOrd="0" presId="urn:microsoft.com/office/officeart/2018/2/layout/IconVerticalSolidList"/>
    <dgm:cxn modelId="{A4F5C809-0A99-472B-A687-C509D430FCE3}" type="presParOf" srcId="{6517707F-E784-4F49-B3F3-3DDA6B381CA1}" destId="{A9B230EB-1155-49CC-BDD9-40AA0D8EDC2F}" srcOrd="2" destOrd="0" presId="urn:microsoft.com/office/officeart/2018/2/layout/IconVerticalSolidList"/>
    <dgm:cxn modelId="{B9B1009E-1530-4775-B732-DAD1FFBBB2B0}" type="presParOf" srcId="{6517707F-E784-4F49-B3F3-3DDA6B381CA1}" destId="{1B8B22E4-7740-472F-BCDB-37BF2544E82E}" srcOrd="3" destOrd="0" presId="urn:microsoft.com/office/officeart/2018/2/layout/IconVerticalSolidList"/>
    <dgm:cxn modelId="{A3F3AB25-AE56-4F71-8567-BDAD21A58EA0}" type="presParOf" srcId="{CBB3E865-8376-4648-8B24-45ED200A9E10}" destId="{8789DC26-3F0F-48E9-A3E5-5A7718AF8244}" srcOrd="1" destOrd="0" presId="urn:microsoft.com/office/officeart/2018/2/layout/IconVerticalSolidList"/>
    <dgm:cxn modelId="{8D4DDC48-CC26-4F44-AB3B-69E049908377}" type="presParOf" srcId="{CBB3E865-8376-4648-8B24-45ED200A9E10}" destId="{49DEAABF-FB23-42C0-9FA3-717B6F89AA87}" srcOrd="2" destOrd="0" presId="urn:microsoft.com/office/officeart/2018/2/layout/IconVerticalSolidList"/>
    <dgm:cxn modelId="{F6D66E7E-0A9A-49FB-A1E6-185CC0101AF2}" type="presParOf" srcId="{49DEAABF-FB23-42C0-9FA3-717B6F89AA87}" destId="{44060D60-78CA-4372-8219-ADF273EC6341}" srcOrd="0" destOrd="0" presId="urn:microsoft.com/office/officeart/2018/2/layout/IconVerticalSolidList"/>
    <dgm:cxn modelId="{9733EC11-18FD-4C4F-A278-8CBC7BEBB118}" type="presParOf" srcId="{49DEAABF-FB23-42C0-9FA3-717B6F89AA87}" destId="{97176681-A193-4D48-83A4-0894C5E64916}" srcOrd="1" destOrd="0" presId="urn:microsoft.com/office/officeart/2018/2/layout/IconVerticalSolidList"/>
    <dgm:cxn modelId="{1ECCF893-0DC4-4CE3-9B37-0BF987340C6D}" type="presParOf" srcId="{49DEAABF-FB23-42C0-9FA3-717B6F89AA87}" destId="{56355EDD-C0AA-48BA-876E-EB1717BF6AE4}" srcOrd="2" destOrd="0" presId="urn:microsoft.com/office/officeart/2018/2/layout/IconVerticalSolidList"/>
    <dgm:cxn modelId="{561EF774-9DEB-47A3-8AF5-555791736E10}" type="presParOf" srcId="{49DEAABF-FB23-42C0-9FA3-717B6F89AA87}" destId="{7D5EEB33-7D5B-483C-9D1F-D0F6C8888C81}" srcOrd="3" destOrd="0" presId="urn:microsoft.com/office/officeart/2018/2/layout/IconVerticalSolidList"/>
    <dgm:cxn modelId="{1D68F7EE-FA09-4131-BEB5-2E0F55C340EB}" type="presParOf" srcId="{CBB3E865-8376-4648-8B24-45ED200A9E10}" destId="{983468C7-4D6A-4EE9-B979-942D1EED4769}" srcOrd="3" destOrd="0" presId="urn:microsoft.com/office/officeart/2018/2/layout/IconVerticalSolidList"/>
    <dgm:cxn modelId="{5B9B1214-67B8-4620-9A42-067E02406A5B}" type="presParOf" srcId="{CBB3E865-8376-4648-8B24-45ED200A9E10}" destId="{96359817-86AB-46D9-A8C6-2C67DB5DF425}" srcOrd="4" destOrd="0" presId="urn:microsoft.com/office/officeart/2018/2/layout/IconVerticalSolidList"/>
    <dgm:cxn modelId="{7DA33CF0-93D3-41C7-96B4-AE9ECF7775AA}" type="presParOf" srcId="{96359817-86AB-46D9-A8C6-2C67DB5DF425}" destId="{408F2968-89FD-4CA8-9214-B30F017AB27F}" srcOrd="0" destOrd="0" presId="urn:microsoft.com/office/officeart/2018/2/layout/IconVerticalSolidList"/>
    <dgm:cxn modelId="{FE3EB08E-84E2-4663-AEE6-1BDEB5653DDE}" type="presParOf" srcId="{96359817-86AB-46D9-A8C6-2C67DB5DF425}" destId="{00C6170D-3D8F-4209-8E6D-A0BA313A9E73}" srcOrd="1" destOrd="0" presId="urn:microsoft.com/office/officeart/2018/2/layout/IconVerticalSolidList"/>
    <dgm:cxn modelId="{6074FD04-3A93-4799-BA27-E1E40B410221}" type="presParOf" srcId="{96359817-86AB-46D9-A8C6-2C67DB5DF425}" destId="{5AE1724E-7D0D-4DCA-99E0-2AFD16C00481}" srcOrd="2" destOrd="0" presId="urn:microsoft.com/office/officeart/2018/2/layout/IconVerticalSolidList"/>
    <dgm:cxn modelId="{CB4E262B-4238-4E26-8A0F-C5908D467268}" type="presParOf" srcId="{96359817-86AB-46D9-A8C6-2C67DB5DF425}" destId="{BF67D76B-5749-4EED-AEF5-53941AC30919}" srcOrd="3" destOrd="0" presId="urn:microsoft.com/office/officeart/2018/2/layout/IconVerticalSolidList"/>
    <dgm:cxn modelId="{ACA64D00-338B-4643-9561-509DB48C73EB}" type="presParOf" srcId="{CBB3E865-8376-4648-8B24-45ED200A9E10}" destId="{DDC15FD3-562B-4AB6-907F-ECCFAF36B78F}" srcOrd="5" destOrd="0" presId="urn:microsoft.com/office/officeart/2018/2/layout/IconVerticalSolidList"/>
    <dgm:cxn modelId="{8B45201F-3629-43A7-8DF6-2868994872BC}" type="presParOf" srcId="{CBB3E865-8376-4648-8B24-45ED200A9E10}" destId="{1DB5380F-0652-4F50-90C2-6801B82D2388}" srcOrd="6" destOrd="0" presId="urn:microsoft.com/office/officeart/2018/2/layout/IconVerticalSolidList"/>
    <dgm:cxn modelId="{A9C05379-7A7F-43ED-B352-D8C16B5C7252}" type="presParOf" srcId="{1DB5380F-0652-4F50-90C2-6801B82D2388}" destId="{0372B51E-65F9-4362-8353-865DC61DFD86}" srcOrd="0" destOrd="0" presId="urn:microsoft.com/office/officeart/2018/2/layout/IconVerticalSolidList"/>
    <dgm:cxn modelId="{36822E34-6032-47D8-90DE-5797C71BD75B}" type="presParOf" srcId="{1DB5380F-0652-4F50-90C2-6801B82D2388}" destId="{4322A0D8-6311-45DC-B90B-108164885F21}" srcOrd="1" destOrd="0" presId="urn:microsoft.com/office/officeart/2018/2/layout/IconVerticalSolidList"/>
    <dgm:cxn modelId="{D98B2A72-FC06-403B-9E5A-EB03607FBD69}" type="presParOf" srcId="{1DB5380F-0652-4F50-90C2-6801B82D2388}" destId="{711A38B4-ADC4-4C8B-94B7-75438F08CF2E}" srcOrd="2" destOrd="0" presId="urn:microsoft.com/office/officeart/2018/2/layout/IconVerticalSolidList"/>
    <dgm:cxn modelId="{9F4E6390-8DFF-4B25-973B-D2995A4FE85F}" type="presParOf" srcId="{1DB5380F-0652-4F50-90C2-6801B82D2388}" destId="{3BA9CB4F-B6D6-4E65-A895-F99C6080014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77829C-33B3-4758-A473-20F113671F48}" type="doc">
      <dgm:prSet loTypeId="urn:microsoft.com/office/officeart/2005/8/layout/hList1" loCatId="list" qsTypeId="urn:microsoft.com/office/officeart/2005/8/quickstyle/simple4" qsCatId="simple" csTypeId="urn:microsoft.com/office/officeart/2005/8/colors/accent3_2" csCatId="accent3" phldr="1"/>
      <dgm:spPr/>
      <dgm:t>
        <a:bodyPr/>
        <a:lstStyle/>
        <a:p>
          <a:endParaRPr lang="en-US"/>
        </a:p>
      </dgm:t>
    </dgm:pt>
    <dgm:pt modelId="{0B4FD22A-4C5A-4B1D-A7D7-67CB3BE491F0}">
      <dgm:prSet/>
      <dgm:spPr/>
      <dgm:t>
        <a:bodyPr/>
        <a:lstStyle/>
        <a:p>
          <a:r>
            <a:rPr lang="en-US" dirty="0">
              <a:latin typeface="Arial" panose="020B0604020202020204" pitchFamily="34" charset="0"/>
              <a:cs typeface="Arial" panose="020B0604020202020204" pitchFamily="34" charset="0"/>
            </a:rPr>
            <a:t>refer to a wide area of modelling techniques that:</a:t>
          </a:r>
        </a:p>
      </dgm:t>
    </dgm:pt>
    <dgm:pt modelId="{C73285A6-6B4F-42DC-979D-FE5321790E8F}" type="parTrans" cxnId="{34A79CB1-FF1E-43BD-9E0B-2016DE98CF62}">
      <dgm:prSet/>
      <dgm:spPr/>
      <dgm:t>
        <a:bodyPr/>
        <a:lstStyle/>
        <a:p>
          <a:endParaRPr lang="en-US">
            <a:latin typeface="Arial" panose="020B0604020202020204" pitchFamily="34" charset="0"/>
            <a:cs typeface="Arial" panose="020B0604020202020204" pitchFamily="34" charset="0"/>
          </a:endParaRPr>
        </a:p>
      </dgm:t>
    </dgm:pt>
    <dgm:pt modelId="{D2B2CB84-C2A0-47B5-875A-D0718F352511}" type="sibTrans" cxnId="{34A79CB1-FF1E-43BD-9E0B-2016DE98CF62}">
      <dgm:prSet/>
      <dgm:spPr/>
      <dgm:t>
        <a:bodyPr/>
        <a:lstStyle/>
        <a:p>
          <a:endParaRPr lang="en-US">
            <a:latin typeface="Arial" panose="020B0604020202020204" pitchFamily="34" charset="0"/>
            <a:cs typeface="Arial" panose="020B0604020202020204" pitchFamily="34" charset="0"/>
          </a:endParaRPr>
        </a:p>
      </dgm:t>
    </dgm:pt>
    <dgm:pt modelId="{D5239FAF-E436-4FDE-B31A-E1A9E4EE68C7}">
      <dgm:prSet/>
      <dgm:spPr/>
      <dgm:t>
        <a:bodyPr/>
        <a:lstStyle/>
        <a:p>
          <a:r>
            <a:rPr lang="en-US" dirty="0">
              <a:latin typeface="Arial" panose="020B0604020202020204" pitchFamily="34" charset="0"/>
              <a:cs typeface="Arial" panose="020B0604020202020204" pitchFamily="34" charset="0"/>
            </a:rPr>
            <a:t>operate at the level of </a:t>
          </a:r>
          <a:r>
            <a:rPr lang="en-US" b="1" u="none" dirty="0">
              <a:latin typeface="Arial" panose="020B0604020202020204" pitchFamily="34" charset="0"/>
              <a:cs typeface="Arial" panose="020B0604020202020204" pitchFamily="34" charset="0"/>
            </a:rPr>
            <a:t>individual units </a:t>
          </a:r>
          <a:r>
            <a:rPr lang="en-US" dirty="0">
              <a:latin typeface="Arial" panose="020B0604020202020204" pitchFamily="34" charset="0"/>
              <a:cs typeface="Arial" panose="020B0604020202020204" pitchFamily="34" charset="0"/>
            </a:rPr>
            <a:t>(persons, households, vehicles, firms, etc.)</a:t>
          </a:r>
        </a:p>
      </dgm:t>
    </dgm:pt>
    <dgm:pt modelId="{C3605BD4-BB2D-4017-8A42-7E090F32A9EE}" type="parTrans" cxnId="{4FBFE40A-D754-495C-8093-9DC18B4ED3C9}">
      <dgm:prSet/>
      <dgm:spPr/>
      <dgm:t>
        <a:bodyPr/>
        <a:lstStyle/>
        <a:p>
          <a:endParaRPr lang="en-US">
            <a:latin typeface="Arial" panose="020B0604020202020204" pitchFamily="34" charset="0"/>
            <a:cs typeface="Arial" panose="020B0604020202020204" pitchFamily="34" charset="0"/>
          </a:endParaRPr>
        </a:p>
      </dgm:t>
    </dgm:pt>
    <dgm:pt modelId="{5AB85893-E939-450B-AE55-0D7DB6627729}" type="sibTrans" cxnId="{4FBFE40A-D754-495C-8093-9DC18B4ED3C9}">
      <dgm:prSet/>
      <dgm:spPr/>
      <dgm:t>
        <a:bodyPr/>
        <a:lstStyle/>
        <a:p>
          <a:endParaRPr lang="en-US">
            <a:latin typeface="Arial" panose="020B0604020202020204" pitchFamily="34" charset="0"/>
            <a:cs typeface="Arial" panose="020B0604020202020204" pitchFamily="34" charset="0"/>
          </a:endParaRPr>
        </a:p>
      </dgm:t>
    </dgm:pt>
    <dgm:pt modelId="{0E059D6D-2AF1-493D-9089-C66C75A74A63}">
      <dgm:prSet/>
      <dgm:spPr/>
      <dgm:t>
        <a:bodyPr/>
        <a:lstStyle/>
        <a:p>
          <a:r>
            <a:rPr lang="en-US" dirty="0">
              <a:latin typeface="Arial" panose="020B0604020202020204" pitchFamily="34" charset="0"/>
              <a:cs typeface="Arial" panose="020B0604020202020204" pitchFamily="34" charset="0"/>
            </a:rPr>
            <a:t>apply </a:t>
          </a:r>
          <a:r>
            <a:rPr lang="en-US" b="1" dirty="0">
              <a:latin typeface="Arial" panose="020B0604020202020204" pitchFamily="34" charset="0"/>
              <a:cs typeface="Arial" panose="020B0604020202020204" pitchFamily="34" charset="0"/>
            </a:rPr>
            <a:t>rules</a:t>
          </a:r>
          <a:r>
            <a:rPr lang="en-US" dirty="0">
              <a:latin typeface="Arial" panose="020B0604020202020204" pitchFamily="34" charset="0"/>
              <a:cs typeface="Arial" panose="020B0604020202020204" pitchFamily="34" charset="0"/>
            </a:rPr>
            <a:t> to simulate changes in state or behavior of these units</a:t>
          </a:r>
        </a:p>
      </dgm:t>
    </dgm:pt>
    <dgm:pt modelId="{122908BC-57E1-4BFD-8502-67256562A5D4}" type="parTrans" cxnId="{E711A10C-1D09-42B6-B847-EBDB6AF6EF44}">
      <dgm:prSet/>
      <dgm:spPr/>
      <dgm:t>
        <a:bodyPr/>
        <a:lstStyle/>
        <a:p>
          <a:endParaRPr lang="en-US">
            <a:latin typeface="Arial" panose="020B0604020202020204" pitchFamily="34" charset="0"/>
            <a:cs typeface="Arial" panose="020B0604020202020204" pitchFamily="34" charset="0"/>
          </a:endParaRPr>
        </a:p>
      </dgm:t>
    </dgm:pt>
    <dgm:pt modelId="{7BB3DF39-AD07-4BBE-9AD1-82E8D0E02186}" type="sibTrans" cxnId="{E711A10C-1D09-42B6-B847-EBDB6AF6EF44}">
      <dgm:prSet/>
      <dgm:spPr/>
      <dgm:t>
        <a:bodyPr/>
        <a:lstStyle/>
        <a:p>
          <a:endParaRPr lang="en-US">
            <a:latin typeface="Arial" panose="020B0604020202020204" pitchFamily="34" charset="0"/>
            <a:cs typeface="Arial" panose="020B0604020202020204" pitchFamily="34" charset="0"/>
          </a:endParaRPr>
        </a:p>
      </dgm:t>
    </dgm:pt>
    <dgm:pt modelId="{F87750C1-9A0B-4638-8BE4-CFBBE1F14F77}">
      <dgm:prSet/>
      <dgm:spPr/>
      <dgm:t>
        <a:bodyPr/>
        <a:lstStyle/>
        <a:p>
          <a:r>
            <a:rPr lang="en-US" dirty="0">
              <a:latin typeface="Arial" panose="020B0604020202020204" pitchFamily="34" charset="0"/>
              <a:cs typeface="Arial" panose="020B0604020202020204" pitchFamily="34" charset="0"/>
            </a:rPr>
            <a:t>estimate </a:t>
          </a:r>
          <a:r>
            <a:rPr lang="en-US" b="1" dirty="0">
              <a:latin typeface="Arial" panose="020B0604020202020204" pitchFamily="34" charset="0"/>
              <a:cs typeface="Arial" panose="020B0604020202020204" pitchFamily="34" charset="0"/>
            </a:rPr>
            <a:t>distributional outcomes </a:t>
          </a:r>
          <a:r>
            <a:rPr lang="en-US" dirty="0">
              <a:latin typeface="Arial" panose="020B0604020202020204" pitchFamily="34" charset="0"/>
              <a:cs typeface="Arial" panose="020B0604020202020204" pitchFamily="34" charset="0"/>
            </a:rPr>
            <a:t>after applying these rules at the micro level</a:t>
          </a:r>
        </a:p>
      </dgm:t>
    </dgm:pt>
    <dgm:pt modelId="{0987B7D1-A952-46AA-8327-9E8FD58C928F}" type="parTrans" cxnId="{7A3B2D9E-3C89-480C-9C42-284D29252860}">
      <dgm:prSet/>
      <dgm:spPr/>
      <dgm:t>
        <a:bodyPr/>
        <a:lstStyle/>
        <a:p>
          <a:endParaRPr lang="en-US">
            <a:latin typeface="Arial" panose="020B0604020202020204" pitchFamily="34" charset="0"/>
            <a:cs typeface="Arial" panose="020B0604020202020204" pitchFamily="34" charset="0"/>
          </a:endParaRPr>
        </a:p>
      </dgm:t>
    </dgm:pt>
    <dgm:pt modelId="{4E71282F-1A0C-4E0E-920E-5FC453184241}" type="sibTrans" cxnId="{7A3B2D9E-3C89-480C-9C42-284D29252860}">
      <dgm:prSet/>
      <dgm:spPr/>
      <dgm:t>
        <a:bodyPr/>
        <a:lstStyle/>
        <a:p>
          <a:endParaRPr lang="en-US">
            <a:latin typeface="Arial" panose="020B0604020202020204" pitchFamily="34" charset="0"/>
            <a:cs typeface="Arial" panose="020B0604020202020204" pitchFamily="34" charset="0"/>
          </a:endParaRPr>
        </a:p>
      </dgm:t>
    </dgm:pt>
    <dgm:pt modelId="{5357D8D4-44DA-44EB-A0DE-B382D5DEDDBB}">
      <dgm:prSet/>
      <dgm:spPr/>
      <dgm:t>
        <a:bodyPr/>
        <a:lstStyle/>
        <a:p>
          <a:r>
            <a:rPr lang="en-US">
              <a:latin typeface="Arial" panose="020B0604020202020204" pitchFamily="34" charset="0"/>
              <a:cs typeface="Arial" panose="020B0604020202020204" pitchFamily="34" charset="0"/>
            </a:rPr>
            <a:t>application in different areas, e.g.:</a:t>
          </a:r>
        </a:p>
      </dgm:t>
    </dgm:pt>
    <dgm:pt modelId="{6FD4B21C-BE64-49AC-BDC3-2E9077EB8440}" type="parTrans" cxnId="{81D73D84-A5EB-44DC-853A-897EAF78F4E1}">
      <dgm:prSet/>
      <dgm:spPr/>
      <dgm:t>
        <a:bodyPr/>
        <a:lstStyle/>
        <a:p>
          <a:endParaRPr lang="en-US">
            <a:latin typeface="Arial" panose="020B0604020202020204" pitchFamily="34" charset="0"/>
            <a:cs typeface="Arial" panose="020B0604020202020204" pitchFamily="34" charset="0"/>
          </a:endParaRPr>
        </a:p>
      </dgm:t>
    </dgm:pt>
    <dgm:pt modelId="{8C4CA557-4E18-47C8-A967-DD2E2A1394B2}" type="sibTrans" cxnId="{81D73D84-A5EB-44DC-853A-897EAF78F4E1}">
      <dgm:prSet/>
      <dgm:spPr/>
      <dgm:t>
        <a:bodyPr/>
        <a:lstStyle/>
        <a:p>
          <a:endParaRPr lang="en-US">
            <a:latin typeface="Arial" panose="020B0604020202020204" pitchFamily="34" charset="0"/>
            <a:cs typeface="Arial" panose="020B0604020202020204" pitchFamily="34" charset="0"/>
          </a:endParaRPr>
        </a:p>
      </dgm:t>
    </dgm:pt>
    <dgm:pt modelId="{5E333A17-E101-4E20-9086-B03BC5103A4A}">
      <dgm:prSet/>
      <dgm:spPr/>
      <dgm:t>
        <a:bodyPr/>
        <a:lstStyle/>
        <a:p>
          <a:pPr algn="l"/>
          <a:r>
            <a:rPr lang="en-US">
              <a:latin typeface="Arial" panose="020B0604020202020204" pitchFamily="34" charset="0"/>
              <a:cs typeface="Arial" panose="020B0604020202020204" pitchFamily="34" charset="0"/>
            </a:rPr>
            <a:t>traffic and transportation</a:t>
          </a:r>
        </a:p>
      </dgm:t>
    </dgm:pt>
    <dgm:pt modelId="{493911B6-1489-44F3-BAB0-0BECF174969D}" type="parTrans" cxnId="{C480CE56-32AE-4B46-84B6-1B0C896CB506}">
      <dgm:prSet/>
      <dgm:spPr/>
      <dgm:t>
        <a:bodyPr/>
        <a:lstStyle/>
        <a:p>
          <a:endParaRPr lang="en-US">
            <a:latin typeface="Arial" panose="020B0604020202020204" pitchFamily="34" charset="0"/>
            <a:cs typeface="Arial" panose="020B0604020202020204" pitchFamily="34" charset="0"/>
          </a:endParaRPr>
        </a:p>
      </dgm:t>
    </dgm:pt>
    <dgm:pt modelId="{FEA7591C-492A-499C-98A3-6A802EAF5669}" type="sibTrans" cxnId="{C480CE56-32AE-4B46-84B6-1B0C896CB506}">
      <dgm:prSet/>
      <dgm:spPr/>
      <dgm:t>
        <a:bodyPr/>
        <a:lstStyle/>
        <a:p>
          <a:endParaRPr lang="en-US">
            <a:latin typeface="Arial" panose="020B0604020202020204" pitchFamily="34" charset="0"/>
            <a:cs typeface="Arial" panose="020B0604020202020204" pitchFamily="34" charset="0"/>
          </a:endParaRPr>
        </a:p>
      </dgm:t>
    </dgm:pt>
    <dgm:pt modelId="{C61F7B2A-DBAB-4E2D-ABF0-5BA546996DD7}">
      <dgm:prSet/>
      <dgm:spPr/>
      <dgm:t>
        <a:bodyPr/>
        <a:lstStyle/>
        <a:p>
          <a:pPr algn="l"/>
          <a:r>
            <a:rPr lang="en-US">
              <a:latin typeface="Arial" panose="020B0604020202020204" pitchFamily="34" charset="0"/>
              <a:cs typeface="Arial" panose="020B0604020202020204" pitchFamily="34" charset="0"/>
            </a:rPr>
            <a:t>demand for health care</a:t>
          </a:r>
        </a:p>
      </dgm:t>
    </dgm:pt>
    <dgm:pt modelId="{B83944B3-4DFD-42DA-8C64-12808A5CEB7E}" type="parTrans" cxnId="{8AC6FD81-3DC9-4F9A-BCF0-456AD254F8ED}">
      <dgm:prSet/>
      <dgm:spPr/>
      <dgm:t>
        <a:bodyPr/>
        <a:lstStyle/>
        <a:p>
          <a:endParaRPr lang="en-US">
            <a:latin typeface="Arial" panose="020B0604020202020204" pitchFamily="34" charset="0"/>
            <a:cs typeface="Arial" panose="020B0604020202020204" pitchFamily="34" charset="0"/>
          </a:endParaRPr>
        </a:p>
      </dgm:t>
    </dgm:pt>
    <dgm:pt modelId="{DDD48AF8-7C70-455D-B02E-5E7E7EC56945}" type="sibTrans" cxnId="{8AC6FD81-3DC9-4F9A-BCF0-456AD254F8ED}">
      <dgm:prSet/>
      <dgm:spPr/>
      <dgm:t>
        <a:bodyPr/>
        <a:lstStyle/>
        <a:p>
          <a:endParaRPr lang="en-US">
            <a:latin typeface="Arial" panose="020B0604020202020204" pitchFamily="34" charset="0"/>
            <a:cs typeface="Arial" panose="020B0604020202020204" pitchFamily="34" charset="0"/>
          </a:endParaRPr>
        </a:p>
      </dgm:t>
    </dgm:pt>
    <dgm:pt modelId="{2BA29F3D-D313-460E-A21C-4001868DACAB}">
      <dgm:prSet/>
      <dgm:spPr/>
      <dgm:t>
        <a:bodyPr/>
        <a:lstStyle/>
        <a:p>
          <a:pPr algn="l"/>
          <a:r>
            <a:rPr lang="en-US">
              <a:latin typeface="Arial" panose="020B0604020202020204" pitchFamily="34" charset="0"/>
              <a:cs typeface="Arial" panose="020B0604020202020204" pitchFamily="34" charset="0"/>
            </a:rPr>
            <a:t>spatial planning</a:t>
          </a:r>
        </a:p>
      </dgm:t>
    </dgm:pt>
    <dgm:pt modelId="{AFBFBD12-4717-4291-B7F9-D58EBF2761F2}" type="parTrans" cxnId="{A80D2F2F-CF1E-471D-B360-E05D30DFF8ED}">
      <dgm:prSet/>
      <dgm:spPr/>
      <dgm:t>
        <a:bodyPr/>
        <a:lstStyle/>
        <a:p>
          <a:endParaRPr lang="en-US">
            <a:latin typeface="Arial" panose="020B0604020202020204" pitchFamily="34" charset="0"/>
            <a:cs typeface="Arial" panose="020B0604020202020204" pitchFamily="34" charset="0"/>
          </a:endParaRPr>
        </a:p>
      </dgm:t>
    </dgm:pt>
    <dgm:pt modelId="{584D1953-3D8D-4F9E-9335-046D12B9DC7C}" type="sibTrans" cxnId="{A80D2F2F-CF1E-471D-B360-E05D30DFF8ED}">
      <dgm:prSet/>
      <dgm:spPr/>
      <dgm:t>
        <a:bodyPr/>
        <a:lstStyle/>
        <a:p>
          <a:endParaRPr lang="en-US">
            <a:latin typeface="Arial" panose="020B0604020202020204" pitchFamily="34" charset="0"/>
            <a:cs typeface="Arial" panose="020B0604020202020204" pitchFamily="34" charset="0"/>
          </a:endParaRPr>
        </a:p>
      </dgm:t>
    </dgm:pt>
    <dgm:pt modelId="{24D889E2-E4DA-49BF-BD5D-1CB9023449EB}">
      <dgm:prSet/>
      <dgm:spPr/>
      <dgm:t>
        <a:bodyPr/>
        <a:lstStyle/>
        <a:p>
          <a:pPr algn="l"/>
          <a:r>
            <a:rPr lang="en-US" b="1" dirty="0">
              <a:latin typeface="Arial" panose="020B0604020202020204" pitchFamily="34" charset="0"/>
              <a:cs typeface="Arial" panose="020B0604020202020204" pitchFamily="34" charset="0"/>
            </a:rPr>
            <a:t>tax-benefit policies</a:t>
          </a:r>
        </a:p>
      </dgm:t>
    </dgm:pt>
    <dgm:pt modelId="{2B2DEBB7-A1C9-491F-AEA8-380013F5CCB3}" type="parTrans" cxnId="{ED0A5212-EF73-4EC1-A769-575188EEC29C}">
      <dgm:prSet/>
      <dgm:spPr/>
      <dgm:t>
        <a:bodyPr/>
        <a:lstStyle/>
        <a:p>
          <a:endParaRPr lang="en-US">
            <a:latin typeface="Arial" panose="020B0604020202020204" pitchFamily="34" charset="0"/>
            <a:cs typeface="Arial" panose="020B0604020202020204" pitchFamily="34" charset="0"/>
          </a:endParaRPr>
        </a:p>
      </dgm:t>
    </dgm:pt>
    <dgm:pt modelId="{E067A928-811A-4CEB-B3D6-9A6B9ED544EF}" type="sibTrans" cxnId="{ED0A5212-EF73-4EC1-A769-575188EEC29C}">
      <dgm:prSet/>
      <dgm:spPr/>
      <dgm:t>
        <a:bodyPr/>
        <a:lstStyle/>
        <a:p>
          <a:endParaRPr lang="en-US">
            <a:latin typeface="Arial" panose="020B0604020202020204" pitchFamily="34" charset="0"/>
            <a:cs typeface="Arial" panose="020B0604020202020204" pitchFamily="34" charset="0"/>
          </a:endParaRPr>
        </a:p>
      </dgm:t>
    </dgm:pt>
    <dgm:pt modelId="{41D368D6-BE3B-B14D-BECC-0C5B90A51C70}">
      <dgm:prSet/>
      <dgm:spPr/>
      <dgm:t>
        <a:bodyPr/>
        <a:lstStyle/>
        <a:p>
          <a:pPr algn="l"/>
          <a:endParaRPr lang="en-US" b="1" dirty="0">
            <a:latin typeface="Arial" panose="020B0604020202020204" pitchFamily="34" charset="0"/>
            <a:cs typeface="Arial" panose="020B0604020202020204" pitchFamily="34" charset="0"/>
          </a:endParaRPr>
        </a:p>
      </dgm:t>
    </dgm:pt>
    <dgm:pt modelId="{D8D20251-72A2-EE49-AEAA-FFC6A003BC74}" type="parTrans" cxnId="{828946FB-8174-CC45-993B-8BE2AF03267A}">
      <dgm:prSet/>
      <dgm:spPr/>
      <dgm:t>
        <a:bodyPr/>
        <a:lstStyle/>
        <a:p>
          <a:endParaRPr lang="en-GB"/>
        </a:p>
      </dgm:t>
    </dgm:pt>
    <dgm:pt modelId="{76F3B105-4142-6845-B3CE-41207BDD6F0C}" type="sibTrans" cxnId="{828946FB-8174-CC45-993B-8BE2AF03267A}">
      <dgm:prSet/>
      <dgm:spPr/>
      <dgm:t>
        <a:bodyPr/>
        <a:lstStyle/>
        <a:p>
          <a:endParaRPr lang="en-GB"/>
        </a:p>
      </dgm:t>
    </dgm:pt>
    <dgm:pt modelId="{000BD487-1252-7245-9CF8-4E0495E958EF}">
      <dgm:prSet/>
      <dgm:spPr/>
      <dgm:t>
        <a:bodyPr/>
        <a:lstStyle/>
        <a:p>
          <a:pPr algn="l"/>
          <a:endParaRPr lang="en-US" b="1" dirty="0">
            <a:latin typeface="Arial" panose="020B0604020202020204" pitchFamily="34" charset="0"/>
            <a:cs typeface="Arial" panose="020B0604020202020204" pitchFamily="34" charset="0"/>
          </a:endParaRPr>
        </a:p>
      </dgm:t>
    </dgm:pt>
    <dgm:pt modelId="{C8F5AE9E-04F6-0E43-B6E9-9650153CE600}" type="parTrans" cxnId="{F085968A-F5D6-B542-B703-D350E0C131DE}">
      <dgm:prSet/>
      <dgm:spPr/>
      <dgm:t>
        <a:bodyPr/>
        <a:lstStyle/>
        <a:p>
          <a:endParaRPr lang="en-GB"/>
        </a:p>
      </dgm:t>
    </dgm:pt>
    <dgm:pt modelId="{5F7F37F0-D03E-3C4F-8B6A-385166FCC8F4}" type="sibTrans" cxnId="{F085968A-F5D6-B542-B703-D350E0C131DE}">
      <dgm:prSet/>
      <dgm:spPr/>
      <dgm:t>
        <a:bodyPr/>
        <a:lstStyle/>
        <a:p>
          <a:endParaRPr lang="en-GB"/>
        </a:p>
      </dgm:t>
    </dgm:pt>
    <dgm:pt modelId="{C56AA12D-0698-6947-98F9-87AFAD5CD342}">
      <dgm:prSet/>
      <dgm:spPr/>
      <dgm:t>
        <a:bodyPr/>
        <a:lstStyle/>
        <a:p>
          <a:pPr algn="r">
            <a:buNone/>
          </a:pPr>
          <a:endParaRPr lang="en-US" b="1" dirty="0">
            <a:latin typeface="Arial" panose="020B0604020202020204" pitchFamily="34" charset="0"/>
            <a:cs typeface="Arial" panose="020B0604020202020204" pitchFamily="34" charset="0"/>
          </a:endParaRPr>
        </a:p>
      </dgm:t>
    </dgm:pt>
    <dgm:pt modelId="{04B592FE-F9FB-F145-8E4F-35607DD0A8FC}" type="parTrans" cxnId="{2B1C58BF-A874-E447-AB01-675827A0AC78}">
      <dgm:prSet/>
      <dgm:spPr/>
      <dgm:t>
        <a:bodyPr/>
        <a:lstStyle/>
        <a:p>
          <a:endParaRPr lang="en-GB"/>
        </a:p>
      </dgm:t>
    </dgm:pt>
    <dgm:pt modelId="{901DD9F7-9772-4646-9DDE-78EFD77FB52A}" type="sibTrans" cxnId="{2B1C58BF-A874-E447-AB01-675827A0AC78}">
      <dgm:prSet/>
      <dgm:spPr/>
      <dgm:t>
        <a:bodyPr/>
        <a:lstStyle/>
        <a:p>
          <a:endParaRPr lang="en-GB"/>
        </a:p>
      </dgm:t>
    </dgm:pt>
    <dgm:pt modelId="{A5EA9099-04CA-7B40-A7D6-DEBE0403E4D7}">
      <dgm:prSet/>
      <dgm:spPr/>
      <dgm:t>
        <a:bodyPr/>
        <a:lstStyle/>
        <a:p>
          <a:pPr algn="r">
            <a:buNone/>
          </a:pPr>
          <a:endParaRPr lang="en-US" b="1" dirty="0">
            <a:latin typeface="Arial" panose="020B0604020202020204" pitchFamily="34" charset="0"/>
            <a:cs typeface="Arial" panose="020B0604020202020204" pitchFamily="34" charset="0"/>
          </a:endParaRPr>
        </a:p>
      </dgm:t>
    </dgm:pt>
    <dgm:pt modelId="{F0343A7F-FB76-3243-80DB-DE1EB43E6433}" type="parTrans" cxnId="{22109881-286D-E045-9D7E-9E105885BE35}">
      <dgm:prSet/>
      <dgm:spPr/>
      <dgm:t>
        <a:bodyPr/>
        <a:lstStyle/>
        <a:p>
          <a:endParaRPr lang="en-GB"/>
        </a:p>
      </dgm:t>
    </dgm:pt>
    <dgm:pt modelId="{0DF7344E-FE90-9F4E-A790-14F010CCC387}" type="sibTrans" cxnId="{22109881-286D-E045-9D7E-9E105885BE35}">
      <dgm:prSet/>
      <dgm:spPr/>
      <dgm:t>
        <a:bodyPr/>
        <a:lstStyle/>
        <a:p>
          <a:endParaRPr lang="en-GB"/>
        </a:p>
      </dgm:t>
    </dgm:pt>
    <dgm:pt modelId="{0ED70B6A-BA07-428A-8711-7BE8057640E9}">
      <dgm:prSet/>
      <dgm:spPr/>
      <dgm:t>
        <a:bodyPr/>
        <a:lstStyle/>
        <a:p>
          <a:pPr algn="r">
            <a:buNone/>
          </a:pPr>
          <a:endParaRPr lang="en-US" b="1" dirty="0">
            <a:latin typeface="Arial" panose="020B0604020202020204" pitchFamily="34" charset="0"/>
            <a:cs typeface="Arial" panose="020B0604020202020204" pitchFamily="34" charset="0"/>
          </a:endParaRPr>
        </a:p>
      </dgm:t>
    </dgm:pt>
    <dgm:pt modelId="{58928CD4-46B3-4129-B195-33110E506FC6}" type="parTrans" cxnId="{D09FCA3A-31D6-438C-84D7-443266BC983E}">
      <dgm:prSet/>
      <dgm:spPr/>
      <dgm:t>
        <a:bodyPr/>
        <a:lstStyle/>
        <a:p>
          <a:endParaRPr lang="en-AU"/>
        </a:p>
      </dgm:t>
    </dgm:pt>
    <dgm:pt modelId="{662D584D-7402-40F1-978F-545F63373DC1}" type="sibTrans" cxnId="{D09FCA3A-31D6-438C-84D7-443266BC983E}">
      <dgm:prSet/>
      <dgm:spPr/>
      <dgm:t>
        <a:bodyPr/>
        <a:lstStyle/>
        <a:p>
          <a:endParaRPr lang="en-AU"/>
        </a:p>
      </dgm:t>
    </dgm:pt>
    <dgm:pt modelId="{E949F028-4943-B84C-A4E1-759577B36BB2}" type="pres">
      <dgm:prSet presAssocID="{EE77829C-33B3-4758-A473-20F113671F48}" presName="Name0" presStyleCnt="0">
        <dgm:presLayoutVars>
          <dgm:dir/>
          <dgm:animLvl val="lvl"/>
          <dgm:resizeHandles val="exact"/>
        </dgm:presLayoutVars>
      </dgm:prSet>
      <dgm:spPr/>
    </dgm:pt>
    <dgm:pt modelId="{3F241770-1922-7F43-AFB3-8F13E3E721C6}" type="pres">
      <dgm:prSet presAssocID="{0B4FD22A-4C5A-4B1D-A7D7-67CB3BE491F0}" presName="composite" presStyleCnt="0"/>
      <dgm:spPr/>
    </dgm:pt>
    <dgm:pt modelId="{FF0DFCA1-5BA0-C14C-BA51-53CCD97CA6F4}" type="pres">
      <dgm:prSet presAssocID="{0B4FD22A-4C5A-4B1D-A7D7-67CB3BE491F0}" presName="parTx" presStyleLbl="alignNode1" presStyleIdx="0" presStyleCnt="2">
        <dgm:presLayoutVars>
          <dgm:chMax val="0"/>
          <dgm:chPref val="0"/>
          <dgm:bulletEnabled val="1"/>
        </dgm:presLayoutVars>
      </dgm:prSet>
      <dgm:spPr/>
    </dgm:pt>
    <dgm:pt modelId="{0942F531-3490-7B45-82E0-942A93CD9EB0}" type="pres">
      <dgm:prSet presAssocID="{0B4FD22A-4C5A-4B1D-A7D7-67CB3BE491F0}" presName="desTx" presStyleLbl="alignAccFollowNode1" presStyleIdx="0" presStyleCnt="2">
        <dgm:presLayoutVars>
          <dgm:bulletEnabled val="1"/>
        </dgm:presLayoutVars>
      </dgm:prSet>
      <dgm:spPr/>
    </dgm:pt>
    <dgm:pt modelId="{00AE6E24-01D8-BF40-A39C-4F00C2A4A820}" type="pres">
      <dgm:prSet presAssocID="{D2B2CB84-C2A0-47B5-875A-D0718F352511}" presName="space" presStyleCnt="0"/>
      <dgm:spPr/>
    </dgm:pt>
    <dgm:pt modelId="{E39BF4DE-2843-1243-9575-DF1A66162A35}" type="pres">
      <dgm:prSet presAssocID="{5357D8D4-44DA-44EB-A0DE-B382D5DEDDBB}" presName="composite" presStyleCnt="0"/>
      <dgm:spPr/>
    </dgm:pt>
    <dgm:pt modelId="{3EF65D3F-D370-7044-8EBB-3EEF11C8A0DE}" type="pres">
      <dgm:prSet presAssocID="{5357D8D4-44DA-44EB-A0DE-B382D5DEDDBB}" presName="parTx" presStyleLbl="alignNode1" presStyleIdx="1" presStyleCnt="2">
        <dgm:presLayoutVars>
          <dgm:chMax val="0"/>
          <dgm:chPref val="0"/>
          <dgm:bulletEnabled val="1"/>
        </dgm:presLayoutVars>
      </dgm:prSet>
      <dgm:spPr/>
    </dgm:pt>
    <dgm:pt modelId="{AC244E05-488D-6D49-9709-D133A5AF1401}" type="pres">
      <dgm:prSet presAssocID="{5357D8D4-44DA-44EB-A0DE-B382D5DEDDBB}" presName="desTx" presStyleLbl="alignAccFollowNode1" presStyleIdx="1" presStyleCnt="2">
        <dgm:presLayoutVars>
          <dgm:bulletEnabled val="1"/>
        </dgm:presLayoutVars>
      </dgm:prSet>
      <dgm:spPr/>
    </dgm:pt>
  </dgm:ptLst>
  <dgm:cxnLst>
    <dgm:cxn modelId="{4FBFE40A-D754-495C-8093-9DC18B4ED3C9}" srcId="{0B4FD22A-4C5A-4B1D-A7D7-67CB3BE491F0}" destId="{D5239FAF-E436-4FDE-B31A-E1A9E4EE68C7}" srcOrd="0" destOrd="0" parTransId="{C3605BD4-BB2D-4017-8A42-7E090F32A9EE}" sibTransId="{5AB85893-E939-450B-AE55-0D7DB6627729}"/>
    <dgm:cxn modelId="{E711A10C-1D09-42B6-B847-EBDB6AF6EF44}" srcId="{0B4FD22A-4C5A-4B1D-A7D7-67CB3BE491F0}" destId="{0E059D6D-2AF1-493D-9089-C66C75A74A63}" srcOrd="1" destOrd="0" parTransId="{122908BC-57E1-4BFD-8502-67256562A5D4}" sibTransId="{7BB3DF39-AD07-4BBE-9AD1-82E8D0E02186}"/>
    <dgm:cxn modelId="{ED0A5212-EF73-4EC1-A769-575188EEC29C}" srcId="{5357D8D4-44DA-44EB-A0DE-B382D5DEDDBB}" destId="{24D889E2-E4DA-49BF-BD5D-1CB9023449EB}" srcOrd="3" destOrd="0" parTransId="{2B2DEBB7-A1C9-491F-AEA8-380013F5CCB3}" sibTransId="{E067A928-811A-4CEB-B3D6-9A6B9ED544EF}"/>
    <dgm:cxn modelId="{99D3B421-63FF-4DA0-9227-4CB667E499AD}" type="presOf" srcId="{D5239FAF-E436-4FDE-B31A-E1A9E4EE68C7}" destId="{0942F531-3490-7B45-82E0-942A93CD9EB0}" srcOrd="0" destOrd="0" presId="urn:microsoft.com/office/officeart/2005/8/layout/hList1"/>
    <dgm:cxn modelId="{A80D2F2F-CF1E-471D-B360-E05D30DFF8ED}" srcId="{5357D8D4-44DA-44EB-A0DE-B382D5DEDDBB}" destId="{2BA29F3D-D313-460E-A21C-4001868DACAB}" srcOrd="2" destOrd="0" parTransId="{AFBFBD12-4717-4291-B7F9-D58EBF2761F2}" sibTransId="{584D1953-3D8D-4F9E-9335-046D12B9DC7C}"/>
    <dgm:cxn modelId="{B7ED6D38-0A84-4684-BF82-D1591FE1475B}" type="presOf" srcId="{C56AA12D-0698-6947-98F9-87AFAD5CD342}" destId="{AC244E05-488D-6D49-9709-D133A5AF1401}" srcOrd="0" destOrd="6" presId="urn:microsoft.com/office/officeart/2005/8/layout/hList1"/>
    <dgm:cxn modelId="{D09FCA3A-31D6-438C-84D7-443266BC983E}" srcId="{5357D8D4-44DA-44EB-A0DE-B382D5DEDDBB}" destId="{0ED70B6A-BA07-428A-8711-7BE8057640E9}" srcOrd="8" destOrd="0" parTransId="{58928CD4-46B3-4129-B195-33110E506FC6}" sibTransId="{662D584D-7402-40F1-978F-545F63373DC1}"/>
    <dgm:cxn modelId="{739D8344-B4A8-4D40-8914-30CE927ADBB0}" type="presOf" srcId="{41D368D6-BE3B-B14D-BECC-0C5B90A51C70}" destId="{AC244E05-488D-6D49-9709-D133A5AF1401}" srcOrd="0" destOrd="4" presId="urn:microsoft.com/office/officeart/2005/8/layout/hList1"/>
    <dgm:cxn modelId="{203EFE6A-CEA4-45A3-B7E9-5282206F277B}" type="presOf" srcId="{2BA29F3D-D313-460E-A21C-4001868DACAB}" destId="{AC244E05-488D-6D49-9709-D133A5AF1401}" srcOrd="0" destOrd="2" presId="urn:microsoft.com/office/officeart/2005/8/layout/hList1"/>
    <dgm:cxn modelId="{C480CE56-32AE-4B46-84B6-1B0C896CB506}" srcId="{5357D8D4-44DA-44EB-A0DE-B382D5DEDDBB}" destId="{5E333A17-E101-4E20-9086-B03BC5103A4A}" srcOrd="0" destOrd="0" parTransId="{493911B6-1489-44F3-BAB0-0BECF174969D}" sibTransId="{FEA7591C-492A-499C-98A3-6A802EAF5669}"/>
    <dgm:cxn modelId="{86852258-2EB4-43F4-8519-678071572DC5}" type="presOf" srcId="{5E333A17-E101-4E20-9086-B03BC5103A4A}" destId="{AC244E05-488D-6D49-9709-D133A5AF1401}" srcOrd="0" destOrd="0" presId="urn:microsoft.com/office/officeart/2005/8/layout/hList1"/>
    <dgm:cxn modelId="{E6CAF658-5E5C-4C00-9169-53CD3831FA55}" type="presOf" srcId="{F87750C1-9A0B-4638-8BE4-CFBBE1F14F77}" destId="{0942F531-3490-7B45-82E0-942A93CD9EB0}" srcOrd="0" destOrd="2" presId="urn:microsoft.com/office/officeart/2005/8/layout/hList1"/>
    <dgm:cxn modelId="{E7378879-DCEE-4437-804B-D88F50CDE46B}" type="presOf" srcId="{5357D8D4-44DA-44EB-A0DE-B382D5DEDDBB}" destId="{3EF65D3F-D370-7044-8EBB-3EEF11C8A0DE}" srcOrd="0" destOrd="0" presId="urn:microsoft.com/office/officeart/2005/8/layout/hList1"/>
    <dgm:cxn modelId="{35FB267B-F557-4238-A231-65CEC5B95C47}" type="presOf" srcId="{000BD487-1252-7245-9CF8-4E0495E958EF}" destId="{AC244E05-488D-6D49-9709-D133A5AF1401}" srcOrd="0" destOrd="5" presId="urn:microsoft.com/office/officeart/2005/8/layout/hList1"/>
    <dgm:cxn modelId="{22109881-286D-E045-9D7E-9E105885BE35}" srcId="{5357D8D4-44DA-44EB-A0DE-B382D5DEDDBB}" destId="{A5EA9099-04CA-7B40-A7D6-DEBE0403E4D7}" srcOrd="7" destOrd="0" parTransId="{F0343A7F-FB76-3243-80DB-DE1EB43E6433}" sibTransId="{0DF7344E-FE90-9F4E-A790-14F010CCC387}"/>
    <dgm:cxn modelId="{8AC6FD81-3DC9-4F9A-BCF0-456AD254F8ED}" srcId="{5357D8D4-44DA-44EB-A0DE-B382D5DEDDBB}" destId="{C61F7B2A-DBAB-4E2D-ABF0-5BA546996DD7}" srcOrd="1" destOrd="0" parTransId="{B83944B3-4DFD-42DA-8C64-12808A5CEB7E}" sibTransId="{DDD48AF8-7C70-455D-B02E-5E7E7EC56945}"/>
    <dgm:cxn modelId="{81D73D84-A5EB-44DC-853A-897EAF78F4E1}" srcId="{EE77829C-33B3-4758-A473-20F113671F48}" destId="{5357D8D4-44DA-44EB-A0DE-B382D5DEDDBB}" srcOrd="1" destOrd="0" parTransId="{6FD4B21C-BE64-49AC-BDC3-2E9077EB8440}" sibTransId="{8C4CA557-4E18-47C8-A967-DD2E2A1394B2}"/>
    <dgm:cxn modelId="{10E27E87-B522-4BE6-913A-54D00C59EC72}" type="presOf" srcId="{24D889E2-E4DA-49BF-BD5D-1CB9023449EB}" destId="{AC244E05-488D-6D49-9709-D133A5AF1401}" srcOrd="0" destOrd="3" presId="urn:microsoft.com/office/officeart/2005/8/layout/hList1"/>
    <dgm:cxn modelId="{F085968A-F5D6-B542-B703-D350E0C131DE}" srcId="{5357D8D4-44DA-44EB-A0DE-B382D5DEDDBB}" destId="{000BD487-1252-7245-9CF8-4E0495E958EF}" srcOrd="5" destOrd="0" parTransId="{C8F5AE9E-04F6-0E43-B6E9-9650153CE600}" sibTransId="{5F7F37F0-D03E-3C4F-8B6A-385166FCC8F4}"/>
    <dgm:cxn modelId="{7A3B2D9E-3C89-480C-9C42-284D29252860}" srcId="{0B4FD22A-4C5A-4B1D-A7D7-67CB3BE491F0}" destId="{F87750C1-9A0B-4638-8BE4-CFBBE1F14F77}" srcOrd="2" destOrd="0" parTransId="{0987B7D1-A952-46AA-8327-9E8FD58C928F}" sibTransId="{4E71282F-1A0C-4E0E-920E-5FC453184241}"/>
    <dgm:cxn modelId="{D4A634AB-94B6-4D8C-B466-663A6ED9D29E}" type="presOf" srcId="{0ED70B6A-BA07-428A-8711-7BE8057640E9}" destId="{AC244E05-488D-6D49-9709-D133A5AF1401}" srcOrd="0" destOrd="8" presId="urn:microsoft.com/office/officeart/2005/8/layout/hList1"/>
    <dgm:cxn modelId="{34A79CB1-FF1E-43BD-9E0B-2016DE98CF62}" srcId="{EE77829C-33B3-4758-A473-20F113671F48}" destId="{0B4FD22A-4C5A-4B1D-A7D7-67CB3BE491F0}" srcOrd="0" destOrd="0" parTransId="{C73285A6-6B4F-42DC-979D-FE5321790E8F}" sibTransId="{D2B2CB84-C2A0-47B5-875A-D0718F352511}"/>
    <dgm:cxn modelId="{742986B9-E95F-4B45-A739-0B2644801E97}" type="presOf" srcId="{C61F7B2A-DBAB-4E2D-ABF0-5BA546996DD7}" destId="{AC244E05-488D-6D49-9709-D133A5AF1401}" srcOrd="0" destOrd="1" presId="urn:microsoft.com/office/officeart/2005/8/layout/hList1"/>
    <dgm:cxn modelId="{2B1C58BF-A874-E447-AB01-675827A0AC78}" srcId="{5357D8D4-44DA-44EB-A0DE-B382D5DEDDBB}" destId="{C56AA12D-0698-6947-98F9-87AFAD5CD342}" srcOrd="6" destOrd="0" parTransId="{04B592FE-F9FB-F145-8E4F-35607DD0A8FC}" sibTransId="{901DD9F7-9772-4646-9DDE-78EFD77FB52A}"/>
    <dgm:cxn modelId="{5C978BC0-9BD1-4B3A-95A6-B02F09465782}" type="presOf" srcId="{0B4FD22A-4C5A-4B1D-A7D7-67CB3BE491F0}" destId="{FF0DFCA1-5BA0-C14C-BA51-53CCD97CA6F4}" srcOrd="0" destOrd="0" presId="urn:microsoft.com/office/officeart/2005/8/layout/hList1"/>
    <dgm:cxn modelId="{644FB2CB-B566-4B85-B925-B77DF033B252}" type="presOf" srcId="{0E059D6D-2AF1-493D-9089-C66C75A74A63}" destId="{0942F531-3490-7B45-82E0-942A93CD9EB0}" srcOrd="0" destOrd="1" presId="urn:microsoft.com/office/officeart/2005/8/layout/hList1"/>
    <dgm:cxn modelId="{AB8E43EE-0C11-4393-86B2-F1C36580ADDF}" type="presOf" srcId="{EE77829C-33B3-4758-A473-20F113671F48}" destId="{E949F028-4943-B84C-A4E1-759577B36BB2}" srcOrd="0" destOrd="0" presId="urn:microsoft.com/office/officeart/2005/8/layout/hList1"/>
    <dgm:cxn modelId="{E9BD8CF1-2C15-4345-9657-D9521E5F8AEC}" type="presOf" srcId="{A5EA9099-04CA-7B40-A7D6-DEBE0403E4D7}" destId="{AC244E05-488D-6D49-9709-D133A5AF1401}" srcOrd="0" destOrd="7" presId="urn:microsoft.com/office/officeart/2005/8/layout/hList1"/>
    <dgm:cxn modelId="{828946FB-8174-CC45-993B-8BE2AF03267A}" srcId="{5357D8D4-44DA-44EB-A0DE-B382D5DEDDBB}" destId="{41D368D6-BE3B-B14D-BECC-0C5B90A51C70}" srcOrd="4" destOrd="0" parTransId="{D8D20251-72A2-EE49-AEAA-FFC6A003BC74}" sibTransId="{76F3B105-4142-6845-B3CE-41207BDD6F0C}"/>
    <dgm:cxn modelId="{CFE6BE90-725C-4863-970D-5622053D58E3}" type="presParOf" srcId="{E949F028-4943-B84C-A4E1-759577B36BB2}" destId="{3F241770-1922-7F43-AFB3-8F13E3E721C6}" srcOrd="0" destOrd="0" presId="urn:microsoft.com/office/officeart/2005/8/layout/hList1"/>
    <dgm:cxn modelId="{F980958D-7304-4D96-AF2E-EBBAC7D31024}" type="presParOf" srcId="{3F241770-1922-7F43-AFB3-8F13E3E721C6}" destId="{FF0DFCA1-5BA0-C14C-BA51-53CCD97CA6F4}" srcOrd="0" destOrd="0" presId="urn:microsoft.com/office/officeart/2005/8/layout/hList1"/>
    <dgm:cxn modelId="{F22D2819-E396-49B0-BDEB-7516B1F609F0}" type="presParOf" srcId="{3F241770-1922-7F43-AFB3-8F13E3E721C6}" destId="{0942F531-3490-7B45-82E0-942A93CD9EB0}" srcOrd="1" destOrd="0" presId="urn:microsoft.com/office/officeart/2005/8/layout/hList1"/>
    <dgm:cxn modelId="{3247D789-BDEC-4D44-BDA5-90FE9E8D464E}" type="presParOf" srcId="{E949F028-4943-B84C-A4E1-759577B36BB2}" destId="{00AE6E24-01D8-BF40-A39C-4F00C2A4A820}" srcOrd="1" destOrd="0" presId="urn:microsoft.com/office/officeart/2005/8/layout/hList1"/>
    <dgm:cxn modelId="{5C3F12D3-E958-4881-8B7D-BF45065B38D9}" type="presParOf" srcId="{E949F028-4943-B84C-A4E1-759577B36BB2}" destId="{E39BF4DE-2843-1243-9575-DF1A66162A35}" srcOrd="2" destOrd="0" presId="urn:microsoft.com/office/officeart/2005/8/layout/hList1"/>
    <dgm:cxn modelId="{092A7541-9DFC-43E7-8EF5-D40D48FFB3E2}" type="presParOf" srcId="{E39BF4DE-2843-1243-9575-DF1A66162A35}" destId="{3EF65D3F-D370-7044-8EBB-3EEF11C8A0DE}" srcOrd="0" destOrd="0" presId="urn:microsoft.com/office/officeart/2005/8/layout/hList1"/>
    <dgm:cxn modelId="{6F75E5BF-175D-4AAF-B1A9-48FE9135DCCE}" type="presParOf" srcId="{E39BF4DE-2843-1243-9575-DF1A66162A35}" destId="{AC244E05-488D-6D49-9709-D133A5AF140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5B8F72-B9B4-B845-B970-11633620B74F}" type="doc">
      <dgm:prSet loTypeId="urn:microsoft.com/office/officeart/2009/3/layout/RandomtoResultProcess" loCatId="" qsTypeId="urn:microsoft.com/office/officeart/2005/8/quickstyle/simple1" qsCatId="simple" csTypeId="urn:microsoft.com/office/officeart/2005/8/colors/accent1_2" csCatId="accent1" phldr="1"/>
      <dgm:spPr/>
      <dgm:t>
        <a:bodyPr/>
        <a:lstStyle/>
        <a:p>
          <a:endParaRPr lang="en-GB"/>
        </a:p>
      </dgm:t>
    </dgm:pt>
    <dgm:pt modelId="{0C6AF34C-C941-7F4F-9B25-60E1E1F32BEC}">
      <dgm:prSet phldrT="[Text]"/>
      <dgm:spPr/>
      <dgm:t>
        <a:bodyPr/>
        <a:lstStyle/>
        <a:p>
          <a:r>
            <a:rPr lang="en-GB" dirty="0">
              <a:latin typeface="Arial" panose="020B0604020202020204" pitchFamily="34" charset="0"/>
              <a:cs typeface="Arial" panose="020B0604020202020204" pitchFamily="34" charset="0"/>
            </a:rPr>
            <a:t>Microdata</a:t>
          </a:r>
        </a:p>
      </dgm:t>
    </dgm:pt>
    <dgm:pt modelId="{D0B994B6-F60B-7649-BC7B-D39F8CF7460F}" type="parTrans" cxnId="{4069CD2E-0198-4A4B-82C4-9B8D7A7C9E6B}">
      <dgm:prSet/>
      <dgm:spPr/>
      <dgm:t>
        <a:bodyPr/>
        <a:lstStyle/>
        <a:p>
          <a:endParaRPr lang="en-GB">
            <a:latin typeface="Arial" panose="020B0604020202020204" pitchFamily="34" charset="0"/>
            <a:cs typeface="Arial" panose="020B0604020202020204" pitchFamily="34" charset="0"/>
          </a:endParaRPr>
        </a:p>
      </dgm:t>
    </dgm:pt>
    <dgm:pt modelId="{79AF113A-690A-594D-8A88-A11A0800C7AC}" type="sibTrans" cxnId="{4069CD2E-0198-4A4B-82C4-9B8D7A7C9E6B}">
      <dgm:prSet/>
      <dgm:spPr/>
      <dgm:t>
        <a:bodyPr/>
        <a:lstStyle/>
        <a:p>
          <a:endParaRPr lang="en-GB">
            <a:latin typeface="Arial" panose="020B0604020202020204" pitchFamily="34" charset="0"/>
            <a:cs typeface="Arial" panose="020B0604020202020204" pitchFamily="34" charset="0"/>
          </a:endParaRPr>
        </a:p>
      </dgm:t>
    </dgm:pt>
    <dgm:pt modelId="{0DBEEE42-D322-654A-9DF9-F0EBD9A368B3}">
      <dgm:prSet phldrT="[Text]" custT="1"/>
      <dgm:spPr/>
      <dgm:t>
        <a:bodyPr/>
        <a:lstStyle/>
        <a:p>
          <a:r>
            <a:rPr lang="en-GB" sz="1500" dirty="0">
              <a:latin typeface="Arial" panose="020B0604020202020204" pitchFamily="34" charset="0"/>
              <a:cs typeface="Arial" panose="020B0604020202020204" pitchFamily="34" charset="0"/>
            </a:rPr>
            <a:t>on households (and individuals)</a:t>
          </a:r>
        </a:p>
      </dgm:t>
    </dgm:pt>
    <dgm:pt modelId="{F55A2BC2-C49E-7141-A19D-C86EA60552D3}" type="parTrans" cxnId="{466A64F1-1DAA-7641-85DE-B93FFAD934DF}">
      <dgm:prSet/>
      <dgm:spPr/>
      <dgm:t>
        <a:bodyPr/>
        <a:lstStyle/>
        <a:p>
          <a:endParaRPr lang="en-GB">
            <a:latin typeface="Arial" panose="020B0604020202020204" pitchFamily="34" charset="0"/>
            <a:cs typeface="Arial" panose="020B0604020202020204" pitchFamily="34" charset="0"/>
          </a:endParaRPr>
        </a:p>
      </dgm:t>
    </dgm:pt>
    <dgm:pt modelId="{6C95C051-D729-2845-B80E-A0F79D5FC444}" type="sibTrans" cxnId="{466A64F1-1DAA-7641-85DE-B93FFAD934DF}">
      <dgm:prSet/>
      <dgm:spPr/>
      <dgm:t>
        <a:bodyPr/>
        <a:lstStyle/>
        <a:p>
          <a:endParaRPr lang="en-GB">
            <a:latin typeface="Arial" panose="020B0604020202020204" pitchFamily="34" charset="0"/>
            <a:cs typeface="Arial" panose="020B0604020202020204" pitchFamily="34" charset="0"/>
          </a:endParaRPr>
        </a:p>
      </dgm:t>
    </dgm:pt>
    <dgm:pt modelId="{8F253038-A7FE-074A-8DFE-6643B52FD442}">
      <dgm:prSet phldrT="[Text]"/>
      <dgm:spPr/>
      <dgm:t>
        <a:bodyPr/>
        <a:lstStyle/>
        <a:p>
          <a:r>
            <a:rPr lang="en-GB" dirty="0">
              <a:latin typeface="Arial" panose="020B0604020202020204" pitchFamily="34" charset="0"/>
              <a:cs typeface="Arial" panose="020B0604020202020204" pitchFamily="34" charset="0"/>
            </a:rPr>
            <a:t>Tax-benefit policy rules</a:t>
          </a:r>
        </a:p>
      </dgm:t>
    </dgm:pt>
    <dgm:pt modelId="{EB27F1F2-BE3E-B944-9E9D-B9627DAB771C}" type="parTrans" cxnId="{87DB8CDB-A0AA-B14F-BEA3-9D3A7DD30590}">
      <dgm:prSet/>
      <dgm:spPr/>
      <dgm:t>
        <a:bodyPr/>
        <a:lstStyle/>
        <a:p>
          <a:endParaRPr lang="en-GB">
            <a:latin typeface="Arial" panose="020B0604020202020204" pitchFamily="34" charset="0"/>
            <a:cs typeface="Arial" panose="020B0604020202020204" pitchFamily="34" charset="0"/>
          </a:endParaRPr>
        </a:p>
      </dgm:t>
    </dgm:pt>
    <dgm:pt modelId="{4C331C46-FFAC-4F4C-BBFE-E5B96E2C9343}" type="sibTrans" cxnId="{87DB8CDB-A0AA-B14F-BEA3-9D3A7DD30590}">
      <dgm:prSet/>
      <dgm:spPr/>
      <dgm:t>
        <a:bodyPr/>
        <a:lstStyle/>
        <a:p>
          <a:endParaRPr lang="en-GB">
            <a:latin typeface="Arial" panose="020B0604020202020204" pitchFamily="34" charset="0"/>
            <a:cs typeface="Arial" panose="020B0604020202020204" pitchFamily="34" charset="0"/>
          </a:endParaRPr>
        </a:p>
      </dgm:t>
    </dgm:pt>
    <dgm:pt modelId="{11886FCD-912C-E24D-959F-C6865616948B}">
      <dgm:prSet phldrT="[Text]" custT="1"/>
      <dgm:spPr/>
      <dgm:t>
        <a:bodyPr/>
        <a:lstStyle/>
        <a:p>
          <a:r>
            <a:rPr lang="en-GB" sz="1500" dirty="0">
              <a:latin typeface="Arial" panose="020B0604020202020204" pitchFamily="34" charset="0"/>
              <a:cs typeface="Arial" panose="020B0604020202020204" pitchFamily="34" charset="0"/>
            </a:rPr>
            <a:t>current or historical systems</a:t>
          </a:r>
        </a:p>
      </dgm:t>
    </dgm:pt>
    <dgm:pt modelId="{5BAF19CE-E674-8947-8C30-459781C479D4}" type="parTrans" cxnId="{3F9F8A38-E767-7B40-896B-72C4FF2D165D}">
      <dgm:prSet/>
      <dgm:spPr/>
      <dgm:t>
        <a:bodyPr/>
        <a:lstStyle/>
        <a:p>
          <a:endParaRPr lang="en-GB">
            <a:latin typeface="Arial" panose="020B0604020202020204" pitchFamily="34" charset="0"/>
            <a:cs typeface="Arial" panose="020B0604020202020204" pitchFamily="34" charset="0"/>
          </a:endParaRPr>
        </a:p>
      </dgm:t>
    </dgm:pt>
    <dgm:pt modelId="{8949C80C-70CC-EE40-A293-BE3E57484B37}" type="sibTrans" cxnId="{3F9F8A38-E767-7B40-896B-72C4FF2D165D}">
      <dgm:prSet/>
      <dgm:spPr/>
      <dgm:t>
        <a:bodyPr/>
        <a:lstStyle/>
        <a:p>
          <a:endParaRPr lang="en-GB">
            <a:latin typeface="Arial" panose="020B0604020202020204" pitchFamily="34" charset="0"/>
            <a:cs typeface="Arial" panose="020B0604020202020204" pitchFamily="34" charset="0"/>
          </a:endParaRPr>
        </a:p>
      </dgm:t>
    </dgm:pt>
    <dgm:pt modelId="{5D53868A-4E10-CD44-A8A5-7641D22DEE73}">
      <dgm:prSet phldrT="[Text]" custT="1"/>
      <dgm:spPr/>
      <dgm:t>
        <a:bodyPr/>
        <a:lstStyle/>
        <a:p>
          <a:r>
            <a:rPr lang="en-GB" sz="1500" dirty="0">
              <a:latin typeface="Arial" panose="020B0604020202020204" pitchFamily="34" charset="0"/>
              <a:cs typeface="Arial" panose="020B0604020202020204" pitchFamily="34" charset="0"/>
            </a:rPr>
            <a:t>representative of the population</a:t>
          </a:r>
        </a:p>
      </dgm:t>
    </dgm:pt>
    <dgm:pt modelId="{831CB494-217C-5F44-8770-8C605E6888E9}" type="parTrans" cxnId="{A0702F6B-F4FA-9240-9041-36239D398A6F}">
      <dgm:prSet/>
      <dgm:spPr/>
      <dgm:t>
        <a:bodyPr/>
        <a:lstStyle/>
        <a:p>
          <a:endParaRPr lang="en-GB">
            <a:latin typeface="Arial" panose="020B0604020202020204" pitchFamily="34" charset="0"/>
            <a:cs typeface="Arial" panose="020B0604020202020204" pitchFamily="34" charset="0"/>
          </a:endParaRPr>
        </a:p>
      </dgm:t>
    </dgm:pt>
    <dgm:pt modelId="{A3AFA805-8161-E94A-860E-B373D77833F8}" type="sibTrans" cxnId="{A0702F6B-F4FA-9240-9041-36239D398A6F}">
      <dgm:prSet/>
      <dgm:spPr/>
      <dgm:t>
        <a:bodyPr/>
        <a:lstStyle/>
        <a:p>
          <a:endParaRPr lang="en-GB">
            <a:latin typeface="Arial" panose="020B0604020202020204" pitchFamily="34" charset="0"/>
            <a:cs typeface="Arial" panose="020B0604020202020204" pitchFamily="34" charset="0"/>
          </a:endParaRPr>
        </a:p>
      </dgm:t>
    </dgm:pt>
    <dgm:pt modelId="{641B611F-940D-B741-83E1-D8AD0E105D50}">
      <dgm:prSet phldrT="[Text]" custT="1"/>
      <dgm:spPr/>
      <dgm:t>
        <a:bodyPr/>
        <a:lstStyle/>
        <a:p>
          <a:r>
            <a:rPr lang="en-GB" sz="1500" dirty="0">
              <a:latin typeface="Arial" panose="020B0604020202020204" pitchFamily="34" charset="0"/>
              <a:cs typeface="Arial" panose="020B0604020202020204" pitchFamily="34" charset="0"/>
            </a:rPr>
            <a:t>hypothetical systems</a:t>
          </a:r>
        </a:p>
      </dgm:t>
    </dgm:pt>
    <dgm:pt modelId="{7610D7CB-B935-8740-BAE1-164CE11E665A}" type="parTrans" cxnId="{2FEE01DA-73BE-DE49-917E-C99FFD89B0A0}">
      <dgm:prSet/>
      <dgm:spPr/>
      <dgm:t>
        <a:bodyPr/>
        <a:lstStyle/>
        <a:p>
          <a:endParaRPr lang="en-GB">
            <a:latin typeface="Arial" panose="020B0604020202020204" pitchFamily="34" charset="0"/>
            <a:cs typeface="Arial" panose="020B0604020202020204" pitchFamily="34" charset="0"/>
          </a:endParaRPr>
        </a:p>
      </dgm:t>
    </dgm:pt>
    <dgm:pt modelId="{89CBC76E-DB29-5D45-9F85-F9CB6E974B49}" type="sibTrans" cxnId="{2FEE01DA-73BE-DE49-917E-C99FFD89B0A0}">
      <dgm:prSet/>
      <dgm:spPr/>
      <dgm:t>
        <a:bodyPr/>
        <a:lstStyle/>
        <a:p>
          <a:endParaRPr lang="en-GB">
            <a:latin typeface="Arial" panose="020B0604020202020204" pitchFamily="34" charset="0"/>
            <a:cs typeface="Arial" panose="020B0604020202020204" pitchFamily="34" charset="0"/>
          </a:endParaRPr>
        </a:p>
      </dgm:t>
    </dgm:pt>
    <dgm:pt modelId="{BC305101-32B5-B84A-987B-BA3645893F7C}">
      <dgm:prSet phldrT="[Text]"/>
      <dgm:spPr/>
      <dgm:t>
        <a:bodyPr/>
        <a:lstStyle/>
        <a:p>
          <a:r>
            <a:rPr lang="en-GB" dirty="0">
              <a:latin typeface="Arial" panose="020B0604020202020204" pitchFamily="34" charset="0"/>
              <a:cs typeface="Arial" panose="020B0604020202020204" pitchFamily="34" charset="0"/>
            </a:rPr>
            <a:t>Calculation of benefit entitlements &amp; tax liabilities</a:t>
          </a:r>
        </a:p>
      </dgm:t>
    </dgm:pt>
    <dgm:pt modelId="{EA5B138E-C7FC-AD46-A245-34F6F6EF524E}" type="parTrans" cxnId="{B65354F0-BDFB-044F-8E70-2D17AC89D4EA}">
      <dgm:prSet/>
      <dgm:spPr/>
      <dgm:t>
        <a:bodyPr/>
        <a:lstStyle/>
        <a:p>
          <a:endParaRPr lang="en-GB">
            <a:latin typeface="Arial" panose="020B0604020202020204" pitchFamily="34" charset="0"/>
            <a:cs typeface="Arial" panose="020B0604020202020204" pitchFamily="34" charset="0"/>
          </a:endParaRPr>
        </a:p>
      </dgm:t>
    </dgm:pt>
    <dgm:pt modelId="{25BEA732-76FE-074D-82C5-843BB63F1524}" type="sibTrans" cxnId="{B65354F0-BDFB-044F-8E70-2D17AC89D4EA}">
      <dgm:prSet/>
      <dgm:spPr/>
      <dgm:t>
        <a:bodyPr/>
        <a:lstStyle/>
        <a:p>
          <a:endParaRPr lang="en-GB">
            <a:latin typeface="Arial" panose="020B0604020202020204" pitchFamily="34" charset="0"/>
            <a:cs typeface="Arial" panose="020B0604020202020204" pitchFamily="34" charset="0"/>
          </a:endParaRPr>
        </a:p>
      </dgm:t>
    </dgm:pt>
    <dgm:pt modelId="{05C53C21-22AA-8A47-98D9-E1B0A478B196}">
      <dgm:prSet phldrT="[Text]" custT="1"/>
      <dgm:spPr/>
      <dgm:t>
        <a:bodyPr/>
        <a:lstStyle/>
        <a:p>
          <a:r>
            <a:rPr lang="en-GB" sz="1500" dirty="0">
              <a:latin typeface="Arial" panose="020B0604020202020204" pitchFamily="34" charset="0"/>
              <a:cs typeface="Arial" panose="020B0604020202020204" pitchFamily="34" charset="0"/>
            </a:rPr>
            <a:t>for every household</a:t>
          </a:r>
        </a:p>
      </dgm:t>
    </dgm:pt>
    <dgm:pt modelId="{2CCFF05C-39C7-F246-8A0B-D7DFEFED6ADD}" type="parTrans" cxnId="{5175374B-A189-E94F-AF96-3BF955FCF68F}">
      <dgm:prSet/>
      <dgm:spPr/>
      <dgm:t>
        <a:bodyPr/>
        <a:lstStyle/>
        <a:p>
          <a:endParaRPr lang="en-GB">
            <a:latin typeface="Arial" panose="020B0604020202020204" pitchFamily="34" charset="0"/>
            <a:cs typeface="Arial" panose="020B0604020202020204" pitchFamily="34" charset="0"/>
          </a:endParaRPr>
        </a:p>
      </dgm:t>
    </dgm:pt>
    <dgm:pt modelId="{6C6A6FFC-6E46-E04F-84B6-377EC5A0AC2E}" type="sibTrans" cxnId="{5175374B-A189-E94F-AF96-3BF955FCF68F}">
      <dgm:prSet/>
      <dgm:spPr/>
      <dgm:t>
        <a:bodyPr/>
        <a:lstStyle/>
        <a:p>
          <a:endParaRPr lang="en-GB">
            <a:latin typeface="Arial" panose="020B0604020202020204" pitchFamily="34" charset="0"/>
            <a:cs typeface="Arial" panose="020B0604020202020204" pitchFamily="34" charset="0"/>
          </a:endParaRPr>
        </a:p>
      </dgm:t>
    </dgm:pt>
    <dgm:pt modelId="{BA490BDA-5D0E-244D-9730-9C495C883BB5}">
      <dgm:prSet phldrT="[Text]" custT="1"/>
      <dgm:spPr/>
      <dgm:t>
        <a:bodyPr/>
        <a:lstStyle/>
        <a:p>
          <a:r>
            <a:rPr lang="en-GB" sz="1500" dirty="0">
              <a:latin typeface="Arial" panose="020B0604020202020204" pitchFamily="34" charset="0"/>
              <a:cs typeface="Arial" panose="020B0604020202020204" pitchFamily="34" charset="0"/>
            </a:rPr>
            <a:t>under multiple tax-benefit systems</a:t>
          </a:r>
        </a:p>
      </dgm:t>
    </dgm:pt>
    <dgm:pt modelId="{9B88DBEC-F1AE-F04C-8C47-D940580163F0}" type="parTrans" cxnId="{6EC4E904-4C6B-3948-84A3-4DBCAA5A630D}">
      <dgm:prSet/>
      <dgm:spPr/>
      <dgm:t>
        <a:bodyPr/>
        <a:lstStyle/>
        <a:p>
          <a:endParaRPr lang="en-GB">
            <a:latin typeface="Arial" panose="020B0604020202020204" pitchFamily="34" charset="0"/>
            <a:cs typeface="Arial" panose="020B0604020202020204" pitchFamily="34" charset="0"/>
          </a:endParaRPr>
        </a:p>
      </dgm:t>
    </dgm:pt>
    <dgm:pt modelId="{0E8DB64D-5CE5-7546-BD06-51CAC2325871}" type="sibTrans" cxnId="{6EC4E904-4C6B-3948-84A3-4DBCAA5A630D}">
      <dgm:prSet/>
      <dgm:spPr/>
      <dgm:t>
        <a:bodyPr/>
        <a:lstStyle/>
        <a:p>
          <a:endParaRPr lang="en-GB">
            <a:latin typeface="Arial" panose="020B0604020202020204" pitchFamily="34" charset="0"/>
            <a:cs typeface="Arial" panose="020B0604020202020204" pitchFamily="34" charset="0"/>
          </a:endParaRPr>
        </a:p>
      </dgm:t>
    </dgm:pt>
    <dgm:pt modelId="{0C5BFE8C-0953-364B-BA33-DBC6B9DF6AAB}">
      <dgm:prSet phldrT="[Text]"/>
      <dgm:spPr/>
      <dgm:t>
        <a:bodyPr/>
        <a:lstStyle/>
        <a:p>
          <a:r>
            <a:rPr lang="en-GB" dirty="0">
              <a:latin typeface="Arial" panose="020B0604020202020204" pitchFamily="34" charset="0"/>
              <a:cs typeface="Arial" panose="020B0604020202020204" pitchFamily="34" charset="0"/>
            </a:rPr>
            <a:t>Analysis</a:t>
          </a:r>
        </a:p>
      </dgm:t>
    </dgm:pt>
    <dgm:pt modelId="{461F152E-952A-9E41-8BA6-154175BD0261}" type="parTrans" cxnId="{99B202FF-42E6-2040-A068-493539A0411B}">
      <dgm:prSet/>
      <dgm:spPr/>
      <dgm:t>
        <a:bodyPr/>
        <a:lstStyle/>
        <a:p>
          <a:endParaRPr lang="en-GB">
            <a:latin typeface="Arial" panose="020B0604020202020204" pitchFamily="34" charset="0"/>
            <a:cs typeface="Arial" panose="020B0604020202020204" pitchFamily="34" charset="0"/>
          </a:endParaRPr>
        </a:p>
      </dgm:t>
    </dgm:pt>
    <dgm:pt modelId="{D61069EF-FC1B-104C-967F-64A3A278B6A4}" type="sibTrans" cxnId="{99B202FF-42E6-2040-A068-493539A0411B}">
      <dgm:prSet/>
      <dgm:spPr/>
      <dgm:t>
        <a:bodyPr/>
        <a:lstStyle/>
        <a:p>
          <a:endParaRPr lang="en-GB">
            <a:latin typeface="Arial" panose="020B0604020202020204" pitchFamily="34" charset="0"/>
            <a:cs typeface="Arial" panose="020B0604020202020204" pitchFamily="34" charset="0"/>
          </a:endParaRPr>
        </a:p>
      </dgm:t>
    </dgm:pt>
    <dgm:pt modelId="{D969F2F2-A47D-C542-ABCA-FEBA7781AC62}">
      <dgm:prSet phldrT="[Text]" custT="1"/>
      <dgm:spPr/>
      <dgm:t>
        <a:bodyPr/>
        <a:lstStyle/>
        <a:p>
          <a:r>
            <a:rPr lang="en-GB" sz="1500" dirty="0">
              <a:latin typeface="Arial" panose="020B0604020202020204" pitchFamily="34" charset="0"/>
              <a:cs typeface="Arial" panose="020B0604020202020204" pitchFamily="34" charset="0"/>
            </a:rPr>
            <a:t>household incomes</a:t>
          </a:r>
        </a:p>
      </dgm:t>
    </dgm:pt>
    <dgm:pt modelId="{88D7C739-F45F-084F-92A0-45100E74A3A4}" type="parTrans" cxnId="{20522026-EB7D-0F48-A147-3F6F489F631F}">
      <dgm:prSet/>
      <dgm:spPr/>
      <dgm:t>
        <a:bodyPr/>
        <a:lstStyle/>
        <a:p>
          <a:endParaRPr lang="en-GB">
            <a:latin typeface="Arial" panose="020B0604020202020204" pitchFamily="34" charset="0"/>
            <a:cs typeface="Arial" panose="020B0604020202020204" pitchFamily="34" charset="0"/>
          </a:endParaRPr>
        </a:p>
      </dgm:t>
    </dgm:pt>
    <dgm:pt modelId="{CAA83BFF-3EAA-F548-A11D-AEEF403ED612}" type="sibTrans" cxnId="{20522026-EB7D-0F48-A147-3F6F489F631F}">
      <dgm:prSet/>
      <dgm:spPr/>
      <dgm:t>
        <a:bodyPr/>
        <a:lstStyle/>
        <a:p>
          <a:endParaRPr lang="en-GB">
            <a:latin typeface="Arial" panose="020B0604020202020204" pitchFamily="34" charset="0"/>
            <a:cs typeface="Arial" panose="020B0604020202020204" pitchFamily="34" charset="0"/>
          </a:endParaRPr>
        </a:p>
      </dgm:t>
    </dgm:pt>
    <dgm:pt modelId="{40C2DB2D-2E49-E340-AD82-14887B80581B}">
      <dgm:prSet phldrT="[Text]" custT="1"/>
      <dgm:spPr/>
      <dgm:t>
        <a:bodyPr/>
        <a:lstStyle/>
        <a:p>
          <a:r>
            <a:rPr lang="en-GB" sz="1500" dirty="0">
              <a:latin typeface="Arial" panose="020B0604020202020204" pitchFamily="34" charset="0"/>
              <a:cs typeface="Arial" panose="020B0604020202020204" pitchFamily="34" charset="0"/>
            </a:rPr>
            <a:t>fiscal impact</a:t>
          </a:r>
        </a:p>
      </dgm:t>
    </dgm:pt>
    <dgm:pt modelId="{E8226358-29C0-6A48-8D0D-9229648B0B9F}" type="parTrans" cxnId="{1E072EE1-C395-BD46-A3E3-84622509BBE6}">
      <dgm:prSet/>
      <dgm:spPr/>
      <dgm:t>
        <a:bodyPr/>
        <a:lstStyle/>
        <a:p>
          <a:endParaRPr lang="en-GB">
            <a:latin typeface="Arial" panose="020B0604020202020204" pitchFamily="34" charset="0"/>
            <a:cs typeface="Arial" panose="020B0604020202020204" pitchFamily="34" charset="0"/>
          </a:endParaRPr>
        </a:p>
      </dgm:t>
    </dgm:pt>
    <dgm:pt modelId="{B153398B-52B8-4A4E-9C89-5C99A26E9FDD}" type="sibTrans" cxnId="{1E072EE1-C395-BD46-A3E3-84622509BBE6}">
      <dgm:prSet/>
      <dgm:spPr/>
      <dgm:t>
        <a:bodyPr/>
        <a:lstStyle/>
        <a:p>
          <a:endParaRPr lang="en-GB">
            <a:latin typeface="Arial" panose="020B0604020202020204" pitchFamily="34" charset="0"/>
            <a:cs typeface="Arial" panose="020B0604020202020204" pitchFamily="34" charset="0"/>
          </a:endParaRPr>
        </a:p>
      </dgm:t>
    </dgm:pt>
    <dgm:pt modelId="{DCD987BB-6E46-9D4C-A2F5-E7DE09502181}">
      <dgm:prSet phldrT="[Text]" custT="1"/>
      <dgm:spPr/>
      <dgm:t>
        <a:bodyPr/>
        <a:lstStyle/>
        <a:p>
          <a:r>
            <a:rPr lang="en-GB" sz="1500" dirty="0">
              <a:latin typeface="Arial" panose="020B0604020202020204" pitchFamily="34" charset="0"/>
              <a:cs typeface="Arial" panose="020B0604020202020204" pitchFamily="34" charset="0"/>
            </a:rPr>
            <a:t>work incentives</a:t>
          </a:r>
        </a:p>
      </dgm:t>
    </dgm:pt>
    <dgm:pt modelId="{CA43F454-03CD-964D-A2AC-9D1578FF1718}" type="parTrans" cxnId="{A5788A6F-1E34-E843-A8D2-AF05FB0E8F7D}">
      <dgm:prSet/>
      <dgm:spPr/>
      <dgm:t>
        <a:bodyPr/>
        <a:lstStyle/>
        <a:p>
          <a:endParaRPr lang="en-GB">
            <a:latin typeface="Arial" panose="020B0604020202020204" pitchFamily="34" charset="0"/>
            <a:cs typeface="Arial" panose="020B0604020202020204" pitchFamily="34" charset="0"/>
          </a:endParaRPr>
        </a:p>
      </dgm:t>
    </dgm:pt>
    <dgm:pt modelId="{99A2744E-10EC-B540-B011-C3F7AF94DD30}" type="sibTrans" cxnId="{A5788A6F-1E34-E843-A8D2-AF05FB0E8F7D}">
      <dgm:prSet/>
      <dgm:spPr/>
      <dgm:t>
        <a:bodyPr/>
        <a:lstStyle/>
        <a:p>
          <a:endParaRPr lang="en-GB">
            <a:latin typeface="Arial" panose="020B0604020202020204" pitchFamily="34" charset="0"/>
            <a:cs typeface="Arial" panose="020B0604020202020204" pitchFamily="34" charset="0"/>
          </a:endParaRPr>
        </a:p>
      </dgm:t>
    </dgm:pt>
    <dgm:pt modelId="{00341426-F67C-8044-8479-893DC0A4C051}" type="pres">
      <dgm:prSet presAssocID="{665B8F72-B9B4-B845-B970-11633620B74F}" presName="Name0" presStyleCnt="0">
        <dgm:presLayoutVars>
          <dgm:dir/>
          <dgm:animOne val="branch"/>
          <dgm:animLvl val="lvl"/>
        </dgm:presLayoutVars>
      </dgm:prSet>
      <dgm:spPr/>
    </dgm:pt>
    <dgm:pt modelId="{F9AF8E46-13AC-6E40-A0D3-9A75EE2CC338}" type="pres">
      <dgm:prSet presAssocID="{0C6AF34C-C941-7F4F-9B25-60E1E1F32BEC}" presName="chaos" presStyleCnt="0"/>
      <dgm:spPr/>
    </dgm:pt>
    <dgm:pt modelId="{E83E0C46-3761-1D45-96A0-543718419E0D}" type="pres">
      <dgm:prSet presAssocID="{0C6AF34C-C941-7F4F-9B25-60E1E1F32BEC}" presName="parTx1" presStyleLbl="revTx" presStyleIdx="0" presStyleCnt="7"/>
      <dgm:spPr/>
    </dgm:pt>
    <dgm:pt modelId="{F22A1061-BDFC-C740-98A6-5C32D34B17EF}" type="pres">
      <dgm:prSet presAssocID="{0C6AF34C-C941-7F4F-9B25-60E1E1F32BEC}" presName="desTx1" presStyleLbl="revTx" presStyleIdx="1" presStyleCnt="7" custScaleX="122814">
        <dgm:presLayoutVars>
          <dgm:bulletEnabled val="1"/>
        </dgm:presLayoutVars>
      </dgm:prSet>
      <dgm:spPr/>
    </dgm:pt>
    <dgm:pt modelId="{44AABF5B-933F-7540-BF0D-2C9D57D8E981}" type="pres">
      <dgm:prSet presAssocID="{0C6AF34C-C941-7F4F-9B25-60E1E1F32BEC}" presName="c1" presStyleLbl="node1" presStyleIdx="0" presStyleCnt="19"/>
      <dgm:spPr/>
    </dgm:pt>
    <dgm:pt modelId="{00B25DC3-2825-0E4C-B339-63A778482656}" type="pres">
      <dgm:prSet presAssocID="{0C6AF34C-C941-7F4F-9B25-60E1E1F32BEC}" presName="c2" presStyleLbl="node1" presStyleIdx="1" presStyleCnt="19"/>
      <dgm:spPr/>
    </dgm:pt>
    <dgm:pt modelId="{3F98374E-105E-EA4F-BB6B-C6292D511020}" type="pres">
      <dgm:prSet presAssocID="{0C6AF34C-C941-7F4F-9B25-60E1E1F32BEC}" presName="c3" presStyleLbl="node1" presStyleIdx="2" presStyleCnt="19"/>
      <dgm:spPr/>
    </dgm:pt>
    <dgm:pt modelId="{F07BA873-A196-814F-B020-D027FDD85BEA}" type="pres">
      <dgm:prSet presAssocID="{0C6AF34C-C941-7F4F-9B25-60E1E1F32BEC}" presName="c4" presStyleLbl="node1" presStyleIdx="3" presStyleCnt="19"/>
      <dgm:spPr/>
    </dgm:pt>
    <dgm:pt modelId="{9196A64A-DF4D-804B-A3AC-CF72216369F2}" type="pres">
      <dgm:prSet presAssocID="{0C6AF34C-C941-7F4F-9B25-60E1E1F32BEC}" presName="c5" presStyleLbl="node1" presStyleIdx="4" presStyleCnt="19"/>
      <dgm:spPr/>
    </dgm:pt>
    <dgm:pt modelId="{50951304-5697-8F4E-9CB3-52425053DEFE}" type="pres">
      <dgm:prSet presAssocID="{0C6AF34C-C941-7F4F-9B25-60E1E1F32BEC}" presName="c6" presStyleLbl="node1" presStyleIdx="5" presStyleCnt="19"/>
      <dgm:spPr/>
    </dgm:pt>
    <dgm:pt modelId="{F9528FF1-086D-DA43-B5E4-77E925B689C4}" type="pres">
      <dgm:prSet presAssocID="{0C6AF34C-C941-7F4F-9B25-60E1E1F32BEC}" presName="c7" presStyleLbl="node1" presStyleIdx="6" presStyleCnt="19"/>
      <dgm:spPr/>
    </dgm:pt>
    <dgm:pt modelId="{4D0E9B2C-27C0-D046-9BA7-F58A65B36A57}" type="pres">
      <dgm:prSet presAssocID="{0C6AF34C-C941-7F4F-9B25-60E1E1F32BEC}" presName="c8" presStyleLbl="node1" presStyleIdx="7" presStyleCnt="19"/>
      <dgm:spPr/>
    </dgm:pt>
    <dgm:pt modelId="{8FF81D84-E6CD-8F47-8378-8730FA399F3B}" type="pres">
      <dgm:prSet presAssocID="{0C6AF34C-C941-7F4F-9B25-60E1E1F32BEC}" presName="c9" presStyleLbl="node1" presStyleIdx="8" presStyleCnt="19"/>
      <dgm:spPr/>
    </dgm:pt>
    <dgm:pt modelId="{DEBBF9B5-F3AC-DB4D-8883-356CCF82D7D5}" type="pres">
      <dgm:prSet presAssocID="{0C6AF34C-C941-7F4F-9B25-60E1E1F32BEC}" presName="c10" presStyleLbl="node1" presStyleIdx="9" presStyleCnt="19"/>
      <dgm:spPr/>
    </dgm:pt>
    <dgm:pt modelId="{372B35B1-6017-3548-9C08-D2EFFF6ADD6E}" type="pres">
      <dgm:prSet presAssocID="{0C6AF34C-C941-7F4F-9B25-60E1E1F32BEC}" presName="c11" presStyleLbl="node1" presStyleIdx="10" presStyleCnt="19"/>
      <dgm:spPr/>
    </dgm:pt>
    <dgm:pt modelId="{954E4976-4C0B-C34A-B184-8DE32B8DD81A}" type="pres">
      <dgm:prSet presAssocID="{0C6AF34C-C941-7F4F-9B25-60E1E1F32BEC}" presName="c12" presStyleLbl="node1" presStyleIdx="11" presStyleCnt="19"/>
      <dgm:spPr/>
    </dgm:pt>
    <dgm:pt modelId="{E16D7497-F0E5-1342-A120-6F7805D87BCE}" type="pres">
      <dgm:prSet presAssocID="{0C6AF34C-C941-7F4F-9B25-60E1E1F32BEC}" presName="c13" presStyleLbl="node1" presStyleIdx="12" presStyleCnt="19"/>
      <dgm:spPr/>
    </dgm:pt>
    <dgm:pt modelId="{B0980644-E965-3A43-B740-93D4B5149F4B}" type="pres">
      <dgm:prSet presAssocID="{0C6AF34C-C941-7F4F-9B25-60E1E1F32BEC}" presName="c14" presStyleLbl="node1" presStyleIdx="13" presStyleCnt="19"/>
      <dgm:spPr/>
    </dgm:pt>
    <dgm:pt modelId="{ADF0C499-EFC7-EB4C-9F1E-E8C57DD9D9FC}" type="pres">
      <dgm:prSet presAssocID="{0C6AF34C-C941-7F4F-9B25-60E1E1F32BEC}" presName="c15" presStyleLbl="node1" presStyleIdx="14" presStyleCnt="19"/>
      <dgm:spPr/>
    </dgm:pt>
    <dgm:pt modelId="{7048ECCF-E69F-DF4F-9BB9-1DAFEF985B0F}" type="pres">
      <dgm:prSet presAssocID="{0C6AF34C-C941-7F4F-9B25-60E1E1F32BEC}" presName="c16" presStyleLbl="node1" presStyleIdx="15" presStyleCnt="19"/>
      <dgm:spPr/>
    </dgm:pt>
    <dgm:pt modelId="{0BD370E7-92DB-1546-B9F1-CD9256714771}" type="pres">
      <dgm:prSet presAssocID="{0C6AF34C-C941-7F4F-9B25-60E1E1F32BEC}" presName="c17" presStyleLbl="node1" presStyleIdx="16" presStyleCnt="19"/>
      <dgm:spPr/>
    </dgm:pt>
    <dgm:pt modelId="{DE4BC08B-39B0-6042-A810-1CAC6525FDB8}" type="pres">
      <dgm:prSet presAssocID="{0C6AF34C-C941-7F4F-9B25-60E1E1F32BEC}" presName="c18" presStyleLbl="node1" presStyleIdx="17" presStyleCnt="19"/>
      <dgm:spPr/>
    </dgm:pt>
    <dgm:pt modelId="{F6807411-3D98-824A-8C79-8E76C1D7E313}" type="pres">
      <dgm:prSet presAssocID="{79AF113A-690A-594D-8A88-A11A0800C7AC}" presName="chevronComposite1" presStyleCnt="0"/>
      <dgm:spPr/>
    </dgm:pt>
    <dgm:pt modelId="{AC5CA6EF-330D-A84E-8B8A-5117613AA5A7}" type="pres">
      <dgm:prSet presAssocID="{79AF113A-690A-594D-8A88-A11A0800C7AC}" presName="chevron1" presStyleLbl="sibTrans2D1" presStyleIdx="0" presStyleCnt="3"/>
      <dgm:spPr/>
    </dgm:pt>
    <dgm:pt modelId="{340C739E-86E0-C248-8840-E64A42CD7782}" type="pres">
      <dgm:prSet presAssocID="{79AF113A-690A-594D-8A88-A11A0800C7AC}" presName="spChevron1" presStyleCnt="0"/>
      <dgm:spPr/>
    </dgm:pt>
    <dgm:pt modelId="{8B636151-6120-4D4E-BE49-080521592CD3}" type="pres">
      <dgm:prSet presAssocID="{8F253038-A7FE-074A-8DFE-6643B52FD442}" presName="middle" presStyleCnt="0"/>
      <dgm:spPr/>
    </dgm:pt>
    <dgm:pt modelId="{4613BD82-364F-7F46-963B-85350B641466}" type="pres">
      <dgm:prSet presAssocID="{8F253038-A7FE-074A-8DFE-6643B52FD442}" presName="parTxMid" presStyleLbl="revTx" presStyleIdx="2" presStyleCnt="7"/>
      <dgm:spPr/>
    </dgm:pt>
    <dgm:pt modelId="{B7AF2F79-B8AB-434E-A109-D394003312D7}" type="pres">
      <dgm:prSet presAssocID="{8F253038-A7FE-074A-8DFE-6643B52FD442}" presName="desTxMid" presStyleLbl="revTx" presStyleIdx="3" presStyleCnt="7" custScaleX="127568">
        <dgm:presLayoutVars>
          <dgm:bulletEnabled val="1"/>
        </dgm:presLayoutVars>
      </dgm:prSet>
      <dgm:spPr/>
    </dgm:pt>
    <dgm:pt modelId="{9CA2D77F-044C-274A-9514-42A226286AB9}" type="pres">
      <dgm:prSet presAssocID="{8F253038-A7FE-074A-8DFE-6643B52FD442}" presName="spMid" presStyleCnt="0"/>
      <dgm:spPr/>
    </dgm:pt>
    <dgm:pt modelId="{4ECB890D-5519-A942-A583-DE8F8DAE9778}" type="pres">
      <dgm:prSet presAssocID="{4C331C46-FFAC-4F4C-BBFE-E5B96E2C9343}" presName="chevronComposite1" presStyleCnt="0"/>
      <dgm:spPr/>
    </dgm:pt>
    <dgm:pt modelId="{4090177D-E840-B847-B7FB-B80374A7E1D3}" type="pres">
      <dgm:prSet presAssocID="{4C331C46-FFAC-4F4C-BBFE-E5B96E2C9343}" presName="chevron1" presStyleLbl="sibTrans2D1" presStyleIdx="1" presStyleCnt="3"/>
      <dgm:spPr/>
    </dgm:pt>
    <dgm:pt modelId="{577093B1-4F9D-B449-9445-B2CAF8EF1C65}" type="pres">
      <dgm:prSet presAssocID="{4C331C46-FFAC-4F4C-BBFE-E5B96E2C9343}" presName="spChevron1" presStyleCnt="0"/>
      <dgm:spPr/>
    </dgm:pt>
    <dgm:pt modelId="{AA58F13B-4BC5-B444-940D-31F4D3D9B3D7}" type="pres">
      <dgm:prSet presAssocID="{BC305101-32B5-B84A-987B-BA3645893F7C}" presName="middle" presStyleCnt="0"/>
      <dgm:spPr/>
    </dgm:pt>
    <dgm:pt modelId="{80F8B741-412C-1645-B1FF-43107D59A28E}" type="pres">
      <dgm:prSet presAssocID="{BC305101-32B5-B84A-987B-BA3645893F7C}" presName="parTxMid" presStyleLbl="revTx" presStyleIdx="4" presStyleCnt="7"/>
      <dgm:spPr/>
    </dgm:pt>
    <dgm:pt modelId="{E87674BC-9843-1C4B-8AF9-1D2E734F7573}" type="pres">
      <dgm:prSet presAssocID="{BC305101-32B5-B84A-987B-BA3645893F7C}" presName="desTxMid" presStyleLbl="revTx" presStyleIdx="5" presStyleCnt="7" custScaleX="108855">
        <dgm:presLayoutVars>
          <dgm:bulletEnabled val="1"/>
        </dgm:presLayoutVars>
      </dgm:prSet>
      <dgm:spPr/>
    </dgm:pt>
    <dgm:pt modelId="{BD669B86-A0BC-B749-A5BC-10F246EE5816}" type="pres">
      <dgm:prSet presAssocID="{BC305101-32B5-B84A-987B-BA3645893F7C}" presName="spMid" presStyleCnt="0"/>
      <dgm:spPr/>
    </dgm:pt>
    <dgm:pt modelId="{87990D82-669C-C043-870B-C41C065B2246}" type="pres">
      <dgm:prSet presAssocID="{25BEA732-76FE-074D-82C5-843BB63F1524}" presName="chevronComposite1" presStyleCnt="0"/>
      <dgm:spPr/>
    </dgm:pt>
    <dgm:pt modelId="{33EB08D7-0951-074C-BA7D-6DDBA29B2B79}" type="pres">
      <dgm:prSet presAssocID="{25BEA732-76FE-074D-82C5-843BB63F1524}" presName="chevron1" presStyleLbl="sibTrans2D1" presStyleIdx="2" presStyleCnt="3"/>
      <dgm:spPr/>
    </dgm:pt>
    <dgm:pt modelId="{394A7430-F5F9-494D-92C7-D76BDA8C5E54}" type="pres">
      <dgm:prSet presAssocID="{25BEA732-76FE-074D-82C5-843BB63F1524}" presName="spChevron1" presStyleCnt="0"/>
      <dgm:spPr/>
    </dgm:pt>
    <dgm:pt modelId="{97A7F28A-61E4-A448-ACCE-1467368111E3}" type="pres">
      <dgm:prSet presAssocID="{0C5BFE8C-0953-364B-BA33-DBC6B9DF6AAB}" presName="last" presStyleCnt="0"/>
      <dgm:spPr/>
    </dgm:pt>
    <dgm:pt modelId="{E1080C09-135D-784B-95CF-60B14395456B}" type="pres">
      <dgm:prSet presAssocID="{0C5BFE8C-0953-364B-BA33-DBC6B9DF6AAB}" presName="circleTx" presStyleLbl="node1" presStyleIdx="18" presStyleCnt="19"/>
      <dgm:spPr/>
    </dgm:pt>
    <dgm:pt modelId="{E74FCEC6-52E9-3342-9F04-256C7893F206}" type="pres">
      <dgm:prSet presAssocID="{0C5BFE8C-0953-364B-BA33-DBC6B9DF6AAB}" presName="desTxN" presStyleLbl="revTx" presStyleIdx="6" presStyleCnt="7">
        <dgm:presLayoutVars>
          <dgm:bulletEnabled val="1"/>
        </dgm:presLayoutVars>
      </dgm:prSet>
      <dgm:spPr/>
    </dgm:pt>
    <dgm:pt modelId="{41488021-2D6E-BE4A-A9F7-935670E84C69}" type="pres">
      <dgm:prSet presAssocID="{0C5BFE8C-0953-364B-BA33-DBC6B9DF6AAB}" presName="spN" presStyleCnt="0"/>
      <dgm:spPr/>
    </dgm:pt>
  </dgm:ptLst>
  <dgm:cxnLst>
    <dgm:cxn modelId="{6EC4E904-4C6B-3948-84A3-4DBCAA5A630D}" srcId="{BC305101-32B5-B84A-987B-BA3645893F7C}" destId="{BA490BDA-5D0E-244D-9730-9C495C883BB5}" srcOrd="1" destOrd="0" parTransId="{9B88DBEC-F1AE-F04C-8C47-D940580163F0}" sibTransId="{0E8DB64D-5CE5-7546-BD06-51CAC2325871}"/>
    <dgm:cxn modelId="{F1739709-87F6-4D23-994C-81F910D7D3A9}" type="presOf" srcId="{8F253038-A7FE-074A-8DFE-6643B52FD442}" destId="{4613BD82-364F-7F46-963B-85350B641466}" srcOrd="0" destOrd="0" presId="urn:microsoft.com/office/officeart/2009/3/layout/RandomtoResultProcess"/>
    <dgm:cxn modelId="{20522026-EB7D-0F48-A147-3F6F489F631F}" srcId="{0C5BFE8C-0953-364B-BA33-DBC6B9DF6AAB}" destId="{D969F2F2-A47D-C542-ABCA-FEBA7781AC62}" srcOrd="0" destOrd="0" parTransId="{88D7C739-F45F-084F-92A0-45100E74A3A4}" sibTransId="{CAA83BFF-3EAA-F548-A11D-AEEF403ED612}"/>
    <dgm:cxn modelId="{BF33E526-B59B-4FDF-9C6A-661AF0E6296C}" type="presOf" srcId="{5D53868A-4E10-CD44-A8A5-7641D22DEE73}" destId="{F22A1061-BDFC-C740-98A6-5C32D34B17EF}" srcOrd="0" destOrd="1" presId="urn:microsoft.com/office/officeart/2009/3/layout/RandomtoResultProcess"/>
    <dgm:cxn modelId="{6D927628-C5B7-4411-B2E0-52ABA60CCD03}" type="presOf" srcId="{11886FCD-912C-E24D-959F-C6865616948B}" destId="{B7AF2F79-B8AB-434E-A109-D394003312D7}" srcOrd="0" destOrd="0" presId="urn:microsoft.com/office/officeart/2009/3/layout/RandomtoResultProcess"/>
    <dgm:cxn modelId="{4069CD2E-0198-4A4B-82C4-9B8D7A7C9E6B}" srcId="{665B8F72-B9B4-B845-B970-11633620B74F}" destId="{0C6AF34C-C941-7F4F-9B25-60E1E1F32BEC}" srcOrd="0" destOrd="0" parTransId="{D0B994B6-F60B-7649-BC7B-D39F8CF7460F}" sibTransId="{79AF113A-690A-594D-8A88-A11A0800C7AC}"/>
    <dgm:cxn modelId="{7806CF37-E2BE-432A-8590-88BEC40E2B38}" type="presOf" srcId="{0C5BFE8C-0953-364B-BA33-DBC6B9DF6AAB}" destId="{E1080C09-135D-784B-95CF-60B14395456B}" srcOrd="0" destOrd="0" presId="urn:microsoft.com/office/officeart/2009/3/layout/RandomtoResultProcess"/>
    <dgm:cxn modelId="{3F9F8A38-E767-7B40-896B-72C4FF2D165D}" srcId="{8F253038-A7FE-074A-8DFE-6643B52FD442}" destId="{11886FCD-912C-E24D-959F-C6865616948B}" srcOrd="0" destOrd="0" parTransId="{5BAF19CE-E674-8947-8C30-459781C479D4}" sibTransId="{8949C80C-70CC-EE40-A293-BE3E57484B37}"/>
    <dgm:cxn modelId="{A0702F6B-F4FA-9240-9041-36239D398A6F}" srcId="{0C6AF34C-C941-7F4F-9B25-60E1E1F32BEC}" destId="{5D53868A-4E10-CD44-A8A5-7641D22DEE73}" srcOrd="1" destOrd="0" parTransId="{831CB494-217C-5F44-8770-8C605E6888E9}" sibTransId="{A3AFA805-8161-E94A-860E-B373D77833F8}"/>
    <dgm:cxn modelId="{5175374B-A189-E94F-AF96-3BF955FCF68F}" srcId="{BC305101-32B5-B84A-987B-BA3645893F7C}" destId="{05C53C21-22AA-8A47-98D9-E1B0A478B196}" srcOrd="0" destOrd="0" parTransId="{2CCFF05C-39C7-F246-8A0B-D7DFEFED6ADD}" sibTransId="{6C6A6FFC-6E46-E04F-84B6-377EC5A0AC2E}"/>
    <dgm:cxn modelId="{DC3A436C-49E0-4337-AC29-66F4D48F890E}" type="presOf" srcId="{D969F2F2-A47D-C542-ABCA-FEBA7781AC62}" destId="{E74FCEC6-52E9-3342-9F04-256C7893F206}" srcOrd="0" destOrd="0" presId="urn:microsoft.com/office/officeart/2009/3/layout/RandomtoResultProcess"/>
    <dgm:cxn modelId="{A5788A6F-1E34-E843-A8D2-AF05FB0E8F7D}" srcId="{0C5BFE8C-0953-364B-BA33-DBC6B9DF6AAB}" destId="{DCD987BB-6E46-9D4C-A2F5-E7DE09502181}" srcOrd="2" destOrd="0" parTransId="{CA43F454-03CD-964D-A2AC-9D1578FF1718}" sibTransId="{99A2744E-10EC-B540-B011-C3F7AF94DD30}"/>
    <dgm:cxn modelId="{B093D674-12BC-4CF1-8B71-5A7A876933E4}" type="presOf" srcId="{641B611F-940D-B741-83E1-D8AD0E105D50}" destId="{B7AF2F79-B8AB-434E-A109-D394003312D7}" srcOrd="0" destOrd="1" presId="urn:microsoft.com/office/officeart/2009/3/layout/RandomtoResultProcess"/>
    <dgm:cxn modelId="{27D20488-45F5-43CE-9CCC-8E7D5E917339}" type="presOf" srcId="{0DBEEE42-D322-654A-9DF9-F0EBD9A368B3}" destId="{F22A1061-BDFC-C740-98A6-5C32D34B17EF}" srcOrd="0" destOrd="0" presId="urn:microsoft.com/office/officeart/2009/3/layout/RandomtoResultProcess"/>
    <dgm:cxn modelId="{000FF09F-E121-4325-A1BB-AB92C06537AE}" type="presOf" srcId="{40C2DB2D-2E49-E340-AD82-14887B80581B}" destId="{E74FCEC6-52E9-3342-9F04-256C7893F206}" srcOrd="0" destOrd="1" presId="urn:microsoft.com/office/officeart/2009/3/layout/RandomtoResultProcess"/>
    <dgm:cxn modelId="{8A8153A1-1B6B-4361-A78A-AA6B9FF7582B}" type="presOf" srcId="{665B8F72-B9B4-B845-B970-11633620B74F}" destId="{00341426-F67C-8044-8479-893DC0A4C051}" srcOrd="0" destOrd="0" presId="urn:microsoft.com/office/officeart/2009/3/layout/RandomtoResultProcess"/>
    <dgm:cxn modelId="{E37D90A6-A1C2-4700-8138-C77E3146FB10}" type="presOf" srcId="{0C6AF34C-C941-7F4F-9B25-60E1E1F32BEC}" destId="{E83E0C46-3761-1D45-96A0-543718419E0D}" srcOrd="0" destOrd="0" presId="urn:microsoft.com/office/officeart/2009/3/layout/RandomtoResultProcess"/>
    <dgm:cxn modelId="{BE2206C3-CC57-42FE-BFA8-E18CC50D5288}" type="presOf" srcId="{BA490BDA-5D0E-244D-9730-9C495C883BB5}" destId="{E87674BC-9843-1C4B-8AF9-1D2E734F7573}" srcOrd="0" destOrd="1" presId="urn:microsoft.com/office/officeart/2009/3/layout/RandomtoResultProcess"/>
    <dgm:cxn modelId="{68E807CB-7CA7-4D01-8B6B-CA727FBCF322}" type="presOf" srcId="{BC305101-32B5-B84A-987B-BA3645893F7C}" destId="{80F8B741-412C-1645-B1FF-43107D59A28E}" srcOrd="0" destOrd="0" presId="urn:microsoft.com/office/officeart/2009/3/layout/RandomtoResultProcess"/>
    <dgm:cxn modelId="{2FEE01DA-73BE-DE49-917E-C99FFD89B0A0}" srcId="{8F253038-A7FE-074A-8DFE-6643B52FD442}" destId="{641B611F-940D-B741-83E1-D8AD0E105D50}" srcOrd="1" destOrd="0" parTransId="{7610D7CB-B935-8740-BAE1-164CE11E665A}" sibTransId="{89CBC76E-DB29-5D45-9F85-F9CB6E974B49}"/>
    <dgm:cxn modelId="{87DB8CDB-A0AA-B14F-BEA3-9D3A7DD30590}" srcId="{665B8F72-B9B4-B845-B970-11633620B74F}" destId="{8F253038-A7FE-074A-8DFE-6643B52FD442}" srcOrd="1" destOrd="0" parTransId="{EB27F1F2-BE3E-B944-9E9D-B9627DAB771C}" sibTransId="{4C331C46-FFAC-4F4C-BBFE-E5B96E2C9343}"/>
    <dgm:cxn modelId="{1E072EE1-C395-BD46-A3E3-84622509BBE6}" srcId="{0C5BFE8C-0953-364B-BA33-DBC6B9DF6AAB}" destId="{40C2DB2D-2E49-E340-AD82-14887B80581B}" srcOrd="1" destOrd="0" parTransId="{E8226358-29C0-6A48-8D0D-9229648B0B9F}" sibTransId="{B153398B-52B8-4A4E-9C89-5C99A26E9FDD}"/>
    <dgm:cxn modelId="{2D9A0EEA-62EF-427F-B44F-BD89F5454839}" type="presOf" srcId="{05C53C21-22AA-8A47-98D9-E1B0A478B196}" destId="{E87674BC-9843-1C4B-8AF9-1D2E734F7573}" srcOrd="0" destOrd="0" presId="urn:microsoft.com/office/officeart/2009/3/layout/RandomtoResultProcess"/>
    <dgm:cxn modelId="{B65354F0-BDFB-044F-8E70-2D17AC89D4EA}" srcId="{665B8F72-B9B4-B845-B970-11633620B74F}" destId="{BC305101-32B5-B84A-987B-BA3645893F7C}" srcOrd="2" destOrd="0" parTransId="{EA5B138E-C7FC-AD46-A245-34F6F6EF524E}" sibTransId="{25BEA732-76FE-074D-82C5-843BB63F1524}"/>
    <dgm:cxn modelId="{466A64F1-1DAA-7641-85DE-B93FFAD934DF}" srcId="{0C6AF34C-C941-7F4F-9B25-60E1E1F32BEC}" destId="{0DBEEE42-D322-654A-9DF9-F0EBD9A368B3}" srcOrd="0" destOrd="0" parTransId="{F55A2BC2-C49E-7141-A19D-C86EA60552D3}" sibTransId="{6C95C051-D729-2845-B80E-A0F79D5FC444}"/>
    <dgm:cxn modelId="{219156FA-DD6B-44C7-8279-9EB47F13DDD8}" type="presOf" srcId="{DCD987BB-6E46-9D4C-A2F5-E7DE09502181}" destId="{E74FCEC6-52E9-3342-9F04-256C7893F206}" srcOrd="0" destOrd="2" presId="urn:microsoft.com/office/officeart/2009/3/layout/RandomtoResultProcess"/>
    <dgm:cxn modelId="{99B202FF-42E6-2040-A068-493539A0411B}" srcId="{665B8F72-B9B4-B845-B970-11633620B74F}" destId="{0C5BFE8C-0953-364B-BA33-DBC6B9DF6AAB}" srcOrd="3" destOrd="0" parTransId="{461F152E-952A-9E41-8BA6-154175BD0261}" sibTransId="{D61069EF-FC1B-104C-967F-64A3A278B6A4}"/>
    <dgm:cxn modelId="{B4BB88CD-9335-43A6-AE38-BB1FD915574F}" type="presParOf" srcId="{00341426-F67C-8044-8479-893DC0A4C051}" destId="{F9AF8E46-13AC-6E40-A0D3-9A75EE2CC338}" srcOrd="0" destOrd="0" presId="urn:microsoft.com/office/officeart/2009/3/layout/RandomtoResultProcess"/>
    <dgm:cxn modelId="{E62953B7-8D8B-4A9E-AC26-76F1DA9F738A}" type="presParOf" srcId="{F9AF8E46-13AC-6E40-A0D3-9A75EE2CC338}" destId="{E83E0C46-3761-1D45-96A0-543718419E0D}" srcOrd="0" destOrd="0" presId="urn:microsoft.com/office/officeart/2009/3/layout/RandomtoResultProcess"/>
    <dgm:cxn modelId="{D6721A80-C233-4649-8E20-97C35FE0AC3A}" type="presParOf" srcId="{F9AF8E46-13AC-6E40-A0D3-9A75EE2CC338}" destId="{F22A1061-BDFC-C740-98A6-5C32D34B17EF}" srcOrd="1" destOrd="0" presId="urn:microsoft.com/office/officeart/2009/3/layout/RandomtoResultProcess"/>
    <dgm:cxn modelId="{7DEA839D-919F-4E85-84D9-440D228822C7}" type="presParOf" srcId="{F9AF8E46-13AC-6E40-A0D3-9A75EE2CC338}" destId="{44AABF5B-933F-7540-BF0D-2C9D57D8E981}" srcOrd="2" destOrd="0" presId="urn:microsoft.com/office/officeart/2009/3/layout/RandomtoResultProcess"/>
    <dgm:cxn modelId="{360FF1C1-DE72-45D8-85A3-9F73105B80BA}" type="presParOf" srcId="{F9AF8E46-13AC-6E40-A0D3-9A75EE2CC338}" destId="{00B25DC3-2825-0E4C-B339-63A778482656}" srcOrd="3" destOrd="0" presId="urn:microsoft.com/office/officeart/2009/3/layout/RandomtoResultProcess"/>
    <dgm:cxn modelId="{DB29C46C-33A7-4D30-89C5-E0D774DC6C73}" type="presParOf" srcId="{F9AF8E46-13AC-6E40-A0D3-9A75EE2CC338}" destId="{3F98374E-105E-EA4F-BB6B-C6292D511020}" srcOrd="4" destOrd="0" presId="urn:microsoft.com/office/officeart/2009/3/layout/RandomtoResultProcess"/>
    <dgm:cxn modelId="{89DFAD19-C77A-4FDC-99D5-4C05E72A3E66}" type="presParOf" srcId="{F9AF8E46-13AC-6E40-A0D3-9A75EE2CC338}" destId="{F07BA873-A196-814F-B020-D027FDD85BEA}" srcOrd="5" destOrd="0" presId="urn:microsoft.com/office/officeart/2009/3/layout/RandomtoResultProcess"/>
    <dgm:cxn modelId="{9BAE6448-F1E5-4065-AEDC-1846FDF9DB3A}" type="presParOf" srcId="{F9AF8E46-13AC-6E40-A0D3-9A75EE2CC338}" destId="{9196A64A-DF4D-804B-A3AC-CF72216369F2}" srcOrd="6" destOrd="0" presId="urn:microsoft.com/office/officeart/2009/3/layout/RandomtoResultProcess"/>
    <dgm:cxn modelId="{76EF3AD0-F63F-4C15-AB47-6CF5CC1DCF06}" type="presParOf" srcId="{F9AF8E46-13AC-6E40-A0D3-9A75EE2CC338}" destId="{50951304-5697-8F4E-9CB3-52425053DEFE}" srcOrd="7" destOrd="0" presId="urn:microsoft.com/office/officeart/2009/3/layout/RandomtoResultProcess"/>
    <dgm:cxn modelId="{900E834E-4F72-4036-BB04-C7D54B7DC0F5}" type="presParOf" srcId="{F9AF8E46-13AC-6E40-A0D3-9A75EE2CC338}" destId="{F9528FF1-086D-DA43-B5E4-77E925B689C4}" srcOrd="8" destOrd="0" presId="urn:microsoft.com/office/officeart/2009/3/layout/RandomtoResultProcess"/>
    <dgm:cxn modelId="{A0703AF9-03C3-4D81-8A4F-01A6595268F8}" type="presParOf" srcId="{F9AF8E46-13AC-6E40-A0D3-9A75EE2CC338}" destId="{4D0E9B2C-27C0-D046-9BA7-F58A65B36A57}" srcOrd="9" destOrd="0" presId="urn:microsoft.com/office/officeart/2009/3/layout/RandomtoResultProcess"/>
    <dgm:cxn modelId="{920347FE-1748-486A-89D2-D1F91621DC13}" type="presParOf" srcId="{F9AF8E46-13AC-6E40-A0D3-9A75EE2CC338}" destId="{8FF81D84-E6CD-8F47-8378-8730FA399F3B}" srcOrd="10" destOrd="0" presId="urn:microsoft.com/office/officeart/2009/3/layout/RandomtoResultProcess"/>
    <dgm:cxn modelId="{2187C1DC-4331-48E5-A594-EA43C16DDFA5}" type="presParOf" srcId="{F9AF8E46-13AC-6E40-A0D3-9A75EE2CC338}" destId="{DEBBF9B5-F3AC-DB4D-8883-356CCF82D7D5}" srcOrd="11" destOrd="0" presId="urn:microsoft.com/office/officeart/2009/3/layout/RandomtoResultProcess"/>
    <dgm:cxn modelId="{3B03120E-E9D9-407C-A6E6-2C31D1D0C209}" type="presParOf" srcId="{F9AF8E46-13AC-6E40-A0D3-9A75EE2CC338}" destId="{372B35B1-6017-3548-9C08-D2EFFF6ADD6E}" srcOrd="12" destOrd="0" presId="urn:microsoft.com/office/officeart/2009/3/layout/RandomtoResultProcess"/>
    <dgm:cxn modelId="{A9363DBC-B796-4B86-8AA2-FB36DDE219FB}" type="presParOf" srcId="{F9AF8E46-13AC-6E40-A0D3-9A75EE2CC338}" destId="{954E4976-4C0B-C34A-B184-8DE32B8DD81A}" srcOrd="13" destOrd="0" presId="urn:microsoft.com/office/officeart/2009/3/layout/RandomtoResultProcess"/>
    <dgm:cxn modelId="{867D4CA7-BFB9-4336-9C47-3A7D6BA60E70}" type="presParOf" srcId="{F9AF8E46-13AC-6E40-A0D3-9A75EE2CC338}" destId="{E16D7497-F0E5-1342-A120-6F7805D87BCE}" srcOrd="14" destOrd="0" presId="urn:microsoft.com/office/officeart/2009/3/layout/RandomtoResultProcess"/>
    <dgm:cxn modelId="{97ABF9FD-844E-4940-B5B4-F1209423F870}" type="presParOf" srcId="{F9AF8E46-13AC-6E40-A0D3-9A75EE2CC338}" destId="{B0980644-E965-3A43-B740-93D4B5149F4B}" srcOrd="15" destOrd="0" presId="urn:microsoft.com/office/officeart/2009/3/layout/RandomtoResultProcess"/>
    <dgm:cxn modelId="{21B6988B-2303-432C-AE76-6415EF66A05E}" type="presParOf" srcId="{F9AF8E46-13AC-6E40-A0D3-9A75EE2CC338}" destId="{ADF0C499-EFC7-EB4C-9F1E-E8C57DD9D9FC}" srcOrd="16" destOrd="0" presId="urn:microsoft.com/office/officeart/2009/3/layout/RandomtoResultProcess"/>
    <dgm:cxn modelId="{8DF11A8D-4180-4105-81DD-8D962AFF5481}" type="presParOf" srcId="{F9AF8E46-13AC-6E40-A0D3-9A75EE2CC338}" destId="{7048ECCF-E69F-DF4F-9BB9-1DAFEF985B0F}" srcOrd="17" destOrd="0" presId="urn:microsoft.com/office/officeart/2009/3/layout/RandomtoResultProcess"/>
    <dgm:cxn modelId="{9CAC84F4-009A-46B9-8ACA-4EB6935A761D}" type="presParOf" srcId="{F9AF8E46-13AC-6E40-A0D3-9A75EE2CC338}" destId="{0BD370E7-92DB-1546-B9F1-CD9256714771}" srcOrd="18" destOrd="0" presId="urn:microsoft.com/office/officeart/2009/3/layout/RandomtoResultProcess"/>
    <dgm:cxn modelId="{93412B90-4E06-466E-84EF-EA4BA38F0749}" type="presParOf" srcId="{F9AF8E46-13AC-6E40-A0D3-9A75EE2CC338}" destId="{DE4BC08B-39B0-6042-A810-1CAC6525FDB8}" srcOrd="19" destOrd="0" presId="urn:microsoft.com/office/officeart/2009/3/layout/RandomtoResultProcess"/>
    <dgm:cxn modelId="{295A5760-2499-4A70-8FC7-E0BDEF89F330}" type="presParOf" srcId="{00341426-F67C-8044-8479-893DC0A4C051}" destId="{F6807411-3D98-824A-8C79-8E76C1D7E313}" srcOrd="1" destOrd="0" presId="urn:microsoft.com/office/officeart/2009/3/layout/RandomtoResultProcess"/>
    <dgm:cxn modelId="{E8F243BC-C843-492C-A6A6-643EFB12AB7F}" type="presParOf" srcId="{F6807411-3D98-824A-8C79-8E76C1D7E313}" destId="{AC5CA6EF-330D-A84E-8B8A-5117613AA5A7}" srcOrd="0" destOrd="0" presId="urn:microsoft.com/office/officeart/2009/3/layout/RandomtoResultProcess"/>
    <dgm:cxn modelId="{FA347417-BF5A-4A28-B447-4EB0C48D7FA5}" type="presParOf" srcId="{F6807411-3D98-824A-8C79-8E76C1D7E313}" destId="{340C739E-86E0-C248-8840-E64A42CD7782}" srcOrd="1" destOrd="0" presId="urn:microsoft.com/office/officeart/2009/3/layout/RandomtoResultProcess"/>
    <dgm:cxn modelId="{AF0F678C-A7ED-4F4B-B48F-3A186ECAE5B4}" type="presParOf" srcId="{00341426-F67C-8044-8479-893DC0A4C051}" destId="{8B636151-6120-4D4E-BE49-080521592CD3}" srcOrd="2" destOrd="0" presId="urn:microsoft.com/office/officeart/2009/3/layout/RandomtoResultProcess"/>
    <dgm:cxn modelId="{BF24B8B9-6065-4412-A1C2-6D029977F1F5}" type="presParOf" srcId="{8B636151-6120-4D4E-BE49-080521592CD3}" destId="{4613BD82-364F-7F46-963B-85350B641466}" srcOrd="0" destOrd="0" presId="urn:microsoft.com/office/officeart/2009/3/layout/RandomtoResultProcess"/>
    <dgm:cxn modelId="{74248695-0FBF-47C0-893A-558B0DC51714}" type="presParOf" srcId="{8B636151-6120-4D4E-BE49-080521592CD3}" destId="{B7AF2F79-B8AB-434E-A109-D394003312D7}" srcOrd="1" destOrd="0" presId="urn:microsoft.com/office/officeart/2009/3/layout/RandomtoResultProcess"/>
    <dgm:cxn modelId="{89CF3C8F-F018-4F72-A063-144F0C43DEB0}" type="presParOf" srcId="{8B636151-6120-4D4E-BE49-080521592CD3}" destId="{9CA2D77F-044C-274A-9514-42A226286AB9}" srcOrd="2" destOrd="0" presId="urn:microsoft.com/office/officeart/2009/3/layout/RandomtoResultProcess"/>
    <dgm:cxn modelId="{9D490EB5-FCD3-41BD-B60C-5F6CBA78B91D}" type="presParOf" srcId="{00341426-F67C-8044-8479-893DC0A4C051}" destId="{4ECB890D-5519-A942-A583-DE8F8DAE9778}" srcOrd="3" destOrd="0" presId="urn:microsoft.com/office/officeart/2009/3/layout/RandomtoResultProcess"/>
    <dgm:cxn modelId="{17731848-BAAD-4329-B1D2-7A87C2016BA5}" type="presParOf" srcId="{4ECB890D-5519-A942-A583-DE8F8DAE9778}" destId="{4090177D-E840-B847-B7FB-B80374A7E1D3}" srcOrd="0" destOrd="0" presId="urn:microsoft.com/office/officeart/2009/3/layout/RandomtoResultProcess"/>
    <dgm:cxn modelId="{580B02D5-4A70-4F6E-A6D5-77DF09EEF60C}" type="presParOf" srcId="{4ECB890D-5519-A942-A583-DE8F8DAE9778}" destId="{577093B1-4F9D-B449-9445-B2CAF8EF1C65}" srcOrd="1" destOrd="0" presId="urn:microsoft.com/office/officeart/2009/3/layout/RandomtoResultProcess"/>
    <dgm:cxn modelId="{8BCA9FA3-EAD8-40D3-A857-FA079227E8A9}" type="presParOf" srcId="{00341426-F67C-8044-8479-893DC0A4C051}" destId="{AA58F13B-4BC5-B444-940D-31F4D3D9B3D7}" srcOrd="4" destOrd="0" presId="urn:microsoft.com/office/officeart/2009/3/layout/RandomtoResultProcess"/>
    <dgm:cxn modelId="{0101D828-94B6-4AE9-B2E3-9CB64ECAF2E5}" type="presParOf" srcId="{AA58F13B-4BC5-B444-940D-31F4D3D9B3D7}" destId="{80F8B741-412C-1645-B1FF-43107D59A28E}" srcOrd="0" destOrd="0" presId="urn:microsoft.com/office/officeart/2009/3/layout/RandomtoResultProcess"/>
    <dgm:cxn modelId="{03F7FF71-C41C-4A51-B90C-A5D473A99BE4}" type="presParOf" srcId="{AA58F13B-4BC5-B444-940D-31F4D3D9B3D7}" destId="{E87674BC-9843-1C4B-8AF9-1D2E734F7573}" srcOrd="1" destOrd="0" presId="urn:microsoft.com/office/officeart/2009/3/layout/RandomtoResultProcess"/>
    <dgm:cxn modelId="{497D81C9-D2AE-45A4-AC5F-9EBE47FDC8A1}" type="presParOf" srcId="{AA58F13B-4BC5-B444-940D-31F4D3D9B3D7}" destId="{BD669B86-A0BC-B749-A5BC-10F246EE5816}" srcOrd="2" destOrd="0" presId="urn:microsoft.com/office/officeart/2009/3/layout/RandomtoResultProcess"/>
    <dgm:cxn modelId="{9534D5EB-FBCE-4545-87A7-C0D7001DDBFE}" type="presParOf" srcId="{00341426-F67C-8044-8479-893DC0A4C051}" destId="{87990D82-669C-C043-870B-C41C065B2246}" srcOrd="5" destOrd="0" presId="urn:microsoft.com/office/officeart/2009/3/layout/RandomtoResultProcess"/>
    <dgm:cxn modelId="{872D3D34-1062-4AF3-B2E4-34C997568C50}" type="presParOf" srcId="{87990D82-669C-C043-870B-C41C065B2246}" destId="{33EB08D7-0951-074C-BA7D-6DDBA29B2B79}" srcOrd="0" destOrd="0" presId="urn:microsoft.com/office/officeart/2009/3/layout/RandomtoResultProcess"/>
    <dgm:cxn modelId="{78FC2C2D-C9B5-4519-AC28-2D6F3CFB671F}" type="presParOf" srcId="{87990D82-669C-C043-870B-C41C065B2246}" destId="{394A7430-F5F9-494D-92C7-D76BDA8C5E54}" srcOrd="1" destOrd="0" presId="urn:microsoft.com/office/officeart/2009/3/layout/RandomtoResultProcess"/>
    <dgm:cxn modelId="{4637D238-B7C1-4111-AAE4-25448B88F613}" type="presParOf" srcId="{00341426-F67C-8044-8479-893DC0A4C051}" destId="{97A7F28A-61E4-A448-ACCE-1467368111E3}" srcOrd="6" destOrd="0" presId="urn:microsoft.com/office/officeart/2009/3/layout/RandomtoResultProcess"/>
    <dgm:cxn modelId="{FCBA3402-9BB3-4B68-BEBD-988461EA4704}" type="presParOf" srcId="{97A7F28A-61E4-A448-ACCE-1467368111E3}" destId="{E1080C09-135D-784B-95CF-60B14395456B}" srcOrd="0" destOrd="0" presId="urn:microsoft.com/office/officeart/2009/3/layout/RandomtoResultProcess"/>
    <dgm:cxn modelId="{C215399B-8BAC-4339-A8F8-739702016798}" type="presParOf" srcId="{97A7F28A-61E4-A448-ACCE-1467368111E3}" destId="{E74FCEC6-52E9-3342-9F04-256C7893F206}" srcOrd="1" destOrd="0" presId="urn:microsoft.com/office/officeart/2009/3/layout/RandomtoResultProcess"/>
    <dgm:cxn modelId="{8E047EE9-F538-4B55-872D-8F89923588FD}" type="presParOf" srcId="{97A7F28A-61E4-A448-ACCE-1467368111E3}" destId="{41488021-2D6E-BE4A-A9F7-935670E84C69}" srcOrd="2" destOrd="0" presId="urn:microsoft.com/office/officeart/2009/3/layout/RandomtoResul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1828CD-9109-46EF-A764-38EB06EAC41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2A41316-C922-4ADC-B05F-01FB25ABC5AB}">
      <dgm:prSet/>
      <dgm:spPr/>
      <dgm:t>
        <a:bodyPr/>
        <a:lstStyle/>
        <a:p>
          <a:pPr>
            <a:lnSpc>
              <a:spcPct val="100000"/>
            </a:lnSpc>
          </a:pPr>
          <a:r>
            <a:rPr lang="en-GB" dirty="0">
              <a:latin typeface="Arial" panose="020B0604020202020204" pitchFamily="34" charset="0"/>
              <a:cs typeface="Arial" panose="020B0604020202020204" pitchFamily="34" charset="0"/>
            </a:rPr>
            <a:t>Academic research in (e.g.) public economics &amp; quantitative social policy</a:t>
          </a:r>
          <a:endParaRPr lang="en-US" dirty="0">
            <a:latin typeface="Arial" panose="020B0604020202020204" pitchFamily="34" charset="0"/>
            <a:cs typeface="Arial" panose="020B0604020202020204" pitchFamily="34" charset="0"/>
          </a:endParaRPr>
        </a:p>
      </dgm:t>
    </dgm:pt>
    <dgm:pt modelId="{E71021E7-01F1-4A1F-8DC0-2C682AC915B4}" type="parTrans" cxnId="{0CE50322-4CDC-49AC-A059-E2AD71980B66}">
      <dgm:prSet/>
      <dgm:spPr/>
      <dgm:t>
        <a:bodyPr/>
        <a:lstStyle/>
        <a:p>
          <a:endParaRPr lang="en-US">
            <a:latin typeface="Arial" panose="020B0604020202020204" pitchFamily="34" charset="0"/>
            <a:cs typeface="Arial" panose="020B0604020202020204" pitchFamily="34" charset="0"/>
          </a:endParaRPr>
        </a:p>
      </dgm:t>
    </dgm:pt>
    <dgm:pt modelId="{8214472E-456D-4AE9-A363-EB34A5F9AEF4}" type="sibTrans" cxnId="{0CE50322-4CDC-49AC-A059-E2AD71980B66}">
      <dgm:prSet/>
      <dgm:spPr/>
      <dgm:t>
        <a:bodyPr/>
        <a:lstStyle/>
        <a:p>
          <a:endParaRPr lang="en-US">
            <a:latin typeface="Arial" panose="020B0604020202020204" pitchFamily="34" charset="0"/>
            <a:cs typeface="Arial" panose="020B0604020202020204" pitchFamily="34" charset="0"/>
          </a:endParaRPr>
        </a:p>
      </dgm:t>
    </dgm:pt>
    <dgm:pt modelId="{0DB206D6-9670-4F66-B4DE-4874E0E1811F}">
      <dgm:prSet/>
      <dgm:spPr/>
      <dgm:t>
        <a:bodyPr/>
        <a:lstStyle/>
        <a:p>
          <a:pPr>
            <a:lnSpc>
              <a:spcPct val="100000"/>
            </a:lnSpc>
          </a:pPr>
          <a:r>
            <a:rPr lang="en-GB">
              <a:latin typeface="Arial" panose="020B0604020202020204" pitchFamily="34" charset="0"/>
              <a:cs typeface="Arial" panose="020B0604020202020204" pitchFamily="34" charset="0"/>
            </a:rPr>
            <a:t>International policy organisations </a:t>
          </a:r>
          <a:endParaRPr lang="en-US">
            <a:latin typeface="Arial" panose="020B0604020202020204" pitchFamily="34" charset="0"/>
            <a:cs typeface="Arial" panose="020B0604020202020204" pitchFamily="34" charset="0"/>
          </a:endParaRPr>
        </a:p>
      </dgm:t>
    </dgm:pt>
    <dgm:pt modelId="{F405E37A-E2F2-43CB-9881-A52824406751}" type="parTrans" cxnId="{C384BACB-DBBE-4760-8A0B-316F12526178}">
      <dgm:prSet/>
      <dgm:spPr/>
      <dgm:t>
        <a:bodyPr/>
        <a:lstStyle/>
        <a:p>
          <a:endParaRPr lang="en-US">
            <a:latin typeface="Arial" panose="020B0604020202020204" pitchFamily="34" charset="0"/>
            <a:cs typeface="Arial" panose="020B0604020202020204" pitchFamily="34" charset="0"/>
          </a:endParaRPr>
        </a:p>
      </dgm:t>
    </dgm:pt>
    <dgm:pt modelId="{7BE459EE-CCAB-4E46-8F10-4D49069CE180}" type="sibTrans" cxnId="{C384BACB-DBBE-4760-8A0B-316F12526178}">
      <dgm:prSet/>
      <dgm:spPr/>
      <dgm:t>
        <a:bodyPr/>
        <a:lstStyle/>
        <a:p>
          <a:endParaRPr lang="en-US">
            <a:latin typeface="Arial" panose="020B0604020202020204" pitchFamily="34" charset="0"/>
            <a:cs typeface="Arial" panose="020B0604020202020204" pitchFamily="34" charset="0"/>
          </a:endParaRPr>
        </a:p>
      </dgm:t>
    </dgm:pt>
    <dgm:pt modelId="{DD62297A-9D9D-44E9-9050-0526F4443F85}">
      <dgm:prSet/>
      <dgm:spPr/>
      <dgm:t>
        <a:bodyPr/>
        <a:lstStyle/>
        <a:p>
          <a:pPr>
            <a:lnSpc>
              <a:spcPct val="100000"/>
            </a:lnSpc>
          </a:pPr>
          <a:r>
            <a:rPr lang="en-GB">
              <a:latin typeface="Arial" panose="020B0604020202020204" pitchFamily="34" charset="0"/>
              <a:cs typeface="Arial" panose="020B0604020202020204" pitchFamily="34" charset="0"/>
            </a:rPr>
            <a:t>European Commission policy Directorates</a:t>
          </a:r>
          <a:endParaRPr lang="en-US">
            <a:latin typeface="Arial" panose="020B0604020202020204" pitchFamily="34" charset="0"/>
            <a:cs typeface="Arial" panose="020B0604020202020204" pitchFamily="34" charset="0"/>
          </a:endParaRPr>
        </a:p>
      </dgm:t>
    </dgm:pt>
    <dgm:pt modelId="{3A694C5D-5625-41B3-8878-9510EE698DBE}" type="parTrans" cxnId="{B296884A-AF4B-46CC-8C23-A3497E68453B}">
      <dgm:prSet/>
      <dgm:spPr/>
      <dgm:t>
        <a:bodyPr/>
        <a:lstStyle/>
        <a:p>
          <a:endParaRPr lang="en-US">
            <a:latin typeface="Arial" panose="020B0604020202020204" pitchFamily="34" charset="0"/>
            <a:cs typeface="Arial" panose="020B0604020202020204" pitchFamily="34" charset="0"/>
          </a:endParaRPr>
        </a:p>
      </dgm:t>
    </dgm:pt>
    <dgm:pt modelId="{ED22175C-ADA7-49BD-B58C-AA3B3E2DC9C2}" type="sibTrans" cxnId="{B296884A-AF4B-46CC-8C23-A3497E68453B}">
      <dgm:prSet/>
      <dgm:spPr/>
      <dgm:t>
        <a:bodyPr/>
        <a:lstStyle/>
        <a:p>
          <a:endParaRPr lang="en-US">
            <a:latin typeface="Arial" panose="020B0604020202020204" pitchFamily="34" charset="0"/>
            <a:cs typeface="Arial" panose="020B0604020202020204" pitchFamily="34" charset="0"/>
          </a:endParaRPr>
        </a:p>
      </dgm:t>
    </dgm:pt>
    <dgm:pt modelId="{1D04F852-BA5C-44AF-A970-7A371A8BF7F9}">
      <dgm:prSet/>
      <dgm:spPr/>
      <dgm:t>
        <a:bodyPr/>
        <a:lstStyle/>
        <a:p>
          <a:pPr>
            <a:lnSpc>
              <a:spcPct val="100000"/>
            </a:lnSpc>
          </a:pPr>
          <a:r>
            <a:rPr lang="en-GB">
              <a:latin typeface="Arial" panose="020B0604020202020204" pitchFamily="34" charset="0"/>
              <a:cs typeface="Arial" panose="020B0604020202020204" pitchFamily="34" charset="0"/>
            </a:rPr>
            <a:t>OECD, IMF, World Bank, UNICEF (hands-on &amp; commissioned work)</a:t>
          </a:r>
          <a:endParaRPr lang="en-US">
            <a:latin typeface="Arial" panose="020B0604020202020204" pitchFamily="34" charset="0"/>
            <a:cs typeface="Arial" panose="020B0604020202020204" pitchFamily="34" charset="0"/>
          </a:endParaRPr>
        </a:p>
      </dgm:t>
    </dgm:pt>
    <dgm:pt modelId="{5AFB484F-355D-488D-9F5B-3705D3987EC9}" type="parTrans" cxnId="{AA03022C-EB7F-43B6-9D0E-1F6DAD8B0695}">
      <dgm:prSet/>
      <dgm:spPr/>
      <dgm:t>
        <a:bodyPr/>
        <a:lstStyle/>
        <a:p>
          <a:endParaRPr lang="en-US">
            <a:latin typeface="Arial" panose="020B0604020202020204" pitchFamily="34" charset="0"/>
            <a:cs typeface="Arial" panose="020B0604020202020204" pitchFamily="34" charset="0"/>
          </a:endParaRPr>
        </a:p>
      </dgm:t>
    </dgm:pt>
    <dgm:pt modelId="{E70230A7-E348-4B2C-A204-279B8040AD2B}" type="sibTrans" cxnId="{AA03022C-EB7F-43B6-9D0E-1F6DAD8B0695}">
      <dgm:prSet/>
      <dgm:spPr/>
      <dgm:t>
        <a:bodyPr/>
        <a:lstStyle/>
        <a:p>
          <a:endParaRPr lang="en-US">
            <a:latin typeface="Arial" panose="020B0604020202020204" pitchFamily="34" charset="0"/>
            <a:cs typeface="Arial" panose="020B0604020202020204" pitchFamily="34" charset="0"/>
          </a:endParaRPr>
        </a:p>
      </dgm:t>
    </dgm:pt>
    <dgm:pt modelId="{3187CC61-DE80-469D-B879-BB3B5BB6354B}">
      <dgm:prSet/>
      <dgm:spPr/>
      <dgm:t>
        <a:bodyPr/>
        <a:lstStyle/>
        <a:p>
          <a:pPr>
            <a:lnSpc>
              <a:spcPct val="100000"/>
            </a:lnSpc>
          </a:pPr>
          <a:r>
            <a:rPr lang="en-GB">
              <a:latin typeface="Arial" panose="020B0604020202020204" pitchFamily="34" charset="0"/>
              <a:cs typeface="Arial" panose="020B0604020202020204" pitchFamily="34" charset="0"/>
            </a:rPr>
            <a:t>National governments and public institutions</a:t>
          </a:r>
          <a:endParaRPr lang="en-US">
            <a:latin typeface="Arial" panose="020B0604020202020204" pitchFamily="34" charset="0"/>
            <a:cs typeface="Arial" panose="020B0604020202020204" pitchFamily="34" charset="0"/>
          </a:endParaRPr>
        </a:p>
      </dgm:t>
    </dgm:pt>
    <dgm:pt modelId="{0629355F-A2CF-4DA1-BA39-35EBE3B5D30F}" type="parTrans" cxnId="{43727693-84F5-4178-B14A-DD9596508ADF}">
      <dgm:prSet/>
      <dgm:spPr/>
      <dgm:t>
        <a:bodyPr/>
        <a:lstStyle/>
        <a:p>
          <a:endParaRPr lang="en-US">
            <a:latin typeface="Arial" panose="020B0604020202020204" pitchFamily="34" charset="0"/>
            <a:cs typeface="Arial" panose="020B0604020202020204" pitchFamily="34" charset="0"/>
          </a:endParaRPr>
        </a:p>
      </dgm:t>
    </dgm:pt>
    <dgm:pt modelId="{11653864-BBB1-4F1C-B903-3CE035DC9E0E}" type="sibTrans" cxnId="{43727693-84F5-4178-B14A-DD9596508ADF}">
      <dgm:prSet/>
      <dgm:spPr/>
      <dgm:t>
        <a:bodyPr/>
        <a:lstStyle/>
        <a:p>
          <a:endParaRPr lang="en-US">
            <a:latin typeface="Arial" panose="020B0604020202020204" pitchFamily="34" charset="0"/>
            <a:cs typeface="Arial" panose="020B0604020202020204" pitchFamily="34" charset="0"/>
          </a:endParaRPr>
        </a:p>
      </dgm:t>
    </dgm:pt>
    <dgm:pt modelId="{2E6FB7FD-8AC1-4F85-AB65-D6F03F470ACB}">
      <dgm:prSet/>
      <dgm:spPr/>
      <dgm:t>
        <a:bodyPr/>
        <a:lstStyle/>
        <a:p>
          <a:pPr>
            <a:lnSpc>
              <a:spcPct val="100000"/>
            </a:lnSpc>
          </a:pPr>
          <a:r>
            <a:rPr lang="en-GB" dirty="0">
              <a:latin typeface="Arial" panose="020B0604020202020204" pitchFamily="34" charset="0"/>
              <a:cs typeface="Arial" panose="020B0604020202020204" pitchFamily="34" charset="0"/>
            </a:rPr>
            <a:t>SK, MT, LT, LV, EE, EL …. </a:t>
          </a:r>
          <a:endParaRPr lang="en-US" dirty="0">
            <a:latin typeface="Arial" panose="020B0604020202020204" pitchFamily="34" charset="0"/>
            <a:cs typeface="Arial" panose="020B0604020202020204" pitchFamily="34" charset="0"/>
          </a:endParaRPr>
        </a:p>
      </dgm:t>
    </dgm:pt>
    <dgm:pt modelId="{BB08247A-FC40-4931-8391-C8AD320D286E}" type="parTrans" cxnId="{88DB34E8-8C05-41C3-A27A-BA6329B77DB3}">
      <dgm:prSet/>
      <dgm:spPr/>
      <dgm:t>
        <a:bodyPr/>
        <a:lstStyle/>
        <a:p>
          <a:endParaRPr lang="en-US">
            <a:latin typeface="Arial" panose="020B0604020202020204" pitchFamily="34" charset="0"/>
            <a:cs typeface="Arial" panose="020B0604020202020204" pitchFamily="34" charset="0"/>
          </a:endParaRPr>
        </a:p>
      </dgm:t>
    </dgm:pt>
    <dgm:pt modelId="{1711CFE1-5E99-4813-887E-990030113AD2}" type="sibTrans" cxnId="{88DB34E8-8C05-41C3-A27A-BA6329B77DB3}">
      <dgm:prSet/>
      <dgm:spPr/>
      <dgm:t>
        <a:bodyPr/>
        <a:lstStyle/>
        <a:p>
          <a:endParaRPr lang="en-US">
            <a:latin typeface="Arial" panose="020B0604020202020204" pitchFamily="34" charset="0"/>
            <a:cs typeface="Arial" panose="020B0604020202020204" pitchFamily="34" charset="0"/>
          </a:endParaRPr>
        </a:p>
      </dgm:t>
    </dgm:pt>
    <dgm:pt modelId="{EC8202CC-E75F-4385-86FE-EACAFB6E653C}">
      <dgm:prSet/>
      <dgm:spPr/>
      <dgm:t>
        <a:bodyPr/>
        <a:lstStyle/>
        <a:p>
          <a:pPr>
            <a:lnSpc>
              <a:spcPct val="100000"/>
            </a:lnSpc>
          </a:pPr>
          <a:r>
            <a:rPr lang="en-GB" dirty="0" err="1">
              <a:latin typeface="Arial" panose="020B0604020202020204" pitchFamily="34" charset="0"/>
              <a:cs typeface="Arial" panose="020B0604020202020204" pitchFamily="34" charset="0"/>
            </a:rPr>
            <a:t>SPICe</a:t>
          </a:r>
          <a:r>
            <a:rPr lang="en-GB" dirty="0">
              <a:latin typeface="Arial" panose="020B0604020202020204" pitchFamily="34" charset="0"/>
              <a:cs typeface="Arial" panose="020B0604020202020204" pitchFamily="34" charset="0"/>
            </a:rPr>
            <a:t>, Welsh Government, NHS Scotland</a:t>
          </a:r>
          <a:endParaRPr lang="en-US" dirty="0">
            <a:latin typeface="Arial" panose="020B0604020202020204" pitchFamily="34" charset="0"/>
            <a:cs typeface="Arial" panose="020B0604020202020204" pitchFamily="34" charset="0"/>
          </a:endParaRPr>
        </a:p>
      </dgm:t>
    </dgm:pt>
    <dgm:pt modelId="{6C080ED5-9250-4157-9831-A7A206F27818}" type="parTrans" cxnId="{E36DAFC2-59BA-4368-9573-731E6F6E6F13}">
      <dgm:prSet/>
      <dgm:spPr/>
      <dgm:t>
        <a:bodyPr/>
        <a:lstStyle/>
        <a:p>
          <a:endParaRPr lang="en-US">
            <a:latin typeface="Arial" panose="020B0604020202020204" pitchFamily="34" charset="0"/>
            <a:cs typeface="Arial" panose="020B0604020202020204" pitchFamily="34" charset="0"/>
          </a:endParaRPr>
        </a:p>
      </dgm:t>
    </dgm:pt>
    <dgm:pt modelId="{42BAF1CA-3264-4B2D-B7E7-01309E7851E1}" type="sibTrans" cxnId="{E36DAFC2-59BA-4368-9573-731E6F6E6F13}">
      <dgm:prSet/>
      <dgm:spPr/>
      <dgm:t>
        <a:bodyPr/>
        <a:lstStyle/>
        <a:p>
          <a:endParaRPr lang="en-US">
            <a:latin typeface="Arial" panose="020B0604020202020204" pitchFamily="34" charset="0"/>
            <a:cs typeface="Arial" panose="020B0604020202020204" pitchFamily="34" charset="0"/>
          </a:endParaRPr>
        </a:p>
      </dgm:t>
    </dgm:pt>
    <dgm:pt modelId="{EE1155EF-50CE-4793-843F-0E7FCA176BDA}">
      <dgm:prSet/>
      <dgm:spPr/>
      <dgm:t>
        <a:bodyPr/>
        <a:lstStyle/>
        <a:p>
          <a:pPr>
            <a:lnSpc>
              <a:spcPct val="100000"/>
            </a:lnSpc>
          </a:pPr>
          <a:r>
            <a:rPr lang="en-GB" dirty="0">
              <a:latin typeface="Arial" panose="020B0604020202020204" pitchFamily="34" charset="0"/>
              <a:cs typeface="Arial" panose="020B0604020202020204" pitchFamily="34" charset="0"/>
            </a:rPr>
            <a:t>Civil society: UKMOD/EUROMOD are the engine for simplified web-based models</a:t>
          </a:r>
          <a:endParaRPr lang="en-US" dirty="0">
            <a:latin typeface="Arial" panose="020B0604020202020204" pitchFamily="34" charset="0"/>
            <a:cs typeface="Arial" panose="020B0604020202020204" pitchFamily="34" charset="0"/>
          </a:endParaRPr>
        </a:p>
      </dgm:t>
    </dgm:pt>
    <dgm:pt modelId="{B8A6986A-69EB-46B0-AD2A-F19577393216}" type="parTrans" cxnId="{9721CF5E-E590-4A1C-8236-5EBFDB843857}">
      <dgm:prSet/>
      <dgm:spPr/>
      <dgm:t>
        <a:bodyPr/>
        <a:lstStyle/>
        <a:p>
          <a:endParaRPr lang="en-US">
            <a:latin typeface="Arial" panose="020B0604020202020204" pitchFamily="34" charset="0"/>
            <a:cs typeface="Arial" panose="020B0604020202020204" pitchFamily="34" charset="0"/>
          </a:endParaRPr>
        </a:p>
      </dgm:t>
    </dgm:pt>
    <dgm:pt modelId="{0914958A-1D9E-49CE-BAD8-391966182597}" type="sibTrans" cxnId="{9721CF5E-E590-4A1C-8236-5EBFDB843857}">
      <dgm:prSet/>
      <dgm:spPr/>
      <dgm:t>
        <a:bodyPr/>
        <a:lstStyle/>
        <a:p>
          <a:endParaRPr lang="en-US">
            <a:latin typeface="Arial" panose="020B0604020202020204" pitchFamily="34" charset="0"/>
            <a:cs typeface="Arial" panose="020B0604020202020204" pitchFamily="34" charset="0"/>
          </a:endParaRPr>
        </a:p>
      </dgm:t>
    </dgm:pt>
    <dgm:pt modelId="{89925077-90C2-4523-AD31-6434EA4CE43D}">
      <dgm:prSet/>
      <dgm:spPr/>
      <dgm:t>
        <a:bodyPr/>
        <a:lstStyle/>
        <a:p>
          <a:pPr>
            <a:lnSpc>
              <a:spcPct val="100000"/>
            </a:lnSpc>
          </a:pPr>
          <a:r>
            <a:rPr lang="en-GB" dirty="0">
              <a:latin typeface="Arial" panose="020B0604020202020204" pitchFamily="34" charset="0"/>
              <a:cs typeface="Arial" panose="020B0604020202020204" pitchFamily="34" charset="0"/>
            </a:rPr>
            <a:t>SORESI – run by Austrian Ministry of Social Affairs </a:t>
          </a:r>
          <a:r>
            <a:rPr lang="en-GB" dirty="0">
              <a:solidFill>
                <a:srgbClr val="0070C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http://soresi.sozialministerium.at/soresi/#</a:t>
          </a:r>
          <a:r>
            <a:rPr lang="en-GB" dirty="0">
              <a:solidFill>
                <a:srgbClr val="0070C0"/>
              </a:solidFill>
              <a:latin typeface="Arial" panose="020B0604020202020204" pitchFamily="34" charset="0"/>
              <a:cs typeface="Arial" panose="020B0604020202020204" pitchFamily="34" charset="0"/>
            </a:rPr>
            <a:t> </a:t>
          </a:r>
          <a:endParaRPr lang="en-US" dirty="0">
            <a:solidFill>
              <a:srgbClr val="0070C0"/>
            </a:solidFill>
            <a:latin typeface="Arial" panose="020B0604020202020204" pitchFamily="34" charset="0"/>
            <a:cs typeface="Arial" panose="020B0604020202020204" pitchFamily="34" charset="0"/>
          </a:endParaRPr>
        </a:p>
      </dgm:t>
    </dgm:pt>
    <dgm:pt modelId="{6DF9C049-2BC4-4529-8349-0E5A068D6189}" type="parTrans" cxnId="{20DFA389-7795-487D-8F74-F05B07668213}">
      <dgm:prSet/>
      <dgm:spPr/>
      <dgm:t>
        <a:bodyPr/>
        <a:lstStyle/>
        <a:p>
          <a:endParaRPr lang="en-US">
            <a:latin typeface="Arial" panose="020B0604020202020204" pitchFamily="34" charset="0"/>
            <a:cs typeface="Arial" panose="020B0604020202020204" pitchFamily="34" charset="0"/>
          </a:endParaRPr>
        </a:p>
      </dgm:t>
    </dgm:pt>
    <dgm:pt modelId="{D9091B55-2F75-4FA5-9E8A-AFDAD9478758}" type="sibTrans" cxnId="{20DFA389-7795-487D-8F74-F05B07668213}">
      <dgm:prSet/>
      <dgm:spPr/>
      <dgm:t>
        <a:bodyPr/>
        <a:lstStyle/>
        <a:p>
          <a:endParaRPr lang="en-US">
            <a:latin typeface="Arial" panose="020B0604020202020204" pitchFamily="34" charset="0"/>
            <a:cs typeface="Arial" panose="020B0604020202020204" pitchFamily="34" charset="0"/>
          </a:endParaRPr>
        </a:p>
      </dgm:t>
    </dgm:pt>
    <dgm:pt modelId="{277E02EF-3EC3-4BB1-916E-99611C1F35E5}">
      <dgm:prSet/>
      <dgm:spPr/>
      <dgm:t>
        <a:bodyPr/>
        <a:lstStyle/>
        <a:p>
          <a:pPr>
            <a:lnSpc>
              <a:spcPct val="100000"/>
            </a:lnSpc>
          </a:pPr>
          <a:r>
            <a:rPr lang="en-GB" dirty="0" err="1">
              <a:latin typeface="Arial" panose="020B0604020202020204" pitchFamily="34" charset="0"/>
              <a:cs typeface="Arial" panose="020B0604020202020204" pitchFamily="34" charset="0"/>
            </a:rPr>
            <a:t>Mefisto</a:t>
          </a:r>
          <a:r>
            <a:rPr lang="en-GB" dirty="0">
              <a:latin typeface="Arial" panose="020B0604020202020204" pitchFamily="34" charset="0"/>
              <a:cs typeface="Arial" panose="020B0604020202020204" pitchFamily="34" charset="0"/>
            </a:rPr>
            <a:t> – for Flanders run by CES at </a:t>
          </a:r>
          <a:r>
            <a:rPr lang="en-GB" dirty="0" err="1">
              <a:latin typeface="Arial" panose="020B0604020202020204" pitchFamily="34" charset="0"/>
              <a:cs typeface="Arial" panose="020B0604020202020204" pitchFamily="34" charset="0"/>
            </a:rPr>
            <a:t>KULeuven</a:t>
          </a:r>
          <a:r>
            <a:rPr lang="en-GB" dirty="0">
              <a:latin typeface="Arial" panose="020B0604020202020204" pitchFamily="34" charset="0"/>
              <a:cs typeface="Arial" panose="020B0604020202020204" pitchFamily="34" charset="0"/>
            </a:rPr>
            <a:t> </a:t>
          </a:r>
          <a:r>
            <a:rPr lang="en-GB" dirty="0">
              <a:solidFill>
                <a:srgbClr val="0070C0"/>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http://www.flemosi.be/easycms/mefisto</a:t>
          </a:r>
          <a:r>
            <a:rPr lang="en-GB" dirty="0">
              <a:solidFill>
                <a:srgbClr val="0070C0"/>
              </a:solidFill>
              <a:latin typeface="Arial" panose="020B0604020202020204" pitchFamily="34" charset="0"/>
              <a:cs typeface="Arial" panose="020B0604020202020204" pitchFamily="34" charset="0"/>
            </a:rPr>
            <a:t> </a:t>
          </a:r>
          <a:endParaRPr lang="en-US" dirty="0">
            <a:solidFill>
              <a:srgbClr val="0070C0"/>
            </a:solidFill>
            <a:latin typeface="Arial" panose="020B0604020202020204" pitchFamily="34" charset="0"/>
            <a:cs typeface="Arial" panose="020B0604020202020204" pitchFamily="34" charset="0"/>
          </a:endParaRPr>
        </a:p>
      </dgm:t>
    </dgm:pt>
    <dgm:pt modelId="{4F334B97-B82C-4B6F-AEEB-46D53A7B73D8}" type="parTrans" cxnId="{C911FE11-F479-4BF7-B309-D96705E5A1F5}">
      <dgm:prSet/>
      <dgm:spPr/>
      <dgm:t>
        <a:bodyPr/>
        <a:lstStyle/>
        <a:p>
          <a:endParaRPr lang="en-US">
            <a:latin typeface="Arial" panose="020B0604020202020204" pitchFamily="34" charset="0"/>
            <a:cs typeface="Arial" panose="020B0604020202020204" pitchFamily="34" charset="0"/>
          </a:endParaRPr>
        </a:p>
      </dgm:t>
    </dgm:pt>
    <dgm:pt modelId="{04557B79-71C4-436A-A91C-23C67B505DBA}" type="sibTrans" cxnId="{C911FE11-F479-4BF7-B309-D96705E5A1F5}">
      <dgm:prSet/>
      <dgm:spPr/>
      <dgm:t>
        <a:bodyPr/>
        <a:lstStyle/>
        <a:p>
          <a:endParaRPr lang="en-US">
            <a:latin typeface="Arial" panose="020B0604020202020204" pitchFamily="34" charset="0"/>
            <a:cs typeface="Arial" panose="020B0604020202020204" pitchFamily="34" charset="0"/>
          </a:endParaRPr>
        </a:p>
      </dgm:t>
    </dgm:pt>
    <dgm:pt modelId="{AEEECC34-1FA2-476B-9BD4-5B04BF0CFA8D}">
      <dgm:prSet/>
      <dgm:spPr/>
      <dgm:t>
        <a:bodyPr/>
        <a:lstStyle/>
        <a:p>
          <a:pPr>
            <a:lnSpc>
              <a:spcPct val="100000"/>
            </a:lnSpc>
          </a:pPr>
          <a:r>
            <a:rPr lang="en-GB">
              <a:latin typeface="Arial" panose="020B0604020202020204" pitchFamily="34" charset="0"/>
              <a:cs typeface="Arial" panose="020B0604020202020204" pitchFamily="34" charset="0"/>
            </a:rPr>
            <a:t>A platform for developing non-EU models</a:t>
          </a:r>
          <a:endParaRPr lang="en-US">
            <a:latin typeface="Arial" panose="020B0604020202020204" pitchFamily="34" charset="0"/>
            <a:cs typeface="Arial" panose="020B0604020202020204" pitchFamily="34" charset="0"/>
          </a:endParaRPr>
        </a:p>
      </dgm:t>
    </dgm:pt>
    <dgm:pt modelId="{6CED2893-E2EB-41A7-9536-30293171CD05}" type="parTrans" cxnId="{40863CCD-EEC3-417E-8F38-8551A393CBDC}">
      <dgm:prSet/>
      <dgm:spPr/>
      <dgm:t>
        <a:bodyPr/>
        <a:lstStyle/>
        <a:p>
          <a:endParaRPr lang="en-US">
            <a:latin typeface="Arial" panose="020B0604020202020204" pitchFamily="34" charset="0"/>
            <a:cs typeface="Arial" panose="020B0604020202020204" pitchFamily="34" charset="0"/>
          </a:endParaRPr>
        </a:p>
      </dgm:t>
    </dgm:pt>
    <dgm:pt modelId="{8682EBCA-70B7-4DFB-8F7A-EFA6FA9BA2EF}" type="sibTrans" cxnId="{40863CCD-EEC3-417E-8F38-8551A393CBDC}">
      <dgm:prSet/>
      <dgm:spPr/>
      <dgm:t>
        <a:bodyPr/>
        <a:lstStyle/>
        <a:p>
          <a:endParaRPr lang="en-US">
            <a:latin typeface="Arial" panose="020B0604020202020204" pitchFamily="34" charset="0"/>
            <a:cs typeface="Arial" panose="020B0604020202020204" pitchFamily="34" charset="0"/>
          </a:endParaRPr>
        </a:p>
      </dgm:t>
    </dgm:pt>
    <dgm:pt modelId="{2DF61FD0-D9B5-4636-8194-4E0DFEF266AF}">
      <dgm:prSet/>
      <dgm:spPr/>
      <dgm:t>
        <a:bodyPr/>
        <a:lstStyle/>
        <a:p>
          <a:pPr>
            <a:lnSpc>
              <a:spcPct val="100000"/>
            </a:lnSpc>
          </a:pPr>
          <a:r>
            <a:rPr lang="en-GB">
              <a:latin typeface="Arial" panose="020B0604020202020204" pitchFamily="34" charset="0"/>
              <a:cs typeface="Arial" panose="020B0604020202020204" pitchFamily="34" charset="0"/>
            </a:rPr>
            <a:t>e.g. Africa (South Africa, Namibia, Mozambique, +4), Latin America (Ecuador, Colombia, +…), Russia, Serbia ...</a:t>
          </a:r>
          <a:endParaRPr lang="en-US">
            <a:latin typeface="Arial" panose="020B0604020202020204" pitchFamily="34" charset="0"/>
            <a:cs typeface="Arial" panose="020B0604020202020204" pitchFamily="34" charset="0"/>
          </a:endParaRPr>
        </a:p>
      </dgm:t>
    </dgm:pt>
    <dgm:pt modelId="{0A3A696B-B06B-44D4-9984-F4EBC4D70457}" type="parTrans" cxnId="{EE7016F3-85B1-4005-9F93-EA788512C467}">
      <dgm:prSet/>
      <dgm:spPr/>
      <dgm:t>
        <a:bodyPr/>
        <a:lstStyle/>
        <a:p>
          <a:endParaRPr lang="en-US">
            <a:latin typeface="Arial" panose="020B0604020202020204" pitchFamily="34" charset="0"/>
            <a:cs typeface="Arial" panose="020B0604020202020204" pitchFamily="34" charset="0"/>
          </a:endParaRPr>
        </a:p>
      </dgm:t>
    </dgm:pt>
    <dgm:pt modelId="{A8837DF8-66C0-4F42-B468-5DF616C5EED8}" type="sibTrans" cxnId="{EE7016F3-85B1-4005-9F93-EA788512C467}">
      <dgm:prSet/>
      <dgm:spPr/>
      <dgm:t>
        <a:bodyPr/>
        <a:lstStyle/>
        <a:p>
          <a:endParaRPr lang="en-US">
            <a:latin typeface="Arial" panose="020B0604020202020204" pitchFamily="34" charset="0"/>
            <a:cs typeface="Arial" panose="020B0604020202020204" pitchFamily="34" charset="0"/>
          </a:endParaRPr>
        </a:p>
      </dgm:t>
    </dgm:pt>
    <dgm:pt modelId="{2A55C328-623F-4DC5-B983-2E72F7D86D3F}" type="pres">
      <dgm:prSet presAssocID="{BB1828CD-9109-46EF-A764-38EB06EAC413}" presName="root" presStyleCnt="0">
        <dgm:presLayoutVars>
          <dgm:dir/>
          <dgm:resizeHandles val="exact"/>
        </dgm:presLayoutVars>
      </dgm:prSet>
      <dgm:spPr/>
    </dgm:pt>
    <dgm:pt modelId="{875BD282-C9B7-4F2B-B6F0-68C6676C54A7}" type="pres">
      <dgm:prSet presAssocID="{B2A41316-C922-4ADC-B05F-01FB25ABC5AB}" presName="compNode" presStyleCnt="0"/>
      <dgm:spPr/>
    </dgm:pt>
    <dgm:pt modelId="{E1F6D0D7-4FDF-4438-A8A7-F7F62C09AEED}" type="pres">
      <dgm:prSet presAssocID="{B2A41316-C922-4ADC-B05F-01FB25ABC5AB}" presName="bgRect" presStyleLbl="bgShp" presStyleIdx="0" presStyleCnt="5"/>
      <dgm:spPr/>
    </dgm:pt>
    <dgm:pt modelId="{CCB9266A-2381-46A3-93D7-16DCD5C1D71E}" type="pres">
      <dgm:prSet presAssocID="{B2A41316-C922-4ADC-B05F-01FB25ABC5AB}" presName="iconRect" presStyleLbl="node1" presStyleIdx="0"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79A48FE8-D5CB-4E4A-9836-C9E7C903B239}" type="pres">
      <dgm:prSet presAssocID="{B2A41316-C922-4ADC-B05F-01FB25ABC5AB}" presName="spaceRect" presStyleCnt="0"/>
      <dgm:spPr/>
    </dgm:pt>
    <dgm:pt modelId="{5627B571-0ECC-4FF4-9A87-4B4642E6BDC9}" type="pres">
      <dgm:prSet presAssocID="{B2A41316-C922-4ADC-B05F-01FB25ABC5AB}" presName="parTx" presStyleLbl="revTx" presStyleIdx="0" presStyleCnt="9">
        <dgm:presLayoutVars>
          <dgm:chMax val="0"/>
          <dgm:chPref val="0"/>
        </dgm:presLayoutVars>
      </dgm:prSet>
      <dgm:spPr/>
    </dgm:pt>
    <dgm:pt modelId="{258E6C70-DAC6-4C16-ADC5-A49C0FBC09DA}" type="pres">
      <dgm:prSet presAssocID="{8214472E-456D-4AE9-A363-EB34A5F9AEF4}" presName="sibTrans" presStyleCnt="0"/>
      <dgm:spPr/>
    </dgm:pt>
    <dgm:pt modelId="{8E7D8101-6DF7-4D24-8F98-6CD598BD85EE}" type="pres">
      <dgm:prSet presAssocID="{0DB206D6-9670-4F66-B4DE-4874E0E1811F}" presName="compNode" presStyleCnt="0"/>
      <dgm:spPr/>
    </dgm:pt>
    <dgm:pt modelId="{547FDF17-3285-4CC4-81C8-1C878598F10D}" type="pres">
      <dgm:prSet presAssocID="{0DB206D6-9670-4F66-B4DE-4874E0E1811F}" presName="bgRect" presStyleLbl="bgShp" presStyleIdx="1" presStyleCnt="5"/>
      <dgm:spPr/>
    </dgm:pt>
    <dgm:pt modelId="{311AB13B-A448-413F-BB18-54E6CD53559F}" type="pres">
      <dgm:prSet presAssocID="{0DB206D6-9670-4F66-B4DE-4874E0E1811F}" presName="iconRect" presStyleLbl="node1" presStyleIdx="1"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sia"/>
        </a:ext>
      </dgm:extLst>
    </dgm:pt>
    <dgm:pt modelId="{61B5DDE3-6493-4915-B7A8-B002B68BF37E}" type="pres">
      <dgm:prSet presAssocID="{0DB206D6-9670-4F66-B4DE-4874E0E1811F}" presName="spaceRect" presStyleCnt="0"/>
      <dgm:spPr/>
    </dgm:pt>
    <dgm:pt modelId="{66386D3C-4F5B-4C91-9E58-EE8BF83BB727}" type="pres">
      <dgm:prSet presAssocID="{0DB206D6-9670-4F66-B4DE-4874E0E1811F}" presName="parTx" presStyleLbl="revTx" presStyleIdx="1" presStyleCnt="9">
        <dgm:presLayoutVars>
          <dgm:chMax val="0"/>
          <dgm:chPref val="0"/>
        </dgm:presLayoutVars>
      </dgm:prSet>
      <dgm:spPr/>
    </dgm:pt>
    <dgm:pt modelId="{C73364F4-3DA8-4EC2-BF9D-C37A3752C7BE}" type="pres">
      <dgm:prSet presAssocID="{0DB206D6-9670-4F66-B4DE-4874E0E1811F}" presName="desTx" presStyleLbl="revTx" presStyleIdx="2" presStyleCnt="9">
        <dgm:presLayoutVars/>
      </dgm:prSet>
      <dgm:spPr/>
    </dgm:pt>
    <dgm:pt modelId="{40E71715-4084-4D70-A96B-422E634CEF4E}" type="pres">
      <dgm:prSet presAssocID="{7BE459EE-CCAB-4E46-8F10-4D49069CE180}" presName="sibTrans" presStyleCnt="0"/>
      <dgm:spPr/>
    </dgm:pt>
    <dgm:pt modelId="{149F63E9-66FD-460A-8A52-20016AE997AC}" type="pres">
      <dgm:prSet presAssocID="{3187CC61-DE80-469D-B879-BB3B5BB6354B}" presName="compNode" presStyleCnt="0"/>
      <dgm:spPr/>
    </dgm:pt>
    <dgm:pt modelId="{18C63449-A368-4EA6-8DA8-1FC6BFC69906}" type="pres">
      <dgm:prSet presAssocID="{3187CC61-DE80-469D-B879-BB3B5BB6354B}" presName="bgRect" presStyleLbl="bgShp" presStyleIdx="2" presStyleCnt="5"/>
      <dgm:spPr/>
    </dgm:pt>
    <dgm:pt modelId="{DF16DAAF-7B7C-485B-B56C-8915DE140927}" type="pres">
      <dgm:prSet presAssocID="{3187CC61-DE80-469D-B879-BB3B5BB6354B}" presName="iconRect" presStyleLbl="node1" presStyleIdx="2"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556F3E15-A19C-44E4-9989-7881DED324A1}" type="pres">
      <dgm:prSet presAssocID="{3187CC61-DE80-469D-B879-BB3B5BB6354B}" presName="spaceRect" presStyleCnt="0"/>
      <dgm:spPr/>
    </dgm:pt>
    <dgm:pt modelId="{043FF173-BCDD-4F9B-AC3E-92FB48746900}" type="pres">
      <dgm:prSet presAssocID="{3187CC61-DE80-469D-B879-BB3B5BB6354B}" presName="parTx" presStyleLbl="revTx" presStyleIdx="3" presStyleCnt="9">
        <dgm:presLayoutVars>
          <dgm:chMax val="0"/>
          <dgm:chPref val="0"/>
        </dgm:presLayoutVars>
      </dgm:prSet>
      <dgm:spPr/>
    </dgm:pt>
    <dgm:pt modelId="{22AB3FAB-D535-459C-B8E6-02BD68DE14F3}" type="pres">
      <dgm:prSet presAssocID="{3187CC61-DE80-469D-B879-BB3B5BB6354B}" presName="desTx" presStyleLbl="revTx" presStyleIdx="4" presStyleCnt="9">
        <dgm:presLayoutVars/>
      </dgm:prSet>
      <dgm:spPr/>
    </dgm:pt>
    <dgm:pt modelId="{A2D915F4-61CC-45ED-BE48-1A99089BA79C}" type="pres">
      <dgm:prSet presAssocID="{11653864-BBB1-4F1C-B903-3CE035DC9E0E}" presName="sibTrans" presStyleCnt="0"/>
      <dgm:spPr/>
    </dgm:pt>
    <dgm:pt modelId="{D7DFF056-CDE9-4B46-A73D-13C39680D85D}" type="pres">
      <dgm:prSet presAssocID="{EE1155EF-50CE-4793-843F-0E7FCA176BDA}" presName="compNode" presStyleCnt="0"/>
      <dgm:spPr/>
    </dgm:pt>
    <dgm:pt modelId="{E1FD590F-17D3-43E2-8C6C-F7347B52067F}" type="pres">
      <dgm:prSet presAssocID="{EE1155EF-50CE-4793-843F-0E7FCA176BDA}" presName="bgRect" presStyleLbl="bgShp" presStyleIdx="3" presStyleCnt="5"/>
      <dgm:spPr/>
    </dgm:pt>
    <dgm:pt modelId="{F9940BD2-5775-408A-A534-4E4440F95466}" type="pres">
      <dgm:prSet presAssocID="{EE1155EF-50CE-4793-843F-0E7FCA176BDA}" presName="iconRect" presStyleLbl="node1" presStyleIdx="3"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atabase"/>
        </a:ext>
      </dgm:extLst>
    </dgm:pt>
    <dgm:pt modelId="{FC54DB45-44DC-447B-ACD6-6ED2B2640504}" type="pres">
      <dgm:prSet presAssocID="{EE1155EF-50CE-4793-843F-0E7FCA176BDA}" presName="spaceRect" presStyleCnt="0"/>
      <dgm:spPr/>
    </dgm:pt>
    <dgm:pt modelId="{B004E93F-350C-471F-AF09-8FD1B44A147D}" type="pres">
      <dgm:prSet presAssocID="{EE1155EF-50CE-4793-843F-0E7FCA176BDA}" presName="parTx" presStyleLbl="revTx" presStyleIdx="5" presStyleCnt="9">
        <dgm:presLayoutVars>
          <dgm:chMax val="0"/>
          <dgm:chPref val="0"/>
        </dgm:presLayoutVars>
      </dgm:prSet>
      <dgm:spPr/>
    </dgm:pt>
    <dgm:pt modelId="{1E3E2420-191C-4382-A6BB-7BD714B57100}" type="pres">
      <dgm:prSet presAssocID="{EE1155EF-50CE-4793-843F-0E7FCA176BDA}" presName="desTx" presStyleLbl="revTx" presStyleIdx="6" presStyleCnt="9">
        <dgm:presLayoutVars/>
      </dgm:prSet>
      <dgm:spPr/>
    </dgm:pt>
    <dgm:pt modelId="{225728C1-4D58-4608-9346-CA0D779C438D}" type="pres">
      <dgm:prSet presAssocID="{0914958A-1D9E-49CE-BAD8-391966182597}" presName="sibTrans" presStyleCnt="0"/>
      <dgm:spPr/>
    </dgm:pt>
    <dgm:pt modelId="{6B383FE0-137D-440A-A1F1-3F24A3CD9AC1}" type="pres">
      <dgm:prSet presAssocID="{AEEECC34-1FA2-476B-9BD4-5B04BF0CFA8D}" presName="compNode" presStyleCnt="0"/>
      <dgm:spPr/>
    </dgm:pt>
    <dgm:pt modelId="{FD1FB367-6478-4CC6-8013-5D8B187BBCB5}" type="pres">
      <dgm:prSet presAssocID="{AEEECC34-1FA2-476B-9BD4-5B04BF0CFA8D}" presName="bgRect" presStyleLbl="bgShp" presStyleIdx="4" presStyleCnt="5"/>
      <dgm:spPr/>
    </dgm:pt>
    <dgm:pt modelId="{A8F58A4A-4479-4CC7-A10D-764EF396ABC0}" type="pres">
      <dgm:prSet presAssocID="{AEEECC34-1FA2-476B-9BD4-5B04BF0CFA8D}" presName="iconRect" presStyleLbl="node1" presStyleIdx="4" presStyleCnt="5"/>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arth Globe Europe-Africa"/>
        </a:ext>
      </dgm:extLst>
    </dgm:pt>
    <dgm:pt modelId="{55A1EAEF-2AB6-4102-A824-171CF7E37C85}" type="pres">
      <dgm:prSet presAssocID="{AEEECC34-1FA2-476B-9BD4-5B04BF0CFA8D}" presName="spaceRect" presStyleCnt="0"/>
      <dgm:spPr/>
    </dgm:pt>
    <dgm:pt modelId="{4AE166F9-F7F1-421F-BA5C-82FCC1CB541C}" type="pres">
      <dgm:prSet presAssocID="{AEEECC34-1FA2-476B-9BD4-5B04BF0CFA8D}" presName="parTx" presStyleLbl="revTx" presStyleIdx="7" presStyleCnt="9">
        <dgm:presLayoutVars>
          <dgm:chMax val="0"/>
          <dgm:chPref val="0"/>
        </dgm:presLayoutVars>
      </dgm:prSet>
      <dgm:spPr/>
    </dgm:pt>
    <dgm:pt modelId="{FD723D0E-4A73-4712-BF9B-5E3AB6D3C713}" type="pres">
      <dgm:prSet presAssocID="{AEEECC34-1FA2-476B-9BD4-5B04BF0CFA8D}" presName="desTx" presStyleLbl="revTx" presStyleIdx="8" presStyleCnt="9">
        <dgm:presLayoutVars/>
      </dgm:prSet>
      <dgm:spPr/>
    </dgm:pt>
  </dgm:ptLst>
  <dgm:cxnLst>
    <dgm:cxn modelId="{35E3CD10-5501-48BF-B795-DD401D9526E6}" type="presOf" srcId="{277E02EF-3EC3-4BB1-916E-99611C1F35E5}" destId="{1E3E2420-191C-4382-A6BB-7BD714B57100}" srcOrd="0" destOrd="1" presId="urn:microsoft.com/office/officeart/2018/2/layout/IconVerticalSolidList"/>
    <dgm:cxn modelId="{C911FE11-F479-4BF7-B309-D96705E5A1F5}" srcId="{EE1155EF-50CE-4793-843F-0E7FCA176BDA}" destId="{277E02EF-3EC3-4BB1-916E-99611C1F35E5}" srcOrd="1" destOrd="0" parTransId="{4F334B97-B82C-4B6F-AEEB-46D53A7B73D8}" sibTransId="{04557B79-71C4-436A-A91C-23C67B505DBA}"/>
    <dgm:cxn modelId="{AFC7FE16-F2FE-4BF3-A987-0140042E0583}" type="presOf" srcId="{BB1828CD-9109-46EF-A764-38EB06EAC413}" destId="{2A55C328-623F-4DC5-B983-2E72F7D86D3F}" srcOrd="0" destOrd="0" presId="urn:microsoft.com/office/officeart/2018/2/layout/IconVerticalSolidList"/>
    <dgm:cxn modelId="{0CE50322-4CDC-49AC-A059-E2AD71980B66}" srcId="{BB1828CD-9109-46EF-A764-38EB06EAC413}" destId="{B2A41316-C922-4ADC-B05F-01FB25ABC5AB}" srcOrd="0" destOrd="0" parTransId="{E71021E7-01F1-4A1F-8DC0-2C682AC915B4}" sibTransId="{8214472E-456D-4AE9-A363-EB34A5F9AEF4}"/>
    <dgm:cxn modelId="{9D1B5B22-F7A0-40D3-B0F8-32FFFC244F2F}" type="presOf" srcId="{2E6FB7FD-8AC1-4F85-AB65-D6F03F470ACB}" destId="{22AB3FAB-D535-459C-B8E6-02BD68DE14F3}" srcOrd="0" destOrd="0" presId="urn:microsoft.com/office/officeart/2018/2/layout/IconVerticalSolidList"/>
    <dgm:cxn modelId="{AA03022C-EB7F-43B6-9D0E-1F6DAD8B0695}" srcId="{0DB206D6-9670-4F66-B4DE-4874E0E1811F}" destId="{1D04F852-BA5C-44AF-A970-7A371A8BF7F9}" srcOrd="1" destOrd="0" parTransId="{5AFB484F-355D-488D-9F5B-3705D3987EC9}" sibTransId="{E70230A7-E348-4B2C-A204-279B8040AD2B}"/>
    <dgm:cxn modelId="{D74D753F-BA68-42FF-9E8A-9BDDBC946C3A}" type="presOf" srcId="{89925077-90C2-4523-AD31-6434EA4CE43D}" destId="{1E3E2420-191C-4382-A6BB-7BD714B57100}" srcOrd="0" destOrd="0" presId="urn:microsoft.com/office/officeart/2018/2/layout/IconVerticalSolidList"/>
    <dgm:cxn modelId="{9721CF5E-E590-4A1C-8236-5EBFDB843857}" srcId="{BB1828CD-9109-46EF-A764-38EB06EAC413}" destId="{EE1155EF-50CE-4793-843F-0E7FCA176BDA}" srcOrd="3" destOrd="0" parTransId="{B8A6986A-69EB-46B0-AD2A-F19577393216}" sibTransId="{0914958A-1D9E-49CE-BAD8-391966182597}"/>
    <dgm:cxn modelId="{5DD20A63-155C-4DDB-A38F-A81ABA1FF00E}" type="presOf" srcId="{1D04F852-BA5C-44AF-A970-7A371A8BF7F9}" destId="{C73364F4-3DA8-4EC2-BF9D-C37A3752C7BE}" srcOrd="0" destOrd="1" presId="urn:microsoft.com/office/officeart/2018/2/layout/IconVerticalSolidList"/>
    <dgm:cxn modelId="{B296884A-AF4B-46CC-8C23-A3497E68453B}" srcId="{0DB206D6-9670-4F66-B4DE-4874E0E1811F}" destId="{DD62297A-9D9D-44E9-9050-0526F4443F85}" srcOrd="0" destOrd="0" parTransId="{3A694C5D-5625-41B3-8878-9510EE698DBE}" sibTransId="{ED22175C-ADA7-49BD-B58C-AA3B3E2DC9C2}"/>
    <dgm:cxn modelId="{02250951-DFA8-48F4-91E3-B7210C615959}" type="presOf" srcId="{0DB206D6-9670-4F66-B4DE-4874E0E1811F}" destId="{66386D3C-4F5B-4C91-9E58-EE8BF83BB727}" srcOrd="0" destOrd="0" presId="urn:microsoft.com/office/officeart/2018/2/layout/IconVerticalSolidList"/>
    <dgm:cxn modelId="{FEFEC65A-764F-41FE-8D47-73E998F5A588}" type="presOf" srcId="{AEEECC34-1FA2-476B-9BD4-5B04BF0CFA8D}" destId="{4AE166F9-F7F1-421F-BA5C-82FCC1CB541C}" srcOrd="0" destOrd="0" presId="urn:microsoft.com/office/officeart/2018/2/layout/IconVerticalSolidList"/>
    <dgm:cxn modelId="{071D6C7D-1B6A-40F8-9606-850A84AEFFC2}" type="presOf" srcId="{2DF61FD0-D9B5-4636-8194-4E0DFEF266AF}" destId="{FD723D0E-4A73-4712-BF9B-5E3AB6D3C713}" srcOrd="0" destOrd="0" presId="urn:microsoft.com/office/officeart/2018/2/layout/IconVerticalSolidList"/>
    <dgm:cxn modelId="{20DFA389-7795-487D-8F74-F05B07668213}" srcId="{EE1155EF-50CE-4793-843F-0E7FCA176BDA}" destId="{89925077-90C2-4523-AD31-6434EA4CE43D}" srcOrd="0" destOrd="0" parTransId="{6DF9C049-2BC4-4529-8349-0E5A068D6189}" sibTransId="{D9091B55-2F75-4FA5-9E8A-AFDAD9478758}"/>
    <dgm:cxn modelId="{A2B5F48A-62F5-42C7-B0F0-1C25D48B60C6}" type="presOf" srcId="{B2A41316-C922-4ADC-B05F-01FB25ABC5AB}" destId="{5627B571-0ECC-4FF4-9A87-4B4642E6BDC9}" srcOrd="0" destOrd="0" presId="urn:microsoft.com/office/officeart/2018/2/layout/IconVerticalSolidList"/>
    <dgm:cxn modelId="{43727693-84F5-4178-B14A-DD9596508ADF}" srcId="{BB1828CD-9109-46EF-A764-38EB06EAC413}" destId="{3187CC61-DE80-469D-B879-BB3B5BB6354B}" srcOrd="2" destOrd="0" parTransId="{0629355F-A2CF-4DA1-BA39-35EBE3B5D30F}" sibTransId="{11653864-BBB1-4F1C-B903-3CE035DC9E0E}"/>
    <dgm:cxn modelId="{B65651A2-42B1-424C-95A1-69828EB71793}" type="presOf" srcId="{EC8202CC-E75F-4385-86FE-EACAFB6E653C}" destId="{22AB3FAB-D535-459C-B8E6-02BD68DE14F3}" srcOrd="0" destOrd="1" presId="urn:microsoft.com/office/officeart/2018/2/layout/IconVerticalSolidList"/>
    <dgm:cxn modelId="{5B63B8B3-AF1E-4C5D-94E5-D42D5F162CAE}" type="presOf" srcId="{DD62297A-9D9D-44E9-9050-0526F4443F85}" destId="{C73364F4-3DA8-4EC2-BF9D-C37A3752C7BE}" srcOrd="0" destOrd="0" presId="urn:microsoft.com/office/officeart/2018/2/layout/IconVerticalSolidList"/>
    <dgm:cxn modelId="{E36DAFC2-59BA-4368-9573-731E6F6E6F13}" srcId="{3187CC61-DE80-469D-B879-BB3B5BB6354B}" destId="{EC8202CC-E75F-4385-86FE-EACAFB6E653C}" srcOrd="1" destOrd="0" parTransId="{6C080ED5-9250-4157-9831-A7A206F27818}" sibTransId="{42BAF1CA-3264-4B2D-B7E7-01309E7851E1}"/>
    <dgm:cxn modelId="{C384BACB-DBBE-4760-8A0B-316F12526178}" srcId="{BB1828CD-9109-46EF-A764-38EB06EAC413}" destId="{0DB206D6-9670-4F66-B4DE-4874E0E1811F}" srcOrd="1" destOrd="0" parTransId="{F405E37A-E2F2-43CB-9881-A52824406751}" sibTransId="{7BE459EE-CCAB-4E46-8F10-4D49069CE180}"/>
    <dgm:cxn modelId="{40863CCD-EEC3-417E-8F38-8551A393CBDC}" srcId="{BB1828CD-9109-46EF-A764-38EB06EAC413}" destId="{AEEECC34-1FA2-476B-9BD4-5B04BF0CFA8D}" srcOrd="4" destOrd="0" parTransId="{6CED2893-E2EB-41A7-9536-30293171CD05}" sibTransId="{8682EBCA-70B7-4DFB-8F7A-EFA6FA9BA2EF}"/>
    <dgm:cxn modelId="{29D93ACF-9702-4226-9EBF-635EB2AB167C}" type="presOf" srcId="{3187CC61-DE80-469D-B879-BB3B5BB6354B}" destId="{043FF173-BCDD-4F9B-AC3E-92FB48746900}" srcOrd="0" destOrd="0" presId="urn:microsoft.com/office/officeart/2018/2/layout/IconVerticalSolidList"/>
    <dgm:cxn modelId="{88DB34E8-8C05-41C3-A27A-BA6329B77DB3}" srcId="{3187CC61-DE80-469D-B879-BB3B5BB6354B}" destId="{2E6FB7FD-8AC1-4F85-AB65-D6F03F470ACB}" srcOrd="0" destOrd="0" parTransId="{BB08247A-FC40-4931-8391-C8AD320D286E}" sibTransId="{1711CFE1-5E99-4813-887E-990030113AD2}"/>
    <dgm:cxn modelId="{EE7016F3-85B1-4005-9F93-EA788512C467}" srcId="{AEEECC34-1FA2-476B-9BD4-5B04BF0CFA8D}" destId="{2DF61FD0-D9B5-4636-8194-4E0DFEF266AF}" srcOrd="0" destOrd="0" parTransId="{0A3A696B-B06B-44D4-9984-F4EBC4D70457}" sibTransId="{A8837DF8-66C0-4F42-B468-5DF616C5EED8}"/>
    <dgm:cxn modelId="{43B0DDF6-FFF5-4972-AC26-E5C38B79322F}" type="presOf" srcId="{EE1155EF-50CE-4793-843F-0E7FCA176BDA}" destId="{B004E93F-350C-471F-AF09-8FD1B44A147D}" srcOrd="0" destOrd="0" presId="urn:microsoft.com/office/officeart/2018/2/layout/IconVerticalSolidList"/>
    <dgm:cxn modelId="{412F3B37-EDF2-41C2-8CAB-6D55A86FAEE3}" type="presParOf" srcId="{2A55C328-623F-4DC5-B983-2E72F7D86D3F}" destId="{875BD282-C9B7-4F2B-B6F0-68C6676C54A7}" srcOrd="0" destOrd="0" presId="urn:microsoft.com/office/officeart/2018/2/layout/IconVerticalSolidList"/>
    <dgm:cxn modelId="{C78493F8-0B35-488A-B621-F87B82CDF955}" type="presParOf" srcId="{875BD282-C9B7-4F2B-B6F0-68C6676C54A7}" destId="{E1F6D0D7-4FDF-4438-A8A7-F7F62C09AEED}" srcOrd="0" destOrd="0" presId="urn:microsoft.com/office/officeart/2018/2/layout/IconVerticalSolidList"/>
    <dgm:cxn modelId="{2EDA2D1D-676F-4475-83E5-F13032649006}" type="presParOf" srcId="{875BD282-C9B7-4F2B-B6F0-68C6676C54A7}" destId="{CCB9266A-2381-46A3-93D7-16DCD5C1D71E}" srcOrd="1" destOrd="0" presId="urn:microsoft.com/office/officeart/2018/2/layout/IconVerticalSolidList"/>
    <dgm:cxn modelId="{3235E60D-3180-442D-91D3-9ADBAF741380}" type="presParOf" srcId="{875BD282-C9B7-4F2B-B6F0-68C6676C54A7}" destId="{79A48FE8-D5CB-4E4A-9836-C9E7C903B239}" srcOrd="2" destOrd="0" presId="urn:microsoft.com/office/officeart/2018/2/layout/IconVerticalSolidList"/>
    <dgm:cxn modelId="{5AA082B3-4D37-4F96-9218-382C22118A05}" type="presParOf" srcId="{875BD282-C9B7-4F2B-B6F0-68C6676C54A7}" destId="{5627B571-0ECC-4FF4-9A87-4B4642E6BDC9}" srcOrd="3" destOrd="0" presId="urn:microsoft.com/office/officeart/2018/2/layout/IconVerticalSolidList"/>
    <dgm:cxn modelId="{A2CE10D1-0D40-4414-82E5-D39FFBCA49DB}" type="presParOf" srcId="{2A55C328-623F-4DC5-B983-2E72F7D86D3F}" destId="{258E6C70-DAC6-4C16-ADC5-A49C0FBC09DA}" srcOrd="1" destOrd="0" presId="urn:microsoft.com/office/officeart/2018/2/layout/IconVerticalSolidList"/>
    <dgm:cxn modelId="{2882090C-86DA-4457-BA25-183B14A23AE3}" type="presParOf" srcId="{2A55C328-623F-4DC5-B983-2E72F7D86D3F}" destId="{8E7D8101-6DF7-4D24-8F98-6CD598BD85EE}" srcOrd="2" destOrd="0" presId="urn:microsoft.com/office/officeart/2018/2/layout/IconVerticalSolidList"/>
    <dgm:cxn modelId="{EA1536F1-1800-4F08-89AB-022A3C677860}" type="presParOf" srcId="{8E7D8101-6DF7-4D24-8F98-6CD598BD85EE}" destId="{547FDF17-3285-4CC4-81C8-1C878598F10D}" srcOrd="0" destOrd="0" presId="urn:microsoft.com/office/officeart/2018/2/layout/IconVerticalSolidList"/>
    <dgm:cxn modelId="{6A4AA12D-8A2D-4715-B649-A651E42010EC}" type="presParOf" srcId="{8E7D8101-6DF7-4D24-8F98-6CD598BD85EE}" destId="{311AB13B-A448-413F-BB18-54E6CD53559F}" srcOrd="1" destOrd="0" presId="urn:microsoft.com/office/officeart/2018/2/layout/IconVerticalSolidList"/>
    <dgm:cxn modelId="{08292267-6699-403B-892A-7696809B97C3}" type="presParOf" srcId="{8E7D8101-6DF7-4D24-8F98-6CD598BD85EE}" destId="{61B5DDE3-6493-4915-B7A8-B002B68BF37E}" srcOrd="2" destOrd="0" presId="urn:microsoft.com/office/officeart/2018/2/layout/IconVerticalSolidList"/>
    <dgm:cxn modelId="{40B2CEBE-2B17-48C5-A2DE-04147056FABC}" type="presParOf" srcId="{8E7D8101-6DF7-4D24-8F98-6CD598BD85EE}" destId="{66386D3C-4F5B-4C91-9E58-EE8BF83BB727}" srcOrd="3" destOrd="0" presId="urn:microsoft.com/office/officeart/2018/2/layout/IconVerticalSolidList"/>
    <dgm:cxn modelId="{34CBB771-E3F5-482C-80AB-36D093C4C7AE}" type="presParOf" srcId="{8E7D8101-6DF7-4D24-8F98-6CD598BD85EE}" destId="{C73364F4-3DA8-4EC2-BF9D-C37A3752C7BE}" srcOrd="4" destOrd="0" presId="urn:microsoft.com/office/officeart/2018/2/layout/IconVerticalSolidList"/>
    <dgm:cxn modelId="{BD88DA7B-AA9C-40F2-99E1-FFB7497B2378}" type="presParOf" srcId="{2A55C328-623F-4DC5-B983-2E72F7D86D3F}" destId="{40E71715-4084-4D70-A96B-422E634CEF4E}" srcOrd="3" destOrd="0" presId="urn:microsoft.com/office/officeart/2018/2/layout/IconVerticalSolidList"/>
    <dgm:cxn modelId="{51EF1F99-DFDA-40B6-B8BB-AA15F5D282BA}" type="presParOf" srcId="{2A55C328-623F-4DC5-B983-2E72F7D86D3F}" destId="{149F63E9-66FD-460A-8A52-20016AE997AC}" srcOrd="4" destOrd="0" presId="urn:microsoft.com/office/officeart/2018/2/layout/IconVerticalSolidList"/>
    <dgm:cxn modelId="{553B026D-592A-4310-ABF3-162762CE94EF}" type="presParOf" srcId="{149F63E9-66FD-460A-8A52-20016AE997AC}" destId="{18C63449-A368-4EA6-8DA8-1FC6BFC69906}" srcOrd="0" destOrd="0" presId="urn:microsoft.com/office/officeart/2018/2/layout/IconVerticalSolidList"/>
    <dgm:cxn modelId="{77CF192F-64EC-4484-BE82-D2626EE12632}" type="presParOf" srcId="{149F63E9-66FD-460A-8A52-20016AE997AC}" destId="{DF16DAAF-7B7C-485B-B56C-8915DE140927}" srcOrd="1" destOrd="0" presId="urn:microsoft.com/office/officeart/2018/2/layout/IconVerticalSolidList"/>
    <dgm:cxn modelId="{7F359E6B-37A7-4590-9B7A-0D713358AC4F}" type="presParOf" srcId="{149F63E9-66FD-460A-8A52-20016AE997AC}" destId="{556F3E15-A19C-44E4-9989-7881DED324A1}" srcOrd="2" destOrd="0" presId="urn:microsoft.com/office/officeart/2018/2/layout/IconVerticalSolidList"/>
    <dgm:cxn modelId="{826C4E2B-BAC9-48D5-B10F-797C0708C763}" type="presParOf" srcId="{149F63E9-66FD-460A-8A52-20016AE997AC}" destId="{043FF173-BCDD-4F9B-AC3E-92FB48746900}" srcOrd="3" destOrd="0" presId="urn:microsoft.com/office/officeart/2018/2/layout/IconVerticalSolidList"/>
    <dgm:cxn modelId="{7CABE56E-D8FB-4559-B6AF-0CAF7890D0B6}" type="presParOf" srcId="{149F63E9-66FD-460A-8A52-20016AE997AC}" destId="{22AB3FAB-D535-459C-B8E6-02BD68DE14F3}" srcOrd="4" destOrd="0" presId="urn:microsoft.com/office/officeart/2018/2/layout/IconVerticalSolidList"/>
    <dgm:cxn modelId="{C80BA30B-ED1F-4CFD-9D6C-E85DACE75E67}" type="presParOf" srcId="{2A55C328-623F-4DC5-B983-2E72F7D86D3F}" destId="{A2D915F4-61CC-45ED-BE48-1A99089BA79C}" srcOrd="5" destOrd="0" presId="urn:microsoft.com/office/officeart/2018/2/layout/IconVerticalSolidList"/>
    <dgm:cxn modelId="{94521822-42EF-414D-AFEF-49460674D0DB}" type="presParOf" srcId="{2A55C328-623F-4DC5-B983-2E72F7D86D3F}" destId="{D7DFF056-CDE9-4B46-A73D-13C39680D85D}" srcOrd="6" destOrd="0" presId="urn:microsoft.com/office/officeart/2018/2/layout/IconVerticalSolidList"/>
    <dgm:cxn modelId="{61D0E728-A4EF-45D4-ABB1-D379109485FF}" type="presParOf" srcId="{D7DFF056-CDE9-4B46-A73D-13C39680D85D}" destId="{E1FD590F-17D3-43E2-8C6C-F7347B52067F}" srcOrd="0" destOrd="0" presId="urn:microsoft.com/office/officeart/2018/2/layout/IconVerticalSolidList"/>
    <dgm:cxn modelId="{73FC3B56-9D78-4098-9053-2C22D5F5E373}" type="presParOf" srcId="{D7DFF056-CDE9-4B46-A73D-13C39680D85D}" destId="{F9940BD2-5775-408A-A534-4E4440F95466}" srcOrd="1" destOrd="0" presId="urn:microsoft.com/office/officeart/2018/2/layout/IconVerticalSolidList"/>
    <dgm:cxn modelId="{6ECCBBBB-A57C-42AB-9126-F66699CD5F8C}" type="presParOf" srcId="{D7DFF056-CDE9-4B46-A73D-13C39680D85D}" destId="{FC54DB45-44DC-447B-ACD6-6ED2B2640504}" srcOrd="2" destOrd="0" presId="urn:microsoft.com/office/officeart/2018/2/layout/IconVerticalSolidList"/>
    <dgm:cxn modelId="{1C202B8D-D2FF-45E0-8D30-3E2B6C1CD54C}" type="presParOf" srcId="{D7DFF056-CDE9-4B46-A73D-13C39680D85D}" destId="{B004E93F-350C-471F-AF09-8FD1B44A147D}" srcOrd="3" destOrd="0" presId="urn:microsoft.com/office/officeart/2018/2/layout/IconVerticalSolidList"/>
    <dgm:cxn modelId="{E190777B-DEA2-40E7-A47B-510A5874904D}" type="presParOf" srcId="{D7DFF056-CDE9-4B46-A73D-13C39680D85D}" destId="{1E3E2420-191C-4382-A6BB-7BD714B57100}" srcOrd="4" destOrd="0" presId="urn:microsoft.com/office/officeart/2018/2/layout/IconVerticalSolidList"/>
    <dgm:cxn modelId="{91F00770-C3CB-4A28-BA1B-3C4A123B4563}" type="presParOf" srcId="{2A55C328-623F-4DC5-B983-2E72F7D86D3F}" destId="{225728C1-4D58-4608-9346-CA0D779C438D}" srcOrd="7" destOrd="0" presId="urn:microsoft.com/office/officeart/2018/2/layout/IconVerticalSolidList"/>
    <dgm:cxn modelId="{2B9AE578-9BC3-4BAD-B20A-7FA861EDF57D}" type="presParOf" srcId="{2A55C328-623F-4DC5-B983-2E72F7D86D3F}" destId="{6B383FE0-137D-440A-A1F1-3F24A3CD9AC1}" srcOrd="8" destOrd="0" presId="urn:microsoft.com/office/officeart/2018/2/layout/IconVerticalSolidList"/>
    <dgm:cxn modelId="{C4E99A9E-8D64-4EEB-869C-3BB519E7863D}" type="presParOf" srcId="{6B383FE0-137D-440A-A1F1-3F24A3CD9AC1}" destId="{FD1FB367-6478-4CC6-8013-5D8B187BBCB5}" srcOrd="0" destOrd="0" presId="urn:microsoft.com/office/officeart/2018/2/layout/IconVerticalSolidList"/>
    <dgm:cxn modelId="{19AB2435-A3F9-4463-9A94-E502A91836D9}" type="presParOf" srcId="{6B383FE0-137D-440A-A1F1-3F24A3CD9AC1}" destId="{A8F58A4A-4479-4CC7-A10D-764EF396ABC0}" srcOrd="1" destOrd="0" presId="urn:microsoft.com/office/officeart/2018/2/layout/IconVerticalSolidList"/>
    <dgm:cxn modelId="{76593B21-E4B9-4E3A-89E3-0291035FE880}" type="presParOf" srcId="{6B383FE0-137D-440A-A1F1-3F24A3CD9AC1}" destId="{55A1EAEF-2AB6-4102-A824-171CF7E37C85}" srcOrd="2" destOrd="0" presId="urn:microsoft.com/office/officeart/2018/2/layout/IconVerticalSolidList"/>
    <dgm:cxn modelId="{0A33F9E3-B135-415E-934E-1560FFE10E7A}" type="presParOf" srcId="{6B383FE0-137D-440A-A1F1-3F24A3CD9AC1}" destId="{4AE166F9-F7F1-421F-BA5C-82FCC1CB541C}" srcOrd="3" destOrd="0" presId="urn:microsoft.com/office/officeart/2018/2/layout/IconVerticalSolidList"/>
    <dgm:cxn modelId="{7B19D1FE-21AE-4A4E-AFE7-BBB336F7C5E0}" type="presParOf" srcId="{6B383FE0-137D-440A-A1F1-3F24A3CD9AC1}" destId="{FD723D0E-4A73-4712-BF9B-5E3AB6D3C71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44CF69-967E-724E-BD84-A20EEFC4DE4B}" type="doc">
      <dgm:prSet loTypeId="urn:microsoft.com/office/officeart/2005/8/layout/hProcess9" loCatId="" qsTypeId="urn:microsoft.com/office/officeart/2005/8/quickstyle/simple1" qsCatId="simple" csTypeId="urn:microsoft.com/office/officeart/2005/8/colors/accent6_2" csCatId="accent6" phldr="1"/>
      <dgm:spPr/>
    </dgm:pt>
    <dgm:pt modelId="{96FF336D-FB7E-E344-BFC7-A90BB65AF801}">
      <dgm:prSet phldrT="[Text]"/>
      <dgm:spPr/>
      <dgm:t>
        <a:bodyPr/>
        <a:lstStyle/>
        <a:p>
          <a:r>
            <a:rPr lang="en-GB" dirty="0">
              <a:latin typeface="Arial" panose="020B0604020202020204" pitchFamily="34" charset="0"/>
              <a:cs typeface="Arial" panose="020B0604020202020204" pitchFamily="34" charset="0"/>
            </a:rPr>
            <a:t>Models are often not accessible (model and/or documentation)</a:t>
          </a:r>
        </a:p>
      </dgm:t>
    </dgm:pt>
    <dgm:pt modelId="{F11A0C91-0418-8846-9076-7DA8C7481E3D}" type="parTrans" cxnId="{3227C322-4EA0-494B-9250-6B4480922758}">
      <dgm:prSet/>
      <dgm:spPr/>
      <dgm:t>
        <a:bodyPr/>
        <a:lstStyle/>
        <a:p>
          <a:endParaRPr lang="en-GB">
            <a:latin typeface="Arial" panose="020B0604020202020204" pitchFamily="34" charset="0"/>
            <a:cs typeface="Arial" panose="020B0604020202020204" pitchFamily="34" charset="0"/>
          </a:endParaRPr>
        </a:p>
      </dgm:t>
    </dgm:pt>
    <dgm:pt modelId="{D1CF8307-942A-C441-8D9D-5512D8FDA5C8}" type="sibTrans" cxnId="{3227C322-4EA0-494B-9250-6B4480922758}">
      <dgm:prSet/>
      <dgm:spPr/>
      <dgm:t>
        <a:bodyPr/>
        <a:lstStyle/>
        <a:p>
          <a:endParaRPr lang="en-GB">
            <a:latin typeface="Arial" panose="020B0604020202020204" pitchFamily="34" charset="0"/>
            <a:cs typeface="Arial" panose="020B0604020202020204" pitchFamily="34" charset="0"/>
          </a:endParaRPr>
        </a:p>
      </dgm:t>
    </dgm:pt>
    <dgm:pt modelId="{0EB577C4-AA04-E54C-B6D4-EE5929BCD86A}">
      <dgm:prSet phldrT="[Text]"/>
      <dgm:spPr/>
      <dgm:t>
        <a:bodyPr/>
        <a:lstStyle/>
        <a:p>
          <a:r>
            <a:rPr lang="en-GB" dirty="0">
              <a:latin typeface="Arial" panose="020B0604020202020204" pitchFamily="34" charset="0"/>
              <a:cs typeface="Arial" panose="020B0604020202020204" pitchFamily="34" charset="0"/>
            </a:rPr>
            <a:t>Some use non-publicly available data (e.g. administrative data)</a:t>
          </a:r>
        </a:p>
      </dgm:t>
    </dgm:pt>
    <dgm:pt modelId="{0FCB52FE-7945-1D4D-92B1-C84B2AD775D0}" type="parTrans" cxnId="{A3CA2A8F-E7B0-BB4C-88C6-A1B123426C6F}">
      <dgm:prSet/>
      <dgm:spPr/>
      <dgm:t>
        <a:bodyPr/>
        <a:lstStyle/>
        <a:p>
          <a:endParaRPr lang="en-GB">
            <a:latin typeface="Arial" panose="020B0604020202020204" pitchFamily="34" charset="0"/>
            <a:cs typeface="Arial" panose="020B0604020202020204" pitchFamily="34" charset="0"/>
          </a:endParaRPr>
        </a:p>
      </dgm:t>
    </dgm:pt>
    <dgm:pt modelId="{CE767E87-C8B5-1544-A575-7C7486D6DA63}" type="sibTrans" cxnId="{A3CA2A8F-E7B0-BB4C-88C6-A1B123426C6F}">
      <dgm:prSet/>
      <dgm:spPr/>
      <dgm:t>
        <a:bodyPr/>
        <a:lstStyle/>
        <a:p>
          <a:endParaRPr lang="en-GB">
            <a:latin typeface="Arial" panose="020B0604020202020204" pitchFamily="34" charset="0"/>
            <a:cs typeface="Arial" panose="020B0604020202020204" pitchFamily="34" charset="0"/>
          </a:endParaRPr>
        </a:p>
      </dgm:t>
    </dgm:pt>
    <dgm:pt modelId="{FC34ABB5-188E-8445-B227-7AB24B623524}">
      <dgm:prSet phldrT="[Text]"/>
      <dgm:spPr/>
      <dgm:t>
        <a:bodyPr/>
        <a:lstStyle/>
        <a:p>
          <a:r>
            <a:rPr lang="en-GB" dirty="0">
              <a:latin typeface="Arial" panose="020B0604020202020204" pitchFamily="34" charset="0"/>
              <a:cs typeface="Arial" panose="020B0604020202020204" pitchFamily="34" charset="0"/>
            </a:rPr>
            <a:t>All models are single country models</a:t>
          </a:r>
        </a:p>
      </dgm:t>
    </dgm:pt>
    <dgm:pt modelId="{86788027-1E05-9C40-A152-244B8BCB5040}" type="parTrans" cxnId="{6CE6E47F-3E24-DE49-8556-B5AC336A8BBA}">
      <dgm:prSet/>
      <dgm:spPr/>
      <dgm:t>
        <a:bodyPr/>
        <a:lstStyle/>
        <a:p>
          <a:endParaRPr lang="en-GB">
            <a:latin typeface="Arial" panose="020B0604020202020204" pitchFamily="34" charset="0"/>
            <a:cs typeface="Arial" panose="020B0604020202020204" pitchFamily="34" charset="0"/>
          </a:endParaRPr>
        </a:p>
      </dgm:t>
    </dgm:pt>
    <dgm:pt modelId="{FDF11CD5-CBA8-6F4F-99BD-2BC149CFE715}" type="sibTrans" cxnId="{6CE6E47F-3E24-DE49-8556-B5AC336A8BBA}">
      <dgm:prSet/>
      <dgm:spPr/>
      <dgm:t>
        <a:bodyPr/>
        <a:lstStyle/>
        <a:p>
          <a:endParaRPr lang="en-GB">
            <a:latin typeface="Arial" panose="020B0604020202020204" pitchFamily="34" charset="0"/>
            <a:cs typeface="Arial" panose="020B0604020202020204" pitchFamily="34" charset="0"/>
          </a:endParaRPr>
        </a:p>
      </dgm:t>
    </dgm:pt>
    <dgm:pt modelId="{3ABB0461-BD6B-B54A-BC10-89B538C512EA}">
      <dgm:prSet phldrT="[Text]"/>
      <dgm:spPr>
        <a:solidFill>
          <a:srgbClr val="0070C0"/>
        </a:solidFill>
      </dgm:spPr>
      <dgm:t>
        <a:bodyPr/>
        <a:lstStyle/>
        <a:p>
          <a:r>
            <a:rPr lang="en-GB" dirty="0">
              <a:latin typeface="Arial" panose="020B0604020202020204" pitchFamily="34" charset="0"/>
              <a:cs typeface="Arial" panose="020B0604020202020204" pitchFamily="34" charset="0"/>
            </a:rPr>
            <a:t>UKMOD</a:t>
          </a:r>
        </a:p>
        <a:p>
          <a:r>
            <a:rPr lang="en-GB" dirty="0">
              <a:latin typeface="Arial" panose="020B0604020202020204" pitchFamily="34" charset="0"/>
              <a:cs typeface="Arial" panose="020B0604020202020204" pitchFamily="34" charset="0"/>
            </a:rPr>
            <a:t>(EUROMOD)</a:t>
          </a:r>
        </a:p>
      </dgm:t>
    </dgm:pt>
    <dgm:pt modelId="{DEE693E7-C4C4-E842-83E0-F938D254B5E7}" type="parTrans" cxnId="{1DD7C3C2-2CD1-2F4A-91AA-28DB4EDD7DF6}">
      <dgm:prSet/>
      <dgm:spPr/>
      <dgm:t>
        <a:bodyPr/>
        <a:lstStyle/>
        <a:p>
          <a:endParaRPr lang="en-GB">
            <a:latin typeface="Arial" panose="020B0604020202020204" pitchFamily="34" charset="0"/>
            <a:cs typeface="Arial" panose="020B0604020202020204" pitchFamily="34" charset="0"/>
          </a:endParaRPr>
        </a:p>
      </dgm:t>
    </dgm:pt>
    <dgm:pt modelId="{4CBC8549-80BA-A248-8266-912607DF97B1}" type="sibTrans" cxnId="{1DD7C3C2-2CD1-2F4A-91AA-28DB4EDD7DF6}">
      <dgm:prSet/>
      <dgm:spPr/>
      <dgm:t>
        <a:bodyPr/>
        <a:lstStyle/>
        <a:p>
          <a:endParaRPr lang="en-GB">
            <a:latin typeface="Arial" panose="020B0604020202020204" pitchFamily="34" charset="0"/>
            <a:cs typeface="Arial" panose="020B0604020202020204" pitchFamily="34" charset="0"/>
          </a:endParaRPr>
        </a:p>
      </dgm:t>
    </dgm:pt>
    <dgm:pt modelId="{29B007FF-0471-E548-8363-D55B5BEFDF5B}" type="pres">
      <dgm:prSet presAssocID="{7944CF69-967E-724E-BD84-A20EEFC4DE4B}" presName="CompostProcess" presStyleCnt="0">
        <dgm:presLayoutVars>
          <dgm:dir/>
          <dgm:resizeHandles val="exact"/>
        </dgm:presLayoutVars>
      </dgm:prSet>
      <dgm:spPr/>
    </dgm:pt>
    <dgm:pt modelId="{5293C883-AB23-A44C-AA34-E1DB54839372}" type="pres">
      <dgm:prSet presAssocID="{7944CF69-967E-724E-BD84-A20EEFC4DE4B}" presName="arrow" presStyleLbl="bgShp" presStyleIdx="0" presStyleCnt="1"/>
      <dgm:spPr/>
    </dgm:pt>
    <dgm:pt modelId="{2F8FA755-DB04-714E-8EC4-B6B42064FBAE}" type="pres">
      <dgm:prSet presAssocID="{7944CF69-967E-724E-BD84-A20EEFC4DE4B}" presName="linearProcess" presStyleCnt="0"/>
      <dgm:spPr/>
    </dgm:pt>
    <dgm:pt modelId="{ED0F7836-04AC-8C4A-9A68-803854F6C90D}" type="pres">
      <dgm:prSet presAssocID="{96FF336D-FB7E-E344-BFC7-A90BB65AF801}" presName="textNode" presStyleLbl="node1" presStyleIdx="0" presStyleCnt="4">
        <dgm:presLayoutVars>
          <dgm:bulletEnabled val="1"/>
        </dgm:presLayoutVars>
      </dgm:prSet>
      <dgm:spPr/>
    </dgm:pt>
    <dgm:pt modelId="{C067CD73-DECA-5F4C-AE1B-4B628B8E7726}" type="pres">
      <dgm:prSet presAssocID="{D1CF8307-942A-C441-8D9D-5512D8FDA5C8}" presName="sibTrans" presStyleCnt="0"/>
      <dgm:spPr/>
    </dgm:pt>
    <dgm:pt modelId="{009B55AF-9B5D-394F-B372-2FF7AAF32001}" type="pres">
      <dgm:prSet presAssocID="{0EB577C4-AA04-E54C-B6D4-EE5929BCD86A}" presName="textNode" presStyleLbl="node1" presStyleIdx="1" presStyleCnt="4">
        <dgm:presLayoutVars>
          <dgm:bulletEnabled val="1"/>
        </dgm:presLayoutVars>
      </dgm:prSet>
      <dgm:spPr/>
    </dgm:pt>
    <dgm:pt modelId="{0E64C8F0-52FF-5445-941B-AD32651D50E1}" type="pres">
      <dgm:prSet presAssocID="{CE767E87-C8B5-1544-A575-7C7486D6DA63}" presName="sibTrans" presStyleCnt="0"/>
      <dgm:spPr/>
    </dgm:pt>
    <dgm:pt modelId="{BA512B83-DE8D-584A-B5BD-95AE1CF09213}" type="pres">
      <dgm:prSet presAssocID="{FC34ABB5-188E-8445-B227-7AB24B623524}" presName="textNode" presStyleLbl="node1" presStyleIdx="2" presStyleCnt="4">
        <dgm:presLayoutVars>
          <dgm:bulletEnabled val="1"/>
        </dgm:presLayoutVars>
      </dgm:prSet>
      <dgm:spPr/>
    </dgm:pt>
    <dgm:pt modelId="{016780BB-BC58-DC46-BCF5-277A9F2D0E3C}" type="pres">
      <dgm:prSet presAssocID="{FDF11CD5-CBA8-6F4F-99BD-2BC149CFE715}" presName="sibTrans" presStyleCnt="0"/>
      <dgm:spPr/>
    </dgm:pt>
    <dgm:pt modelId="{61CD17FA-F64C-A14A-8022-DC12F82646D4}" type="pres">
      <dgm:prSet presAssocID="{3ABB0461-BD6B-B54A-BC10-89B538C512EA}" presName="textNode" presStyleLbl="node1" presStyleIdx="3" presStyleCnt="4">
        <dgm:presLayoutVars>
          <dgm:bulletEnabled val="1"/>
        </dgm:presLayoutVars>
      </dgm:prSet>
      <dgm:spPr/>
    </dgm:pt>
  </dgm:ptLst>
  <dgm:cxnLst>
    <dgm:cxn modelId="{53789018-014B-7941-9331-DC170C581291}" type="presOf" srcId="{96FF336D-FB7E-E344-BFC7-A90BB65AF801}" destId="{ED0F7836-04AC-8C4A-9A68-803854F6C90D}" srcOrd="0" destOrd="0" presId="urn:microsoft.com/office/officeart/2005/8/layout/hProcess9"/>
    <dgm:cxn modelId="{3227C322-4EA0-494B-9250-6B4480922758}" srcId="{7944CF69-967E-724E-BD84-A20EEFC4DE4B}" destId="{96FF336D-FB7E-E344-BFC7-A90BB65AF801}" srcOrd="0" destOrd="0" parTransId="{F11A0C91-0418-8846-9076-7DA8C7481E3D}" sibTransId="{D1CF8307-942A-C441-8D9D-5512D8FDA5C8}"/>
    <dgm:cxn modelId="{F5256766-AD3E-F64F-B47E-CAD15B4193A1}" type="presOf" srcId="{FC34ABB5-188E-8445-B227-7AB24B623524}" destId="{BA512B83-DE8D-584A-B5BD-95AE1CF09213}" srcOrd="0" destOrd="0" presId="urn:microsoft.com/office/officeart/2005/8/layout/hProcess9"/>
    <dgm:cxn modelId="{9E436155-2E98-0843-A4C9-987AC00359C8}" type="presOf" srcId="{3ABB0461-BD6B-B54A-BC10-89B538C512EA}" destId="{61CD17FA-F64C-A14A-8022-DC12F82646D4}" srcOrd="0" destOrd="0" presId="urn:microsoft.com/office/officeart/2005/8/layout/hProcess9"/>
    <dgm:cxn modelId="{6CE6E47F-3E24-DE49-8556-B5AC336A8BBA}" srcId="{7944CF69-967E-724E-BD84-A20EEFC4DE4B}" destId="{FC34ABB5-188E-8445-B227-7AB24B623524}" srcOrd="2" destOrd="0" parTransId="{86788027-1E05-9C40-A152-244B8BCB5040}" sibTransId="{FDF11CD5-CBA8-6F4F-99BD-2BC149CFE715}"/>
    <dgm:cxn modelId="{A3CA2A8F-E7B0-BB4C-88C6-A1B123426C6F}" srcId="{7944CF69-967E-724E-BD84-A20EEFC4DE4B}" destId="{0EB577C4-AA04-E54C-B6D4-EE5929BCD86A}" srcOrd="1" destOrd="0" parTransId="{0FCB52FE-7945-1D4D-92B1-C84B2AD775D0}" sibTransId="{CE767E87-C8B5-1544-A575-7C7486D6DA63}"/>
    <dgm:cxn modelId="{BA12CCB2-DCE5-334A-A9E5-74014C36D79A}" type="presOf" srcId="{7944CF69-967E-724E-BD84-A20EEFC4DE4B}" destId="{29B007FF-0471-E548-8363-D55B5BEFDF5B}" srcOrd="0" destOrd="0" presId="urn:microsoft.com/office/officeart/2005/8/layout/hProcess9"/>
    <dgm:cxn modelId="{1DD7C3C2-2CD1-2F4A-91AA-28DB4EDD7DF6}" srcId="{7944CF69-967E-724E-BD84-A20EEFC4DE4B}" destId="{3ABB0461-BD6B-B54A-BC10-89B538C512EA}" srcOrd="3" destOrd="0" parTransId="{DEE693E7-C4C4-E842-83E0-F938D254B5E7}" sibTransId="{4CBC8549-80BA-A248-8266-912607DF97B1}"/>
    <dgm:cxn modelId="{287626DA-2D43-BA42-8756-681B98CBE183}" type="presOf" srcId="{0EB577C4-AA04-E54C-B6D4-EE5929BCD86A}" destId="{009B55AF-9B5D-394F-B372-2FF7AAF32001}" srcOrd="0" destOrd="0" presId="urn:microsoft.com/office/officeart/2005/8/layout/hProcess9"/>
    <dgm:cxn modelId="{7E301133-C35C-9943-A133-E77AAEA5B93A}" type="presParOf" srcId="{29B007FF-0471-E548-8363-D55B5BEFDF5B}" destId="{5293C883-AB23-A44C-AA34-E1DB54839372}" srcOrd="0" destOrd="0" presId="urn:microsoft.com/office/officeart/2005/8/layout/hProcess9"/>
    <dgm:cxn modelId="{D3F605B0-4DA7-374C-ABC7-970C8E44FB55}" type="presParOf" srcId="{29B007FF-0471-E548-8363-D55B5BEFDF5B}" destId="{2F8FA755-DB04-714E-8EC4-B6B42064FBAE}" srcOrd="1" destOrd="0" presId="urn:microsoft.com/office/officeart/2005/8/layout/hProcess9"/>
    <dgm:cxn modelId="{95D84EDF-2749-F444-85C8-D0EE2AC4A230}" type="presParOf" srcId="{2F8FA755-DB04-714E-8EC4-B6B42064FBAE}" destId="{ED0F7836-04AC-8C4A-9A68-803854F6C90D}" srcOrd="0" destOrd="0" presId="urn:microsoft.com/office/officeart/2005/8/layout/hProcess9"/>
    <dgm:cxn modelId="{F827FBB5-3DE8-E642-8DD5-A094B4CE7A41}" type="presParOf" srcId="{2F8FA755-DB04-714E-8EC4-B6B42064FBAE}" destId="{C067CD73-DECA-5F4C-AE1B-4B628B8E7726}" srcOrd="1" destOrd="0" presId="urn:microsoft.com/office/officeart/2005/8/layout/hProcess9"/>
    <dgm:cxn modelId="{B820E140-ABD9-3546-92D6-0F5183AE1DB1}" type="presParOf" srcId="{2F8FA755-DB04-714E-8EC4-B6B42064FBAE}" destId="{009B55AF-9B5D-394F-B372-2FF7AAF32001}" srcOrd="2" destOrd="0" presId="urn:microsoft.com/office/officeart/2005/8/layout/hProcess9"/>
    <dgm:cxn modelId="{940D6DD8-4349-CA4A-B9A5-64B17B8FDBEC}" type="presParOf" srcId="{2F8FA755-DB04-714E-8EC4-B6B42064FBAE}" destId="{0E64C8F0-52FF-5445-941B-AD32651D50E1}" srcOrd="3" destOrd="0" presId="urn:microsoft.com/office/officeart/2005/8/layout/hProcess9"/>
    <dgm:cxn modelId="{F7EB6680-5A98-6449-B95C-F5ECB74C89BE}" type="presParOf" srcId="{2F8FA755-DB04-714E-8EC4-B6B42064FBAE}" destId="{BA512B83-DE8D-584A-B5BD-95AE1CF09213}" srcOrd="4" destOrd="0" presId="urn:microsoft.com/office/officeart/2005/8/layout/hProcess9"/>
    <dgm:cxn modelId="{FEF986FA-4A1B-BC4F-98B2-B36C215DA930}" type="presParOf" srcId="{2F8FA755-DB04-714E-8EC4-B6B42064FBAE}" destId="{016780BB-BC58-DC46-BCF5-277A9F2D0E3C}" srcOrd="5" destOrd="0" presId="urn:microsoft.com/office/officeart/2005/8/layout/hProcess9"/>
    <dgm:cxn modelId="{B1CE3543-A8A8-9E42-B484-3A38C8BB0C0F}" type="presParOf" srcId="{2F8FA755-DB04-714E-8EC4-B6B42064FBAE}" destId="{61CD17FA-F64C-A14A-8022-DC12F82646D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C3BEFC-0A1D-2146-AF98-87A54A689B58}" type="doc">
      <dgm:prSet loTypeId="urn:microsoft.com/office/officeart/2009/3/layout/HorizontalOrganizationChart" loCatId="" qsTypeId="urn:microsoft.com/office/officeart/2005/8/quickstyle/simple1" qsCatId="simple" csTypeId="urn:microsoft.com/office/officeart/2005/8/colors/colorful2" csCatId="colorful" phldr="1"/>
      <dgm:spPr/>
      <dgm:t>
        <a:bodyPr/>
        <a:lstStyle/>
        <a:p>
          <a:endParaRPr lang="en-GB"/>
        </a:p>
      </dgm:t>
    </dgm:pt>
    <dgm:pt modelId="{7857CE87-76AB-5841-A550-9D5D8A38FBB0}">
      <dgm:prSet phldrT="[Text]" custT="1"/>
      <dgm:spPr/>
      <dgm:t>
        <a:bodyPr/>
        <a:lstStyle/>
        <a:p>
          <a:r>
            <a:rPr lang="en-GB" sz="1200" dirty="0">
              <a:latin typeface="Arial" panose="020B0604020202020204" pitchFamily="34" charset="0"/>
              <a:cs typeface="Arial" panose="020B0604020202020204" pitchFamily="34" charset="0"/>
            </a:rPr>
            <a:t>Policy</a:t>
          </a:r>
        </a:p>
      </dgm:t>
    </dgm:pt>
    <dgm:pt modelId="{DBE56815-E200-A444-A45A-8EF31C6C963F}" type="parTrans" cxnId="{FB6A89F3-5403-1543-81B5-3B2C745289D5}">
      <dgm:prSet/>
      <dgm:spPr/>
      <dgm:t>
        <a:bodyPr/>
        <a:lstStyle/>
        <a:p>
          <a:endParaRPr lang="en-GB" sz="900">
            <a:latin typeface="Arial" panose="020B0604020202020204" pitchFamily="34" charset="0"/>
            <a:cs typeface="Arial" panose="020B0604020202020204" pitchFamily="34" charset="0"/>
          </a:endParaRPr>
        </a:p>
      </dgm:t>
    </dgm:pt>
    <dgm:pt modelId="{BE0A7D29-B42F-354B-BF95-58C7B0A1B01E}" type="sibTrans" cxnId="{FB6A89F3-5403-1543-81B5-3B2C745289D5}">
      <dgm:prSet/>
      <dgm:spPr/>
      <dgm:t>
        <a:bodyPr/>
        <a:lstStyle/>
        <a:p>
          <a:endParaRPr lang="en-GB" sz="900">
            <a:latin typeface="Arial" panose="020B0604020202020204" pitchFamily="34" charset="0"/>
            <a:cs typeface="Arial" panose="020B0604020202020204" pitchFamily="34" charset="0"/>
          </a:endParaRPr>
        </a:p>
      </dgm:t>
    </dgm:pt>
    <dgm:pt modelId="{298910A5-8680-9346-86DC-BA4B36E89531}" type="asst">
      <dgm:prSet phldrT="[Text]" custT="1"/>
      <dgm:spPr/>
      <dgm:t>
        <a:bodyPr/>
        <a:lstStyle/>
        <a:p>
          <a:r>
            <a:rPr lang="en-GB" sz="1200" dirty="0">
              <a:latin typeface="Arial" panose="020B0604020202020204" pitchFamily="34" charset="0"/>
              <a:cs typeface="Arial" panose="020B0604020202020204" pitchFamily="34" charset="0"/>
            </a:rPr>
            <a:t>Function</a:t>
          </a:r>
        </a:p>
      </dgm:t>
    </dgm:pt>
    <dgm:pt modelId="{E3A26BB4-91AC-6B4B-B5B1-B1F9D4FC4BDE}" type="parTrans" cxnId="{091D191B-D262-AF49-BB2F-B4995C97018A}">
      <dgm:prSet/>
      <dgm:spPr/>
      <dgm:t>
        <a:bodyPr/>
        <a:lstStyle/>
        <a:p>
          <a:endParaRPr lang="en-GB" sz="900">
            <a:latin typeface="Arial" panose="020B0604020202020204" pitchFamily="34" charset="0"/>
            <a:cs typeface="Arial" panose="020B0604020202020204" pitchFamily="34" charset="0"/>
          </a:endParaRPr>
        </a:p>
      </dgm:t>
    </dgm:pt>
    <dgm:pt modelId="{2E448F61-0FC8-E343-9038-9279AD265469}" type="sibTrans" cxnId="{091D191B-D262-AF49-BB2F-B4995C97018A}">
      <dgm:prSet/>
      <dgm:spPr/>
      <dgm:t>
        <a:bodyPr/>
        <a:lstStyle/>
        <a:p>
          <a:endParaRPr lang="en-GB" sz="900">
            <a:latin typeface="Arial" panose="020B0604020202020204" pitchFamily="34" charset="0"/>
            <a:cs typeface="Arial" panose="020B0604020202020204" pitchFamily="34" charset="0"/>
          </a:endParaRPr>
        </a:p>
      </dgm:t>
    </dgm:pt>
    <dgm:pt modelId="{2E8CFB49-67D5-6E44-8D07-BAC28F7E90C4}">
      <dgm:prSet phldrT="[Text]" custT="1"/>
      <dgm:spPr/>
      <dgm:t>
        <a:bodyPr/>
        <a:lstStyle/>
        <a:p>
          <a:r>
            <a:rPr lang="en-GB" sz="1200" dirty="0">
              <a:latin typeface="Arial" panose="020B0604020202020204" pitchFamily="34" charset="0"/>
              <a:cs typeface="Arial" panose="020B0604020202020204" pitchFamily="34" charset="0"/>
            </a:rPr>
            <a:t>Parameter</a:t>
          </a:r>
        </a:p>
      </dgm:t>
    </dgm:pt>
    <dgm:pt modelId="{2D76FA00-217D-6646-A611-3B06795B1644}" type="parTrans" cxnId="{D5529BB4-2FB8-514F-B13D-3F2E96253132}">
      <dgm:prSet/>
      <dgm:spPr/>
      <dgm:t>
        <a:bodyPr/>
        <a:lstStyle/>
        <a:p>
          <a:endParaRPr lang="en-GB" sz="900">
            <a:latin typeface="Arial" panose="020B0604020202020204" pitchFamily="34" charset="0"/>
            <a:cs typeface="Arial" panose="020B0604020202020204" pitchFamily="34" charset="0"/>
          </a:endParaRPr>
        </a:p>
      </dgm:t>
    </dgm:pt>
    <dgm:pt modelId="{D53EB557-E74C-C14B-8290-E262A017E3C1}" type="sibTrans" cxnId="{D5529BB4-2FB8-514F-B13D-3F2E96253132}">
      <dgm:prSet/>
      <dgm:spPr/>
      <dgm:t>
        <a:bodyPr/>
        <a:lstStyle/>
        <a:p>
          <a:endParaRPr lang="en-GB" sz="900">
            <a:latin typeface="Arial" panose="020B0604020202020204" pitchFamily="34" charset="0"/>
            <a:cs typeface="Arial" panose="020B0604020202020204" pitchFamily="34" charset="0"/>
          </a:endParaRPr>
        </a:p>
      </dgm:t>
    </dgm:pt>
    <dgm:pt modelId="{578D6214-6BFC-0140-8DAA-5696CB9A0971}">
      <dgm:prSet phldrT="[Text]" custT="1"/>
      <dgm:spPr/>
      <dgm:t>
        <a:bodyPr/>
        <a:lstStyle/>
        <a:p>
          <a:r>
            <a:rPr lang="en-GB" sz="1200" dirty="0">
              <a:latin typeface="Arial" panose="020B0604020202020204" pitchFamily="34" charset="0"/>
              <a:cs typeface="Arial" panose="020B0604020202020204" pitchFamily="34" charset="0"/>
            </a:rPr>
            <a:t>Parameter</a:t>
          </a:r>
        </a:p>
      </dgm:t>
    </dgm:pt>
    <dgm:pt modelId="{64D4D032-3164-1544-96CB-E6F0CC99B01A}" type="parTrans" cxnId="{38D6BC27-6C25-E14B-90DA-D6FDECB83A52}">
      <dgm:prSet/>
      <dgm:spPr/>
      <dgm:t>
        <a:bodyPr/>
        <a:lstStyle/>
        <a:p>
          <a:endParaRPr lang="en-GB" sz="900">
            <a:latin typeface="Arial" panose="020B0604020202020204" pitchFamily="34" charset="0"/>
            <a:cs typeface="Arial" panose="020B0604020202020204" pitchFamily="34" charset="0"/>
          </a:endParaRPr>
        </a:p>
      </dgm:t>
    </dgm:pt>
    <dgm:pt modelId="{D43A48DE-1A06-B24D-896F-A10142BFED90}" type="sibTrans" cxnId="{38D6BC27-6C25-E14B-90DA-D6FDECB83A52}">
      <dgm:prSet/>
      <dgm:spPr/>
      <dgm:t>
        <a:bodyPr/>
        <a:lstStyle/>
        <a:p>
          <a:endParaRPr lang="en-GB" sz="900">
            <a:latin typeface="Arial" panose="020B0604020202020204" pitchFamily="34" charset="0"/>
            <a:cs typeface="Arial" panose="020B0604020202020204" pitchFamily="34" charset="0"/>
          </a:endParaRPr>
        </a:p>
      </dgm:t>
    </dgm:pt>
    <dgm:pt modelId="{E735CDCC-F0FD-DC41-BC3F-2306EEB8E511}">
      <dgm:prSet phldrT="[Text]" custT="1"/>
      <dgm:spPr/>
      <dgm:t>
        <a:bodyPr/>
        <a:lstStyle/>
        <a:p>
          <a:r>
            <a:rPr lang="en-GB" sz="1200" dirty="0">
              <a:latin typeface="Arial" panose="020B0604020202020204" pitchFamily="34" charset="0"/>
              <a:cs typeface="Arial" panose="020B0604020202020204" pitchFamily="34" charset="0"/>
            </a:rPr>
            <a:t>Parameter</a:t>
          </a:r>
        </a:p>
      </dgm:t>
    </dgm:pt>
    <dgm:pt modelId="{320AA6DF-1D5E-BF4E-A9D8-ADAB73167B88}" type="parTrans" cxnId="{4180298B-FFDF-3D4F-BA61-E2DB29B9670E}">
      <dgm:prSet/>
      <dgm:spPr/>
      <dgm:t>
        <a:bodyPr/>
        <a:lstStyle/>
        <a:p>
          <a:endParaRPr lang="en-GB" sz="900">
            <a:latin typeface="Arial" panose="020B0604020202020204" pitchFamily="34" charset="0"/>
            <a:cs typeface="Arial" panose="020B0604020202020204" pitchFamily="34" charset="0"/>
          </a:endParaRPr>
        </a:p>
      </dgm:t>
    </dgm:pt>
    <dgm:pt modelId="{A7D9E9C9-88E1-3E41-907D-6CAAC9FC6245}" type="sibTrans" cxnId="{4180298B-FFDF-3D4F-BA61-E2DB29B9670E}">
      <dgm:prSet/>
      <dgm:spPr/>
      <dgm:t>
        <a:bodyPr/>
        <a:lstStyle/>
        <a:p>
          <a:endParaRPr lang="en-GB" sz="900">
            <a:latin typeface="Arial" panose="020B0604020202020204" pitchFamily="34" charset="0"/>
            <a:cs typeface="Arial" panose="020B0604020202020204" pitchFamily="34" charset="0"/>
          </a:endParaRPr>
        </a:p>
      </dgm:t>
    </dgm:pt>
    <dgm:pt modelId="{0B992477-1897-A546-A074-0783276C2E31}" type="pres">
      <dgm:prSet presAssocID="{65C3BEFC-0A1D-2146-AF98-87A54A689B58}" presName="hierChild1" presStyleCnt="0">
        <dgm:presLayoutVars>
          <dgm:orgChart val="1"/>
          <dgm:chPref val="1"/>
          <dgm:dir/>
          <dgm:animOne val="branch"/>
          <dgm:animLvl val="lvl"/>
          <dgm:resizeHandles/>
        </dgm:presLayoutVars>
      </dgm:prSet>
      <dgm:spPr/>
    </dgm:pt>
    <dgm:pt modelId="{0FFC8920-41DA-8E4F-859A-4ED0ACCF42C9}" type="pres">
      <dgm:prSet presAssocID="{7857CE87-76AB-5841-A550-9D5D8A38FBB0}" presName="hierRoot1" presStyleCnt="0">
        <dgm:presLayoutVars>
          <dgm:hierBranch val="init"/>
        </dgm:presLayoutVars>
      </dgm:prSet>
      <dgm:spPr/>
    </dgm:pt>
    <dgm:pt modelId="{EF17587F-BEC0-BB4D-A9C4-94E2D7B7E9E6}" type="pres">
      <dgm:prSet presAssocID="{7857CE87-76AB-5841-A550-9D5D8A38FBB0}" presName="rootComposite1" presStyleCnt="0"/>
      <dgm:spPr/>
    </dgm:pt>
    <dgm:pt modelId="{28D40133-1EB4-4C4F-8DF2-010958B7608F}" type="pres">
      <dgm:prSet presAssocID="{7857CE87-76AB-5841-A550-9D5D8A38FBB0}" presName="rootText1" presStyleLbl="node0" presStyleIdx="0" presStyleCnt="1">
        <dgm:presLayoutVars>
          <dgm:chPref val="3"/>
        </dgm:presLayoutVars>
      </dgm:prSet>
      <dgm:spPr/>
    </dgm:pt>
    <dgm:pt modelId="{A698BBED-33F0-894A-8C18-53DD51530966}" type="pres">
      <dgm:prSet presAssocID="{7857CE87-76AB-5841-A550-9D5D8A38FBB0}" presName="rootConnector1" presStyleLbl="node1" presStyleIdx="0" presStyleCnt="0"/>
      <dgm:spPr/>
    </dgm:pt>
    <dgm:pt modelId="{D3937A73-A7C6-884F-8EE0-2D0ECA8680CF}" type="pres">
      <dgm:prSet presAssocID="{7857CE87-76AB-5841-A550-9D5D8A38FBB0}" presName="hierChild2" presStyleCnt="0"/>
      <dgm:spPr/>
    </dgm:pt>
    <dgm:pt modelId="{AA002D6B-8562-634C-ADE2-B6D2E8643D49}" type="pres">
      <dgm:prSet presAssocID="{2D76FA00-217D-6646-A611-3B06795B1644}" presName="Name64" presStyleLbl="parChTrans1D2" presStyleIdx="0" presStyleCnt="4"/>
      <dgm:spPr/>
    </dgm:pt>
    <dgm:pt modelId="{E0B70AB2-FEFD-2342-BC44-9D294A80B4E5}" type="pres">
      <dgm:prSet presAssocID="{2E8CFB49-67D5-6E44-8D07-BAC28F7E90C4}" presName="hierRoot2" presStyleCnt="0">
        <dgm:presLayoutVars>
          <dgm:hierBranch val="init"/>
        </dgm:presLayoutVars>
      </dgm:prSet>
      <dgm:spPr/>
    </dgm:pt>
    <dgm:pt modelId="{81A00CFD-A974-7F48-831E-8B5AF8AD279B}" type="pres">
      <dgm:prSet presAssocID="{2E8CFB49-67D5-6E44-8D07-BAC28F7E90C4}" presName="rootComposite" presStyleCnt="0"/>
      <dgm:spPr/>
    </dgm:pt>
    <dgm:pt modelId="{96916D08-F133-5647-AD12-F2553E69E4F3}" type="pres">
      <dgm:prSet presAssocID="{2E8CFB49-67D5-6E44-8D07-BAC28F7E90C4}" presName="rootText" presStyleLbl="node2" presStyleIdx="0" presStyleCnt="3">
        <dgm:presLayoutVars>
          <dgm:chPref val="3"/>
        </dgm:presLayoutVars>
      </dgm:prSet>
      <dgm:spPr/>
    </dgm:pt>
    <dgm:pt modelId="{2465D717-B662-F94E-9390-9C7DBD2087BF}" type="pres">
      <dgm:prSet presAssocID="{2E8CFB49-67D5-6E44-8D07-BAC28F7E90C4}" presName="rootConnector" presStyleLbl="node2" presStyleIdx="0" presStyleCnt="3"/>
      <dgm:spPr/>
    </dgm:pt>
    <dgm:pt modelId="{6C14DE2A-3C5F-EA48-9CDF-1E24D888A553}" type="pres">
      <dgm:prSet presAssocID="{2E8CFB49-67D5-6E44-8D07-BAC28F7E90C4}" presName="hierChild4" presStyleCnt="0"/>
      <dgm:spPr/>
    </dgm:pt>
    <dgm:pt modelId="{0DDAD61C-2B69-1E48-B071-918CEBF6A826}" type="pres">
      <dgm:prSet presAssocID="{2E8CFB49-67D5-6E44-8D07-BAC28F7E90C4}" presName="hierChild5" presStyleCnt="0"/>
      <dgm:spPr/>
    </dgm:pt>
    <dgm:pt modelId="{B1344BFB-6F45-0A4A-AADB-2C5A95653286}" type="pres">
      <dgm:prSet presAssocID="{64D4D032-3164-1544-96CB-E6F0CC99B01A}" presName="Name64" presStyleLbl="parChTrans1D2" presStyleIdx="1" presStyleCnt="4"/>
      <dgm:spPr/>
    </dgm:pt>
    <dgm:pt modelId="{8B2B410E-EC78-5240-856B-9C48C960507D}" type="pres">
      <dgm:prSet presAssocID="{578D6214-6BFC-0140-8DAA-5696CB9A0971}" presName="hierRoot2" presStyleCnt="0">
        <dgm:presLayoutVars>
          <dgm:hierBranch val="init"/>
        </dgm:presLayoutVars>
      </dgm:prSet>
      <dgm:spPr/>
    </dgm:pt>
    <dgm:pt modelId="{6DD2C1D6-456B-6248-9B8C-2E7D7F4C7797}" type="pres">
      <dgm:prSet presAssocID="{578D6214-6BFC-0140-8DAA-5696CB9A0971}" presName="rootComposite" presStyleCnt="0"/>
      <dgm:spPr/>
    </dgm:pt>
    <dgm:pt modelId="{F5357268-B42E-2B44-8F32-1247FA058118}" type="pres">
      <dgm:prSet presAssocID="{578D6214-6BFC-0140-8DAA-5696CB9A0971}" presName="rootText" presStyleLbl="node2" presStyleIdx="1" presStyleCnt="3">
        <dgm:presLayoutVars>
          <dgm:chPref val="3"/>
        </dgm:presLayoutVars>
      </dgm:prSet>
      <dgm:spPr/>
    </dgm:pt>
    <dgm:pt modelId="{FF17F935-76C7-944C-BF31-F7FB4AABE17D}" type="pres">
      <dgm:prSet presAssocID="{578D6214-6BFC-0140-8DAA-5696CB9A0971}" presName="rootConnector" presStyleLbl="node2" presStyleIdx="1" presStyleCnt="3"/>
      <dgm:spPr/>
    </dgm:pt>
    <dgm:pt modelId="{7723B539-2D51-DE4A-8C8A-AC3C0B3B9192}" type="pres">
      <dgm:prSet presAssocID="{578D6214-6BFC-0140-8DAA-5696CB9A0971}" presName="hierChild4" presStyleCnt="0"/>
      <dgm:spPr/>
    </dgm:pt>
    <dgm:pt modelId="{4F22D05D-A732-464D-ABD7-A7114AD3D83C}" type="pres">
      <dgm:prSet presAssocID="{578D6214-6BFC-0140-8DAA-5696CB9A0971}" presName="hierChild5" presStyleCnt="0"/>
      <dgm:spPr/>
    </dgm:pt>
    <dgm:pt modelId="{26AC4829-C3E0-8C48-95A9-4EC2B5F7F00E}" type="pres">
      <dgm:prSet presAssocID="{320AA6DF-1D5E-BF4E-A9D8-ADAB73167B88}" presName="Name64" presStyleLbl="parChTrans1D2" presStyleIdx="2" presStyleCnt="4"/>
      <dgm:spPr/>
    </dgm:pt>
    <dgm:pt modelId="{9A0856C4-80BD-E84D-BC18-BCC7F2AD5505}" type="pres">
      <dgm:prSet presAssocID="{E735CDCC-F0FD-DC41-BC3F-2306EEB8E511}" presName="hierRoot2" presStyleCnt="0">
        <dgm:presLayoutVars>
          <dgm:hierBranch val="init"/>
        </dgm:presLayoutVars>
      </dgm:prSet>
      <dgm:spPr/>
    </dgm:pt>
    <dgm:pt modelId="{998B4EEE-7069-3D4F-8EE2-11CA24FA7C72}" type="pres">
      <dgm:prSet presAssocID="{E735CDCC-F0FD-DC41-BC3F-2306EEB8E511}" presName="rootComposite" presStyleCnt="0"/>
      <dgm:spPr/>
    </dgm:pt>
    <dgm:pt modelId="{B05F5616-0A0F-034E-B577-BF435E97BBC8}" type="pres">
      <dgm:prSet presAssocID="{E735CDCC-F0FD-DC41-BC3F-2306EEB8E511}" presName="rootText" presStyleLbl="node2" presStyleIdx="2" presStyleCnt="3">
        <dgm:presLayoutVars>
          <dgm:chPref val="3"/>
        </dgm:presLayoutVars>
      </dgm:prSet>
      <dgm:spPr/>
    </dgm:pt>
    <dgm:pt modelId="{BF955663-21BC-524E-98BD-BB2D880D2D92}" type="pres">
      <dgm:prSet presAssocID="{E735CDCC-F0FD-DC41-BC3F-2306EEB8E511}" presName="rootConnector" presStyleLbl="node2" presStyleIdx="2" presStyleCnt="3"/>
      <dgm:spPr/>
    </dgm:pt>
    <dgm:pt modelId="{3554E55E-ED76-134C-A660-FC3747E75974}" type="pres">
      <dgm:prSet presAssocID="{E735CDCC-F0FD-DC41-BC3F-2306EEB8E511}" presName="hierChild4" presStyleCnt="0"/>
      <dgm:spPr/>
    </dgm:pt>
    <dgm:pt modelId="{586F2265-64E8-C74D-BD9F-0AB9CCC6B9E8}" type="pres">
      <dgm:prSet presAssocID="{E735CDCC-F0FD-DC41-BC3F-2306EEB8E511}" presName="hierChild5" presStyleCnt="0"/>
      <dgm:spPr/>
    </dgm:pt>
    <dgm:pt modelId="{7590CC5F-1B9A-4A48-8FA0-F3CBD2BA16A8}" type="pres">
      <dgm:prSet presAssocID="{7857CE87-76AB-5841-A550-9D5D8A38FBB0}" presName="hierChild3" presStyleCnt="0"/>
      <dgm:spPr/>
    </dgm:pt>
    <dgm:pt modelId="{0960BC4E-5C84-A142-B4D8-FF25507FE48B}" type="pres">
      <dgm:prSet presAssocID="{E3A26BB4-91AC-6B4B-B5B1-B1F9D4FC4BDE}" presName="Name115" presStyleLbl="parChTrans1D2" presStyleIdx="3" presStyleCnt="4"/>
      <dgm:spPr/>
    </dgm:pt>
    <dgm:pt modelId="{2B149036-536F-644B-9527-FA99A64E6303}" type="pres">
      <dgm:prSet presAssocID="{298910A5-8680-9346-86DC-BA4B36E89531}" presName="hierRoot3" presStyleCnt="0">
        <dgm:presLayoutVars>
          <dgm:hierBranch val="init"/>
        </dgm:presLayoutVars>
      </dgm:prSet>
      <dgm:spPr/>
    </dgm:pt>
    <dgm:pt modelId="{601245FF-DB7F-5244-956F-7E811210EA7C}" type="pres">
      <dgm:prSet presAssocID="{298910A5-8680-9346-86DC-BA4B36E89531}" presName="rootComposite3" presStyleCnt="0"/>
      <dgm:spPr/>
    </dgm:pt>
    <dgm:pt modelId="{2AE603DD-AE24-7A4B-A484-447BA3FB057B}" type="pres">
      <dgm:prSet presAssocID="{298910A5-8680-9346-86DC-BA4B36E89531}" presName="rootText3" presStyleLbl="asst1" presStyleIdx="0" presStyleCnt="1">
        <dgm:presLayoutVars>
          <dgm:chPref val="3"/>
        </dgm:presLayoutVars>
      </dgm:prSet>
      <dgm:spPr/>
    </dgm:pt>
    <dgm:pt modelId="{79669336-0AB7-B64E-BBCA-03F5F40A80B7}" type="pres">
      <dgm:prSet presAssocID="{298910A5-8680-9346-86DC-BA4B36E89531}" presName="rootConnector3" presStyleLbl="asst1" presStyleIdx="0" presStyleCnt="1"/>
      <dgm:spPr/>
    </dgm:pt>
    <dgm:pt modelId="{6128CD30-20CB-A34D-B185-F1C4572DED80}" type="pres">
      <dgm:prSet presAssocID="{298910A5-8680-9346-86DC-BA4B36E89531}" presName="hierChild6" presStyleCnt="0"/>
      <dgm:spPr/>
    </dgm:pt>
    <dgm:pt modelId="{2477D7EC-ABED-E342-AAB7-B556CF2307B0}" type="pres">
      <dgm:prSet presAssocID="{298910A5-8680-9346-86DC-BA4B36E89531}" presName="hierChild7" presStyleCnt="0"/>
      <dgm:spPr/>
    </dgm:pt>
  </dgm:ptLst>
  <dgm:cxnLst>
    <dgm:cxn modelId="{091D191B-D262-AF49-BB2F-B4995C97018A}" srcId="{7857CE87-76AB-5841-A550-9D5D8A38FBB0}" destId="{298910A5-8680-9346-86DC-BA4B36E89531}" srcOrd="0" destOrd="0" parTransId="{E3A26BB4-91AC-6B4B-B5B1-B1F9D4FC4BDE}" sibTransId="{2E448F61-0FC8-E343-9038-9279AD265469}"/>
    <dgm:cxn modelId="{38D6BC27-6C25-E14B-90DA-D6FDECB83A52}" srcId="{7857CE87-76AB-5841-A550-9D5D8A38FBB0}" destId="{578D6214-6BFC-0140-8DAA-5696CB9A0971}" srcOrd="2" destOrd="0" parTransId="{64D4D032-3164-1544-96CB-E6F0CC99B01A}" sibTransId="{D43A48DE-1A06-B24D-896F-A10142BFED90}"/>
    <dgm:cxn modelId="{794C002B-F30D-4E29-876E-080BE768036A}" type="presOf" srcId="{298910A5-8680-9346-86DC-BA4B36E89531}" destId="{79669336-0AB7-B64E-BBCA-03F5F40A80B7}" srcOrd="1" destOrd="0" presId="urn:microsoft.com/office/officeart/2009/3/layout/HorizontalOrganizationChart"/>
    <dgm:cxn modelId="{90A0422E-5F84-4EA5-9256-4A8F5437B367}" type="presOf" srcId="{578D6214-6BFC-0140-8DAA-5696CB9A0971}" destId="{FF17F935-76C7-944C-BF31-F7FB4AABE17D}" srcOrd="1" destOrd="0" presId="urn:microsoft.com/office/officeart/2009/3/layout/HorizontalOrganizationChart"/>
    <dgm:cxn modelId="{B866625F-150A-4387-BD73-0D7FF43453B5}" type="presOf" srcId="{E735CDCC-F0FD-DC41-BC3F-2306EEB8E511}" destId="{B05F5616-0A0F-034E-B577-BF435E97BBC8}" srcOrd="0" destOrd="0" presId="urn:microsoft.com/office/officeart/2009/3/layout/HorizontalOrganizationChart"/>
    <dgm:cxn modelId="{8B37F347-7A26-49A8-AB2E-4BB80AEB1098}" type="presOf" srcId="{7857CE87-76AB-5841-A550-9D5D8A38FBB0}" destId="{A698BBED-33F0-894A-8C18-53DD51530966}" srcOrd="1" destOrd="0" presId="urn:microsoft.com/office/officeart/2009/3/layout/HorizontalOrganizationChart"/>
    <dgm:cxn modelId="{B8D9C84D-4DEB-410B-AC6B-20BDBE491CCF}" type="presOf" srcId="{E735CDCC-F0FD-DC41-BC3F-2306EEB8E511}" destId="{BF955663-21BC-524E-98BD-BB2D880D2D92}" srcOrd="1" destOrd="0" presId="urn:microsoft.com/office/officeart/2009/3/layout/HorizontalOrganizationChart"/>
    <dgm:cxn modelId="{BDC63F51-654E-48F7-82B3-2CCE92189B98}" type="presOf" srcId="{65C3BEFC-0A1D-2146-AF98-87A54A689B58}" destId="{0B992477-1897-A546-A074-0783276C2E31}" srcOrd="0" destOrd="0" presId="urn:microsoft.com/office/officeart/2009/3/layout/HorizontalOrganizationChart"/>
    <dgm:cxn modelId="{3692AA53-9899-4D2F-BACB-C82C7BCD53FC}" type="presOf" srcId="{2E8CFB49-67D5-6E44-8D07-BAC28F7E90C4}" destId="{96916D08-F133-5647-AD12-F2553E69E4F3}" srcOrd="0" destOrd="0" presId="urn:microsoft.com/office/officeart/2009/3/layout/HorizontalOrganizationChart"/>
    <dgm:cxn modelId="{368ACB86-5C4C-4DF8-A17B-CD2EB1DD8191}" type="presOf" srcId="{2D76FA00-217D-6646-A611-3B06795B1644}" destId="{AA002D6B-8562-634C-ADE2-B6D2E8643D49}" srcOrd="0" destOrd="0" presId="urn:microsoft.com/office/officeart/2009/3/layout/HorizontalOrganizationChart"/>
    <dgm:cxn modelId="{8F61AF89-3D38-4F00-A55A-BD8E076DB57C}" type="presOf" srcId="{7857CE87-76AB-5841-A550-9D5D8A38FBB0}" destId="{28D40133-1EB4-4C4F-8DF2-010958B7608F}" srcOrd="0" destOrd="0" presId="urn:microsoft.com/office/officeart/2009/3/layout/HorizontalOrganizationChart"/>
    <dgm:cxn modelId="{4180298B-FFDF-3D4F-BA61-E2DB29B9670E}" srcId="{7857CE87-76AB-5841-A550-9D5D8A38FBB0}" destId="{E735CDCC-F0FD-DC41-BC3F-2306EEB8E511}" srcOrd="3" destOrd="0" parTransId="{320AA6DF-1D5E-BF4E-A9D8-ADAB73167B88}" sibTransId="{A7D9E9C9-88E1-3E41-907D-6CAAC9FC6245}"/>
    <dgm:cxn modelId="{B72AC0A4-0AA5-4DB2-B0F2-4D9FE642286F}" type="presOf" srcId="{578D6214-6BFC-0140-8DAA-5696CB9A0971}" destId="{F5357268-B42E-2B44-8F32-1247FA058118}" srcOrd="0" destOrd="0" presId="urn:microsoft.com/office/officeart/2009/3/layout/HorizontalOrganizationChart"/>
    <dgm:cxn modelId="{EEFD70A5-3D29-41D0-A620-0DDF6A9B1D8D}" type="presOf" srcId="{298910A5-8680-9346-86DC-BA4B36E89531}" destId="{2AE603DD-AE24-7A4B-A484-447BA3FB057B}" srcOrd="0" destOrd="0" presId="urn:microsoft.com/office/officeart/2009/3/layout/HorizontalOrganizationChart"/>
    <dgm:cxn modelId="{46F855AC-A8C7-4647-BF6F-E74734FD11E2}" type="presOf" srcId="{E3A26BB4-91AC-6B4B-B5B1-B1F9D4FC4BDE}" destId="{0960BC4E-5C84-A142-B4D8-FF25507FE48B}" srcOrd="0" destOrd="0" presId="urn:microsoft.com/office/officeart/2009/3/layout/HorizontalOrganizationChart"/>
    <dgm:cxn modelId="{D5529BB4-2FB8-514F-B13D-3F2E96253132}" srcId="{7857CE87-76AB-5841-A550-9D5D8A38FBB0}" destId="{2E8CFB49-67D5-6E44-8D07-BAC28F7E90C4}" srcOrd="1" destOrd="0" parTransId="{2D76FA00-217D-6646-A611-3B06795B1644}" sibTransId="{D53EB557-E74C-C14B-8290-E262A017E3C1}"/>
    <dgm:cxn modelId="{560962CC-1740-4BFE-B2C2-BA5F3A99CF17}" type="presOf" srcId="{2E8CFB49-67D5-6E44-8D07-BAC28F7E90C4}" destId="{2465D717-B662-F94E-9390-9C7DBD2087BF}" srcOrd="1" destOrd="0" presId="urn:microsoft.com/office/officeart/2009/3/layout/HorizontalOrganizationChart"/>
    <dgm:cxn modelId="{F64F5ADE-C747-4AAD-8F72-2AC28A22300A}" type="presOf" srcId="{64D4D032-3164-1544-96CB-E6F0CC99B01A}" destId="{B1344BFB-6F45-0A4A-AADB-2C5A95653286}" srcOrd="0" destOrd="0" presId="urn:microsoft.com/office/officeart/2009/3/layout/HorizontalOrganizationChart"/>
    <dgm:cxn modelId="{DFD833F2-4E9F-4207-A70F-FDEB39DF98C2}" type="presOf" srcId="{320AA6DF-1D5E-BF4E-A9D8-ADAB73167B88}" destId="{26AC4829-C3E0-8C48-95A9-4EC2B5F7F00E}" srcOrd="0" destOrd="0" presId="urn:microsoft.com/office/officeart/2009/3/layout/HorizontalOrganizationChart"/>
    <dgm:cxn modelId="{FB6A89F3-5403-1543-81B5-3B2C745289D5}" srcId="{65C3BEFC-0A1D-2146-AF98-87A54A689B58}" destId="{7857CE87-76AB-5841-A550-9D5D8A38FBB0}" srcOrd="0" destOrd="0" parTransId="{DBE56815-E200-A444-A45A-8EF31C6C963F}" sibTransId="{BE0A7D29-B42F-354B-BF95-58C7B0A1B01E}"/>
    <dgm:cxn modelId="{7AD90525-E296-469E-838C-DC165D4E0DD6}" type="presParOf" srcId="{0B992477-1897-A546-A074-0783276C2E31}" destId="{0FFC8920-41DA-8E4F-859A-4ED0ACCF42C9}" srcOrd="0" destOrd="0" presId="urn:microsoft.com/office/officeart/2009/3/layout/HorizontalOrganizationChart"/>
    <dgm:cxn modelId="{5AE26C9A-1E5E-4013-9E8E-04C8FBBAFCAA}" type="presParOf" srcId="{0FFC8920-41DA-8E4F-859A-4ED0ACCF42C9}" destId="{EF17587F-BEC0-BB4D-A9C4-94E2D7B7E9E6}" srcOrd="0" destOrd="0" presId="urn:microsoft.com/office/officeart/2009/3/layout/HorizontalOrganizationChart"/>
    <dgm:cxn modelId="{ECD540C7-E733-49F7-AE31-0EE4CB501F81}" type="presParOf" srcId="{EF17587F-BEC0-BB4D-A9C4-94E2D7B7E9E6}" destId="{28D40133-1EB4-4C4F-8DF2-010958B7608F}" srcOrd="0" destOrd="0" presId="urn:microsoft.com/office/officeart/2009/3/layout/HorizontalOrganizationChart"/>
    <dgm:cxn modelId="{961989C8-9863-4409-B3D4-B5C45648A0E7}" type="presParOf" srcId="{EF17587F-BEC0-BB4D-A9C4-94E2D7B7E9E6}" destId="{A698BBED-33F0-894A-8C18-53DD51530966}" srcOrd="1" destOrd="0" presId="urn:microsoft.com/office/officeart/2009/3/layout/HorizontalOrganizationChart"/>
    <dgm:cxn modelId="{2FBD0B97-023E-48DC-9EAC-D21610D3870E}" type="presParOf" srcId="{0FFC8920-41DA-8E4F-859A-4ED0ACCF42C9}" destId="{D3937A73-A7C6-884F-8EE0-2D0ECA8680CF}" srcOrd="1" destOrd="0" presId="urn:microsoft.com/office/officeart/2009/3/layout/HorizontalOrganizationChart"/>
    <dgm:cxn modelId="{0AD80AB8-9865-4530-9A27-4A0887477C18}" type="presParOf" srcId="{D3937A73-A7C6-884F-8EE0-2D0ECA8680CF}" destId="{AA002D6B-8562-634C-ADE2-B6D2E8643D49}" srcOrd="0" destOrd="0" presId="urn:microsoft.com/office/officeart/2009/3/layout/HorizontalOrganizationChart"/>
    <dgm:cxn modelId="{D8847E44-33A7-4155-9F93-8C8286BDF9AB}" type="presParOf" srcId="{D3937A73-A7C6-884F-8EE0-2D0ECA8680CF}" destId="{E0B70AB2-FEFD-2342-BC44-9D294A80B4E5}" srcOrd="1" destOrd="0" presId="urn:microsoft.com/office/officeart/2009/3/layout/HorizontalOrganizationChart"/>
    <dgm:cxn modelId="{0ACB4460-2974-4271-9D1F-9AAB7BDCE255}" type="presParOf" srcId="{E0B70AB2-FEFD-2342-BC44-9D294A80B4E5}" destId="{81A00CFD-A974-7F48-831E-8B5AF8AD279B}" srcOrd="0" destOrd="0" presId="urn:microsoft.com/office/officeart/2009/3/layout/HorizontalOrganizationChart"/>
    <dgm:cxn modelId="{32174DB2-542F-483A-8734-64835DA1E58B}" type="presParOf" srcId="{81A00CFD-A974-7F48-831E-8B5AF8AD279B}" destId="{96916D08-F133-5647-AD12-F2553E69E4F3}" srcOrd="0" destOrd="0" presId="urn:microsoft.com/office/officeart/2009/3/layout/HorizontalOrganizationChart"/>
    <dgm:cxn modelId="{538D9F17-5731-4659-AD3D-FE374537A9DA}" type="presParOf" srcId="{81A00CFD-A974-7F48-831E-8B5AF8AD279B}" destId="{2465D717-B662-F94E-9390-9C7DBD2087BF}" srcOrd="1" destOrd="0" presId="urn:microsoft.com/office/officeart/2009/3/layout/HorizontalOrganizationChart"/>
    <dgm:cxn modelId="{B79C9609-C49E-4B1E-A651-6A845192E9A0}" type="presParOf" srcId="{E0B70AB2-FEFD-2342-BC44-9D294A80B4E5}" destId="{6C14DE2A-3C5F-EA48-9CDF-1E24D888A553}" srcOrd="1" destOrd="0" presId="urn:microsoft.com/office/officeart/2009/3/layout/HorizontalOrganizationChart"/>
    <dgm:cxn modelId="{7E32ADAD-CC67-4245-9F55-84E1E13F0686}" type="presParOf" srcId="{E0B70AB2-FEFD-2342-BC44-9D294A80B4E5}" destId="{0DDAD61C-2B69-1E48-B071-918CEBF6A826}" srcOrd="2" destOrd="0" presId="urn:microsoft.com/office/officeart/2009/3/layout/HorizontalOrganizationChart"/>
    <dgm:cxn modelId="{38870A80-052A-4C7C-ADB8-CB8B3ABF2877}" type="presParOf" srcId="{D3937A73-A7C6-884F-8EE0-2D0ECA8680CF}" destId="{B1344BFB-6F45-0A4A-AADB-2C5A95653286}" srcOrd="2" destOrd="0" presId="urn:microsoft.com/office/officeart/2009/3/layout/HorizontalOrganizationChart"/>
    <dgm:cxn modelId="{72ACD704-EA7D-4264-81DC-4F8AC3D845BE}" type="presParOf" srcId="{D3937A73-A7C6-884F-8EE0-2D0ECA8680CF}" destId="{8B2B410E-EC78-5240-856B-9C48C960507D}" srcOrd="3" destOrd="0" presId="urn:microsoft.com/office/officeart/2009/3/layout/HorizontalOrganizationChart"/>
    <dgm:cxn modelId="{67C7AD00-6C29-41A0-981C-F52AF4227948}" type="presParOf" srcId="{8B2B410E-EC78-5240-856B-9C48C960507D}" destId="{6DD2C1D6-456B-6248-9B8C-2E7D7F4C7797}" srcOrd="0" destOrd="0" presId="urn:microsoft.com/office/officeart/2009/3/layout/HorizontalOrganizationChart"/>
    <dgm:cxn modelId="{A2815D82-E156-4953-BB1C-683A1BFF8BE5}" type="presParOf" srcId="{6DD2C1D6-456B-6248-9B8C-2E7D7F4C7797}" destId="{F5357268-B42E-2B44-8F32-1247FA058118}" srcOrd="0" destOrd="0" presId="urn:microsoft.com/office/officeart/2009/3/layout/HorizontalOrganizationChart"/>
    <dgm:cxn modelId="{36FA1668-7FFE-46BA-8419-FC7812B7ADDF}" type="presParOf" srcId="{6DD2C1D6-456B-6248-9B8C-2E7D7F4C7797}" destId="{FF17F935-76C7-944C-BF31-F7FB4AABE17D}" srcOrd="1" destOrd="0" presId="urn:microsoft.com/office/officeart/2009/3/layout/HorizontalOrganizationChart"/>
    <dgm:cxn modelId="{AF11C94F-77B5-4543-9F18-5D68512A4D9E}" type="presParOf" srcId="{8B2B410E-EC78-5240-856B-9C48C960507D}" destId="{7723B539-2D51-DE4A-8C8A-AC3C0B3B9192}" srcOrd="1" destOrd="0" presId="urn:microsoft.com/office/officeart/2009/3/layout/HorizontalOrganizationChart"/>
    <dgm:cxn modelId="{9BB20C64-17B6-43D3-B526-49D49E3BA6E3}" type="presParOf" srcId="{8B2B410E-EC78-5240-856B-9C48C960507D}" destId="{4F22D05D-A732-464D-ABD7-A7114AD3D83C}" srcOrd="2" destOrd="0" presId="urn:microsoft.com/office/officeart/2009/3/layout/HorizontalOrganizationChart"/>
    <dgm:cxn modelId="{02ED3BF2-18FE-4D84-AFB0-DA381725F36B}" type="presParOf" srcId="{D3937A73-A7C6-884F-8EE0-2D0ECA8680CF}" destId="{26AC4829-C3E0-8C48-95A9-4EC2B5F7F00E}" srcOrd="4" destOrd="0" presId="urn:microsoft.com/office/officeart/2009/3/layout/HorizontalOrganizationChart"/>
    <dgm:cxn modelId="{872021F7-336C-415A-931A-9341804F1A73}" type="presParOf" srcId="{D3937A73-A7C6-884F-8EE0-2D0ECA8680CF}" destId="{9A0856C4-80BD-E84D-BC18-BCC7F2AD5505}" srcOrd="5" destOrd="0" presId="urn:microsoft.com/office/officeart/2009/3/layout/HorizontalOrganizationChart"/>
    <dgm:cxn modelId="{68E35E09-159F-470F-AFA5-03CFC68DC421}" type="presParOf" srcId="{9A0856C4-80BD-E84D-BC18-BCC7F2AD5505}" destId="{998B4EEE-7069-3D4F-8EE2-11CA24FA7C72}" srcOrd="0" destOrd="0" presId="urn:microsoft.com/office/officeart/2009/3/layout/HorizontalOrganizationChart"/>
    <dgm:cxn modelId="{1FBC548C-FD98-47CC-9588-9F37BA68597D}" type="presParOf" srcId="{998B4EEE-7069-3D4F-8EE2-11CA24FA7C72}" destId="{B05F5616-0A0F-034E-B577-BF435E97BBC8}" srcOrd="0" destOrd="0" presId="urn:microsoft.com/office/officeart/2009/3/layout/HorizontalOrganizationChart"/>
    <dgm:cxn modelId="{360E3E85-FE1A-4A47-A3F6-848BDA3C1519}" type="presParOf" srcId="{998B4EEE-7069-3D4F-8EE2-11CA24FA7C72}" destId="{BF955663-21BC-524E-98BD-BB2D880D2D92}" srcOrd="1" destOrd="0" presId="urn:microsoft.com/office/officeart/2009/3/layout/HorizontalOrganizationChart"/>
    <dgm:cxn modelId="{3E6F12CF-4494-469E-B75E-54C0CDC777D0}" type="presParOf" srcId="{9A0856C4-80BD-E84D-BC18-BCC7F2AD5505}" destId="{3554E55E-ED76-134C-A660-FC3747E75974}" srcOrd="1" destOrd="0" presId="urn:microsoft.com/office/officeart/2009/3/layout/HorizontalOrganizationChart"/>
    <dgm:cxn modelId="{3C060EE1-90BA-4DFD-8BA1-87AA2B3489FE}" type="presParOf" srcId="{9A0856C4-80BD-E84D-BC18-BCC7F2AD5505}" destId="{586F2265-64E8-C74D-BD9F-0AB9CCC6B9E8}" srcOrd="2" destOrd="0" presId="urn:microsoft.com/office/officeart/2009/3/layout/HorizontalOrganizationChart"/>
    <dgm:cxn modelId="{FA860A98-D2B6-48D2-8D69-910F54F0BD24}" type="presParOf" srcId="{0FFC8920-41DA-8E4F-859A-4ED0ACCF42C9}" destId="{7590CC5F-1B9A-4A48-8FA0-F3CBD2BA16A8}" srcOrd="2" destOrd="0" presId="urn:microsoft.com/office/officeart/2009/3/layout/HorizontalOrganizationChart"/>
    <dgm:cxn modelId="{4CE466BC-5DBF-4AAE-B6D0-A5569E5D2E68}" type="presParOf" srcId="{7590CC5F-1B9A-4A48-8FA0-F3CBD2BA16A8}" destId="{0960BC4E-5C84-A142-B4D8-FF25507FE48B}" srcOrd="0" destOrd="0" presId="urn:microsoft.com/office/officeart/2009/3/layout/HorizontalOrganizationChart"/>
    <dgm:cxn modelId="{9B5407FE-C52E-4D79-B7FB-085AB5D5B29D}" type="presParOf" srcId="{7590CC5F-1B9A-4A48-8FA0-F3CBD2BA16A8}" destId="{2B149036-536F-644B-9527-FA99A64E6303}" srcOrd="1" destOrd="0" presId="urn:microsoft.com/office/officeart/2009/3/layout/HorizontalOrganizationChart"/>
    <dgm:cxn modelId="{3FBF60DB-EDE7-40D5-A262-47850F64AAD5}" type="presParOf" srcId="{2B149036-536F-644B-9527-FA99A64E6303}" destId="{601245FF-DB7F-5244-956F-7E811210EA7C}" srcOrd="0" destOrd="0" presId="urn:microsoft.com/office/officeart/2009/3/layout/HorizontalOrganizationChart"/>
    <dgm:cxn modelId="{AFF26141-A70F-48C9-A01E-6BBEBF3D6B1E}" type="presParOf" srcId="{601245FF-DB7F-5244-956F-7E811210EA7C}" destId="{2AE603DD-AE24-7A4B-A484-447BA3FB057B}" srcOrd="0" destOrd="0" presId="urn:microsoft.com/office/officeart/2009/3/layout/HorizontalOrganizationChart"/>
    <dgm:cxn modelId="{027992CE-2EF9-4104-B71F-810BFFC64F47}" type="presParOf" srcId="{601245FF-DB7F-5244-956F-7E811210EA7C}" destId="{79669336-0AB7-B64E-BBCA-03F5F40A80B7}" srcOrd="1" destOrd="0" presId="urn:microsoft.com/office/officeart/2009/3/layout/HorizontalOrganizationChart"/>
    <dgm:cxn modelId="{596D9C42-08B3-46A4-8399-1B47FC53F59B}" type="presParOf" srcId="{2B149036-536F-644B-9527-FA99A64E6303}" destId="{6128CD30-20CB-A34D-B185-F1C4572DED80}" srcOrd="1" destOrd="0" presId="urn:microsoft.com/office/officeart/2009/3/layout/HorizontalOrganizationChart"/>
    <dgm:cxn modelId="{5702C49E-3F25-48C8-A205-2037EE9DB64C}" type="presParOf" srcId="{2B149036-536F-644B-9527-FA99A64E6303}" destId="{2477D7EC-ABED-E342-AAB7-B556CF2307B0}"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C3BEFC-0A1D-2146-AF98-87A54A689B58}" type="doc">
      <dgm:prSet loTypeId="urn:microsoft.com/office/officeart/2009/3/layout/HorizontalOrganizationChart" loCatId="" qsTypeId="urn:microsoft.com/office/officeart/2005/8/quickstyle/simple1" qsCatId="simple" csTypeId="urn:microsoft.com/office/officeart/2005/8/colors/colorful2" csCatId="colorful" phldr="1"/>
      <dgm:spPr/>
      <dgm:t>
        <a:bodyPr/>
        <a:lstStyle/>
        <a:p>
          <a:endParaRPr lang="en-GB"/>
        </a:p>
      </dgm:t>
    </dgm:pt>
    <dgm:pt modelId="{7857CE87-76AB-5841-A550-9D5D8A38FBB0}">
      <dgm:prSet phldrT="[Text]" custT="1"/>
      <dgm:spPr/>
      <dgm:t>
        <a:bodyPr/>
        <a:lstStyle/>
        <a:p>
          <a:r>
            <a:rPr lang="en-GB" sz="1200" dirty="0">
              <a:latin typeface="Arial" panose="020B0604020202020204" pitchFamily="34" charset="0"/>
              <a:cs typeface="Arial" panose="020B0604020202020204" pitchFamily="34" charset="0"/>
            </a:rPr>
            <a:t>Policy</a:t>
          </a:r>
        </a:p>
      </dgm:t>
    </dgm:pt>
    <dgm:pt modelId="{DBE56815-E200-A444-A45A-8EF31C6C963F}" type="parTrans" cxnId="{FB6A89F3-5403-1543-81B5-3B2C745289D5}">
      <dgm:prSet/>
      <dgm:spPr/>
      <dgm:t>
        <a:bodyPr/>
        <a:lstStyle/>
        <a:p>
          <a:endParaRPr lang="en-GB" sz="900">
            <a:latin typeface="Arial" panose="020B0604020202020204" pitchFamily="34" charset="0"/>
            <a:cs typeface="Arial" panose="020B0604020202020204" pitchFamily="34" charset="0"/>
          </a:endParaRPr>
        </a:p>
      </dgm:t>
    </dgm:pt>
    <dgm:pt modelId="{BE0A7D29-B42F-354B-BF95-58C7B0A1B01E}" type="sibTrans" cxnId="{FB6A89F3-5403-1543-81B5-3B2C745289D5}">
      <dgm:prSet/>
      <dgm:spPr/>
      <dgm:t>
        <a:bodyPr/>
        <a:lstStyle/>
        <a:p>
          <a:endParaRPr lang="en-GB" sz="900">
            <a:latin typeface="Arial" panose="020B0604020202020204" pitchFamily="34" charset="0"/>
            <a:cs typeface="Arial" panose="020B0604020202020204" pitchFamily="34" charset="0"/>
          </a:endParaRPr>
        </a:p>
      </dgm:t>
    </dgm:pt>
    <dgm:pt modelId="{298910A5-8680-9346-86DC-BA4B36E89531}" type="asst">
      <dgm:prSet phldrT="[Text]" custT="1"/>
      <dgm:spPr/>
      <dgm:t>
        <a:bodyPr/>
        <a:lstStyle/>
        <a:p>
          <a:r>
            <a:rPr lang="en-GB" sz="1200" dirty="0">
              <a:latin typeface="Arial" panose="020B0604020202020204" pitchFamily="34" charset="0"/>
              <a:cs typeface="Arial" panose="020B0604020202020204" pitchFamily="34" charset="0"/>
            </a:rPr>
            <a:t>Function</a:t>
          </a:r>
        </a:p>
      </dgm:t>
    </dgm:pt>
    <dgm:pt modelId="{E3A26BB4-91AC-6B4B-B5B1-B1F9D4FC4BDE}" type="parTrans" cxnId="{091D191B-D262-AF49-BB2F-B4995C97018A}">
      <dgm:prSet/>
      <dgm:spPr/>
      <dgm:t>
        <a:bodyPr/>
        <a:lstStyle/>
        <a:p>
          <a:endParaRPr lang="en-GB" sz="900">
            <a:latin typeface="Arial" panose="020B0604020202020204" pitchFamily="34" charset="0"/>
            <a:cs typeface="Arial" panose="020B0604020202020204" pitchFamily="34" charset="0"/>
          </a:endParaRPr>
        </a:p>
      </dgm:t>
    </dgm:pt>
    <dgm:pt modelId="{2E448F61-0FC8-E343-9038-9279AD265469}" type="sibTrans" cxnId="{091D191B-D262-AF49-BB2F-B4995C97018A}">
      <dgm:prSet/>
      <dgm:spPr/>
      <dgm:t>
        <a:bodyPr/>
        <a:lstStyle/>
        <a:p>
          <a:endParaRPr lang="en-GB" sz="900">
            <a:latin typeface="Arial" panose="020B0604020202020204" pitchFamily="34" charset="0"/>
            <a:cs typeface="Arial" panose="020B0604020202020204" pitchFamily="34" charset="0"/>
          </a:endParaRPr>
        </a:p>
      </dgm:t>
    </dgm:pt>
    <dgm:pt modelId="{2E8CFB49-67D5-6E44-8D07-BAC28F7E90C4}">
      <dgm:prSet phldrT="[Text]" custT="1"/>
      <dgm:spPr/>
      <dgm:t>
        <a:bodyPr/>
        <a:lstStyle/>
        <a:p>
          <a:r>
            <a:rPr lang="en-GB" sz="1200" dirty="0">
              <a:latin typeface="Arial" panose="020B0604020202020204" pitchFamily="34" charset="0"/>
              <a:cs typeface="Arial" panose="020B0604020202020204" pitchFamily="34" charset="0"/>
            </a:rPr>
            <a:t>Parameter</a:t>
          </a:r>
        </a:p>
      </dgm:t>
    </dgm:pt>
    <dgm:pt modelId="{2D76FA00-217D-6646-A611-3B06795B1644}" type="parTrans" cxnId="{D5529BB4-2FB8-514F-B13D-3F2E96253132}">
      <dgm:prSet/>
      <dgm:spPr/>
      <dgm:t>
        <a:bodyPr/>
        <a:lstStyle/>
        <a:p>
          <a:endParaRPr lang="en-GB" sz="900">
            <a:latin typeface="Arial" panose="020B0604020202020204" pitchFamily="34" charset="0"/>
            <a:cs typeface="Arial" panose="020B0604020202020204" pitchFamily="34" charset="0"/>
          </a:endParaRPr>
        </a:p>
      </dgm:t>
    </dgm:pt>
    <dgm:pt modelId="{D53EB557-E74C-C14B-8290-E262A017E3C1}" type="sibTrans" cxnId="{D5529BB4-2FB8-514F-B13D-3F2E96253132}">
      <dgm:prSet/>
      <dgm:spPr/>
      <dgm:t>
        <a:bodyPr/>
        <a:lstStyle/>
        <a:p>
          <a:endParaRPr lang="en-GB" sz="900">
            <a:latin typeface="Arial" panose="020B0604020202020204" pitchFamily="34" charset="0"/>
            <a:cs typeface="Arial" panose="020B0604020202020204" pitchFamily="34" charset="0"/>
          </a:endParaRPr>
        </a:p>
      </dgm:t>
    </dgm:pt>
    <dgm:pt modelId="{578D6214-6BFC-0140-8DAA-5696CB9A0971}">
      <dgm:prSet phldrT="[Text]" custT="1"/>
      <dgm:spPr/>
      <dgm:t>
        <a:bodyPr/>
        <a:lstStyle/>
        <a:p>
          <a:r>
            <a:rPr lang="en-GB" sz="1200" dirty="0">
              <a:latin typeface="Arial" panose="020B0604020202020204" pitchFamily="34" charset="0"/>
              <a:cs typeface="Arial" panose="020B0604020202020204" pitchFamily="34" charset="0"/>
            </a:rPr>
            <a:t>Parameter</a:t>
          </a:r>
        </a:p>
      </dgm:t>
    </dgm:pt>
    <dgm:pt modelId="{64D4D032-3164-1544-96CB-E6F0CC99B01A}" type="parTrans" cxnId="{38D6BC27-6C25-E14B-90DA-D6FDECB83A52}">
      <dgm:prSet/>
      <dgm:spPr/>
      <dgm:t>
        <a:bodyPr/>
        <a:lstStyle/>
        <a:p>
          <a:endParaRPr lang="en-GB" sz="900">
            <a:latin typeface="Arial" panose="020B0604020202020204" pitchFamily="34" charset="0"/>
            <a:cs typeface="Arial" panose="020B0604020202020204" pitchFamily="34" charset="0"/>
          </a:endParaRPr>
        </a:p>
      </dgm:t>
    </dgm:pt>
    <dgm:pt modelId="{D43A48DE-1A06-B24D-896F-A10142BFED90}" type="sibTrans" cxnId="{38D6BC27-6C25-E14B-90DA-D6FDECB83A52}">
      <dgm:prSet/>
      <dgm:spPr/>
      <dgm:t>
        <a:bodyPr/>
        <a:lstStyle/>
        <a:p>
          <a:endParaRPr lang="en-GB" sz="900">
            <a:latin typeface="Arial" panose="020B0604020202020204" pitchFamily="34" charset="0"/>
            <a:cs typeface="Arial" panose="020B0604020202020204" pitchFamily="34" charset="0"/>
          </a:endParaRPr>
        </a:p>
      </dgm:t>
    </dgm:pt>
    <dgm:pt modelId="{E735CDCC-F0FD-DC41-BC3F-2306EEB8E511}">
      <dgm:prSet phldrT="[Text]" custT="1"/>
      <dgm:spPr/>
      <dgm:t>
        <a:bodyPr/>
        <a:lstStyle/>
        <a:p>
          <a:r>
            <a:rPr lang="en-GB" sz="1200" dirty="0">
              <a:latin typeface="Arial" panose="020B0604020202020204" pitchFamily="34" charset="0"/>
              <a:cs typeface="Arial" panose="020B0604020202020204" pitchFamily="34" charset="0"/>
            </a:rPr>
            <a:t>Parameter</a:t>
          </a:r>
        </a:p>
      </dgm:t>
    </dgm:pt>
    <dgm:pt modelId="{320AA6DF-1D5E-BF4E-A9D8-ADAB73167B88}" type="parTrans" cxnId="{4180298B-FFDF-3D4F-BA61-E2DB29B9670E}">
      <dgm:prSet/>
      <dgm:spPr/>
      <dgm:t>
        <a:bodyPr/>
        <a:lstStyle/>
        <a:p>
          <a:endParaRPr lang="en-GB" sz="900">
            <a:latin typeface="Arial" panose="020B0604020202020204" pitchFamily="34" charset="0"/>
            <a:cs typeface="Arial" panose="020B0604020202020204" pitchFamily="34" charset="0"/>
          </a:endParaRPr>
        </a:p>
      </dgm:t>
    </dgm:pt>
    <dgm:pt modelId="{A7D9E9C9-88E1-3E41-907D-6CAAC9FC6245}" type="sibTrans" cxnId="{4180298B-FFDF-3D4F-BA61-E2DB29B9670E}">
      <dgm:prSet/>
      <dgm:spPr/>
      <dgm:t>
        <a:bodyPr/>
        <a:lstStyle/>
        <a:p>
          <a:endParaRPr lang="en-GB" sz="900">
            <a:latin typeface="Arial" panose="020B0604020202020204" pitchFamily="34" charset="0"/>
            <a:cs typeface="Arial" panose="020B0604020202020204" pitchFamily="34" charset="0"/>
          </a:endParaRPr>
        </a:p>
      </dgm:t>
    </dgm:pt>
    <dgm:pt modelId="{0B992477-1897-A546-A074-0783276C2E31}" type="pres">
      <dgm:prSet presAssocID="{65C3BEFC-0A1D-2146-AF98-87A54A689B58}" presName="hierChild1" presStyleCnt="0">
        <dgm:presLayoutVars>
          <dgm:orgChart val="1"/>
          <dgm:chPref val="1"/>
          <dgm:dir/>
          <dgm:animOne val="branch"/>
          <dgm:animLvl val="lvl"/>
          <dgm:resizeHandles/>
        </dgm:presLayoutVars>
      </dgm:prSet>
      <dgm:spPr/>
    </dgm:pt>
    <dgm:pt modelId="{0FFC8920-41DA-8E4F-859A-4ED0ACCF42C9}" type="pres">
      <dgm:prSet presAssocID="{7857CE87-76AB-5841-A550-9D5D8A38FBB0}" presName="hierRoot1" presStyleCnt="0">
        <dgm:presLayoutVars>
          <dgm:hierBranch val="init"/>
        </dgm:presLayoutVars>
      </dgm:prSet>
      <dgm:spPr/>
    </dgm:pt>
    <dgm:pt modelId="{EF17587F-BEC0-BB4D-A9C4-94E2D7B7E9E6}" type="pres">
      <dgm:prSet presAssocID="{7857CE87-76AB-5841-A550-9D5D8A38FBB0}" presName="rootComposite1" presStyleCnt="0"/>
      <dgm:spPr/>
    </dgm:pt>
    <dgm:pt modelId="{28D40133-1EB4-4C4F-8DF2-010958B7608F}" type="pres">
      <dgm:prSet presAssocID="{7857CE87-76AB-5841-A550-9D5D8A38FBB0}" presName="rootText1" presStyleLbl="node0" presStyleIdx="0" presStyleCnt="1">
        <dgm:presLayoutVars>
          <dgm:chPref val="3"/>
        </dgm:presLayoutVars>
      </dgm:prSet>
      <dgm:spPr/>
    </dgm:pt>
    <dgm:pt modelId="{A698BBED-33F0-894A-8C18-53DD51530966}" type="pres">
      <dgm:prSet presAssocID="{7857CE87-76AB-5841-A550-9D5D8A38FBB0}" presName="rootConnector1" presStyleLbl="node1" presStyleIdx="0" presStyleCnt="0"/>
      <dgm:spPr/>
    </dgm:pt>
    <dgm:pt modelId="{D3937A73-A7C6-884F-8EE0-2D0ECA8680CF}" type="pres">
      <dgm:prSet presAssocID="{7857CE87-76AB-5841-A550-9D5D8A38FBB0}" presName="hierChild2" presStyleCnt="0"/>
      <dgm:spPr/>
    </dgm:pt>
    <dgm:pt modelId="{AA002D6B-8562-634C-ADE2-B6D2E8643D49}" type="pres">
      <dgm:prSet presAssocID="{2D76FA00-217D-6646-A611-3B06795B1644}" presName="Name64" presStyleLbl="parChTrans1D2" presStyleIdx="0" presStyleCnt="4"/>
      <dgm:spPr/>
    </dgm:pt>
    <dgm:pt modelId="{E0B70AB2-FEFD-2342-BC44-9D294A80B4E5}" type="pres">
      <dgm:prSet presAssocID="{2E8CFB49-67D5-6E44-8D07-BAC28F7E90C4}" presName="hierRoot2" presStyleCnt="0">
        <dgm:presLayoutVars>
          <dgm:hierBranch val="init"/>
        </dgm:presLayoutVars>
      </dgm:prSet>
      <dgm:spPr/>
    </dgm:pt>
    <dgm:pt modelId="{81A00CFD-A974-7F48-831E-8B5AF8AD279B}" type="pres">
      <dgm:prSet presAssocID="{2E8CFB49-67D5-6E44-8D07-BAC28F7E90C4}" presName="rootComposite" presStyleCnt="0"/>
      <dgm:spPr/>
    </dgm:pt>
    <dgm:pt modelId="{96916D08-F133-5647-AD12-F2553E69E4F3}" type="pres">
      <dgm:prSet presAssocID="{2E8CFB49-67D5-6E44-8D07-BAC28F7E90C4}" presName="rootText" presStyleLbl="node2" presStyleIdx="0" presStyleCnt="3">
        <dgm:presLayoutVars>
          <dgm:chPref val="3"/>
        </dgm:presLayoutVars>
      </dgm:prSet>
      <dgm:spPr/>
    </dgm:pt>
    <dgm:pt modelId="{2465D717-B662-F94E-9390-9C7DBD2087BF}" type="pres">
      <dgm:prSet presAssocID="{2E8CFB49-67D5-6E44-8D07-BAC28F7E90C4}" presName="rootConnector" presStyleLbl="node2" presStyleIdx="0" presStyleCnt="3"/>
      <dgm:spPr/>
    </dgm:pt>
    <dgm:pt modelId="{6C14DE2A-3C5F-EA48-9CDF-1E24D888A553}" type="pres">
      <dgm:prSet presAssocID="{2E8CFB49-67D5-6E44-8D07-BAC28F7E90C4}" presName="hierChild4" presStyleCnt="0"/>
      <dgm:spPr/>
    </dgm:pt>
    <dgm:pt modelId="{0DDAD61C-2B69-1E48-B071-918CEBF6A826}" type="pres">
      <dgm:prSet presAssocID="{2E8CFB49-67D5-6E44-8D07-BAC28F7E90C4}" presName="hierChild5" presStyleCnt="0"/>
      <dgm:spPr/>
    </dgm:pt>
    <dgm:pt modelId="{B1344BFB-6F45-0A4A-AADB-2C5A95653286}" type="pres">
      <dgm:prSet presAssocID="{64D4D032-3164-1544-96CB-E6F0CC99B01A}" presName="Name64" presStyleLbl="parChTrans1D2" presStyleIdx="1" presStyleCnt="4"/>
      <dgm:spPr/>
    </dgm:pt>
    <dgm:pt modelId="{8B2B410E-EC78-5240-856B-9C48C960507D}" type="pres">
      <dgm:prSet presAssocID="{578D6214-6BFC-0140-8DAA-5696CB9A0971}" presName="hierRoot2" presStyleCnt="0">
        <dgm:presLayoutVars>
          <dgm:hierBranch val="init"/>
        </dgm:presLayoutVars>
      </dgm:prSet>
      <dgm:spPr/>
    </dgm:pt>
    <dgm:pt modelId="{6DD2C1D6-456B-6248-9B8C-2E7D7F4C7797}" type="pres">
      <dgm:prSet presAssocID="{578D6214-6BFC-0140-8DAA-5696CB9A0971}" presName="rootComposite" presStyleCnt="0"/>
      <dgm:spPr/>
    </dgm:pt>
    <dgm:pt modelId="{F5357268-B42E-2B44-8F32-1247FA058118}" type="pres">
      <dgm:prSet presAssocID="{578D6214-6BFC-0140-8DAA-5696CB9A0971}" presName="rootText" presStyleLbl="node2" presStyleIdx="1" presStyleCnt="3">
        <dgm:presLayoutVars>
          <dgm:chPref val="3"/>
        </dgm:presLayoutVars>
      </dgm:prSet>
      <dgm:spPr/>
    </dgm:pt>
    <dgm:pt modelId="{FF17F935-76C7-944C-BF31-F7FB4AABE17D}" type="pres">
      <dgm:prSet presAssocID="{578D6214-6BFC-0140-8DAA-5696CB9A0971}" presName="rootConnector" presStyleLbl="node2" presStyleIdx="1" presStyleCnt="3"/>
      <dgm:spPr/>
    </dgm:pt>
    <dgm:pt modelId="{7723B539-2D51-DE4A-8C8A-AC3C0B3B9192}" type="pres">
      <dgm:prSet presAssocID="{578D6214-6BFC-0140-8DAA-5696CB9A0971}" presName="hierChild4" presStyleCnt="0"/>
      <dgm:spPr/>
    </dgm:pt>
    <dgm:pt modelId="{4F22D05D-A732-464D-ABD7-A7114AD3D83C}" type="pres">
      <dgm:prSet presAssocID="{578D6214-6BFC-0140-8DAA-5696CB9A0971}" presName="hierChild5" presStyleCnt="0"/>
      <dgm:spPr/>
    </dgm:pt>
    <dgm:pt modelId="{26AC4829-C3E0-8C48-95A9-4EC2B5F7F00E}" type="pres">
      <dgm:prSet presAssocID="{320AA6DF-1D5E-BF4E-A9D8-ADAB73167B88}" presName="Name64" presStyleLbl="parChTrans1D2" presStyleIdx="2" presStyleCnt="4"/>
      <dgm:spPr/>
    </dgm:pt>
    <dgm:pt modelId="{9A0856C4-80BD-E84D-BC18-BCC7F2AD5505}" type="pres">
      <dgm:prSet presAssocID="{E735CDCC-F0FD-DC41-BC3F-2306EEB8E511}" presName="hierRoot2" presStyleCnt="0">
        <dgm:presLayoutVars>
          <dgm:hierBranch val="init"/>
        </dgm:presLayoutVars>
      </dgm:prSet>
      <dgm:spPr/>
    </dgm:pt>
    <dgm:pt modelId="{998B4EEE-7069-3D4F-8EE2-11CA24FA7C72}" type="pres">
      <dgm:prSet presAssocID="{E735CDCC-F0FD-DC41-BC3F-2306EEB8E511}" presName="rootComposite" presStyleCnt="0"/>
      <dgm:spPr/>
    </dgm:pt>
    <dgm:pt modelId="{B05F5616-0A0F-034E-B577-BF435E97BBC8}" type="pres">
      <dgm:prSet presAssocID="{E735CDCC-F0FD-DC41-BC3F-2306EEB8E511}" presName="rootText" presStyleLbl="node2" presStyleIdx="2" presStyleCnt="3">
        <dgm:presLayoutVars>
          <dgm:chPref val="3"/>
        </dgm:presLayoutVars>
      </dgm:prSet>
      <dgm:spPr/>
    </dgm:pt>
    <dgm:pt modelId="{BF955663-21BC-524E-98BD-BB2D880D2D92}" type="pres">
      <dgm:prSet presAssocID="{E735CDCC-F0FD-DC41-BC3F-2306EEB8E511}" presName="rootConnector" presStyleLbl="node2" presStyleIdx="2" presStyleCnt="3"/>
      <dgm:spPr/>
    </dgm:pt>
    <dgm:pt modelId="{3554E55E-ED76-134C-A660-FC3747E75974}" type="pres">
      <dgm:prSet presAssocID="{E735CDCC-F0FD-DC41-BC3F-2306EEB8E511}" presName="hierChild4" presStyleCnt="0"/>
      <dgm:spPr/>
    </dgm:pt>
    <dgm:pt modelId="{586F2265-64E8-C74D-BD9F-0AB9CCC6B9E8}" type="pres">
      <dgm:prSet presAssocID="{E735CDCC-F0FD-DC41-BC3F-2306EEB8E511}" presName="hierChild5" presStyleCnt="0"/>
      <dgm:spPr/>
    </dgm:pt>
    <dgm:pt modelId="{7590CC5F-1B9A-4A48-8FA0-F3CBD2BA16A8}" type="pres">
      <dgm:prSet presAssocID="{7857CE87-76AB-5841-A550-9D5D8A38FBB0}" presName="hierChild3" presStyleCnt="0"/>
      <dgm:spPr/>
    </dgm:pt>
    <dgm:pt modelId="{0960BC4E-5C84-A142-B4D8-FF25507FE48B}" type="pres">
      <dgm:prSet presAssocID="{E3A26BB4-91AC-6B4B-B5B1-B1F9D4FC4BDE}" presName="Name115" presStyleLbl="parChTrans1D2" presStyleIdx="3" presStyleCnt="4"/>
      <dgm:spPr/>
    </dgm:pt>
    <dgm:pt modelId="{2B149036-536F-644B-9527-FA99A64E6303}" type="pres">
      <dgm:prSet presAssocID="{298910A5-8680-9346-86DC-BA4B36E89531}" presName="hierRoot3" presStyleCnt="0">
        <dgm:presLayoutVars>
          <dgm:hierBranch val="init"/>
        </dgm:presLayoutVars>
      </dgm:prSet>
      <dgm:spPr/>
    </dgm:pt>
    <dgm:pt modelId="{601245FF-DB7F-5244-956F-7E811210EA7C}" type="pres">
      <dgm:prSet presAssocID="{298910A5-8680-9346-86DC-BA4B36E89531}" presName="rootComposite3" presStyleCnt="0"/>
      <dgm:spPr/>
    </dgm:pt>
    <dgm:pt modelId="{2AE603DD-AE24-7A4B-A484-447BA3FB057B}" type="pres">
      <dgm:prSet presAssocID="{298910A5-8680-9346-86DC-BA4B36E89531}" presName="rootText3" presStyleLbl="asst1" presStyleIdx="0" presStyleCnt="1">
        <dgm:presLayoutVars>
          <dgm:chPref val="3"/>
        </dgm:presLayoutVars>
      </dgm:prSet>
      <dgm:spPr/>
    </dgm:pt>
    <dgm:pt modelId="{79669336-0AB7-B64E-BBCA-03F5F40A80B7}" type="pres">
      <dgm:prSet presAssocID="{298910A5-8680-9346-86DC-BA4B36E89531}" presName="rootConnector3" presStyleLbl="asst1" presStyleIdx="0" presStyleCnt="1"/>
      <dgm:spPr/>
    </dgm:pt>
    <dgm:pt modelId="{6128CD30-20CB-A34D-B185-F1C4572DED80}" type="pres">
      <dgm:prSet presAssocID="{298910A5-8680-9346-86DC-BA4B36E89531}" presName="hierChild6" presStyleCnt="0"/>
      <dgm:spPr/>
    </dgm:pt>
    <dgm:pt modelId="{2477D7EC-ABED-E342-AAB7-B556CF2307B0}" type="pres">
      <dgm:prSet presAssocID="{298910A5-8680-9346-86DC-BA4B36E89531}" presName="hierChild7" presStyleCnt="0"/>
      <dgm:spPr/>
    </dgm:pt>
  </dgm:ptLst>
  <dgm:cxnLst>
    <dgm:cxn modelId="{001A1B06-A840-47FE-A3D4-4FEE3330B054}" type="presOf" srcId="{E735CDCC-F0FD-DC41-BC3F-2306EEB8E511}" destId="{B05F5616-0A0F-034E-B577-BF435E97BBC8}" srcOrd="0" destOrd="0" presId="urn:microsoft.com/office/officeart/2009/3/layout/HorizontalOrganizationChart"/>
    <dgm:cxn modelId="{BB8F0D0B-0A8C-444B-BC54-290F720D0D4E}" type="presOf" srcId="{7857CE87-76AB-5841-A550-9D5D8A38FBB0}" destId="{A698BBED-33F0-894A-8C18-53DD51530966}" srcOrd="1" destOrd="0" presId="urn:microsoft.com/office/officeart/2009/3/layout/HorizontalOrganizationChart"/>
    <dgm:cxn modelId="{3B922F14-83C8-41ED-80DB-361DCE3705D4}" type="presOf" srcId="{7857CE87-76AB-5841-A550-9D5D8A38FBB0}" destId="{28D40133-1EB4-4C4F-8DF2-010958B7608F}" srcOrd="0" destOrd="0" presId="urn:microsoft.com/office/officeart/2009/3/layout/HorizontalOrganizationChart"/>
    <dgm:cxn modelId="{091D191B-D262-AF49-BB2F-B4995C97018A}" srcId="{7857CE87-76AB-5841-A550-9D5D8A38FBB0}" destId="{298910A5-8680-9346-86DC-BA4B36E89531}" srcOrd="0" destOrd="0" parTransId="{E3A26BB4-91AC-6B4B-B5B1-B1F9D4FC4BDE}" sibTransId="{2E448F61-0FC8-E343-9038-9279AD265469}"/>
    <dgm:cxn modelId="{F09CB91F-EA30-410B-B52F-6D90F949B218}" type="presOf" srcId="{578D6214-6BFC-0140-8DAA-5696CB9A0971}" destId="{FF17F935-76C7-944C-BF31-F7FB4AABE17D}" srcOrd="1" destOrd="0" presId="urn:microsoft.com/office/officeart/2009/3/layout/HorizontalOrganizationChart"/>
    <dgm:cxn modelId="{38D6BC27-6C25-E14B-90DA-D6FDECB83A52}" srcId="{7857CE87-76AB-5841-A550-9D5D8A38FBB0}" destId="{578D6214-6BFC-0140-8DAA-5696CB9A0971}" srcOrd="2" destOrd="0" parTransId="{64D4D032-3164-1544-96CB-E6F0CC99B01A}" sibTransId="{D43A48DE-1A06-B24D-896F-A10142BFED90}"/>
    <dgm:cxn modelId="{46FBE229-1A91-452A-9ABF-B48C4BA96449}" type="presOf" srcId="{298910A5-8680-9346-86DC-BA4B36E89531}" destId="{2AE603DD-AE24-7A4B-A484-447BA3FB057B}" srcOrd="0" destOrd="0" presId="urn:microsoft.com/office/officeart/2009/3/layout/HorizontalOrganizationChart"/>
    <dgm:cxn modelId="{7B0E6863-CE4D-454C-8448-400723C6D09E}" type="presOf" srcId="{E735CDCC-F0FD-DC41-BC3F-2306EEB8E511}" destId="{BF955663-21BC-524E-98BD-BB2D880D2D92}" srcOrd="1" destOrd="0" presId="urn:microsoft.com/office/officeart/2009/3/layout/HorizontalOrganizationChart"/>
    <dgm:cxn modelId="{E7C30364-D4BF-4808-B272-C72F6AC165ED}" type="presOf" srcId="{578D6214-6BFC-0140-8DAA-5696CB9A0971}" destId="{F5357268-B42E-2B44-8F32-1247FA058118}" srcOrd="0" destOrd="0" presId="urn:microsoft.com/office/officeart/2009/3/layout/HorizontalOrganizationChart"/>
    <dgm:cxn modelId="{049C2473-D5B6-486D-9F12-088763A67D93}" type="presOf" srcId="{2D76FA00-217D-6646-A611-3B06795B1644}" destId="{AA002D6B-8562-634C-ADE2-B6D2E8643D49}" srcOrd="0" destOrd="0" presId="urn:microsoft.com/office/officeart/2009/3/layout/HorizontalOrganizationChart"/>
    <dgm:cxn modelId="{273A4A88-8966-4498-9631-187780E3E888}" type="presOf" srcId="{2E8CFB49-67D5-6E44-8D07-BAC28F7E90C4}" destId="{2465D717-B662-F94E-9390-9C7DBD2087BF}" srcOrd="1" destOrd="0" presId="urn:microsoft.com/office/officeart/2009/3/layout/HorizontalOrganizationChart"/>
    <dgm:cxn modelId="{4180298B-FFDF-3D4F-BA61-E2DB29B9670E}" srcId="{7857CE87-76AB-5841-A550-9D5D8A38FBB0}" destId="{E735CDCC-F0FD-DC41-BC3F-2306EEB8E511}" srcOrd="3" destOrd="0" parTransId="{320AA6DF-1D5E-BF4E-A9D8-ADAB73167B88}" sibTransId="{A7D9E9C9-88E1-3E41-907D-6CAAC9FC6245}"/>
    <dgm:cxn modelId="{0A43C3A7-6A81-4291-A0BA-BBFDAAF4CC87}" type="presOf" srcId="{298910A5-8680-9346-86DC-BA4B36E89531}" destId="{79669336-0AB7-B64E-BBCA-03F5F40A80B7}" srcOrd="1" destOrd="0" presId="urn:microsoft.com/office/officeart/2009/3/layout/HorizontalOrganizationChart"/>
    <dgm:cxn modelId="{D5529BB4-2FB8-514F-B13D-3F2E96253132}" srcId="{7857CE87-76AB-5841-A550-9D5D8A38FBB0}" destId="{2E8CFB49-67D5-6E44-8D07-BAC28F7E90C4}" srcOrd="1" destOrd="0" parTransId="{2D76FA00-217D-6646-A611-3B06795B1644}" sibTransId="{D53EB557-E74C-C14B-8290-E262A017E3C1}"/>
    <dgm:cxn modelId="{168312CC-EAE3-4FEC-AD86-217DC0B63CAA}" type="presOf" srcId="{2E8CFB49-67D5-6E44-8D07-BAC28F7E90C4}" destId="{96916D08-F133-5647-AD12-F2553E69E4F3}" srcOrd="0" destOrd="0" presId="urn:microsoft.com/office/officeart/2009/3/layout/HorizontalOrganizationChart"/>
    <dgm:cxn modelId="{A1F15ADC-5706-4124-9C71-31FE181FF7F2}" type="presOf" srcId="{65C3BEFC-0A1D-2146-AF98-87A54A689B58}" destId="{0B992477-1897-A546-A074-0783276C2E31}" srcOrd="0" destOrd="0" presId="urn:microsoft.com/office/officeart/2009/3/layout/HorizontalOrganizationChart"/>
    <dgm:cxn modelId="{07511DE8-2BBE-4816-A95A-699A2605E7C2}" type="presOf" srcId="{64D4D032-3164-1544-96CB-E6F0CC99B01A}" destId="{B1344BFB-6F45-0A4A-AADB-2C5A95653286}" srcOrd="0" destOrd="0" presId="urn:microsoft.com/office/officeart/2009/3/layout/HorizontalOrganizationChart"/>
    <dgm:cxn modelId="{DC41E1E8-868B-4CD9-B3E7-EC37FEDFEFEE}" type="presOf" srcId="{320AA6DF-1D5E-BF4E-A9D8-ADAB73167B88}" destId="{26AC4829-C3E0-8C48-95A9-4EC2B5F7F00E}" srcOrd="0" destOrd="0" presId="urn:microsoft.com/office/officeart/2009/3/layout/HorizontalOrganizationChart"/>
    <dgm:cxn modelId="{FB6A89F3-5403-1543-81B5-3B2C745289D5}" srcId="{65C3BEFC-0A1D-2146-AF98-87A54A689B58}" destId="{7857CE87-76AB-5841-A550-9D5D8A38FBB0}" srcOrd="0" destOrd="0" parTransId="{DBE56815-E200-A444-A45A-8EF31C6C963F}" sibTransId="{BE0A7D29-B42F-354B-BF95-58C7B0A1B01E}"/>
    <dgm:cxn modelId="{C6B064F8-50CE-4F2C-83CE-A010E8E2FDA6}" type="presOf" srcId="{E3A26BB4-91AC-6B4B-B5B1-B1F9D4FC4BDE}" destId="{0960BC4E-5C84-A142-B4D8-FF25507FE48B}" srcOrd="0" destOrd="0" presId="urn:microsoft.com/office/officeart/2009/3/layout/HorizontalOrganizationChart"/>
    <dgm:cxn modelId="{C63C847B-529B-4059-9733-8C1E0ACA0F95}" type="presParOf" srcId="{0B992477-1897-A546-A074-0783276C2E31}" destId="{0FFC8920-41DA-8E4F-859A-4ED0ACCF42C9}" srcOrd="0" destOrd="0" presId="urn:microsoft.com/office/officeart/2009/3/layout/HorizontalOrganizationChart"/>
    <dgm:cxn modelId="{8FE860F3-54F0-421B-B17B-65B5D470908E}" type="presParOf" srcId="{0FFC8920-41DA-8E4F-859A-4ED0ACCF42C9}" destId="{EF17587F-BEC0-BB4D-A9C4-94E2D7B7E9E6}" srcOrd="0" destOrd="0" presId="urn:microsoft.com/office/officeart/2009/3/layout/HorizontalOrganizationChart"/>
    <dgm:cxn modelId="{00A400AE-3D9A-44C6-9A74-13EF824B62A7}" type="presParOf" srcId="{EF17587F-BEC0-BB4D-A9C4-94E2D7B7E9E6}" destId="{28D40133-1EB4-4C4F-8DF2-010958B7608F}" srcOrd="0" destOrd="0" presId="urn:microsoft.com/office/officeart/2009/3/layout/HorizontalOrganizationChart"/>
    <dgm:cxn modelId="{957735CD-A0F4-4D16-B07A-0DE3BD9B2A62}" type="presParOf" srcId="{EF17587F-BEC0-BB4D-A9C4-94E2D7B7E9E6}" destId="{A698BBED-33F0-894A-8C18-53DD51530966}" srcOrd="1" destOrd="0" presId="urn:microsoft.com/office/officeart/2009/3/layout/HorizontalOrganizationChart"/>
    <dgm:cxn modelId="{521B60F4-92AA-4434-ACC1-6EBDCB3CB374}" type="presParOf" srcId="{0FFC8920-41DA-8E4F-859A-4ED0ACCF42C9}" destId="{D3937A73-A7C6-884F-8EE0-2D0ECA8680CF}" srcOrd="1" destOrd="0" presId="urn:microsoft.com/office/officeart/2009/3/layout/HorizontalOrganizationChart"/>
    <dgm:cxn modelId="{A23F30D5-6478-4390-84E9-1B9FC50728FD}" type="presParOf" srcId="{D3937A73-A7C6-884F-8EE0-2D0ECA8680CF}" destId="{AA002D6B-8562-634C-ADE2-B6D2E8643D49}" srcOrd="0" destOrd="0" presId="urn:microsoft.com/office/officeart/2009/3/layout/HorizontalOrganizationChart"/>
    <dgm:cxn modelId="{22497082-D706-45AD-A6F7-C284365DFA99}" type="presParOf" srcId="{D3937A73-A7C6-884F-8EE0-2D0ECA8680CF}" destId="{E0B70AB2-FEFD-2342-BC44-9D294A80B4E5}" srcOrd="1" destOrd="0" presId="urn:microsoft.com/office/officeart/2009/3/layout/HorizontalOrganizationChart"/>
    <dgm:cxn modelId="{0BE85FF3-FE67-4CA9-A4A1-0FAF6D72B3D6}" type="presParOf" srcId="{E0B70AB2-FEFD-2342-BC44-9D294A80B4E5}" destId="{81A00CFD-A974-7F48-831E-8B5AF8AD279B}" srcOrd="0" destOrd="0" presId="urn:microsoft.com/office/officeart/2009/3/layout/HorizontalOrganizationChart"/>
    <dgm:cxn modelId="{74F6A279-819A-4AE2-B1E9-D7ED03327F90}" type="presParOf" srcId="{81A00CFD-A974-7F48-831E-8B5AF8AD279B}" destId="{96916D08-F133-5647-AD12-F2553E69E4F3}" srcOrd="0" destOrd="0" presId="urn:microsoft.com/office/officeart/2009/3/layout/HorizontalOrganizationChart"/>
    <dgm:cxn modelId="{F82EC5C2-DBEB-486B-9CED-0A781E8A6FC5}" type="presParOf" srcId="{81A00CFD-A974-7F48-831E-8B5AF8AD279B}" destId="{2465D717-B662-F94E-9390-9C7DBD2087BF}" srcOrd="1" destOrd="0" presId="urn:microsoft.com/office/officeart/2009/3/layout/HorizontalOrganizationChart"/>
    <dgm:cxn modelId="{3514D1B5-E42B-4B41-A6ED-05CBF1A99EBF}" type="presParOf" srcId="{E0B70AB2-FEFD-2342-BC44-9D294A80B4E5}" destId="{6C14DE2A-3C5F-EA48-9CDF-1E24D888A553}" srcOrd="1" destOrd="0" presId="urn:microsoft.com/office/officeart/2009/3/layout/HorizontalOrganizationChart"/>
    <dgm:cxn modelId="{7AFD1BA9-63DC-48C9-BBEF-90E2B7649497}" type="presParOf" srcId="{E0B70AB2-FEFD-2342-BC44-9D294A80B4E5}" destId="{0DDAD61C-2B69-1E48-B071-918CEBF6A826}" srcOrd="2" destOrd="0" presId="urn:microsoft.com/office/officeart/2009/3/layout/HorizontalOrganizationChart"/>
    <dgm:cxn modelId="{F70C3B91-50EC-44E3-9B3D-47ECAFCEF9D2}" type="presParOf" srcId="{D3937A73-A7C6-884F-8EE0-2D0ECA8680CF}" destId="{B1344BFB-6F45-0A4A-AADB-2C5A95653286}" srcOrd="2" destOrd="0" presId="urn:microsoft.com/office/officeart/2009/3/layout/HorizontalOrganizationChart"/>
    <dgm:cxn modelId="{A278E567-DAA6-4041-BBD5-243F0D821028}" type="presParOf" srcId="{D3937A73-A7C6-884F-8EE0-2D0ECA8680CF}" destId="{8B2B410E-EC78-5240-856B-9C48C960507D}" srcOrd="3" destOrd="0" presId="urn:microsoft.com/office/officeart/2009/3/layout/HorizontalOrganizationChart"/>
    <dgm:cxn modelId="{651F3C61-67F1-4911-9209-0F11328D9214}" type="presParOf" srcId="{8B2B410E-EC78-5240-856B-9C48C960507D}" destId="{6DD2C1D6-456B-6248-9B8C-2E7D7F4C7797}" srcOrd="0" destOrd="0" presId="urn:microsoft.com/office/officeart/2009/3/layout/HorizontalOrganizationChart"/>
    <dgm:cxn modelId="{CFE01C5B-1916-4207-B618-6C43F937A809}" type="presParOf" srcId="{6DD2C1D6-456B-6248-9B8C-2E7D7F4C7797}" destId="{F5357268-B42E-2B44-8F32-1247FA058118}" srcOrd="0" destOrd="0" presId="urn:microsoft.com/office/officeart/2009/3/layout/HorizontalOrganizationChart"/>
    <dgm:cxn modelId="{986595CA-C7D7-471D-A433-0ADC080130B0}" type="presParOf" srcId="{6DD2C1D6-456B-6248-9B8C-2E7D7F4C7797}" destId="{FF17F935-76C7-944C-BF31-F7FB4AABE17D}" srcOrd="1" destOrd="0" presId="urn:microsoft.com/office/officeart/2009/3/layout/HorizontalOrganizationChart"/>
    <dgm:cxn modelId="{8CA4E02C-11BA-4421-85B5-6BF44870556D}" type="presParOf" srcId="{8B2B410E-EC78-5240-856B-9C48C960507D}" destId="{7723B539-2D51-DE4A-8C8A-AC3C0B3B9192}" srcOrd="1" destOrd="0" presId="urn:microsoft.com/office/officeart/2009/3/layout/HorizontalOrganizationChart"/>
    <dgm:cxn modelId="{24237FD2-BA0B-4533-BA34-DF933B2162EC}" type="presParOf" srcId="{8B2B410E-EC78-5240-856B-9C48C960507D}" destId="{4F22D05D-A732-464D-ABD7-A7114AD3D83C}" srcOrd="2" destOrd="0" presId="urn:microsoft.com/office/officeart/2009/3/layout/HorizontalOrganizationChart"/>
    <dgm:cxn modelId="{E83F4787-FBAB-4906-AE6C-0634E39F8FD8}" type="presParOf" srcId="{D3937A73-A7C6-884F-8EE0-2D0ECA8680CF}" destId="{26AC4829-C3E0-8C48-95A9-4EC2B5F7F00E}" srcOrd="4" destOrd="0" presId="urn:microsoft.com/office/officeart/2009/3/layout/HorizontalOrganizationChart"/>
    <dgm:cxn modelId="{A5DA0491-4078-4C3A-B0D1-EAFEE34DC7D0}" type="presParOf" srcId="{D3937A73-A7C6-884F-8EE0-2D0ECA8680CF}" destId="{9A0856C4-80BD-E84D-BC18-BCC7F2AD5505}" srcOrd="5" destOrd="0" presId="urn:microsoft.com/office/officeart/2009/3/layout/HorizontalOrganizationChart"/>
    <dgm:cxn modelId="{1DAF9747-294F-4612-B3E5-5C919F874900}" type="presParOf" srcId="{9A0856C4-80BD-E84D-BC18-BCC7F2AD5505}" destId="{998B4EEE-7069-3D4F-8EE2-11CA24FA7C72}" srcOrd="0" destOrd="0" presId="urn:microsoft.com/office/officeart/2009/3/layout/HorizontalOrganizationChart"/>
    <dgm:cxn modelId="{7EC99A1E-4335-4519-901A-F5FD24F86C81}" type="presParOf" srcId="{998B4EEE-7069-3D4F-8EE2-11CA24FA7C72}" destId="{B05F5616-0A0F-034E-B577-BF435E97BBC8}" srcOrd="0" destOrd="0" presId="urn:microsoft.com/office/officeart/2009/3/layout/HorizontalOrganizationChart"/>
    <dgm:cxn modelId="{D70F8EDF-F810-4FA0-A32F-0CE886CB2087}" type="presParOf" srcId="{998B4EEE-7069-3D4F-8EE2-11CA24FA7C72}" destId="{BF955663-21BC-524E-98BD-BB2D880D2D92}" srcOrd="1" destOrd="0" presId="urn:microsoft.com/office/officeart/2009/3/layout/HorizontalOrganizationChart"/>
    <dgm:cxn modelId="{6C41A6A7-0DF3-4A66-866D-FE2AA198DAD4}" type="presParOf" srcId="{9A0856C4-80BD-E84D-BC18-BCC7F2AD5505}" destId="{3554E55E-ED76-134C-A660-FC3747E75974}" srcOrd="1" destOrd="0" presId="urn:microsoft.com/office/officeart/2009/3/layout/HorizontalOrganizationChart"/>
    <dgm:cxn modelId="{1F599211-624E-40D7-BBC6-47423F4890D9}" type="presParOf" srcId="{9A0856C4-80BD-E84D-BC18-BCC7F2AD5505}" destId="{586F2265-64E8-C74D-BD9F-0AB9CCC6B9E8}" srcOrd="2" destOrd="0" presId="urn:microsoft.com/office/officeart/2009/3/layout/HorizontalOrganizationChart"/>
    <dgm:cxn modelId="{D890DEEC-3AE2-46EB-8FDA-97F80ACA5127}" type="presParOf" srcId="{0FFC8920-41DA-8E4F-859A-4ED0ACCF42C9}" destId="{7590CC5F-1B9A-4A48-8FA0-F3CBD2BA16A8}" srcOrd="2" destOrd="0" presId="urn:microsoft.com/office/officeart/2009/3/layout/HorizontalOrganizationChart"/>
    <dgm:cxn modelId="{7A525513-0515-4FF5-8D7D-3C8BE2617302}" type="presParOf" srcId="{7590CC5F-1B9A-4A48-8FA0-F3CBD2BA16A8}" destId="{0960BC4E-5C84-A142-B4D8-FF25507FE48B}" srcOrd="0" destOrd="0" presId="urn:microsoft.com/office/officeart/2009/3/layout/HorizontalOrganizationChart"/>
    <dgm:cxn modelId="{77039A44-E6CC-4939-AA3B-39293BF0BB7A}" type="presParOf" srcId="{7590CC5F-1B9A-4A48-8FA0-F3CBD2BA16A8}" destId="{2B149036-536F-644B-9527-FA99A64E6303}" srcOrd="1" destOrd="0" presId="urn:microsoft.com/office/officeart/2009/3/layout/HorizontalOrganizationChart"/>
    <dgm:cxn modelId="{3E3B4B5B-AC7E-49B8-B82D-3060EBEE76B8}" type="presParOf" srcId="{2B149036-536F-644B-9527-FA99A64E6303}" destId="{601245FF-DB7F-5244-956F-7E811210EA7C}" srcOrd="0" destOrd="0" presId="urn:microsoft.com/office/officeart/2009/3/layout/HorizontalOrganizationChart"/>
    <dgm:cxn modelId="{CFA35980-E006-4B61-B311-E132D1AD5A97}" type="presParOf" srcId="{601245FF-DB7F-5244-956F-7E811210EA7C}" destId="{2AE603DD-AE24-7A4B-A484-447BA3FB057B}" srcOrd="0" destOrd="0" presId="urn:microsoft.com/office/officeart/2009/3/layout/HorizontalOrganizationChart"/>
    <dgm:cxn modelId="{771F4A63-EADD-4BF2-9381-CBCB016D9AAD}" type="presParOf" srcId="{601245FF-DB7F-5244-956F-7E811210EA7C}" destId="{79669336-0AB7-B64E-BBCA-03F5F40A80B7}" srcOrd="1" destOrd="0" presId="urn:microsoft.com/office/officeart/2009/3/layout/HorizontalOrganizationChart"/>
    <dgm:cxn modelId="{67DB13F4-985D-4B44-8BC7-B708F4555BAA}" type="presParOf" srcId="{2B149036-536F-644B-9527-FA99A64E6303}" destId="{6128CD30-20CB-A34D-B185-F1C4572DED80}" srcOrd="1" destOrd="0" presId="urn:microsoft.com/office/officeart/2009/3/layout/HorizontalOrganizationChart"/>
    <dgm:cxn modelId="{2D3BE31E-A2C4-45FF-BFC7-C4F27EE20019}" type="presParOf" srcId="{2B149036-536F-644B-9527-FA99A64E6303}" destId="{2477D7EC-ABED-E342-AAB7-B556CF2307B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2B0B977-EABD-4127-B18D-18F8BCB4109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F99F1A4-125E-4073-863D-7238E872BD6C}">
      <dgm:prSet/>
      <dgm:spPr>
        <a:solidFill>
          <a:srgbClr val="C00000"/>
        </a:solidFill>
      </dgm:spPr>
      <dgm:t>
        <a:bodyPr/>
        <a:lstStyle/>
        <a:p>
          <a:pPr>
            <a:lnSpc>
              <a:spcPct val="100000"/>
            </a:lnSpc>
          </a:pPr>
          <a:r>
            <a:rPr lang="en-US" dirty="0">
              <a:latin typeface="Arial" panose="020B0604020202020204" pitchFamily="34" charset="0"/>
              <a:cs typeface="Arial" panose="020B0604020202020204" pitchFamily="34" charset="0"/>
            </a:rPr>
            <a:t>DEFINITIONS</a:t>
          </a:r>
        </a:p>
      </dgm:t>
    </dgm:pt>
    <dgm:pt modelId="{6953356E-EA09-48EF-9C88-C171499BCB3F}" type="parTrans" cxnId="{4CDE8194-DAA1-4390-B92B-B73A81670D2C}">
      <dgm:prSet/>
      <dgm:spPr/>
      <dgm:t>
        <a:bodyPr/>
        <a:lstStyle/>
        <a:p>
          <a:endParaRPr lang="en-US">
            <a:latin typeface="Arial" panose="020B0604020202020204" pitchFamily="34" charset="0"/>
            <a:cs typeface="Arial" panose="020B0604020202020204" pitchFamily="34" charset="0"/>
          </a:endParaRPr>
        </a:p>
      </dgm:t>
    </dgm:pt>
    <dgm:pt modelId="{4AD2B155-1360-4B8D-9974-9695E33CC27B}" type="sibTrans" cxnId="{4CDE8194-DAA1-4390-B92B-B73A81670D2C}">
      <dgm:prSet/>
      <dgm:spPr/>
      <dgm:t>
        <a:bodyPr/>
        <a:lstStyle/>
        <a:p>
          <a:endParaRPr lang="en-US">
            <a:latin typeface="Arial" panose="020B0604020202020204" pitchFamily="34" charset="0"/>
            <a:cs typeface="Arial" panose="020B0604020202020204" pitchFamily="34" charset="0"/>
          </a:endParaRPr>
        </a:p>
      </dgm:t>
    </dgm:pt>
    <dgm:pt modelId="{0CF88001-B96C-42BC-9C49-735715544703}">
      <dgm:prSet/>
      <dgm:spPr>
        <a:ln>
          <a:solidFill>
            <a:srgbClr val="C00000"/>
          </a:solidFill>
        </a:ln>
      </dgm:spPr>
      <dgm:t>
        <a:bodyPr/>
        <a:lstStyle/>
        <a:p>
          <a:pPr>
            <a:lnSpc>
              <a:spcPct val="100000"/>
            </a:lnSpc>
          </a:pPr>
          <a:r>
            <a:rPr lang="en-US" dirty="0">
              <a:latin typeface="Arial" panose="020B0604020202020204" pitchFamily="34" charset="0"/>
              <a:cs typeface="Arial" panose="020B0604020202020204" pitchFamily="34" charset="0"/>
            </a:rPr>
            <a:t>define certain parameters or concepts; or do some pre-policy calculations </a:t>
          </a:r>
        </a:p>
      </dgm:t>
    </dgm:pt>
    <dgm:pt modelId="{D54ED22A-B6FB-4AB9-ADCF-836F82950D90}" type="parTrans" cxnId="{3DB326DF-635E-40F5-9004-C7AB72F8CE50}">
      <dgm:prSet/>
      <dgm:spPr/>
      <dgm:t>
        <a:bodyPr/>
        <a:lstStyle/>
        <a:p>
          <a:endParaRPr lang="en-US">
            <a:latin typeface="Arial" panose="020B0604020202020204" pitchFamily="34" charset="0"/>
            <a:cs typeface="Arial" panose="020B0604020202020204" pitchFamily="34" charset="0"/>
          </a:endParaRPr>
        </a:p>
      </dgm:t>
    </dgm:pt>
    <dgm:pt modelId="{EB8A3CB3-58A6-49A9-892D-2FBC28C40CC1}" type="sibTrans" cxnId="{3DB326DF-635E-40F5-9004-C7AB72F8CE50}">
      <dgm:prSet/>
      <dgm:spPr/>
      <dgm:t>
        <a:bodyPr/>
        <a:lstStyle/>
        <a:p>
          <a:endParaRPr lang="en-US">
            <a:latin typeface="Arial" panose="020B0604020202020204" pitchFamily="34" charset="0"/>
            <a:cs typeface="Arial" panose="020B0604020202020204" pitchFamily="34" charset="0"/>
          </a:endParaRPr>
        </a:p>
      </dgm:t>
    </dgm:pt>
    <dgm:pt modelId="{2B451DC5-B2F8-4263-9E62-AFB649803D0C}">
      <dgm:prSet/>
      <dgm:spPr>
        <a:ln>
          <a:solidFill>
            <a:srgbClr val="C00000"/>
          </a:solidFill>
        </a:ln>
      </dgm:spPr>
      <dgm:t>
        <a:bodyPr/>
        <a:lstStyle/>
        <a:p>
          <a:pPr>
            <a:lnSpc>
              <a:spcPct val="100000"/>
            </a:lnSpc>
          </a:pPr>
          <a:r>
            <a:rPr lang="en-US" dirty="0">
              <a:latin typeface="Arial" panose="020B0604020202020204" pitchFamily="34" charset="0"/>
              <a:cs typeface="Arial" panose="020B0604020202020204" pitchFamily="34" charset="0"/>
            </a:rPr>
            <a:t>e.g. define assessment units; index (uprate) earnings if input micro-data year lags behind policy year</a:t>
          </a:r>
        </a:p>
      </dgm:t>
    </dgm:pt>
    <dgm:pt modelId="{917DF35B-9C20-4231-9F77-BA25FF038EF5}" type="parTrans" cxnId="{C02D09AC-CEC4-4D0B-8539-A140926B5580}">
      <dgm:prSet/>
      <dgm:spPr/>
      <dgm:t>
        <a:bodyPr/>
        <a:lstStyle/>
        <a:p>
          <a:endParaRPr lang="en-US">
            <a:latin typeface="Arial" panose="020B0604020202020204" pitchFamily="34" charset="0"/>
            <a:cs typeface="Arial" panose="020B0604020202020204" pitchFamily="34" charset="0"/>
          </a:endParaRPr>
        </a:p>
      </dgm:t>
    </dgm:pt>
    <dgm:pt modelId="{1925827A-67A2-471A-97E9-140F47BD9606}" type="sibTrans" cxnId="{C02D09AC-CEC4-4D0B-8539-A140926B5580}">
      <dgm:prSet/>
      <dgm:spPr/>
      <dgm:t>
        <a:bodyPr/>
        <a:lstStyle/>
        <a:p>
          <a:endParaRPr lang="en-US">
            <a:latin typeface="Arial" panose="020B0604020202020204" pitchFamily="34" charset="0"/>
            <a:cs typeface="Arial" panose="020B0604020202020204" pitchFamily="34" charset="0"/>
          </a:endParaRPr>
        </a:p>
      </dgm:t>
    </dgm:pt>
    <dgm:pt modelId="{5C619874-805D-4145-9606-001715109C61}">
      <dgm:prSet/>
      <dgm:spPr>
        <a:solidFill>
          <a:srgbClr val="C00000"/>
        </a:solidFill>
      </dgm:spPr>
      <dgm:t>
        <a:bodyPr/>
        <a:lstStyle/>
        <a:p>
          <a:pPr>
            <a:lnSpc>
              <a:spcPct val="100000"/>
            </a:lnSpc>
          </a:pPr>
          <a:r>
            <a:rPr lang="en-US" dirty="0">
              <a:latin typeface="Arial" panose="020B0604020202020204" pitchFamily="34" charset="0"/>
              <a:cs typeface="Arial" panose="020B0604020202020204" pitchFamily="34" charset="0"/>
            </a:rPr>
            <a:t>TAX AND BENEFIT CALCULATIONS</a:t>
          </a:r>
        </a:p>
      </dgm:t>
    </dgm:pt>
    <dgm:pt modelId="{0ED99CB8-D8EA-4401-857F-2573C3B3674A}" type="parTrans" cxnId="{3BD3FD26-4867-4CD4-B8D5-7DCCF034FDFD}">
      <dgm:prSet/>
      <dgm:spPr/>
      <dgm:t>
        <a:bodyPr/>
        <a:lstStyle/>
        <a:p>
          <a:endParaRPr lang="en-US">
            <a:latin typeface="Arial" panose="020B0604020202020204" pitchFamily="34" charset="0"/>
            <a:cs typeface="Arial" panose="020B0604020202020204" pitchFamily="34" charset="0"/>
          </a:endParaRPr>
        </a:p>
      </dgm:t>
    </dgm:pt>
    <dgm:pt modelId="{70C5AA92-F42A-4AED-9A7E-BA4ADEF6CC16}" type="sibTrans" cxnId="{3BD3FD26-4867-4CD4-B8D5-7DCCF034FDFD}">
      <dgm:prSet/>
      <dgm:spPr/>
      <dgm:t>
        <a:bodyPr/>
        <a:lstStyle/>
        <a:p>
          <a:endParaRPr lang="en-US">
            <a:latin typeface="Arial" panose="020B0604020202020204" pitchFamily="34" charset="0"/>
            <a:cs typeface="Arial" panose="020B0604020202020204" pitchFamily="34" charset="0"/>
          </a:endParaRPr>
        </a:p>
      </dgm:t>
    </dgm:pt>
    <dgm:pt modelId="{6CFB2084-A6FE-449F-A4C2-8C09DDEAE3CF}">
      <dgm:prSet/>
      <dgm:spPr>
        <a:ln>
          <a:solidFill>
            <a:srgbClr val="C00000"/>
          </a:solidFill>
        </a:ln>
      </dgm:spPr>
      <dgm:t>
        <a:bodyPr/>
        <a:lstStyle/>
        <a:p>
          <a:pPr>
            <a:lnSpc>
              <a:spcPct val="100000"/>
            </a:lnSpc>
          </a:pPr>
          <a:r>
            <a:rPr lang="en-US" dirty="0">
              <a:latin typeface="Arial" panose="020B0604020202020204" pitchFamily="34" charset="0"/>
              <a:cs typeface="Arial" panose="020B0604020202020204" pitchFamily="34" charset="0"/>
            </a:rPr>
            <a:t>(almost) every tax and benefit implemented in a separate policy; policy name according to our naming convention</a:t>
          </a:r>
        </a:p>
      </dgm:t>
    </dgm:pt>
    <dgm:pt modelId="{27FFA672-3A3A-452C-94DB-71A829B1E4F1}" type="parTrans" cxnId="{4FF8DA37-3803-45B4-8519-50E7303D6648}">
      <dgm:prSet/>
      <dgm:spPr/>
      <dgm:t>
        <a:bodyPr/>
        <a:lstStyle/>
        <a:p>
          <a:endParaRPr lang="en-US">
            <a:latin typeface="Arial" panose="020B0604020202020204" pitchFamily="34" charset="0"/>
            <a:cs typeface="Arial" panose="020B0604020202020204" pitchFamily="34" charset="0"/>
          </a:endParaRPr>
        </a:p>
      </dgm:t>
    </dgm:pt>
    <dgm:pt modelId="{53697BF4-3263-4C15-BFB0-79717D72FAE7}" type="sibTrans" cxnId="{4FF8DA37-3803-45B4-8519-50E7303D6648}">
      <dgm:prSet/>
      <dgm:spPr/>
      <dgm:t>
        <a:bodyPr/>
        <a:lstStyle/>
        <a:p>
          <a:endParaRPr lang="en-US">
            <a:latin typeface="Arial" panose="020B0604020202020204" pitchFamily="34" charset="0"/>
            <a:cs typeface="Arial" panose="020B0604020202020204" pitchFamily="34" charset="0"/>
          </a:endParaRPr>
        </a:p>
      </dgm:t>
    </dgm:pt>
    <dgm:pt modelId="{8EF3394E-2593-48CA-8FFC-E7B4BAAD882C}">
      <dgm:prSet/>
      <dgm:spPr>
        <a:ln>
          <a:solidFill>
            <a:srgbClr val="C00000"/>
          </a:solidFill>
        </a:ln>
      </dgm:spPr>
      <dgm:t>
        <a:bodyPr/>
        <a:lstStyle/>
        <a:p>
          <a:pPr>
            <a:lnSpc>
              <a:spcPct val="100000"/>
            </a:lnSpc>
          </a:pPr>
          <a:r>
            <a:rPr lang="en-US" dirty="0">
              <a:latin typeface="Arial" panose="020B0604020202020204" pitchFamily="34" charset="0"/>
              <a:cs typeface="Arial" panose="020B0604020202020204" pitchFamily="34" charset="0"/>
            </a:rPr>
            <a:t>e.g. </a:t>
          </a:r>
          <a:r>
            <a:rPr lang="en-US" dirty="0" err="1">
              <a:latin typeface="Arial" panose="020B0604020202020204" pitchFamily="34" charset="0"/>
              <a:cs typeface="Arial" panose="020B0604020202020204" pitchFamily="34" charset="0"/>
            </a:rPr>
            <a:t>bch_uk</a:t>
          </a:r>
          <a:r>
            <a:rPr lang="en-US" dirty="0">
              <a:latin typeface="Arial" panose="020B0604020202020204" pitchFamily="34" charset="0"/>
              <a:cs typeface="Arial" panose="020B0604020202020204" pitchFamily="34" charset="0"/>
            </a:rPr>
            <a:t> (Child Benefit </a:t>
          </a:r>
          <a:r>
            <a:rPr lang="en-US" dirty="0">
              <a:latin typeface="Arial" panose="020B0604020202020204" pitchFamily="34" charset="0"/>
              <a:cs typeface="Arial" panose="020B0604020202020204" pitchFamily="34" charset="0"/>
              <a:sym typeface="Wingdings" panose="05000000000000000000" pitchFamily="2" charset="2"/>
            </a:rPr>
            <a:t> b: benefit, </a:t>
          </a:r>
          <a:r>
            <a:rPr lang="en-US" dirty="0" err="1">
              <a:latin typeface="Arial" panose="020B0604020202020204" pitchFamily="34" charset="0"/>
              <a:cs typeface="Arial" panose="020B0604020202020204" pitchFamily="34" charset="0"/>
              <a:sym typeface="Wingdings" panose="05000000000000000000" pitchFamily="2" charset="2"/>
            </a:rPr>
            <a:t>ch</a:t>
          </a:r>
          <a:r>
            <a:rPr lang="en-US" dirty="0">
              <a:latin typeface="Arial" panose="020B0604020202020204" pitchFamily="34" charset="0"/>
              <a:cs typeface="Arial" panose="020B0604020202020204" pitchFamily="34" charset="0"/>
              <a:sym typeface="Wingdings" panose="05000000000000000000" pitchFamily="2" charset="2"/>
            </a:rPr>
            <a:t>: child</a:t>
          </a:r>
          <a:r>
            <a:rPr lang="en-US" dirty="0">
              <a:latin typeface="Arial" panose="020B0604020202020204" pitchFamily="34" charset="0"/>
              <a:cs typeface="Arial" panose="020B0604020202020204" pitchFamily="34" charset="0"/>
            </a:rPr>
            <a:t>)</a:t>
          </a:r>
        </a:p>
      </dgm:t>
    </dgm:pt>
    <dgm:pt modelId="{E26DA656-9E31-4B08-A3D3-6CAC8FCD0935}" type="parTrans" cxnId="{BA482DD8-D47B-4CC3-BDCB-1B81A7A3E904}">
      <dgm:prSet/>
      <dgm:spPr/>
      <dgm:t>
        <a:bodyPr/>
        <a:lstStyle/>
        <a:p>
          <a:endParaRPr lang="en-US">
            <a:latin typeface="Arial" panose="020B0604020202020204" pitchFamily="34" charset="0"/>
            <a:cs typeface="Arial" panose="020B0604020202020204" pitchFamily="34" charset="0"/>
          </a:endParaRPr>
        </a:p>
      </dgm:t>
    </dgm:pt>
    <dgm:pt modelId="{89D2D047-CAAD-4F6B-9F13-E9DBA3DC6916}" type="sibTrans" cxnId="{BA482DD8-D47B-4CC3-BDCB-1B81A7A3E904}">
      <dgm:prSet/>
      <dgm:spPr/>
      <dgm:t>
        <a:bodyPr/>
        <a:lstStyle/>
        <a:p>
          <a:endParaRPr lang="en-US">
            <a:latin typeface="Arial" panose="020B0604020202020204" pitchFamily="34" charset="0"/>
            <a:cs typeface="Arial" panose="020B0604020202020204" pitchFamily="34" charset="0"/>
          </a:endParaRPr>
        </a:p>
      </dgm:t>
    </dgm:pt>
    <dgm:pt modelId="{416B3316-2E0C-46F4-9419-2FADB513F311}">
      <dgm:prSet/>
      <dgm:spPr>
        <a:solidFill>
          <a:srgbClr val="C00000"/>
        </a:solidFill>
      </dgm:spPr>
      <dgm:t>
        <a:bodyPr/>
        <a:lstStyle/>
        <a:p>
          <a:pPr>
            <a:lnSpc>
              <a:spcPct val="100000"/>
            </a:lnSpc>
          </a:pPr>
          <a:r>
            <a:rPr lang="en-US" dirty="0">
              <a:latin typeface="Arial" panose="020B0604020202020204" pitchFamily="34" charset="0"/>
              <a:cs typeface="Arial" panose="020B0604020202020204" pitchFamily="34" charset="0"/>
            </a:rPr>
            <a:t>OUTPUT</a:t>
          </a:r>
        </a:p>
      </dgm:t>
    </dgm:pt>
    <dgm:pt modelId="{7A6ECF36-960D-4072-85DC-B9EAE8752D56}" type="parTrans" cxnId="{02C2A83A-6E08-446C-B855-6FBA5D559B49}">
      <dgm:prSet/>
      <dgm:spPr/>
      <dgm:t>
        <a:bodyPr/>
        <a:lstStyle/>
        <a:p>
          <a:endParaRPr lang="en-US">
            <a:latin typeface="Arial" panose="020B0604020202020204" pitchFamily="34" charset="0"/>
            <a:cs typeface="Arial" panose="020B0604020202020204" pitchFamily="34" charset="0"/>
          </a:endParaRPr>
        </a:p>
      </dgm:t>
    </dgm:pt>
    <dgm:pt modelId="{D5698D4E-76F4-4CC5-9653-79B5CD079292}" type="sibTrans" cxnId="{02C2A83A-6E08-446C-B855-6FBA5D559B49}">
      <dgm:prSet/>
      <dgm:spPr/>
      <dgm:t>
        <a:bodyPr/>
        <a:lstStyle/>
        <a:p>
          <a:endParaRPr lang="en-US">
            <a:latin typeface="Arial" panose="020B0604020202020204" pitchFamily="34" charset="0"/>
            <a:cs typeface="Arial" panose="020B0604020202020204" pitchFamily="34" charset="0"/>
          </a:endParaRPr>
        </a:p>
      </dgm:t>
    </dgm:pt>
    <dgm:pt modelId="{20859954-E368-47C4-9F6F-A4E803E1CA72}">
      <dgm:prSet/>
      <dgm:spPr>
        <a:ln>
          <a:solidFill>
            <a:srgbClr val="C00000"/>
          </a:solidFill>
        </a:ln>
      </dgm:spPr>
      <dgm:t>
        <a:bodyPr/>
        <a:lstStyle/>
        <a:p>
          <a:pPr>
            <a:lnSpc>
              <a:spcPct val="100000"/>
            </a:lnSpc>
          </a:pPr>
          <a:r>
            <a:rPr lang="en-US" dirty="0">
              <a:latin typeface="Arial" panose="020B0604020202020204" pitchFamily="34" charset="0"/>
              <a:cs typeface="Arial" panose="020B0604020202020204" pitchFamily="34" charset="0"/>
            </a:rPr>
            <a:t>defines what variables to be included in the output micro-data and assessment unit for the results</a:t>
          </a:r>
        </a:p>
      </dgm:t>
    </dgm:pt>
    <dgm:pt modelId="{B9EB6AED-1BED-4921-8EDC-A24CC19FBA8B}" type="parTrans" cxnId="{5D3E2C14-2BD0-4703-9DFF-F3B11B2BFF1E}">
      <dgm:prSet/>
      <dgm:spPr/>
      <dgm:t>
        <a:bodyPr/>
        <a:lstStyle/>
        <a:p>
          <a:endParaRPr lang="en-US">
            <a:latin typeface="Arial" panose="020B0604020202020204" pitchFamily="34" charset="0"/>
            <a:cs typeface="Arial" panose="020B0604020202020204" pitchFamily="34" charset="0"/>
          </a:endParaRPr>
        </a:p>
      </dgm:t>
    </dgm:pt>
    <dgm:pt modelId="{8A608F48-AC70-4CA8-A926-A279A4D10D08}" type="sibTrans" cxnId="{5D3E2C14-2BD0-4703-9DFF-F3B11B2BFF1E}">
      <dgm:prSet/>
      <dgm:spPr/>
      <dgm:t>
        <a:bodyPr/>
        <a:lstStyle/>
        <a:p>
          <a:endParaRPr lang="en-US">
            <a:latin typeface="Arial" panose="020B0604020202020204" pitchFamily="34" charset="0"/>
            <a:cs typeface="Arial" panose="020B0604020202020204" pitchFamily="34" charset="0"/>
          </a:endParaRPr>
        </a:p>
      </dgm:t>
    </dgm:pt>
    <dgm:pt modelId="{8108B2E7-7688-4430-80F3-5D03893C24D5}">
      <dgm:prSet/>
      <dgm:spPr>
        <a:ln>
          <a:solidFill>
            <a:srgbClr val="C00000"/>
          </a:solidFill>
        </a:ln>
      </dgm:spPr>
      <dgm:t>
        <a:bodyPr/>
        <a:lstStyle/>
        <a:p>
          <a:pPr>
            <a:lnSpc>
              <a:spcPct val="100000"/>
            </a:lnSpc>
          </a:pPr>
          <a:r>
            <a:rPr lang="en-US" dirty="0">
              <a:latin typeface="Arial" panose="020B0604020202020204" pitchFamily="34" charset="0"/>
              <a:cs typeface="Arial" panose="020B0604020202020204" pitchFamily="34" charset="0"/>
            </a:rPr>
            <a:t>e.g. include both simulated and non-simulated variables; output individual-level results</a:t>
          </a:r>
        </a:p>
      </dgm:t>
    </dgm:pt>
    <dgm:pt modelId="{F967C2B8-8111-4FEF-9CAD-4D2116A182DC}" type="parTrans" cxnId="{3677EC21-1CE1-4521-9106-AD45B9789F7A}">
      <dgm:prSet/>
      <dgm:spPr/>
      <dgm:t>
        <a:bodyPr/>
        <a:lstStyle/>
        <a:p>
          <a:endParaRPr lang="en-US">
            <a:latin typeface="Arial" panose="020B0604020202020204" pitchFamily="34" charset="0"/>
            <a:cs typeface="Arial" panose="020B0604020202020204" pitchFamily="34" charset="0"/>
          </a:endParaRPr>
        </a:p>
      </dgm:t>
    </dgm:pt>
    <dgm:pt modelId="{A2C286AA-98FC-4FEA-B1CC-9A850DED641E}" type="sibTrans" cxnId="{3677EC21-1CE1-4521-9106-AD45B9789F7A}">
      <dgm:prSet/>
      <dgm:spPr/>
      <dgm:t>
        <a:bodyPr/>
        <a:lstStyle/>
        <a:p>
          <a:endParaRPr lang="en-US">
            <a:latin typeface="Arial" panose="020B0604020202020204" pitchFamily="34" charset="0"/>
            <a:cs typeface="Arial" panose="020B0604020202020204" pitchFamily="34" charset="0"/>
          </a:endParaRPr>
        </a:p>
      </dgm:t>
    </dgm:pt>
    <dgm:pt modelId="{053341B6-AF42-764B-A5AB-596A1E44A527}" type="pres">
      <dgm:prSet presAssocID="{42B0B977-EABD-4127-B18D-18F8BCB41090}" presName="linear" presStyleCnt="0">
        <dgm:presLayoutVars>
          <dgm:dir/>
          <dgm:animLvl val="lvl"/>
          <dgm:resizeHandles val="exact"/>
        </dgm:presLayoutVars>
      </dgm:prSet>
      <dgm:spPr/>
    </dgm:pt>
    <dgm:pt modelId="{40BE38F6-0950-1649-8E3C-7692E222E114}" type="pres">
      <dgm:prSet presAssocID="{BF99F1A4-125E-4073-863D-7238E872BD6C}" presName="parentLin" presStyleCnt="0"/>
      <dgm:spPr/>
    </dgm:pt>
    <dgm:pt modelId="{046C6DC5-D3B2-5A40-9A54-82957246B555}" type="pres">
      <dgm:prSet presAssocID="{BF99F1A4-125E-4073-863D-7238E872BD6C}" presName="parentLeftMargin" presStyleLbl="node1" presStyleIdx="0" presStyleCnt="3"/>
      <dgm:spPr/>
    </dgm:pt>
    <dgm:pt modelId="{8D9E13D8-EAB9-FE41-B842-A5908D8ABCDD}" type="pres">
      <dgm:prSet presAssocID="{BF99F1A4-125E-4073-863D-7238E872BD6C}" presName="parentText" presStyleLbl="node1" presStyleIdx="0" presStyleCnt="3">
        <dgm:presLayoutVars>
          <dgm:chMax val="0"/>
          <dgm:bulletEnabled val="1"/>
        </dgm:presLayoutVars>
      </dgm:prSet>
      <dgm:spPr/>
    </dgm:pt>
    <dgm:pt modelId="{149A6B90-356E-7C43-85A9-AEE3FB927E33}" type="pres">
      <dgm:prSet presAssocID="{BF99F1A4-125E-4073-863D-7238E872BD6C}" presName="negativeSpace" presStyleCnt="0"/>
      <dgm:spPr/>
    </dgm:pt>
    <dgm:pt modelId="{C3112BBB-807D-7546-AA0E-7DF6F8E84C71}" type="pres">
      <dgm:prSet presAssocID="{BF99F1A4-125E-4073-863D-7238E872BD6C}" presName="childText" presStyleLbl="conFgAcc1" presStyleIdx="0" presStyleCnt="3">
        <dgm:presLayoutVars>
          <dgm:bulletEnabled val="1"/>
        </dgm:presLayoutVars>
      </dgm:prSet>
      <dgm:spPr/>
    </dgm:pt>
    <dgm:pt modelId="{C3157839-2C66-0047-AC10-CA1AD9DCB2F9}" type="pres">
      <dgm:prSet presAssocID="{4AD2B155-1360-4B8D-9974-9695E33CC27B}" presName="spaceBetweenRectangles" presStyleCnt="0"/>
      <dgm:spPr/>
    </dgm:pt>
    <dgm:pt modelId="{22EE8BB5-CC2C-914C-8B89-FBF26B83991C}" type="pres">
      <dgm:prSet presAssocID="{5C619874-805D-4145-9606-001715109C61}" presName="parentLin" presStyleCnt="0"/>
      <dgm:spPr/>
    </dgm:pt>
    <dgm:pt modelId="{DEE52B09-9B45-5D4F-98FA-9989B09F88C7}" type="pres">
      <dgm:prSet presAssocID="{5C619874-805D-4145-9606-001715109C61}" presName="parentLeftMargin" presStyleLbl="node1" presStyleIdx="0" presStyleCnt="3"/>
      <dgm:spPr/>
    </dgm:pt>
    <dgm:pt modelId="{C7D47CA2-FFF2-844E-840D-FBD0A71DBB1D}" type="pres">
      <dgm:prSet presAssocID="{5C619874-805D-4145-9606-001715109C61}" presName="parentText" presStyleLbl="node1" presStyleIdx="1" presStyleCnt="3">
        <dgm:presLayoutVars>
          <dgm:chMax val="0"/>
          <dgm:bulletEnabled val="1"/>
        </dgm:presLayoutVars>
      </dgm:prSet>
      <dgm:spPr/>
    </dgm:pt>
    <dgm:pt modelId="{70C0E95E-4FF0-9A4A-B26D-EE4063A6E35D}" type="pres">
      <dgm:prSet presAssocID="{5C619874-805D-4145-9606-001715109C61}" presName="negativeSpace" presStyleCnt="0"/>
      <dgm:spPr/>
    </dgm:pt>
    <dgm:pt modelId="{49AA9C54-113C-B244-97D9-FFEB016346FA}" type="pres">
      <dgm:prSet presAssocID="{5C619874-805D-4145-9606-001715109C61}" presName="childText" presStyleLbl="conFgAcc1" presStyleIdx="1" presStyleCnt="3">
        <dgm:presLayoutVars>
          <dgm:bulletEnabled val="1"/>
        </dgm:presLayoutVars>
      </dgm:prSet>
      <dgm:spPr/>
    </dgm:pt>
    <dgm:pt modelId="{C646A394-CA02-EF44-9AD8-16028C5561E3}" type="pres">
      <dgm:prSet presAssocID="{70C5AA92-F42A-4AED-9A7E-BA4ADEF6CC16}" presName="spaceBetweenRectangles" presStyleCnt="0"/>
      <dgm:spPr/>
    </dgm:pt>
    <dgm:pt modelId="{512E6F19-B8B7-3D45-9C1F-210DAED589DA}" type="pres">
      <dgm:prSet presAssocID="{416B3316-2E0C-46F4-9419-2FADB513F311}" presName="parentLin" presStyleCnt="0"/>
      <dgm:spPr/>
    </dgm:pt>
    <dgm:pt modelId="{C62E65E1-717A-5B47-AC2A-587F4C711F7E}" type="pres">
      <dgm:prSet presAssocID="{416B3316-2E0C-46F4-9419-2FADB513F311}" presName="parentLeftMargin" presStyleLbl="node1" presStyleIdx="1" presStyleCnt="3"/>
      <dgm:spPr/>
    </dgm:pt>
    <dgm:pt modelId="{171C2ED1-87E4-0B41-B317-DBB88AA06BE8}" type="pres">
      <dgm:prSet presAssocID="{416B3316-2E0C-46F4-9419-2FADB513F311}" presName="parentText" presStyleLbl="node1" presStyleIdx="2" presStyleCnt="3">
        <dgm:presLayoutVars>
          <dgm:chMax val="0"/>
          <dgm:bulletEnabled val="1"/>
        </dgm:presLayoutVars>
      </dgm:prSet>
      <dgm:spPr/>
    </dgm:pt>
    <dgm:pt modelId="{586C0DA5-A037-6048-B3B6-DB731E0D5531}" type="pres">
      <dgm:prSet presAssocID="{416B3316-2E0C-46F4-9419-2FADB513F311}" presName="negativeSpace" presStyleCnt="0"/>
      <dgm:spPr/>
    </dgm:pt>
    <dgm:pt modelId="{55FD741B-5CFA-AD44-9CFA-A2A67408A071}" type="pres">
      <dgm:prSet presAssocID="{416B3316-2E0C-46F4-9419-2FADB513F311}" presName="childText" presStyleLbl="conFgAcc1" presStyleIdx="2" presStyleCnt="3">
        <dgm:presLayoutVars>
          <dgm:bulletEnabled val="1"/>
        </dgm:presLayoutVars>
      </dgm:prSet>
      <dgm:spPr/>
    </dgm:pt>
  </dgm:ptLst>
  <dgm:cxnLst>
    <dgm:cxn modelId="{5D3E2C14-2BD0-4703-9DFF-F3B11B2BFF1E}" srcId="{416B3316-2E0C-46F4-9419-2FADB513F311}" destId="{20859954-E368-47C4-9F6F-A4E803E1CA72}" srcOrd="0" destOrd="0" parTransId="{B9EB6AED-1BED-4921-8EDC-A24CC19FBA8B}" sibTransId="{8A608F48-AC70-4CA8-A926-A279A4D10D08}"/>
    <dgm:cxn modelId="{3677EC21-1CE1-4521-9106-AD45B9789F7A}" srcId="{416B3316-2E0C-46F4-9419-2FADB513F311}" destId="{8108B2E7-7688-4430-80F3-5D03893C24D5}" srcOrd="1" destOrd="0" parTransId="{F967C2B8-8111-4FEF-9CAD-4D2116A182DC}" sibTransId="{A2C286AA-98FC-4FEA-B1CC-9A850DED641E}"/>
    <dgm:cxn modelId="{3BD3FD26-4867-4CD4-B8D5-7DCCF034FDFD}" srcId="{42B0B977-EABD-4127-B18D-18F8BCB41090}" destId="{5C619874-805D-4145-9606-001715109C61}" srcOrd="1" destOrd="0" parTransId="{0ED99CB8-D8EA-4401-857F-2573C3B3674A}" sibTransId="{70C5AA92-F42A-4AED-9A7E-BA4ADEF6CC16}"/>
    <dgm:cxn modelId="{F56A8D30-AFAA-4521-945D-1E1191FA006B}" type="presOf" srcId="{BF99F1A4-125E-4073-863D-7238E872BD6C}" destId="{8D9E13D8-EAB9-FE41-B842-A5908D8ABCDD}" srcOrd="1" destOrd="0" presId="urn:microsoft.com/office/officeart/2005/8/layout/list1"/>
    <dgm:cxn modelId="{F6088833-26B5-41BF-B1D8-A18739522DCA}" type="presOf" srcId="{5C619874-805D-4145-9606-001715109C61}" destId="{C7D47CA2-FFF2-844E-840D-FBD0A71DBB1D}" srcOrd="1" destOrd="0" presId="urn:microsoft.com/office/officeart/2005/8/layout/list1"/>
    <dgm:cxn modelId="{2C031235-589B-4B9A-B32A-E06E4D74487E}" type="presOf" srcId="{0CF88001-B96C-42BC-9C49-735715544703}" destId="{C3112BBB-807D-7546-AA0E-7DF6F8E84C71}" srcOrd="0" destOrd="0" presId="urn:microsoft.com/office/officeart/2005/8/layout/list1"/>
    <dgm:cxn modelId="{DD2B7C35-DAC1-4ECB-9C67-3DE14376BAC7}" type="presOf" srcId="{8EF3394E-2593-48CA-8FFC-E7B4BAAD882C}" destId="{49AA9C54-113C-B244-97D9-FFEB016346FA}" srcOrd="0" destOrd="1" presId="urn:microsoft.com/office/officeart/2005/8/layout/list1"/>
    <dgm:cxn modelId="{4FF8DA37-3803-45B4-8519-50E7303D6648}" srcId="{5C619874-805D-4145-9606-001715109C61}" destId="{6CFB2084-A6FE-449F-A4C2-8C09DDEAE3CF}" srcOrd="0" destOrd="0" parTransId="{27FFA672-3A3A-452C-94DB-71A829B1E4F1}" sibTransId="{53697BF4-3263-4C15-BFB0-79717D72FAE7}"/>
    <dgm:cxn modelId="{02C2A83A-6E08-446C-B855-6FBA5D559B49}" srcId="{42B0B977-EABD-4127-B18D-18F8BCB41090}" destId="{416B3316-2E0C-46F4-9419-2FADB513F311}" srcOrd="2" destOrd="0" parTransId="{7A6ECF36-960D-4072-85DC-B9EAE8752D56}" sibTransId="{D5698D4E-76F4-4CC5-9653-79B5CD079292}"/>
    <dgm:cxn modelId="{CBF65547-417D-4EEF-8856-CD34787D0437}" type="presOf" srcId="{6CFB2084-A6FE-449F-A4C2-8C09DDEAE3CF}" destId="{49AA9C54-113C-B244-97D9-FFEB016346FA}" srcOrd="0" destOrd="0" presId="urn:microsoft.com/office/officeart/2005/8/layout/list1"/>
    <dgm:cxn modelId="{16756849-62A1-4229-A365-50EAC106A993}" type="presOf" srcId="{2B451DC5-B2F8-4263-9E62-AFB649803D0C}" destId="{C3112BBB-807D-7546-AA0E-7DF6F8E84C71}" srcOrd="0" destOrd="1" presId="urn:microsoft.com/office/officeart/2005/8/layout/list1"/>
    <dgm:cxn modelId="{0BDB536F-B599-4335-8505-21698AB8F318}" type="presOf" srcId="{BF99F1A4-125E-4073-863D-7238E872BD6C}" destId="{046C6DC5-D3B2-5A40-9A54-82957246B555}" srcOrd="0" destOrd="0" presId="urn:microsoft.com/office/officeart/2005/8/layout/list1"/>
    <dgm:cxn modelId="{4CDE8194-DAA1-4390-B92B-B73A81670D2C}" srcId="{42B0B977-EABD-4127-B18D-18F8BCB41090}" destId="{BF99F1A4-125E-4073-863D-7238E872BD6C}" srcOrd="0" destOrd="0" parTransId="{6953356E-EA09-48EF-9C88-C171499BCB3F}" sibTransId="{4AD2B155-1360-4B8D-9974-9695E33CC27B}"/>
    <dgm:cxn modelId="{E8133AA1-31B6-4859-9EAC-5187EF7AC01A}" type="presOf" srcId="{416B3316-2E0C-46F4-9419-2FADB513F311}" destId="{171C2ED1-87E4-0B41-B317-DBB88AA06BE8}" srcOrd="1" destOrd="0" presId="urn:microsoft.com/office/officeart/2005/8/layout/list1"/>
    <dgm:cxn modelId="{C02D09AC-CEC4-4D0B-8539-A140926B5580}" srcId="{BF99F1A4-125E-4073-863D-7238E872BD6C}" destId="{2B451DC5-B2F8-4263-9E62-AFB649803D0C}" srcOrd="1" destOrd="0" parTransId="{917DF35B-9C20-4231-9F77-BA25FF038EF5}" sibTransId="{1925827A-67A2-471A-97E9-140F47BD9606}"/>
    <dgm:cxn modelId="{729CC5BC-D9CD-488D-8300-0CBA09681B65}" type="presOf" srcId="{416B3316-2E0C-46F4-9419-2FADB513F311}" destId="{C62E65E1-717A-5B47-AC2A-587F4C711F7E}" srcOrd="0" destOrd="0" presId="urn:microsoft.com/office/officeart/2005/8/layout/list1"/>
    <dgm:cxn modelId="{0FD271CD-CB9C-47F0-94BE-4FBDE357C105}" type="presOf" srcId="{8108B2E7-7688-4430-80F3-5D03893C24D5}" destId="{55FD741B-5CFA-AD44-9CFA-A2A67408A071}" srcOrd="0" destOrd="1" presId="urn:microsoft.com/office/officeart/2005/8/layout/list1"/>
    <dgm:cxn modelId="{2AFA5ECF-09BF-447B-B24F-09E7B0EDD27B}" type="presOf" srcId="{20859954-E368-47C4-9F6F-A4E803E1CA72}" destId="{55FD741B-5CFA-AD44-9CFA-A2A67408A071}" srcOrd="0" destOrd="0" presId="urn:microsoft.com/office/officeart/2005/8/layout/list1"/>
    <dgm:cxn modelId="{BA482DD8-D47B-4CC3-BDCB-1B81A7A3E904}" srcId="{5C619874-805D-4145-9606-001715109C61}" destId="{8EF3394E-2593-48CA-8FFC-E7B4BAAD882C}" srcOrd="1" destOrd="0" parTransId="{E26DA656-9E31-4B08-A3D3-6CAC8FCD0935}" sibTransId="{89D2D047-CAAD-4F6B-9F13-E9DBA3DC6916}"/>
    <dgm:cxn modelId="{3DB326DF-635E-40F5-9004-C7AB72F8CE50}" srcId="{BF99F1A4-125E-4073-863D-7238E872BD6C}" destId="{0CF88001-B96C-42BC-9C49-735715544703}" srcOrd="0" destOrd="0" parTransId="{D54ED22A-B6FB-4AB9-ADCF-836F82950D90}" sibTransId="{EB8A3CB3-58A6-49A9-892D-2FBC28C40CC1}"/>
    <dgm:cxn modelId="{F8E1A4F0-0E99-4A7F-85F6-7B0FAF415ED0}" type="presOf" srcId="{42B0B977-EABD-4127-B18D-18F8BCB41090}" destId="{053341B6-AF42-764B-A5AB-596A1E44A527}" srcOrd="0" destOrd="0" presId="urn:microsoft.com/office/officeart/2005/8/layout/list1"/>
    <dgm:cxn modelId="{B17527FA-78E2-40DC-9EC5-2349F66C8995}" type="presOf" srcId="{5C619874-805D-4145-9606-001715109C61}" destId="{DEE52B09-9B45-5D4F-98FA-9989B09F88C7}" srcOrd="0" destOrd="0" presId="urn:microsoft.com/office/officeart/2005/8/layout/list1"/>
    <dgm:cxn modelId="{2B5397FA-821A-4EF8-8E41-9908D264B926}" type="presParOf" srcId="{053341B6-AF42-764B-A5AB-596A1E44A527}" destId="{40BE38F6-0950-1649-8E3C-7692E222E114}" srcOrd="0" destOrd="0" presId="urn:microsoft.com/office/officeart/2005/8/layout/list1"/>
    <dgm:cxn modelId="{56AAE9B8-127F-4707-9512-8FB49D5E62CF}" type="presParOf" srcId="{40BE38F6-0950-1649-8E3C-7692E222E114}" destId="{046C6DC5-D3B2-5A40-9A54-82957246B555}" srcOrd="0" destOrd="0" presId="urn:microsoft.com/office/officeart/2005/8/layout/list1"/>
    <dgm:cxn modelId="{3D91EA18-0CDF-4AC9-AB22-960F8FDD1CE4}" type="presParOf" srcId="{40BE38F6-0950-1649-8E3C-7692E222E114}" destId="{8D9E13D8-EAB9-FE41-B842-A5908D8ABCDD}" srcOrd="1" destOrd="0" presId="urn:microsoft.com/office/officeart/2005/8/layout/list1"/>
    <dgm:cxn modelId="{7AB3EADE-9913-455D-812F-AAA6154CE594}" type="presParOf" srcId="{053341B6-AF42-764B-A5AB-596A1E44A527}" destId="{149A6B90-356E-7C43-85A9-AEE3FB927E33}" srcOrd="1" destOrd="0" presId="urn:microsoft.com/office/officeart/2005/8/layout/list1"/>
    <dgm:cxn modelId="{FCCFBCEF-F9B8-45E6-BC9A-90ECE3FB4C2C}" type="presParOf" srcId="{053341B6-AF42-764B-A5AB-596A1E44A527}" destId="{C3112BBB-807D-7546-AA0E-7DF6F8E84C71}" srcOrd="2" destOrd="0" presId="urn:microsoft.com/office/officeart/2005/8/layout/list1"/>
    <dgm:cxn modelId="{5A10F7F2-AB4D-4E9A-A8F3-B5859F1BD6BC}" type="presParOf" srcId="{053341B6-AF42-764B-A5AB-596A1E44A527}" destId="{C3157839-2C66-0047-AC10-CA1AD9DCB2F9}" srcOrd="3" destOrd="0" presId="urn:microsoft.com/office/officeart/2005/8/layout/list1"/>
    <dgm:cxn modelId="{8560637C-8511-48F6-A9FC-859D8DFE5F2B}" type="presParOf" srcId="{053341B6-AF42-764B-A5AB-596A1E44A527}" destId="{22EE8BB5-CC2C-914C-8B89-FBF26B83991C}" srcOrd="4" destOrd="0" presId="urn:microsoft.com/office/officeart/2005/8/layout/list1"/>
    <dgm:cxn modelId="{F5DA97DA-CA3D-4C88-8D56-8A84848D3674}" type="presParOf" srcId="{22EE8BB5-CC2C-914C-8B89-FBF26B83991C}" destId="{DEE52B09-9B45-5D4F-98FA-9989B09F88C7}" srcOrd="0" destOrd="0" presId="urn:microsoft.com/office/officeart/2005/8/layout/list1"/>
    <dgm:cxn modelId="{CA043AFF-C320-4514-9662-C857A2B6CC44}" type="presParOf" srcId="{22EE8BB5-CC2C-914C-8B89-FBF26B83991C}" destId="{C7D47CA2-FFF2-844E-840D-FBD0A71DBB1D}" srcOrd="1" destOrd="0" presId="urn:microsoft.com/office/officeart/2005/8/layout/list1"/>
    <dgm:cxn modelId="{ABC5352D-F080-47A1-BB1A-9666DA44845F}" type="presParOf" srcId="{053341B6-AF42-764B-A5AB-596A1E44A527}" destId="{70C0E95E-4FF0-9A4A-B26D-EE4063A6E35D}" srcOrd="5" destOrd="0" presId="urn:microsoft.com/office/officeart/2005/8/layout/list1"/>
    <dgm:cxn modelId="{86E043CF-DC14-4F4F-A2AF-14A21D8BC99B}" type="presParOf" srcId="{053341B6-AF42-764B-A5AB-596A1E44A527}" destId="{49AA9C54-113C-B244-97D9-FFEB016346FA}" srcOrd="6" destOrd="0" presId="urn:microsoft.com/office/officeart/2005/8/layout/list1"/>
    <dgm:cxn modelId="{2C0267F6-70B2-4E5B-9D31-D01AC924CD5C}" type="presParOf" srcId="{053341B6-AF42-764B-A5AB-596A1E44A527}" destId="{C646A394-CA02-EF44-9AD8-16028C5561E3}" srcOrd="7" destOrd="0" presId="urn:microsoft.com/office/officeart/2005/8/layout/list1"/>
    <dgm:cxn modelId="{E25F6242-EA63-4B34-9B13-869027642801}" type="presParOf" srcId="{053341B6-AF42-764B-A5AB-596A1E44A527}" destId="{512E6F19-B8B7-3D45-9C1F-210DAED589DA}" srcOrd="8" destOrd="0" presId="urn:microsoft.com/office/officeart/2005/8/layout/list1"/>
    <dgm:cxn modelId="{4CFEB7CE-A95A-44C1-8786-2B2B89E911C1}" type="presParOf" srcId="{512E6F19-B8B7-3D45-9C1F-210DAED589DA}" destId="{C62E65E1-717A-5B47-AC2A-587F4C711F7E}" srcOrd="0" destOrd="0" presId="urn:microsoft.com/office/officeart/2005/8/layout/list1"/>
    <dgm:cxn modelId="{39933994-5665-469D-9E2F-7E15323FE534}" type="presParOf" srcId="{512E6F19-B8B7-3D45-9C1F-210DAED589DA}" destId="{171C2ED1-87E4-0B41-B317-DBB88AA06BE8}" srcOrd="1" destOrd="0" presId="urn:microsoft.com/office/officeart/2005/8/layout/list1"/>
    <dgm:cxn modelId="{762AF4A3-345A-45F9-8D0A-C366A4E93F19}" type="presParOf" srcId="{053341B6-AF42-764B-A5AB-596A1E44A527}" destId="{586C0DA5-A037-6048-B3B6-DB731E0D5531}" srcOrd="9" destOrd="0" presId="urn:microsoft.com/office/officeart/2005/8/layout/list1"/>
    <dgm:cxn modelId="{72751316-369C-4A69-B195-88EEC14B6DC7}" type="presParOf" srcId="{053341B6-AF42-764B-A5AB-596A1E44A527}" destId="{55FD741B-5CFA-AD44-9CFA-A2A67408A071}" srcOrd="10"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61BBB-5B28-4A7D-B7D8-E7A6789534D1}">
      <dsp:nvSpPr>
        <dsp:cNvPr id="0" name=""/>
        <dsp:cNvSpPr/>
      </dsp:nvSpPr>
      <dsp:spPr>
        <a:xfrm>
          <a:off x="0" y="1878"/>
          <a:ext cx="8229600" cy="95204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AA8FC9-BD70-4F37-B409-DA9C5A72A58A}">
      <dsp:nvSpPr>
        <dsp:cNvPr id="0" name=""/>
        <dsp:cNvSpPr/>
      </dsp:nvSpPr>
      <dsp:spPr>
        <a:xfrm>
          <a:off x="287993" y="216088"/>
          <a:ext cx="523623" cy="52362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8B22E4-7740-472F-BCDB-37BF2544E82E}">
      <dsp:nvSpPr>
        <dsp:cNvPr id="0" name=""/>
        <dsp:cNvSpPr/>
      </dsp:nvSpPr>
      <dsp:spPr>
        <a:xfrm>
          <a:off x="1099610" y="1878"/>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Mix of lecture and hands-on exercises </a:t>
          </a:r>
          <a:endParaRPr lang="en-US" sz="2200" kern="1200" dirty="0">
            <a:latin typeface="Arial" panose="020B0604020202020204" pitchFamily="34" charset="0"/>
            <a:cs typeface="Arial" panose="020B0604020202020204" pitchFamily="34" charset="0"/>
          </a:endParaRPr>
        </a:p>
      </dsp:txBody>
      <dsp:txXfrm>
        <a:off x="1099610" y="1878"/>
        <a:ext cx="7129989" cy="952043"/>
      </dsp:txXfrm>
    </dsp:sp>
    <dsp:sp modelId="{44060D60-78CA-4372-8219-ADF273EC6341}">
      <dsp:nvSpPr>
        <dsp:cNvPr id="0" name=""/>
        <dsp:cNvSpPr/>
      </dsp:nvSpPr>
      <dsp:spPr>
        <a:xfrm>
          <a:off x="0" y="1191932"/>
          <a:ext cx="8229600" cy="95204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176681-A193-4D48-83A4-0894C5E64916}">
      <dsp:nvSpPr>
        <dsp:cNvPr id="0" name=""/>
        <dsp:cNvSpPr/>
      </dsp:nvSpPr>
      <dsp:spPr>
        <a:xfrm>
          <a:off x="287993" y="1406142"/>
          <a:ext cx="523623" cy="52362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5EEB33-7D5B-483C-9D1F-D0F6C8888C81}">
      <dsp:nvSpPr>
        <dsp:cNvPr id="0" name=""/>
        <dsp:cNvSpPr/>
      </dsp:nvSpPr>
      <dsp:spPr>
        <a:xfrm>
          <a:off x="1099610" y="1191932"/>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Extra exercises offered to do after the course</a:t>
          </a:r>
          <a:endParaRPr lang="en-US" sz="2200" kern="1200" dirty="0">
            <a:latin typeface="Arial" panose="020B0604020202020204" pitchFamily="34" charset="0"/>
            <a:cs typeface="Arial" panose="020B0604020202020204" pitchFamily="34" charset="0"/>
          </a:endParaRPr>
        </a:p>
      </dsp:txBody>
      <dsp:txXfrm>
        <a:off x="1099610" y="1191932"/>
        <a:ext cx="7129989" cy="952043"/>
      </dsp:txXfrm>
    </dsp:sp>
    <dsp:sp modelId="{408F2968-89FD-4CA8-9214-B30F017AB27F}">
      <dsp:nvSpPr>
        <dsp:cNvPr id="0" name=""/>
        <dsp:cNvSpPr/>
      </dsp:nvSpPr>
      <dsp:spPr>
        <a:xfrm>
          <a:off x="0" y="2381986"/>
          <a:ext cx="8229600" cy="95204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C6170D-3D8F-4209-8E6D-A0BA313A9E73}">
      <dsp:nvSpPr>
        <dsp:cNvPr id="0" name=""/>
        <dsp:cNvSpPr/>
      </dsp:nvSpPr>
      <dsp:spPr>
        <a:xfrm>
          <a:off x="287993" y="2596196"/>
          <a:ext cx="523623" cy="52362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67D76B-5749-4EED-AEF5-53941AC30919}">
      <dsp:nvSpPr>
        <dsp:cNvPr id="0" name=""/>
        <dsp:cNvSpPr/>
      </dsp:nvSpPr>
      <dsp:spPr>
        <a:xfrm>
          <a:off x="1099610" y="2381986"/>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Please ask questions, and definitely interrupt if terminology is unclear</a:t>
          </a:r>
          <a:endParaRPr lang="en-US" sz="2200" kern="1200" dirty="0">
            <a:latin typeface="Arial" panose="020B0604020202020204" pitchFamily="34" charset="0"/>
            <a:cs typeface="Arial" panose="020B0604020202020204" pitchFamily="34" charset="0"/>
          </a:endParaRPr>
        </a:p>
      </dsp:txBody>
      <dsp:txXfrm>
        <a:off x="1099610" y="2381986"/>
        <a:ext cx="7129989" cy="952043"/>
      </dsp:txXfrm>
    </dsp:sp>
    <dsp:sp modelId="{0372B51E-65F9-4362-8353-865DC61DFD86}">
      <dsp:nvSpPr>
        <dsp:cNvPr id="0" name=""/>
        <dsp:cNvSpPr/>
      </dsp:nvSpPr>
      <dsp:spPr>
        <a:xfrm>
          <a:off x="0" y="3572041"/>
          <a:ext cx="8229600" cy="95204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22A0D8-6311-45DC-B90B-108164885F21}">
      <dsp:nvSpPr>
        <dsp:cNvPr id="0" name=""/>
        <dsp:cNvSpPr/>
      </dsp:nvSpPr>
      <dsp:spPr>
        <a:xfrm>
          <a:off x="287993" y="3786250"/>
          <a:ext cx="523623" cy="52362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A9CB4F-B6D6-4E65-A895-F99C60800147}">
      <dsp:nvSpPr>
        <dsp:cNvPr id="0" name=""/>
        <dsp:cNvSpPr/>
      </dsp:nvSpPr>
      <dsp:spPr>
        <a:xfrm>
          <a:off x="1099610" y="3572041"/>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Tell us what you would like to do with the model</a:t>
          </a:r>
          <a:endParaRPr lang="en-US" sz="2200" kern="1200" dirty="0">
            <a:latin typeface="Arial" panose="020B0604020202020204" pitchFamily="34" charset="0"/>
            <a:cs typeface="Arial" panose="020B0604020202020204" pitchFamily="34" charset="0"/>
          </a:endParaRPr>
        </a:p>
      </dsp:txBody>
      <dsp:txXfrm>
        <a:off x="1099610" y="3572041"/>
        <a:ext cx="7129989" cy="952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DFCA1-5BA0-C14C-BA51-53CCD97CA6F4}">
      <dsp:nvSpPr>
        <dsp:cNvPr id="0" name=""/>
        <dsp:cNvSpPr/>
      </dsp:nvSpPr>
      <dsp:spPr>
        <a:xfrm>
          <a:off x="40" y="63807"/>
          <a:ext cx="3845569" cy="77494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refer to a wide area of modelling techniques that:</a:t>
          </a:r>
        </a:p>
      </dsp:txBody>
      <dsp:txXfrm>
        <a:off x="40" y="63807"/>
        <a:ext cx="3845569" cy="774948"/>
      </dsp:txXfrm>
    </dsp:sp>
    <dsp:sp modelId="{0942F531-3490-7B45-82E0-942A93CD9EB0}">
      <dsp:nvSpPr>
        <dsp:cNvPr id="0" name=""/>
        <dsp:cNvSpPr/>
      </dsp:nvSpPr>
      <dsp:spPr>
        <a:xfrm>
          <a:off x="40" y="838755"/>
          <a:ext cx="3845569" cy="3623400"/>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operate at the level of </a:t>
          </a:r>
          <a:r>
            <a:rPr lang="en-US" sz="2200" b="1" u="none" kern="1200" dirty="0">
              <a:latin typeface="Arial" panose="020B0604020202020204" pitchFamily="34" charset="0"/>
              <a:cs typeface="Arial" panose="020B0604020202020204" pitchFamily="34" charset="0"/>
            </a:rPr>
            <a:t>individual units </a:t>
          </a:r>
          <a:r>
            <a:rPr lang="en-US" sz="2200" kern="1200" dirty="0">
              <a:latin typeface="Arial" panose="020B0604020202020204" pitchFamily="34" charset="0"/>
              <a:cs typeface="Arial" panose="020B0604020202020204" pitchFamily="34" charset="0"/>
            </a:rPr>
            <a:t>(persons, households, vehicles, firms, etc.)</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apply </a:t>
          </a:r>
          <a:r>
            <a:rPr lang="en-US" sz="2200" b="1" kern="1200" dirty="0">
              <a:latin typeface="Arial" panose="020B0604020202020204" pitchFamily="34" charset="0"/>
              <a:cs typeface="Arial" panose="020B0604020202020204" pitchFamily="34" charset="0"/>
            </a:rPr>
            <a:t>rules</a:t>
          </a:r>
          <a:r>
            <a:rPr lang="en-US" sz="2200" kern="1200" dirty="0">
              <a:latin typeface="Arial" panose="020B0604020202020204" pitchFamily="34" charset="0"/>
              <a:cs typeface="Arial" panose="020B0604020202020204" pitchFamily="34" charset="0"/>
            </a:rPr>
            <a:t> to simulate changes in state or behavior of these units</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estimate </a:t>
          </a:r>
          <a:r>
            <a:rPr lang="en-US" sz="2200" b="1" kern="1200" dirty="0">
              <a:latin typeface="Arial" panose="020B0604020202020204" pitchFamily="34" charset="0"/>
              <a:cs typeface="Arial" panose="020B0604020202020204" pitchFamily="34" charset="0"/>
            </a:rPr>
            <a:t>distributional outcomes </a:t>
          </a:r>
          <a:r>
            <a:rPr lang="en-US" sz="2200" kern="1200" dirty="0">
              <a:latin typeface="Arial" panose="020B0604020202020204" pitchFamily="34" charset="0"/>
              <a:cs typeface="Arial" panose="020B0604020202020204" pitchFamily="34" charset="0"/>
            </a:rPr>
            <a:t>after applying these rules at the micro level</a:t>
          </a:r>
        </a:p>
      </dsp:txBody>
      <dsp:txXfrm>
        <a:off x="40" y="838755"/>
        <a:ext cx="3845569" cy="3623400"/>
      </dsp:txXfrm>
    </dsp:sp>
    <dsp:sp modelId="{3EF65D3F-D370-7044-8EBB-3EEF11C8A0DE}">
      <dsp:nvSpPr>
        <dsp:cNvPr id="0" name=""/>
        <dsp:cNvSpPr/>
      </dsp:nvSpPr>
      <dsp:spPr>
        <a:xfrm>
          <a:off x="4383989" y="63807"/>
          <a:ext cx="3845569" cy="77494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application in different areas, e.g.:</a:t>
          </a:r>
        </a:p>
      </dsp:txBody>
      <dsp:txXfrm>
        <a:off x="4383989" y="63807"/>
        <a:ext cx="3845569" cy="774948"/>
      </dsp:txXfrm>
    </dsp:sp>
    <dsp:sp modelId="{AC244E05-488D-6D49-9709-D133A5AF1401}">
      <dsp:nvSpPr>
        <dsp:cNvPr id="0" name=""/>
        <dsp:cNvSpPr/>
      </dsp:nvSpPr>
      <dsp:spPr>
        <a:xfrm>
          <a:off x="4383989" y="838755"/>
          <a:ext cx="3845569" cy="3623400"/>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latin typeface="Arial" panose="020B0604020202020204" pitchFamily="34" charset="0"/>
              <a:cs typeface="Arial" panose="020B0604020202020204" pitchFamily="34" charset="0"/>
            </a:rPr>
            <a:t>traffic and transportation</a:t>
          </a:r>
        </a:p>
        <a:p>
          <a:pPr marL="228600" lvl="1" indent="-228600" algn="l" defTabSz="977900">
            <a:lnSpc>
              <a:spcPct val="90000"/>
            </a:lnSpc>
            <a:spcBef>
              <a:spcPct val="0"/>
            </a:spcBef>
            <a:spcAft>
              <a:spcPct val="15000"/>
            </a:spcAft>
            <a:buChar char="•"/>
          </a:pPr>
          <a:r>
            <a:rPr lang="en-US" sz="2200" kern="1200">
              <a:latin typeface="Arial" panose="020B0604020202020204" pitchFamily="34" charset="0"/>
              <a:cs typeface="Arial" panose="020B0604020202020204" pitchFamily="34" charset="0"/>
            </a:rPr>
            <a:t>demand for health care</a:t>
          </a:r>
        </a:p>
        <a:p>
          <a:pPr marL="228600" lvl="1" indent="-228600" algn="l" defTabSz="977900">
            <a:lnSpc>
              <a:spcPct val="90000"/>
            </a:lnSpc>
            <a:spcBef>
              <a:spcPct val="0"/>
            </a:spcBef>
            <a:spcAft>
              <a:spcPct val="15000"/>
            </a:spcAft>
            <a:buChar char="•"/>
          </a:pPr>
          <a:r>
            <a:rPr lang="en-US" sz="2200" kern="1200">
              <a:latin typeface="Arial" panose="020B0604020202020204" pitchFamily="34" charset="0"/>
              <a:cs typeface="Arial" panose="020B0604020202020204" pitchFamily="34" charset="0"/>
            </a:rPr>
            <a:t>spatial planning</a:t>
          </a:r>
        </a:p>
        <a:p>
          <a:pPr marL="228600" lvl="1" indent="-228600" algn="l" defTabSz="977900">
            <a:lnSpc>
              <a:spcPct val="90000"/>
            </a:lnSpc>
            <a:spcBef>
              <a:spcPct val="0"/>
            </a:spcBef>
            <a:spcAft>
              <a:spcPct val="15000"/>
            </a:spcAft>
            <a:buChar char="•"/>
          </a:pPr>
          <a:r>
            <a:rPr lang="en-US" sz="2200" b="1" kern="1200" dirty="0">
              <a:latin typeface="Arial" panose="020B0604020202020204" pitchFamily="34" charset="0"/>
              <a:cs typeface="Arial" panose="020B0604020202020204" pitchFamily="34" charset="0"/>
            </a:rPr>
            <a:t>tax-benefit policies</a:t>
          </a:r>
        </a:p>
        <a:p>
          <a:pPr marL="228600" lvl="1" indent="-228600" algn="l" defTabSz="977900">
            <a:lnSpc>
              <a:spcPct val="90000"/>
            </a:lnSpc>
            <a:spcBef>
              <a:spcPct val="0"/>
            </a:spcBef>
            <a:spcAft>
              <a:spcPct val="15000"/>
            </a:spcAft>
            <a:buChar char="•"/>
          </a:pPr>
          <a:endParaRPr lang="en-US" sz="2200" b="1"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Char char="•"/>
          </a:pPr>
          <a:endParaRPr lang="en-US" sz="2200" b="1" kern="1200" dirty="0">
            <a:latin typeface="Arial" panose="020B0604020202020204" pitchFamily="34" charset="0"/>
            <a:cs typeface="Arial" panose="020B0604020202020204" pitchFamily="34" charset="0"/>
          </a:endParaRPr>
        </a:p>
        <a:p>
          <a:pPr marL="228600" lvl="1" indent="-228600" algn="r" defTabSz="977900">
            <a:lnSpc>
              <a:spcPct val="90000"/>
            </a:lnSpc>
            <a:spcBef>
              <a:spcPct val="0"/>
            </a:spcBef>
            <a:spcAft>
              <a:spcPct val="15000"/>
            </a:spcAft>
            <a:buNone/>
          </a:pPr>
          <a:endParaRPr lang="en-US" sz="2200" b="1" kern="1200" dirty="0">
            <a:latin typeface="Arial" panose="020B0604020202020204" pitchFamily="34" charset="0"/>
            <a:cs typeface="Arial" panose="020B0604020202020204" pitchFamily="34" charset="0"/>
          </a:endParaRPr>
        </a:p>
        <a:p>
          <a:pPr marL="228600" lvl="1" indent="-228600" algn="r" defTabSz="977900">
            <a:lnSpc>
              <a:spcPct val="90000"/>
            </a:lnSpc>
            <a:spcBef>
              <a:spcPct val="0"/>
            </a:spcBef>
            <a:spcAft>
              <a:spcPct val="15000"/>
            </a:spcAft>
            <a:buNone/>
          </a:pPr>
          <a:endParaRPr lang="en-US" sz="2200" b="1" kern="1200" dirty="0">
            <a:latin typeface="Arial" panose="020B0604020202020204" pitchFamily="34" charset="0"/>
            <a:cs typeface="Arial" panose="020B0604020202020204" pitchFamily="34" charset="0"/>
          </a:endParaRPr>
        </a:p>
        <a:p>
          <a:pPr marL="228600" lvl="1" indent="-228600" algn="r" defTabSz="977900">
            <a:lnSpc>
              <a:spcPct val="90000"/>
            </a:lnSpc>
            <a:spcBef>
              <a:spcPct val="0"/>
            </a:spcBef>
            <a:spcAft>
              <a:spcPct val="15000"/>
            </a:spcAft>
            <a:buNone/>
          </a:pPr>
          <a:endParaRPr lang="en-US" sz="2200" b="1" kern="1200" dirty="0">
            <a:latin typeface="Arial" panose="020B0604020202020204" pitchFamily="34" charset="0"/>
            <a:cs typeface="Arial" panose="020B0604020202020204" pitchFamily="34" charset="0"/>
          </a:endParaRPr>
        </a:p>
      </dsp:txBody>
      <dsp:txXfrm>
        <a:off x="4383989" y="838755"/>
        <a:ext cx="3845569" cy="3623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E0C46-3761-1D45-96A0-543718419E0D}">
      <dsp:nvSpPr>
        <dsp:cNvPr id="0" name=""/>
        <dsp:cNvSpPr/>
      </dsp:nvSpPr>
      <dsp:spPr>
        <a:xfrm>
          <a:off x="175213" y="1128153"/>
          <a:ext cx="1515749" cy="499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Microdata</a:t>
          </a:r>
        </a:p>
      </dsp:txBody>
      <dsp:txXfrm>
        <a:off x="175213" y="1128153"/>
        <a:ext cx="1515749" cy="499508"/>
      </dsp:txXfrm>
    </dsp:sp>
    <dsp:sp modelId="{F22A1061-BDFC-C740-98A6-5C32D34B17EF}">
      <dsp:nvSpPr>
        <dsp:cNvPr id="0" name=""/>
        <dsp:cNvSpPr/>
      </dsp:nvSpPr>
      <dsp:spPr>
        <a:xfrm>
          <a:off x="2311" y="2181444"/>
          <a:ext cx="1861552" cy="93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on households (and individuals)</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representative of the population</a:t>
          </a:r>
        </a:p>
      </dsp:txBody>
      <dsp:txXfrm>
        <a:off x="2311" y="2181444"/>
        <a:ext cx="1861552" cy="935835"/>
      </dsp:txXfrm>
    </dsp:sp>
    <dsp:sp modelId="{44AABF5B-933F-7540-BF0D-2C9D57D8E981}">
      <dsp:nvSpPr>
        <dsp:cNvPr id="0" name=""/>
        <dsp:cNvSpPr/>
      </dsp:nvSpPr>
      <dsp:spPr>
        <a:xfrm>
          <a:off x="173490" y="976233"/>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25DC3-2825-0E4C-B339-63A778482656}">
      <dsp:nvSpPr>
        <dsp:cNvPr id="0" name=""/>
        <dsp:cNvSpPr/>
      </dsp:nvSpPr>
      <dsp:spPr>
        <a:xfrm>
          <a:off x="257890" y="807434"/>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98374E-105E-EA4F-BB6B-C6292D511020}">
      <dsp:nvSpPr>
        <dsp:cNvPr id="0" name=""/>
        <dsp:cNvSpPr/>
      </dsp:nvSpPr>
      <dsp:spPr>
        <a:xfrm>
          <a:off x="460449" y="841194"/>
          <a:ext cx="189468" cy="1894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7BA873-A196-814F-B020-D027FDD85BEA}">
      <dsp:nvSpPr>
        <dsp:cNvPr id="0" name=""/>
        <dsp:cNvSpPr/>
      </dsp:nvSpPr>
      <dsp:spPr>
        <a:xfrm>
          <a:off x="629248" y="655515"/>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96A64A-DF4D-804B-A3AC-CF72216369F2}">
      <dsp:nvSpPr>
        <dsp:cNvPr id="0" name=""/>
        <dsp:cNvSpPr/>
      </dsp:nvSpPr>
      <dsp:spPr>
        <a:xfrm>
          <a:off x="848688" y="587995"/>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951304-5697-8F4E-9CB3-52425053DEFE}">
      <dsp:nvSpPr>
        <dsp:cNvPr id="0" name=""/>
        <dsp:cNvSpPr/>
      </dsp:nvSpPr>
      <dsp:spPr>
        <a:xfrm>
          <a:off x="1118767" y="706154"/>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528FF1-086D-DA43-B5E4-77E925B689C4}">
      <dsp:nvSpPr>
        <dsp:cNvPr id="0" name=""/>
        <dsp:cNvSpPr/>
      </dsp:nvSpPr>
      <dsp:spPr>
        <a:xfrm>
          <a:off x="1287566" y="790554"/>
          <a:ext cx="189468" cy="1894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0E9B2C-27C0-D046-9BA7-F58A65B36A57}">
      <dsp:nvSpPr>
        <dsp:cNvPr id="0" name=""/>
        <dsp:cNvSpPr/>
      </dsp:nvSpPr>
      <dsp:spPr>
        <a:xfrm>
          <a:off x="1523885" y="976233"/>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F81D84-E6CD-8F47-8378-8730FA399F3B}">
      <dsp:nvSpPr>
        <dsp:cNvPr id="0" name=""/>
        <dsp:cNvSpPr/>
      </dsp:nvSpPr>
      <dsp:spPr>
        <a:xfrm>
          <a:off x="1625165" y="1161913"/>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BBF9B5-F3AC-DB4D-8883-356CCF82D7D5}">
      <dsp:nvSpPr>
        <dsp:cNvPr id="0" name=""/>
        <dsp:cNvSpPr/>
      </dsp:nvSpPr>
      <dsp:spPr>
        <a:xfrm>
          <a:off x="747408" y="807434"/>
          <a:ext cx="310039" cy="310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2B35B1-6017-3548-9C08-D2EFFF6ADD6E}">
      <dsp:nvSpPr>
        <dsp:cNvPr id="0" name=""/>
        <dsp:cNvSpPr/>
      </dsp:nvSpPr>
      <dsp:spPr>
        <a:xfrm>
          <a:off x="89090" y="1448872"/>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4E4976-4C0B-C34A-B184-8DE32B8DD81A}">
      <dsp:nvSpPr>
        <dsp:cNvPr id="0" name=""/>
        <dsp:cNvSpPr/>
      </dsp:nvSpPr>
      <dsp:spPr>
        <a:xfrm>
          <a:off x="190370" y="1600791"/>
          <a:ext cx="189468" cy="1894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6D7497-F0E5-1342-A120-6F7805D87BCE}">
      <dsp:nvSpPr>
        <dsp:cNvPr id="0" name=""/>
        <dsp:cNvSpPr/>
      </dsp:nvSpPr>
      <dsp:spPr>
        <a:xfrm>
          <a:off x="443569" y="1735831"/>
          <a:ext cx="275590" cy="275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80644-E965-3A43-B740-93D4B5149F4B}">
      <dsp:nvSpPr>
        <dsp:cNvPr id="0" name=""/>
        <dsp:cNvSpPr/>
      </dsp:nvSpPr>
      <dsp:spPr>
        <a:xfrm>
          <a:off x="798048" y="1955270"/>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F0C499-EFC7-EB4C-9F1E-E8C57DD9D9FC}">
      <dsp:nvSpPr>
        <dsp:cNvPr id="0" name=""/>
        <dsp:cNvSpPr/>
      </dsp:nvSpPr>
      <dsp:spPr>
        <a:xfrm>
          <a:off x="865568" y="1735831"/>
          <a:ext cx="189468" cy="1894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48ECCF-E69F-DF4F-9BB9-1DAFEF985B0F}">
      <dsp:nvSpPr>
        <dsp:cNvPr id="0" name=""/>
        <dsp:cNvSpPr/>
      </dsp:nvSpPr>
      <dsp:spPr>
        <a:xfrm>
          <a:off x="1034367" y="1972150"/>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D370E7-92DB-1546-B9F1-CD9256714771}">
      <dsp:nvSpPr>
        <dsp:cNvPr id="0" name=""/>
        <dsp:cNvSpPr/>
      </dsp:nvSpPr>
      <dsp:spPr>
        <a:xfrm>
          <a:off x="1186286" y="1702071"/>
          <a:ext cx="275590" cy="275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4BC08B-39B0-6042-A810-1CAC6525FDB8}">
      <dsp:nvSpPr>
        <dsp:cNvPr id="0" name=""/>
        <dsp:cNvSpPr/>
      </dsp:nvSpPr>
      <dsp:spPr>
        <a:xfrm>
          <a:off x="1557645" y="1634551"/>
          <a:ext cx="189468" cy="1894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5CA6EF-330D-A84E-8B8A-5117613AA5A7}">
      <dsp:nvSpPr>
        <dsp:cNvPr id="0" name=""/>
        <dsp:cNvSpPr/>
      </dsp:nvSpPr>
      <dsp:spPr>
        <a:xfrm>
          <a:off x="1863864" y="840913"/>
          <a:ext cx="556442" cy="106230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13BD82-364F-7F46-963B-85350B641466}">
      <dsp:nvSpPr>
        <dsp:cNvPr id="0" name=""/>
        <dsp:cNvSpPr/>
      </dsp:nvSpPr>
      <dsp:spPr>
        <a:xfrm>
          <a:off x="2629488" y="841429"/>
          <a:ext cx="1517570" cy="106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Tax-benefit policy rules</a:t>
          </a:r>
        </a:p>
      </dsp:txBody>
      <dsp:txXfrm>
        <a:off x="2629488" y="841429"/>
        <a:ext cx="1517570" cy="1062299"/>
      </dsp:txXfrm>
    </dsp:sp>
    <dsp:sp modelId="{B7AF2F79-B8AB-434E-A109-D394003312D7}">
      <dsp:nvSpPr>
        <dsp:cNvPr id="0" name=""/>
        <dsp:cNvSpPr/>
      </dsp:nvSpPr>
      <dsp:spPr>
        <a:xfrm>
          <a:off x="2420306" y="2181444"/>
          <a:ext cx="1935934" cy="93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current or historical systems</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hypothetical systems</a:t>
          </a:r>
        </a:p>
      </dsp:txBody>
      <dsp:txXfrm>
        <a:off x="2420306" y="2181444"/>
        <a:ext cx="1935934" cy="935835"/>
      </dsp:txXfrm>
    </dsp:sp>
    <dsp:sp modelId="{4090177D-E840-B847-B7FB-B80374A7E1D3}">
      <dsp:nvSpPr>
        <dsp:cNvPr id="0" name=""/>
        <dsp:cNvSpPr/>
      </dsp:nvSpPr>
      <dsp:spPr>
        <a:xfrm>
          <a:off x="4356241" y="840913"/>
          <a:ext cx="556442" cy="106230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F8B741-412C-1645-B1FF-43107D59A28E}">
      <dsp:nvSpPr>
        <dsp:cNvPr id="0" name=""/>
        <dsp:cNvSpPr/>
      </dsp:nvSpPr>
      <dsp:spPr>
        <a:xfrm>
          <a:off x="4979874" y="841429"/>
          <a:ext cx="1517570" cy="106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Calculation of benefit entitlements &amp; tax liabilities</a:t>
          </a:r>
        </a:p>
      </dsp:txBody>
      <dsp:txXfrm>
        <a:off x="4979874" y="841429"/>
        <a:ext cx="1517570" cy="1062299"/>
      </dsp:txXfrm>
    </dsp:sp>
    <dsp:sp modelId="{E87674BC-9843-1C4B-8AF9-1D2E734F7573}">
      <dsp:nvSpPr>
        <dsp:cNvPr id="0" name=""/>
        <dsp:cNvSpPr/>
      </dsp:nvSpPr>
      <dsp:spPr>
        <a:xfrm>
          <a:off x="4912683" y="2181444"/>
          <a:ext cx="1651951" cy="93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for every household</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under multiple tax-benefit systems</a:t>
          </a:r>
        </a:p>
      </dsp:txBody>
      <dsp:txXfrm>
        <a:off x="4912683" y="2181444"/>
        <a:ext cx="1651951" cy="935835"/>
      </dsp:txXfrm>
    </dsp:sp>
    <dsp:sp modelId="{33EB08D7-0951-074C-BA7D-6DDBA29B2B79}">
      <dsp:nvSpPr>
        <dsp:cNvPr id="0" name=""/>
        <dsp:cNvSpPr/>
      </dsp:nvSpPr>
      <dsp:spPr>
        <a:xfrm>
          <a:off x="6564635" y="840913"/>
          <a:ext cx="556442" cy="106230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080C09-135D-784B-95CF-60B14395456B}">
      <dsp:nvSpPr>
        <dsp:cNvPr id="0" name=""/>
        <dsp:cNvSpPr/>
      </dsp:nvSpPr>
      <dsp:spPr>
        <a:xfrm>
          <a:off x="7234895" y="765551"/>
          <a:ext cx="1289935" cy="12899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Analysis</a:t>
          </a:r>
        </a:p>
      </dsp:txBody>
      <dsp:txXfrm>
        <a:off x="7423802" y="954458"/>
        <a:ext cx="912121" cy="912121"/>
      </dsp:txXfrm>
    </dsp:sp>
    <dsp:sp modelId="{E74FCEC6-52E9-3342-9F04-256C7893F206}">
      <dsp:nvSpPr>
        <dsp:cNvPr id="0" name=""/>
        <dsp:cNvSpPr/>
      </dsp:nvSpPr>
      <dsp:spPr>
        <a:xfrm>
          <a:off x="7121077" y="2181444"/>
          <a:ext cx="1517570" cy="93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household incomes</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fiscal impact</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work incentives</a:t>
          </a:r>
        </a:p>
      </dsp:txBody>
      <dsp:txXfrm>
        <a:off x="7121077" y="2181444"/>
        <a:ext cx="1517570" cy="9358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6D0D7-4FDF-4438-A8A7-F7F62C09AEED}">
      <dsp:nvSpPr>
        <dsp:cNvPr id="0" name=""/>
        <dsp:cNvSpPr/>
      </dsp:nvSpPr>
      <dsp:spPr>
        <a:xfrm>
          <a:off x="0" y="5742"/>
          <a:ext cx="8229600" cy="7524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B9266A-2381-46A3-93D7-16DCD5C1D71E}">
      <dsp:nvSpPr>
        <dsp:cNvPr id="0" name=""/>
        <dsp:cNvSpPr/>
      </dsp:nvSpPr>
      <dsp:spPr>
        <a:xfrm>
          <a:off x="227604" y="175035"/>
          <a:ext cx="413827" cy="41382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27B571-0ECC-4FF4-9A87-4B4642E6BDC9}">
      <dsp:nvSpPr>
        <dsp:cNvPr id="0" name=""/>
        <dsp:cNvSpPr/>
      </dsp:nvSpPr>
      <dsp:spPr>
        <a:xfrm>
          <a:off x="869037" y="5742"/>
          <a:ext cx="7359713" cy="75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30" tIns="79630" rIns="79630" bIns="79630" numCol="1" spcCol="1270" anchor="ctr" anchorCtr="0">
          <a:noAutofit/>
        </a:bodyPr>
        <a:lstStyle/>
        <a:p>
          <a:pPr marL="0" lvl="0" indent="0" algn="l" defTabSz="666750">
            <a:lnSpc>
              <a:spcPct val="100000"/>
            </a:lnSpc>
            <a:spcBef>
              <a:spcPct val="0"/>
            </a:spcBef>
            <a:spcAft>
              <a:spcPct val="35000"/>
            </a:spcAft>
            <a:buNone/>
          </a:pPr>
          <a:r>
            <a:rPr lang="en-GB" sz="1500" kern="1200" dirty="0">
              <a:latin typeface="Arial" panose="020B0604020202020204" pitchFamily="34" charset="0"/>
              <a:cs typeface="Arial" panose="020B0604020202020204" pitchFamily="34" charset="0"/>
            </a:rPr>
            <a:t>Academic research in (e.g.) public economics &amp; quantitative social policy</a:t>
          </a:r>
          <a:endParaRPr lang="en-US" sz="1500" kern="1200" dirty="0">
            <a:latin typeface="Arial" panose="020B0604020202020204" pitchFamily="34" charset="0"/>
            <a:cs typeface="Arial" panose="020B0604020202020204" pitchFamily="34" charset="0"/>
          </a:endParaRPr>
        </a:p>
      </dsp:txBody>
      <dsp:txXfrm>
        <a:off x="869037" y="5742"/>
        <a:ext cx="7359713" cy="752413"/>
      </dsp:txXfrm>
    </dsp:sp>
    <dsp:sp modelId="{547FDF17-3285-4CC4-81C8-1C878598F10D}">
      <dsp:nvSpPr>
        <dsp:cNvPr id="0" name=""/>
        <dsp:cNvSpPr/>
      </dsp:nvSpPr>
      <dsp:spPr>
        <a:xfrm>
          <a:off x="0" y="946258"/>
          <a:ext cx="8229600" cy="7524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1AB13B-A448-413F-BB18-54E6CD53559F}">
      <dsp:nvSpPr>
        <dsp:cNvPr id="0" name=""/>
        <dsp:cNvSpPr/>
      </dsp:nvSpPr>
      <dsp:spPr>
        <a:xfrm>
          <a:off x="227604" y="1115551"/>
          <a:ext cx="413827" cy="41382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386D3C-4F5B-4C91-9E58-EE8BF83BB727}">
      <dsp:nvSpPr>
        <dsp:cNvPr id="0" name=""/>
        <dsp:cNvSpPr/>
      </dsp:nvSpPr>
      <dsp:spPr>
        <a:xfrm>
          <a:off x="869037" y="946258"/>
          <a:ext cx="3703320" cy="75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30" tIns="79630" rIns="79630" bIns="79630" numCol="1" spcCol="1270" anchor="ctr" anchorCtr="0">
          <a:noAutofit/>
        </a:bodyPr>
        <a:lstStyle/>
        <a:p>
          <a:pPr marL="0" lvl="0" indent="0" algn="l" defTabSz="666750">
            <a:lnSpc>
              <a:spcPct val="100000"/>
            </a:lnSpc>
            <a:spcBef>
              <a:spcPct val="0"/>
            </a:spcBef>
            <a:spcAft>
              <a:spcPct val="35000"/>
            </a:spcAft>
            <a:buNone/>
          </a:pPr>
          <a:r>
            <a:rPr lang="en-GB" sz="1500" kern="1200">
              <a:latin typeface="Arial" panose="020B0604020202020204" pitchFamily="34" charset="0"/>
              <a:cs typeface="Arial" panose="020B0604020202020204" pitchFamily="34" charset="0"/>
            </a:rPr>
            <a:t>International policy organisations </a:t>
          </a:r>
          <a:endParaRPr lang="en-US" sz="1500" kern="1200">
            <a:latin typeface="Arial" panose="020B0604020202020204" pitchFamily="34" charset="0"/>
            <a:cs typeface="Arial" panose="020B0604020202020204" pitchFamily="34" charset="0"/>
          </a:endParaRPr>
        </a:p>
      </dsp:txBody>
      <dsp:txXfrm>
        <a:off x="869037" y="946258"/>
        <a:ext cx="3703320" cy="752413"/>
      </dsp:txXfrm>
    </dsp:sp>
    <dsp:sp modelId="{C73364F4-3DA8-4EC2-BF9D-C37A3752C7BE}">
      <dsp:nvSpPr>
        <dsp:cNvPr id="0" name=""/>
        <dsp:cNvSpPr/>
      </dsp:nvSpPr>
      <dsp:spPr>
        <a:xfrm>
          <a:off x="4572357" y="946258"/>
          <a:ext cx="3656393" cy="75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30" tIns="79630" rIns="79630" bIns="79630" numCol="1" spcCol="1270" anchor="ctr" anchorCtr="0">
          <a:noAutofit/>
        </a:bodyPr>
        <a:lstStyle/>
        <a:p>
          <a:pPr marL="0" lvl="0" indent="0" algn="l" defTabSz="488950">
            <a:lnSpc>
              <a:spcPct val="100000"/>
            </a:lnSpc>
            <a:spcBef>
              <a:spcPct val="0"/>
            </a:spcBef>
            <a:spcAft>
              <a:spcPct val="35000"/>
            </a:spcAft>
            <a:buNone/>
          </a:pPr>
          <a:r>
            <a:rPr lang="en-GB" sz="1100" kern="1200">
              <a:latin typeface="Arial" panose="020B0604020202020204" pitchFamily="34" charset="0"/>
              <a:cs typeface="Arial" panose="020B0604020202020204" pitchFamily="34" charset="0"/>
            </a:rPr>
            <a:t>European Commission policy Directorates</a:t>
          </a:r>
          <a:endParaRPr lang="en-US" sz="1100" kern="1200">
            <a:latin typeface="Arial" panose="020B0604020202020204" pitchFamily="34" charset="0"/>
            <a:cs typeface="Arial" panose="020B0604020202020204" pitchFamily="34" charset="0"/>
          </a:endParaRPr>
        </a:p>
        <a:p>
          <a:pPr marL="0" lvl="0" indent="0" algn="l" defTabSz="488950">
            <a:lnSpc>
              <a:spcPct val="100000"/>
            </a:lnSpc>
            <a:spcBef>
              <a:spcPct val="0"/>
            </a:spcBef>
            <a:spcAft>
              <a:spcPct val="35000"/>
            </a:spcAft>
            <a:buNone/>
          </a:pPr>
          <a:r>
            <a:rPr lang="en-GB" sz="1100" kern="1200">
              <a:latin typeface="Arial" panose="020B0604020202020204" pitchFamily="34" charset="0"/>
              <a:cs typeface="Arial" panose="020B0604020202020204" pitchFamily="34" charset="0"/>
            </a:rPr>
            <a:t>OECD, IMF, World Bank, UNICEF (hands-on &amp; commissioned work)</a:t>
          </a:r>
          <a:endParaRPr lang="en-US" sz="1100" kern="1200">
            <a:latin typeface="Arial" panose="020B0604020202020204" pitchFamily="34" charset="0"/>
            <a:cs typeface="Arial" panose="020B0604020202020204" pitchFamily="34" charset="0"/>
          </a:endParaRPr>
        </a:p>
      </dsp:txBody>
      <dsp:txXfrm>
        <a:off x="4572357" y="946258"/>
        <a:ext cx="3656393" cy="752413"/>
      </dsp:txXfrm>
    </dsp:sp>
    <dsp:sp modelId="{18C63449-A368-4EA6-8DA8-1FC6BFC69906}">
      <dsp:nvSpPr>
        <dsp:cNvPr id="0" name=""/>
        <dsp:cNvSpPr/>
      </dsp:nvSpPr>
      <dsp:spPr>
        <a:xfrm>
          <a:off x="0" y="1886774"/>
          <a:ext cx="8229600" cy="7524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16DAAF-7B7C-485B-B56C-8915DE140927}">
      <dsp:nvSpPr>
        <dsp:cNvPr id="0" name=""/>
        <dsp:cNvSpPr/>
      </dsp:nvSpPr>
      <dsp:spPr>
        <a:xfrm>
          <a:off x="227604" y="2056067"/>
          <a:ext cx="413827" cy="41382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3FF173-BCDD-4F9B-AC3E-92FB48746900}">
      <dsp:nvSpPr>
        <dsp:cNvPr id="0" name=""/>
        <dsp:cNvSpPr/>
      </dsp:nvSpPr>
      <dsp:spPr>
        <a:xfrm>
          <a:off x="869037" y="1886774"/>
          <a:ext cx="3703320" cy="75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30" tIns="79630" rIns="79630" bIns="79630" numCol="1" spcCol="1270" anchor="ctr" anchorCtr="0">
          <a:noAutofit/>
        </a:bodyPr>
        <a:lstStyle/>
        <a:p>
          <a:pPr marL="0" lvl="0" indent="0" algn="l" defTabSz="666750">
            <a:lnSpc>
              <a:spcPct val="100000"/>
            </a:lnSpc>
            <a:spcBef>
              <a:spcPct val="0"/>
            </a:spcBef>
            <a:spcAft>
              <a:spcPct val="35000"/>
            </a:spcAft>
            <a:buNone/>
          </a:pPr>
          <a:r>
            <a:rPr lang="en-GB" sz="1500" kern="1200">
              <a:latin typeface="Arial" panose="020B0604020202020204" pitchFamily="34" charset="0"/>
              <a:cs typeface="Arial" panose="020B0604020202020204" pitchFamily="34" charset="0"/>
            </a:rPr>
            <a:t>National governments and public institutions</a:t>
          </a:r>
          <a:endParaRPr lang="en-US" sz="1500" kern="1200">
            <a:latin typeface="Arial" panose="020B0604020202020204" pitchFamily="34" charset="0"/>
            <a:cs typeface="Arial" panose="020B0604020202020204" pitchFamily="34" charset="0"/>
          </a:endParaRPr>
        </a:p>
      </dsp:txBody>
      <dsp:txXfrm>
        <a:off x="869037" y="1886774"/>
        <a:ext cx="3703320" cy="752413"/>
      </dsp:txXfrm>
    </dsp:sp>
    <dsp:sp modelId="{22AB3FAB-D535-459C-B8E6-02BD68DE14F3}">
      <dsp:nvSpPr>
        <dsp:cNvPr id="0" name=""/>
        <dsp:cNvSpPr/>
      </dsp:nvSpPr>
      <dsp:spPr>
        <a:xfrm>
          <a:off x="4572357" y="1886774"/>
          <a:ext cx="3656393" cy="75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30" tIns="79630" rIns="79630" bIns="79630" numCol="1" spcCol="1270" anchor="ctr" anchorCtr="0">
          <a:noAutofit/>
        </a:bodyPr>
        <a:lstStyle/>
        <a:p>
          <a:pPr marL="0" lvl="0" indent="0" algn="l" defTabSz="488950">
            <a:lnSpc>
              <a:spcPct val="100000"/>
            </a:lnSpc>
            <a:spcBef>
              <a:spcPct val="0"/>
            </a:spcBef>
            <a:spcAft>
              <a:spcPct val="35000"/>
            </a:spcAft>
            <a:buNone/>
          </a:pPr>
          <a:r>
            <a:rPr lang="en-GB" sz="1100" kern="1200" dirty="0">
              <a:latin typeface="Arial" panose="020B0604020202020204" pitchFamily="34" charset="0"/>
              <a:cs typeface="Arial" panose="020B0604020202020204" pitchFamily="34" charset="0"/>
            </a:rPr>
            <a:t>SK, MT, LT, LV, EE, EL …. </a:t>
          </a:r>
          <a:endParaRPr lang="en-US" sz="1100" kern="1200" dirty="0">
            <a:latin typeface="Arial" panose="020B0604020202020204" pitchFamily="34" charset="0"/>
            <a:cs typeface="Arial" panose="020B0604020202020204" pitchFamily="34" charset="0"/>
          </a:endParaRPr>
        </a:p>
        <a:p>
          <a:pPr marL="0" lvl="0" indent="0" algn="l" defTabSz="488950">
            <a:lnSpc>
              <a:spcPct val="100000"/>
            </a:lnSpc>
            <a:spcBef>
              <a:spcPct val="0"/>
            </a:spcBef>
            <a:spcAft>
              <a:spcPct val="35000"/>
            </a:spcAft>
            <a:buNone/>
          </a:pPr>
          <a:r>
            <a:rPr lang="en-GB" sz="1100" kern="1200" dirty="0" err="1">
              <a:latin typeface="Arial" panose="020B0604020202020204" pitchFamily="34" charset="0"/>
              <a:cs typeface="Arial" panose="020B0604020202020204" pitchFamily="34" charset="0"/>
            </a:rPr>
            <a:t>SPICe</a:t>
          </a:r>
          <a:r>
            <a:rPr lang="en-GB" sz="1100" kern="1200" dirty="0">
              <a:latin typeface="Arial" panose="020B0604020202020204" pitchFamily="34" charset="0"/>
              <a:cs typeface="Arial" panose="020B0604020202020204" pitchFamily="34" charset="0"/>
            </a:rPr>
            <a:t>, Welsh Government, NHS Scotland</a:t>
          </a:r>
          <a:endParaRPr lang="en-US" sz="1100" kern="1200" dirty="0">
            <a:latin typeface="Arial" panose="020B0604020202020204" pitchFamily="34" charset="0"/>
            <a:cs typeface="Arial" panose="020B0604020202020204" pitchFamily="34" charset="0"/>
          </a:endParaRPr>
        </a:p>
      </dsp:txBody>
      <dsp:txXfrm>
        <a:off x="4572357" y="1886774"/>
        <a:ext cx="3656393" cy="752413"/>
      </dsp:txXfrm>
    </dsp:sp>
    <dsp:sp modelId="{E1FD590F-17D3-43E2-8C6C-F7347B52067F}">
      <dsp:nvSpPr>
        <dsp:cNvPr id="0" name=""/>
        <dsp:cNvSpPr/>
      </dsp:nvSpPr>
      <dsp:spPr>
        <a:xfrm>
          <a:off x="0" y="2827291"/>
          <a:ext cx="8229600" cy="7524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940BD2-5775-408A-A534-4E4440F95466}">
      <dsp:nvSpPr>
        <dsp:cNvPr id="0" name=""/>
        <dsp:cNvSpPr/>
      </dsp:nvSpPr>
      <dsp:spPr>
        <a:xfrm>
          <a:off x="227604" y="2996584"/>
          <a:ext cx="413827" cy="41382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04E93F-350C-471F-AF09-8FD1B44A147D}">
      <dsp:nvSpPr>
        <dsp:cNvPr id="0" name=""/>
        <dsp:cNvSpPr/>
      </dsp:nvSpPr>
      <dsp:spPr>
        <a:xfrm>
          <a:off x="869037" y="2827291"/>
          <a:ext cx="3703320" cy="75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30" tIns="79630" rIns="79630" bIns="79630" numCol="1" spcCol="1270" anchor="ctr" anchorCtr="0">
          <a:noAutofit/>
        </a:bodyPr>
        <a:lstStyle/>
        <a:p>
          <a:pPr marL="0" lvl="0" indent="0" algn="l" defTabSz="666750">
            <a:lnSpc>
              <a:spcPct val="100000"/>
            </a:lnSpc>
            <a:spcBef>
              <a:spcPct val="0"/>
            </a:spcBef>
            <a:spcAft>
              <a:spcPct val="35000"/>
            </a:spcAft>
            <a:buNone/>
          </a:pPr>
          <a:r>
            <a:rPr lang="en-GB" sz="1500" kern="1200" dirty="0">
              <a:latin typeface="Arial" panose="020B0604020202020204" pitchFamily="34" charset="0"/>
              <a:cs typeface="Arial" panose="020B0604020202020204" pitchFamily="34" charset="0"/>
            </a:rPr>
            <a:t>Civil society: UKMOD/EUROMOD are the engine for simplified web-based models</a:t>
          </a:r>
          <a:endParaRPr lang="en-US" sz="1500" kern="1200" dirty="0">
            <a:latin typeface="Arial" panose="020B0604020202020204" pitchFamily="34" charset="0"/>
            <a:cs typeface="Arial" panose="020B0604020202020204" pitchFamily="34" charset="0"/>
          </a:endParaRPr>
        </a:p>
      </dsp:txBody>
      <dsp:txXfrm>
        <a:off x="869037" y="2827291"/>
        <a:ext cx="3703320" cy="752413"/>
      </dsp:txXfrm>
    </dsp:sp>
    <dsp:sp modelId="{1E3E2420-191C-4382-A6BB-7BD714B57100}">
      <dsp:nvSpPr>
        <dsp:cNvPr id="0" name=""/>
        <dsp:cNvSpPr/>
      </dsp:nvSpPr>
      <dsp:spPr>
        <a:xfrm>
          <a:off x="4572357" y="2827291"/>
          <a:ext cx="3656393" cy="75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30" tIns="79630" rIns="79630" bIns="79630" numCol="1" spcCol="1270" anchor="ctr" anchorCtr="0">
          <a:noAutofit/>
        </a:bodyPr>
        <a:lstStyle/>
        <a:p>
          <a:pPr marL="0" lvl="0" indent="0" algn="l" defTabSz="488950">
            <a:lnSpc>
              <a:spcPct val="100000"/>
            </a:lnSpc>
            <a:spcBef>
              <a:spcPct val="0"/>
            </a:spcBef>
            <a:spcAft>
              <a:spcPct val="35000"/>
            </a:spcAft>
            <a:buNone/>
          </a:pPr>
          <a:r>
            <a:rPr lang="en-GB" sz="1100" kern="1200" dirty="0">
              <a:latin typeface="Arial" panose="020B0604020202020204" pitchFamily="34" charset="0"/>
              <a:cs typeface="Arial" panose="020B0604020202020204" pitchFamily="34" charset="0"/>
            </a:rPr>
            <a:t>SORESI – run by Austrian Ministry of Social Affairs </a:t>
          </a:r>
          <a:r>
            <a:rPr lang="en-GB" sz="1100" kern="1200" dirty="0">
              <a:solidFill>
                <a:srgbClr val="0070C0"/>
              </a:solidFill>
              <a:latin typeface="Arial" panose="020B0604020202020204" pitchFamily="34" charset="0"/>
              <a:cs typeface="Arial" panose="020B0604020202020204" pitchFamily="34" charset="0"/>
              <a:hlinkClick xmlns:r="http://schemas.openxmlformats.org/officeDocument/2006/relationships" r:id="rId9">
                <a:extLst>
                  <a:ext uri="{A12FA001-AC4F-418D-AE19-62706E023703}">
                    <ahyp:hlinkClr xmlns:ahyp="http://schemas.microsoft.com/office/drawing/2018/hyperlinkcolor" val="tx"/>
                  </a:ext>
                </a:extLst>
              </a:hlinkClick>
            </a:rPr>
            <a:t>http://soresi.sozialministerium.at/soresi/#</a:t>
          </a:r>
          <a:r>
            <a:rPr lang="en-GB" sz="1100" kern="1200" dirty="0">
              <a:solidFill>
                <a:srgbClr val="0070C0"/>
              </a:solidFill>
              <a:latin typeface="Arial" panose="020B0604020202020204" pitchFamily="34" charset="0"/>
              <a:cs typeface="Arial" panose="020B0604020202020204" pitchFamily="34" charset="0"/>
            </a:rPr>
            <a:t> </a:t>
          </a:r>
          <a:endParaRPr lang="en-US" sz="1100" kern="1200" dirty="0">
            <a:solidFill>
              <a:srgbClr val="0070C0"/>
            </a:solidFill>
            <a:latin typeface="Arial" panose="020B0604020202020204" pitchFamily="34" charset="0"/>
            <a:cs typeface="Arial" panose="020B0604020202020204" pitchFamily="34" charset="0"/>
          </a:endParaRPr>
        </a:p>
        <a:p>
          <a:pPr marL="0" lvl="0" indent="0" algn="l" defTabSz="488950">
            <a:lnSpc>
              <a:spcPct val="100000"/>
            </a:lnSpc>
            <a:spcBef>
              <a:spcPct val="0"/>
            </a:spcBef>
            <a:spcAft>
              <a:spcPct val="35000"/>
            </a:spcAft>
            <a:buNone/>
          </a:pPr>
          <a:r>
            <a:rPr lang="en-GB" sz="1100" kern="1200" dirty="0" err="1">
              <a:latin typeface="Arial" panose="020B0604020202020204" pitchFamily="34" charset="0"/>
              <a:cs typeface="Arial" panose="020B0604020202020204" pitchFamily="34" charset="0"/>
            </a:rPr>
            <a:t>Mefisto</a:t>
          </a:r>
          <a:r>
            <a:rPr lang="en-GB" sz="1100" kern="1200" dirty="0">
              <a:latin typeface="Arial" panose="020B0604020202020204" pitchFamily="34" charset="0"/>
              <a:cs typeface="Arial" panose="020B0604020202020204" pitchFamily="34" charset="0"/>
            </a:rPr>
            <a:t> – for Flanders run by CES at </a:t>
          </a:r>
          <a:r>
            <a:rPr lang="en-GB" sz="1100" kern="1200" dirty="0" err="1">
              <a:latin typeface="Arial" panose="020B0604020202020204" pitchFamily="34" charset="0"/>
              <a:cs typeface="Arial" panose="020B0604020202020204" pitchFamily="34" charset="0"/>
            </a:rPr>
            <a:t>KULeuven</a:t>
          </a:r>
          <a:r>
            <a:rPr lang="en-GB" sz="1100" kern="1200" dirty="0">
              <a:latin typeface="Arial" panose="020B0604020202020204" pitchFamily="34" charset="0"/>
              <a:cs typeface="Arial" panose="020B0604020202020204" pitchFamily="34" charset="0"/>
            </a:rPr>
            <a:t> </a:t>
          </a:r>
          <a:r>
            <a:rPr lang="en-GB" sz="1100" kern="1200" dirty="0">
              <a:solidFill>
                <a:srgbClr val="0070C0"/>
              </a:solidFill>
              <a:latin typeface="Arial" panose="020B0604020202020204" pitchFamily="34" charset="0"/>
              <a:cs typeface="Arial" panose="020B0604020202020204" pitchFamily="34" charset="0"/>
              <a:hlinkClick xmlns:r="http://schemas.openxmlformats.org/officeDocument/2006/relationships" r:id="rId10">
                <a:extLst>
                  <a:ext uri="{A12FA001-AC4F-418D-AE19-62706E023703}">
                    <ahyp:hlinkClr xmlns:ahyp="http://schemas.microsoft.com/office/drawing/2018/hyperlinkcolor" val="tx"/>
                  </a:ext>
                </a:extLst>
              </a:hlinkClick>
            </a:rPr>
            <a:t>http://www.flemosi.be/easycms/mefisto</a:t>
          </a:r>
          <a:r>
            <a:rPr lang="en-GB" sz="1100" kern="1200" dirty="0">
              <a:solidFill>
                <a:srgbClr val="0070C0"/>
              </a:solidFill>
              <a:latin typeface="Arial" panose="020B0604020202020204" pitchFamily="34" charset="0"/>
              <a:cs typeface="Arial" panose="020B0604020202020204" pitchFamily="34" charset="0"/>
            </a:rPr>
            <a:t> </a:t>
          </a:r>
          <a:endParaRPr lang="en-US" sz="1100" kern="1200" dirty="0">
            <a:solidFill>
              <a:srgbClr val="0070C0"/>
            </a:solidFill>
            <a:latin typeface="Arial" panose="020B0604020202020204" pitchFamily="34" charset="0"/>
            <a:cs typeface="Arial" panose="020B0604020202020204" pitchFamily="34" charset="0"/>
          </a:endParaRPr>
        </a:p>
      </dsp:txBody>
      <dsp:txXfrm>
        <a:off x="4572357" y="2827291"/>
        <a:ext cx="3656393" cy="752413"/>
      </dsp:txXfrm>
    </dsp:sp>
    <dsp:sp modelId="{FD1FB367-6478-4CC6-8013-5D8B187BBCB5}">
      <dsp:nvSpPr>
        <dsp:cNvPr id="0" name=""/>
        <dsp:cNvSpPr/>
      </dsp:nvSpPr>
      <dsp:spPr>
        <a:xfrm>
          <a:off x="0" y="3767807"/>
          <a:ext cx="8229600" cy="7524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F58A4A-4479-4CC7-A10D-764EF396ABC0}">
      <dsp:nvSpPr>
        <dsp:cNvPr id="0" name=""/>
        <dsp:cNvSpPr/>
      </dsp:nvSpPr>
      <dsp:spPr>
        <a:xfrm>
          <a:off x="227604" y="3937100"/>
          <a:ext cx="413827" cy="413827"/>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E166F9-F7F1-421F-BA5C-82FCC1CB541C}">
      <dsp:nvSpPr>
        <dsp:cNvPr id="0" name=""/>
        <dsp:cNvSpPr/>
      </dsp:nvSpPr>
      <dsp:spPr>
        <a:xfrm>
          <a:off x="869037" y="3767807"/>
          <a:ext cx="3703320" cy="75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30" tIns="79630" rIns="79630" bIns="79630" numCol="1" spcCol="1270" anchor="ctr" anchorCtr="0">
          <a:noAutofit/>
        </a:bodyPr>
        <a:lstStyle/>
        <a:p>
          <a:pPr marL="0" lvl="0" indent="0" algn="l" defTabSz="666750">
            <a:lnSpc>
              <a:spcPct val="100000"/>
            </a:lnSpc>
            <a:spcBef>
              <a:spcPct val="0"/>
            </a:spcBef>
            <a:spcAft>
              <a:spcPct val="35000"/>
            </a:spcAft>
            <a:buNone/>
          </a:pPr>
          <a:r>
            <a:rPr lang="en-GB" sz="1500" kern="1200">
              <a:latin typeface="Arial" panose="020B0604020202020204" pitchFamily="34" charset="0"/>
              <a:cs typeface="Arial" panose="020B0604020202020204" pitchFamily="34" charset="0"/>
            </a:rPr>
            <a:t>A platform for developing non-EU models</a:t>
          </a:r>
          <a:endParaRPr lang="en-US" sz="1500" kern="1200">
            <a:latin typeface="Arial" panose="020B0604020202020204" pitchFamily="34" charset="0"/>
            <a:cs typeface="Arial" panose="020B0604020202020204" pitchFamily="34" charset="0"/>
          </a:endParaRPr>
        </a:p>
      </dsp:txBody>
      <dsp:txXfrm>
        <a:off x="869037" y="3767807"/>
        <a:ext cx="3703320" cy="752413"/>
      </dsp:txXfrm>
    </dsp:sp>
    <dsp:sp modelId="{FD723D0E-4A73-4712-BF9B-5E3AB6D3C713}">
      <dsp:nvSpPr>
        <dsp:cNvPr id="0" name=""/>
        <dsp:cNvSpPr/>
      </dsp:nvSpPr>
      <dsp:spPr>
        <a:xfrm>
          <a:off x="4572357" y="3767807"/>
          <a:ext cx="3656393" cy="75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30" tIns="79630" rIns="79630" bIns="79630" numCol="1" spcCol="1270" anchor="ctr" anchorCtr="0">
          <a:noAutofit/>
        </a:bodyPr>
        <a:lstStyle/>
        <a:p>
          <a:pPr marL="0" lvl="0" indent="0" algn="l" defTabSz="488950">
            <a:lnSpc>
              <a:spcPct val="100000"/>
            </a:lnSpc>
            <a:spcBef>
              <a:spcPct val="0"/>
            </a:spcBef>
            <a:spcAft>
              <a:spcPct val="35000"/>
            </a:spcAft>
            <a:buNone/>
          </a:pPr>
          <a:r>
            <a:rPr lang="en-GB" sz="1100" kern="1200">
              <a:latin typeface="Arial" panose="020B0604020202020204" pitchFamily="34" charset="0"/>
              <a:cs typeface="Arial" panose="020B0604020202020204" pitchFamily="34" charset="0"/>
            </a:rPr>
            <a:t>e.g. Africa (South Africa, Namibia, Mozambique, +4), Latin America (Ecuador, Colombia, +…), Russia, Serbia ...</a:t>
          </a:r>
          <a:endParaRPr lang="en-US" sz="1100" kern="1200">
            <a:latin typeface="Arial" panose="020B0604020202020204" pitchFamily="34" charset="0"/>
            <a:cs typeface="Arial" panose="020B0604020202020204" pitchFamily="34" charset="0"/>
          </a:endParaRPr>
        </a:p>
      </dsp:txBody>
      <dsp:txXfrm>
        <a:off x="4572357" y="3767807"/>
        <a:ext cx="3656393" cy="7524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3C883-AB23-A44C-AA34-E1DB54839372}">
      <dsp:nvSpPr>
        <dsp:cNvPr id="0" name=""/>
        <dsp:cNvSpPr/>
      </dsp:nvSpPr>
      <dsp:spPr>
        <a:xfrm>
          <a:off x="651509" y="0"/>
          <a:ext cx="7383780" cy="3005585"/>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0F7836-04AC-8C4A-9A68-803854F6C90D}">
      <dsp:nvSpPr>
        <dsp:cNvPr id="0" name=""/>
        <dsp:cNvSpPr/>
      </dsp:nvSpPr>
      <dsp:spPr>
        <a:xfrm>
          <a:off x="4347" y="901675"/>
          <a:ext cx="2091109" cy="120223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Models are often not accessible (model and/or documentation)</a:t>
          </a:r>
        </a:p>
      </dsp:txBody>
      <dsp:txXfrm>
        <a:off x="63035" y="960363"/>
        <a:ext cx="1973733" cy="1084858"/>
      </dsp:txXfrm>
    </dsp:sp>
    <dsp:sp modelId="{009B55AF-9B5D-394F-B372-2FF7AAF32001}">
      <dsp:nvSpPr>
        <dsp:cNvPr id="0" name=""/>
        <dsp:cNvSpPr/>
      </dsp:nvSpPr>
      <dsp:spPr>
        <a:xfrm>
          <a:off x="2200012" y="901675"/>
          <a:ext cx="2091109" cy="120223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Some use non-publicly available data (e.g. administrative data)</a:t>
          </a:r>
        </a:p>
      </dsp:txBody>
      <dsp:txXfrm>
        <a:off x="2258700" y="960363"/>
        <a:ext cx="1973733" cy="1084858"/>
      </dsp:txXfrm>
    </dsp:sp>
    <dsp:sp modelId="{BA512B83-DE8D-584A-B5BD-95AE1CF09213}">
      <dsp:nvSpPr>
        <dsp:cNvPr id="0" name=""/>
        <dsp:cNvSpPr/>
      </dsp:nvSpPr>
      <dsp:spPr>
        <a:xfrm>
          <a:off x="4395677" y="901675"/>
          <a:ext cx="2091109" cy="120223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All models are single country models</a:t>
          </a:r>
        </a:p>
      </dsp:txBody>
      <dsp:txXfrm>
        <a:off x="4454365" y="960363"/>
        <a:ext cx="1973733" cy="1084858"/>
      </dsp:txXfrm>
    </dsp:sp>
    <dsp:sp modelId="{61CD17FA-F64C-A14A-8022-DC12F82646D4}">
      <dsp:nvSpPr>
        <dsp:cNvPr id="0" name=""/>
        <dsp:cNvSpPr/>
      </dsp:nvSpPr>
      <dsp:spPr>
        <a:xfrm>
          <a:off x="6591342" y="901675"/>
          <a:ext cx="2091109" cy="120223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UKMOD</a:t>
          </a:r>
        </a:p>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(EUROMOD)</a:t>
          </a:r>
        </a:p>
      </dsp:txBody>
      <dsp:txXfrm>
        <a:off x="6650030" y="960363"/>
        <a:ext cx="1973733" cy="10848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0BC4E-5C84-A142-B4D8-FF25507FE48B}">
      <dsp:nvSpPr>
        <dsp:cNvPr id="0" name=""/>
        <dsp:cNvSpPr/>
      </dsp:nvSpPr>
      <dsp:spPr>
        <a:xfrm>
          <a:off x="942831" y="466932"/>
          <a:ext cx="659092" cy="91440"/>
        </a:xfrm>
        <a:custGeom>
          <a:avLst/>
          <a:gdLst/>
          <a:ahLst/>
          <a:cxnLst/>
          <a:rect l="0" t="0" r="0" b="0"/>
          <a:pathLst>
            <a:path>
              <a:moveTo>
                <a:pt x="0" y="104567"/>
              </a:moveTo>
              <a:lnTo>
                <a:pt x="659092" y="104567"/>
              </a:lnTo>
              <a:lnTo>
                <a:pt x="659092"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AC4829-C3E0-8C48-95A9-4EC2B5F7F00E}">
      <dsp:nvSpPr>
        <dsp:cNvPr id="0" name=""/>
        <dsp:cNvSpPr/>
      </dsp:nvSpPr>
      <dsp:spPr>
        <a:xfrm>
          <a:off x="942831" y="571500"/>
          <a:ext cx="1318184" cy="404871"/>
        </a:xfrm>
        <a:custGeom>
          <a:avLst/>
          <a:gdLst/>
          <a:ahLst/>
          <a:cxnLst/>
          <a:rect l="0" t="0" r="0" b="0"/>
          <a:pathLst>
            <a:path>
              <a:moveTo>
                <a:pt x="0" y="0"/>
              </a:moveTo>
              <a:lnTo>
                <a:pt x="1224028" y="0"/>
              </a:lnTo>
              <a:lnTo>
                <a:pt x="1224028" y="404871"/>
              </a:lnTo>
              <a:lnTo>
                <a:pt x="1318184" y="40487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344BFB-6F45-0A4A-AADB-2C5A95653286}">
      <dsp:nvSpPr>
        <dsp:cNvPr id="0" name=""/>
        <dsp:cNvSpPr/>
      </dsp:nvSpPr>
      <dsp:spPr>
        <a:xfrm>
          <a:off x="942831" y="525780"/>
          <a:ext cx="1318184" cy="91440"/>
        </a:xfrm>
        <a:custGeom>
          <a:avLst/>
          <a:gdLst/>
          <a:ahLst/>
          <a:cxnLst/>
          <a:rect l="0" t="0" r="0" b="0"/>
          <a:pathLst>
            <a:path>
              <a:moveTo>
                <a:pt x="0" y="45720"/>
              </a:moveTo>
              <a:lnTo>
                <a:pt x="1318184"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002D6B-8562-634C-ADE2-B6D2E8643D49}">
      <dsp:nvSpPr>
        <dsp:cNvPr id="0" name=""/>
        <dsp:cNvSpPr/>
      </dsp:nvSpPr>
      <dsp:spPr>
        <a:xfrm>
          <a:off x="942831" y="166628"/>
          <a:ext cx="1318184" cy="404871"/>
        </a:xfrm>
        <a:custGeom>
          <a:avLst/>
          <a:gdLst/>
          <a:ahLst/>
          <a:cxnLst/>
          <a:rect l="0" t="0" r="0" b="0"/>
          <a:pathLst>
            <a:path>
              <a:moveTo>
                <a:pt x="0" y="404871"/>
              </a:moveTo>
              <a:lnTo>
                <a:pt x="1224028" y="404871"/>
              </a:lnTo>
              <a:lnTo>
                <a:pt x="1224028" y="0"/>
              </a:lnTo>
              <a:lnTo>
                <a:pt x="1318184"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D40133-1EB4-4C4F-8DF2-010958B7608F}">
      <dsp:nvSpPr>
        <dsp:cNvPr id="0" name=""/>
        <dsp:cNvSpPr/>
      </dsp:nvSpPr>
      <dsp:spPr>
        <a:xfrm>
          <a:off x="1271" y="427912"/>
          <a:ext cx="941560" cy="287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Policy</a:t>
          </a:r>
        </a:p>
      </dsp:txBody>
      <dsp:txXfrm>
        <a:off x="1271" y="427912"/>
        <a:ext cx="941560" cy="287175"/>
      </dsp:txXfrm>
    </dsp:sp>
    <dsp:sp modelId="{96916D08-F133-5647-AD12-F2553E69E4F3}">
      <dsp:nvSpPr>
        <dsp:cNvPr id="0" name=""/>
        <dsp:cNvSpPr/>
      </dsp:nvSpPr>
      <dsp:spPr>
        <a:xfrm>
          <a:off x="2261016" y="23040"/>
          <a:ext cx="941560" cy="287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Parameter</a:t>
          </a:r>
        </a:p>
      </dsp:txBody>
      <dsp:txXfrm>
        <a:off x="2261016" y="23040"/>
        <a:ext cx="941560" cy="287175"/>
      </dsp:txXfrm>
    </dsp:sp>
    <dsp:sp modelId="{F5357268-B42E-2B44-8F32-1247FA058118}">
      <dsp:nvSpPr>
        <dsp:cNvPr id="0" name=""/>
        <dsp:cNvSpPr/>
      </dsp:nvSpPr>
      <dsp:spPr>
        <a:xfrm>
          <a:off x="2261016" y="427912"/>
          <a:ext cx="941560" cy="287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Parameter</a:t>
          </a:r>
        </a:p>
      </dsp:txBody>
      <dsp:txXfrm>
        <a:off x="2261016" y="427912"/>
        <a:ext cx="941560" cy="287175"/>
      </dsp:txXfrm>
    </dsp:sp>
    <dsp:sp modelId="{B05F5616-0A0F-034E-B577-BF435E97BBC8}">
      <dsp:nvSpPr>
        <dsp:cNvPr id="0" name=""/>
        <dsp:cNvSpPr/>
      </dsp:nvSpPr>
      <dsp:spPr>
        <a:xfrm>
          <a:off x="2261016" y="832783"/>
          <a:ext cx="941560" cy="287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Parameter</a:t>
          </a:r>
        </a:p>
      </dsp:txBody>
      <dsp:txXfrm>
        <a:off x="2261016" y="832783"/>
        <a:ext cx="941560" cy="287175"/>
      </dsp:txXfrm>
    </dsp:sp>
    <dsp:sp modelId="{2AE603DD-AE24-7A4B-A484-447BA3FB057B}">
      <dsp:nvSpPr>
        <dsp:cNvPr id="0" name=""/>
        <dsp:cNvSpPr/>
      </dsp:nvSpPr>
      <dsp:spPr>
        <a:xfrm>
          <a:off x="1131143" y="225476"/>
          <a:ext cx="941560" cy="287175"/>
        </a:xfrm>
        <a:prstGeom prst="rect">
          <a:avLst/>
        </a:prstGeom>
        <a:solidFill>
          <a:schemeClr val="accent3">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Function</a:t>
          </a:r>
        </a:p>
      </dsp:txBody>
      <dsp:txXfrm>
        <a:off x="1131143" y="225476"/>
        <a:ext cx="941560" cy="2871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0BC4E-5C84-A142-B4D8-FF25507FE48B}">
      <dsp:nvSpPr>
        <dsp:cNvPr id="0" name=""/>
        <dsp:cNvSpPr/>
      </dsp:nvSpPr>
      <dsp:spPr>
        <a:xfrm>
          <a:off x="942831" y="466932"/>
          <a:ext cx="659092" cy="91440"/>
        </a:xfrm>
        <a:custGeom>
          <a:avLst/>
          <a:gdLst/>
          <a:ahLst/>
          <a:cxnLst/>
          <a:rect l="0" t="0" r="0" b="0"/>
          <a:pathLst>
            <a:path>
              <a:moveTo>
                <a:pt x="0" y="104567"/>
              </a:moveTo>
              <a:lnTo>
                <a:pt x="659092" y="104567"/>
              </a:lnTo>
              <a:lnTo>
                <a:pt x="659092"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AC4829-C3E0-8C48-95A9-4EC2B5F7F00E}">
      <dsp:nvSpPr>
        <dsp:cNvPr id="0" name=""/>
        <dsp:cNvSpPr/>
      </dsp:nvSpPr>
      <dsp:spPr>
        <a:xfrm>
          <a:off x="942831" y="571500"/>
          <a:ext cx="1318184" cy="404871"/>
        </a:xfrm>
        <a:custGeom>
          <a:avLst/>
          <a:gdLst/>
          <a:ahLst/>
          <a:cxnLst/>
          <a:rect l="0" t="0" r="0" b="0"/>
          <a:pathLst>
            <a:path>
              <a:moveTo>
                <a:pt x="0" y="0"/>
              </a:moveTo>
              <a:lnTo>
                <a:pt x="1224028" y="0"/>
              </a:lnTo>
              <a:lnTo>
                <a:pt x="1224028" y="404871"/>
              </a:lnTo>
              <a:lnTo>
                <a:pt x="1318184" y="40487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344BFB-6F45-0A4A-AADB-2C5A95653286}">
      <dsp:nvSpPr>
        <dsp:cNvPr id="0" name=""/>
        <dsp:cNvSpPr/>
      </dsp:nvSpPr>
      <dsp:spPr>
        <a:xfrm>
          <a:off x="942831" y="525780"/>
          <a:ext cx="1318184" cy="91440"/>
        </a:xfrm>
        <a:custGeom>
          <a:avLst/>
          <a:gdLst/>
          <a:ahLst/>
          <a:cxnLst/>
          <a:rect l="0" t="0" r="0" b="0"/>
          <a:pathLst>
            <a:path>
              <a:moveTo>
                <a:pt x="0" y="45720"/>
              </a:moveTo>
              <a:lnTo>
                <a:pt x="1318184"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002D6B-8562-634C-ADE2-B6D2E8643D49}">
      <dsp:nvSpPr>
        <dsp:cNvPr id="0" name=""/>
        <dsp:cNvSpPr/>
      </dsp:nvSpPr>
      <dsp:spPr>
        <a:xfrm>
          <a:off x="942831" y="166628"/>
          <a:ext cx="1318184" cy="404871"/>
        </a:xfrm>
        <a:custGeom>
          <a:avLst/>
          <a:gdLst/>
          <a:ahLst/>
          <a:cxnLst/>
          <a:rect l="0" t="0" r="0" b="0"/>
          <a:pathLst>
            <a:path>
              <a:moveTo>
                <a:pt x="0" y="404871"/>
              </a:moveTo>
              <a:lnTo>
                <a:pt x="1224028" y="404871"/>
              </a:lnTo>
              <a:lnTo>
                <a:pt x="1224028" y="0"/>
              </a:lnTo>
              <a:lnTo>
                <a:pt x="1318184"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D40133-1EB4-4C4F-8DF2-010958B7608F}">
      <dsp:nvSpPr>
        <dsp:cNvPr id="0" name=""/>
        <dsp:cNvSpPr/>
      </dsp:nvSpPr>
      <dsp:spPr>
        <a:xfrm>
          <a:off x="1271" y="427912"/>
          <a:ext cx="941560" cy="287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Policy</a:t>
          </a:r>
        </a:p>
      </dsp:txBody>
      <dsp:txXfrm>
        <a:off x="1271" y="427912"/>
        <a:ext cx="941560" cy="287175"/>
      </dsp:txXfrm>
    </dsp:sp>
    <dsp:sp modelId="{96916D08-F133-5647-AD12-F2553E69E4F3}">
      <dsp:nvSpPr>
        <dsp:cNvPr id="0" name=""/>
        <dsp:cNvSpPr/>
      </dsp:nvSpPr>
      <dsp:spPr>
        <a:xfrm>
          <a:off x="2261016" y="23040"/>
          <a:ext cx="941560" cy="287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Parameter</a:t>
          </a:r>
        </a:p>
      </dsp:txBody>
      <dsp:txXfrm>
        <a:off x="2261016" y="23040"/>
        <a:ext cx="941560" cy="287175"/>
      </dsp:txXfrm>
    </dsp:sp>
    <dsp:sp modelId="{F5357268-B42E-2B44-8F32-1247FA058118}">
      <dsp:nvSpPr>
        <dsp:cNvPr id="0" name=""/>
        <dsp:cNvSpPr/>
      </dsp:nvSpPr>
      <dsp:spPr>
        <a:xfrm>
          <a:off x="2261016" y="427912"/>
          <a:ext cx="941560" cy="287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Parameter</a:t>
          </a:r>
        </a:p>
      </dsp:txBody>
      <dsp:txXfrm>
        <a:off x="2261016" y="427912"/>
        <a:ext cx="941560" cy="287175"/>
      </dsp:txXfrm>
    </dsp:sp>
    <dsp:sp modelId="{B05F5616-0A0F-034E-B577-BF435E97BBC8}">
      <dsp:nvSpPr>
        <dsp:cNvPr id="0" name=""/>
        <dsp:cNvSpPr/>
      </dsp:nvSpPr>
      <dsp:spPr>
        <a:xfrm>
          <a:off x="2261016" y="832783"/>
          <a:ext cx="941560" cy="287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Parameter</a:t>
          </a:r>
        </a:p>
      </dsp:txBody>
      <dsp:txXfrm>
        <a:off x="2261016" y="832783"/>
        <a:ext cx="941560" cy="287175"/>
      </dsp:txXfrm>
    </dsp:sp>
    <dsp:sp modelId="{2AE603DD-AE24-7A4B-A484-447BA3FB057B}">
      <dsp:nvSpPr>
        <dsp:cNvPr id="0" name=""/>
        <dsp:cNvSpPr/>
      </dsp:nvSpPr>
      <dsp:spPr>
        <a:xfrm>
          <a:off x="1131143" y="225476"/>
          <a:ext cx="941560" cy="287175"/>
        </a:xfrm>
        <a:prstGeom prst="rect">
          <a:avLst/>
        </a:prstGeom>
        <a:solidFill>
          <a:schemeClr val="accent3">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Function</a:t>
          </a:r>
        </a:p>
      </dsp:txBody>
      <dsp:txXfrm>
        <a:off x="1131143" y="225476"/>
        <a:ext cx="941560" cy="2871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12BBB-807D-7546-AA0E-7DF6F8E84C71}">
      <dsp:nvSpPr>
        <dsp:cNvPr id="0" name=""/>
        <dsp:cNvSpPr/>
      </dsp:nvSpPr>
      <dsp:spPr>
        <a:xfrm>
          <a:off x="0" y="287593"/>
          <a:ext cx="7859216" cy="1110375"/>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962" tIns="312420" rIns="609962" bIns="106680" numCol="1" spcCol="1270" anchor="t" anchorCtr="0">
          <a:noAutofit/>
        </a:bodyPr>
        <a:lstStyle/>
        <a:p>
          <a:pPr marL="114300" lvl="1" indent="-114300" algn="l" defTabSz="666750">
            <a:lnSpc>
              <a:spcPct val="100000"/>
            </a:lnSpc>
            <a:spcBef>
              <a:spcPct val="0"/>
            </a:spcBef>
            <a:spcAft>
              <a:spcPct val="15000"/>
            </a:spcAft>
            <a:buChar char="•"/>
          </a:pPr>
          <a:r>
            <a:rPr lang="en-US" sz="1500" kern="1200" dirty="0">
              <a:latin typeface="Arial" panose="020B0604020202020204" pitchFamily="34" charset="0"/>
              <a:cs typeface="Arial" panose="020B0604020202020204" pitchFamily="34" charset="0"/>
            </a:rPr>
            <a:t>define certain parameters or concepts; or do some pre-policy calculations </a:t>
          </a:r>
        </a:p>
        <a:p>
          <a:pPr marL="114300" lvl="1" indent="-114300" algn="l" defTabSz="666750">
            <a:lnSpc>
              <a:spcPct val="100000"/>
            </a:lnSpc>
            <a:spcBef>
              <a:spcPct val="0"/>
            </a:spcBef>
            <a:spcAft>
              <a:spcPct val="15000"/>
            </a:spcAft>
            <a:buChar char="•"/>
          </a:pPr>
          <a:r>
            <a:rPr lang="en-US" sz="1500" kern="1200" dirty="0">
              <a:latin typeface="Arial" panose="020B0604020202020204" pitchFamily="34" charset="0"/>
              <a:cs typeface="Arial" panose="020B0604020202020204" pitchFamily="34" charset="0"/>
            </a:rPr>
            <a:t>e.g. define assessment units; index (uprate) earnings if input micro-data year lags behind policy year</a:t>
          </a:r>
        </a:p>
      </dsp:txBody>
      <dsp:txXfrm>
        <a:off x="0" y="287593"/>
        <a:ext cx="7859216" cy="1110375"/>
      </dsp:txXfrm>
    </dsp:sp>
    <dsp:sp modelId="{8D9E13D8-EAB9-FE41-B842-A5908D8ABCDD}">
      <dsp:nvSpPr>
        <dsp:cNvPr id="0" name=""/>
        <dsp:cNvSpPr/>
      </dsp:nvSpPr>
      <dsp:spPr>
        <a:xfrm>
          <a:off x="392960" y="66193"/>
          <a:ext cx="5501451" cy="4428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942" tIns="0" rIns="207942" bIns="0"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panose="020B0604020202020204" pitchFamily="34" charset="0"/>
              <a:cs typeface="Arial" panose="020B0604020202020204" pitchFamily="34" charset="0"/>
            </a:rPr>
            <a:t>DEFINITIONS</a:t>
          </a:r>
        </a:p>
      </dsp:txBody>
      <dsp:txXfrm>
        <a:off x="414576" y="87809"/>
        <a:ext cx="5458219" cy="399568"/>
      </dsp:txXfrm>
    </dsp:sp>
    <dsp:sp modelId="{49AA9C54-113C-B244-97D9-FFEB016346FA}">
      <dsp:nvSpPr>
        <dsp:cNvPr id="0" name=""/>
        <dsp:cNvSpPr/>
      </dsp:nvSpPr>
      <dsp:spPr>
        <a:xfrm>
          <a:off x="0" y="1700369"/>
          <a:ext cx="7859216" cy="1110375"/>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962" tIns="312420" rIns="609962" bIns="106680" numCol="1" spcCol="1270" anchor="t" anchorCtr="0">
          <a:noAutofit/>
        </a:bodyPr>
        <a:lstStyle/>
        <a:p>
          <a:pPr marL="114300" lvl="1" indent="-114300" algn="l" defTabSz="666750">
            <a:lnSpc>
              <a:spcPct val="100000"/>
            </a:lnSpc>
            <a:spcBef>
              <a:spcPct val="0"/>
            </a:spcBef>
            <a:spcAft>
              <a:spcPct val="15000"/>
            </a:spcAft>
            <a:buChar char="•"/>
          </a:pPr>
          <a:r>
            <a:rPr lang="en-US" sz="1500" kern="1200" dirty="0">
              <a:latin typeface="Arial" panose="020B0604020202020204" pitchFamily="34" charset="0"/>
              <a:cs typeface="Arial" panose="020B0604020202020204" pitchFamily="34" charset="0"/>
            </a:rPr>
            <a:t>(almost) every tax and benefit implemented in a separate policy; policy name according to our naming convention</a:t>
          </a:r>
        </a:p>
        <a:p>
          <a:pPr marL="114300" lvl="1" indent="-114300" algn="l" defTabSz="666750">
            <a:lnSpc>
              <a:spcPct val="100000"/>
            </a:lnSpc>
            <a:spcBef>
              <a:spcPct val="0"/>
            </a:spcBef>
            <a:spcAft>
              <a:spcPct val="15000"/>
            </a:spcAft>
            <a:buChar char="•"/>
          </a:pPr>
          <a:r>
            <a:rPr lang="en-US" sz="1500" kern="1200" dirty="0">
              <a:latin typeface="Arial" panose="020B0604020202020204" pitchFamily="34" charset="0"/>
              <a:cs typeface="Arial" panose="020B0604020202020204" pitchFamily="34" charset="0"/>
            </a:rPr>
            <a:t>e.g. </a:t>
          </a:r>
          <a:r>
            <a:rPr lang="en-US" sz="1500" kern="1200" dirty="0" err="1">
              <a:latin typeface="Arial" panose="020B0604020202020204" pitchFamily="34" charset="0"/>
              <a:cs typeface="Arial" panose="020B0604020202020204" pitchFamily="34" charset="0"/>
            </a:rPr>
            <a:t>bch_uk</a:t>
          </a:r>
          <a:r>
            <a:rPr lang="en-US" sz="1500" kern="1200" dirty="0">
              <a:latin typeface="Arial" panose="020B0604020202020204" pitchFamily="34" charset="0"/>
              <a:cs typeface="Arial" panose="020B0604020202020204" pitchFamily="34" charset="0"/>
            </a:rPr>
            <a:t> (Child Benefit </a:t>
          </a:r>
          <a:r>
            <a:rPr lang="en-US" sz="1500" kern="1200" dirty="0">
              <a:latin typeface="Arial" panose="020B0604020202020204" pitchFamily="34" charset="0"/>
              <a:cs typeface="Arial" panose="020B0604020202020204" pitchFamily="34" charset="0"/>
              <a:sym typeface="Wingdings" panose="05000000000000000000" pitchFamily="2" charset="2"/>
            </a:rPr>
            <a:t> b: benefit, </a:t>
          </a:r>
          <a:r>
            <a:rPr lang="en-US" sz="1500" kern="1200" dirty="0" err="1">
              <a:latin typeface="Arial" panose="020B0604020202020204" pitchFamily="34" charset="0"/>
              <a:cs typeface="Arial" panose="020B0604020202020204" pitchFamily="34" charset="0"/>
              <a:sym typeface="Wingdings" panose="05000000000000000000" pitchFamily="2" charset="2"/>
            </a:rPr>
            <a:t>ch</a:t>
          </a:r>
          <a:r>
            <a:rPr lang="en-US" sz="1500" kern="1200" dirty="0">
              <a:latin typeface="Arial" panose="020B0604020202020204" pitchFamily="34" charset="0"/>
              <a:cs typeface="Arial" panose="020B0604020202020204" pitchFamily="34" charset="0"/>
              <a:sym typeface="Wingdings" panose="05000000000000000000" pitchFamily="2" charset="2"/>
            </a:rPr>
            <a:t>: child</a:t>
          </a:r>
          <a:r>
            <a:rPr lang="en-US" sz="1500" kern="1200" dirty="0">
              <a:latin typeface="Arial" panose="020B0604020202020204" pitchFamily="34" charset="0"/>
              <a:cs typeface="Arial" panose="020B0604020202020204" pitchFamily="34" charset="0"/>
            </a:rPr>
            <a:t>)</a:t>
          </a:r>
        </a:p>
      </dsp:txBody>
      <dsp:txXfrm>
        <a:off x="0" y="1700369"/>
        <a:ext cx="7859216" cy="1110375"/>
      </dsp:txXfrm>
    </dsp:sp>
    <dsp:sp modelId="{C7D47CA2-FFF2-844E-840D-FBD0A71DBB1D}">
      <dsp:nvSpPr>
        <dsp:cNvPr id="0" name=""/>
        <dsp:cNvSpPr/>
      </dsp:nvSpPr>
      <dsp:spPr>
        <a:xfrm>
          <a:off x="392960" y="1478969"/>
          <a:ext cx="5501451" cy="4428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942" tIns="0" rIns="207942" bIns="0"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panose="020B0604020202020204" pitchFamily="34" charset="0"/>
              <a:cs typeface="Arial" panose="020B0604020202020204" pitchFamily="34" charset="0"/>
            </a:rPr>
            <a:t>TAX AND BENEFIT CALCULATIONS</a:t>
          </a:r>
        </a:p>
      </dsp:txBody>
      <dsp:txXfrm>
        <a:off x="414576" y="1500585"/>
        <a:ext cx="5458219" cy="399568"/>
      </dsp:txXfrm>
    </dsp:sp>
    <dsp:sp modelId="{55FD741B-5CFA-AD44-9CFA-A2A67408A071}">
      <dsp:nvSpPr>
        <dsp:cNvPr id="0" name=""/>
        <dsp:cNvSpPr/>
      </dsp:nvSpPr>
      <dsp:spPr>
        <a:xfrm>
          <a:off x="0" y="3113144"/>
          <a:ext cx="7859216" cy="1346625"/>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962" tIns="312420" rIns="609962" bIns="106680" numCol="1" spcCol="1270" anchor="t" anchorCtr="0">
          <a:noAutofit/>
        </a:bodyPr>
        <a:lstStyle/>
        <a:p>
          <a:pPr marL="114300" lvl="1" indent="-114300" algn="l" defTabSz="666750">
            <a:lnSpc>
              <a:spcPct val="100000"/>
            </a:lnSpc>
            <a:spcBef>
              <a:spcPct val="0"/>
            </a:spcBef>
            <a:spcAft>
              <a:spcPct val="15000"/>
            </a:spcAft>
            <a:buChar char="•"/>
          </a:pPr>
          <a:r>
            <a:rPr lang="en-US" sz="1500" kern="1200" dirty="0">
              <a:latin typeface="Arial" panose="020B0604020202020204" pitchFamily="34" charset="0"/>
              <a:cs typeface="Arial" panose="020B0604020202020204" pitchFamily="34" charset="0"/>
            </a:rPr>
            <a:t>defines what variables to be included in the output micro-data and assessment unit for the results</a:t>
          </a:r>
        </a:p>
        <a:p>
          <a:pPr marL="114300" lvl="1" indent="-114300" algn="l" defTabSz="666750">
            <a:lnSpc>
              <a:spcPct val="100000"/>
            </a:lnSpc>
            <a:spcBef>
              <a:spcPct val="0"/>
            </a:spcBef>
            <a:spcAft>
              <a:spcPct val="15000"/>
            </a:spcAft>
            <a:buChar char="•"/>
          </a:pPr>
          <a:r>
            <a:rPr lang="en-US" sz="1500" kern="1200" dirty="0">
              <a:latin typeface="Arial" panose="020B0604020202020204" pitchFamily="34" charset="0"/>
              <a:cs typeface="Arial" panose="020B0604020202020204" pitchFamily="34" charset="0"/>
            </a:rPr>
            <a:t>e.g. include both simulated and non-simulated variables; output individual-level results</a:t>
          </a:r>
        </a:p>
      </dsp:txBody>
      <dsp:txXfrm>
        <a:off x="0" y="3113144"/>
        <a:ext cx="7859216" cy="1346625"/>
      </dsp:txXfrm>
    </dsp:sp>
    <dsp:sp modelId="{171C2ED1-87E4-0B41-B317-DBB88AA06BE8}">
      <dsp:nvSpPr>
        <dsp:cNvPr id="0" name=""/>
        <dsp:cNvSpPr/>
      </dsp:nvSpPr>
      <dsp:spPr>
        <a:xfrm>
          <a:off x="392960" y="2891744"/>
          <a:ext cx="5501451" cy="4428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942" tIns="0" rIns="207942" bIns="0"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panose="020B0604020202020204" pitchFamily="34" charset="0"/>
              <a:cs typeface="Arial" panose="020B0604020202020204" pitchFamily="34" charset="0"/>
            </a:rPr>
            <a:t>OUTPUT</a:t>
          </a:r>
        </a:p>
      </dsp:txBody>
      <dsp:txXfrm>
        <a:off x="414576" y="2913360"/>
        <a:ext cx="5458219" cy="39956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5457" tIns="47727" rIns="95457" bIns="47727" numCol="1" anchor="t" anchorCtr="0" compatLnSpc="1">
            <a:prstTxWarp prst="textNoShape">
              <a:avLst/>
            </a:prstTxWarp>
          </a:bodyPr>
          <a:lstStyle>
            <a:lvl1pPr>
              <a:defRPr sz="1300">
                <a:latin typeface="Arial" charset="0"/>
                <a:cs typeface="+mn-cs"/>
              </a:defRPr>
            </a:lvl1pPr>
          </a:lstStyle>
          <a:p>
            <a:pPr>
              <a:defRPr/>
            </a:pPr>
            <a:endParaRPr lang="en-GB"/>
          </a:p>
        </p:txBody>
      </p:sp>
      <p:sp>
        <p:nvSpPr>
          <p:cNvPr id="67587"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5457" tIns="47727" rIns="95457" bIns="47727" numCol="1" anchor="t" anchorCtr="0" compatLnSpc="1">
            <a:prstTxWarp prst="textNoShape">
              <a:avLst/>
            </a:prstTxWarp>
          </a:bodyPr>
          <a:lstStyle>
            <a:lvl1pPr algn="r">
              <a:defRPr sz="1300">
                <a:latin typeface="Arial" charset="0"/>
                <a:cs typeface="+mn-cs"/>
              </a:defRPr>
            </a:lvl1pPr>
          </a:lstStyle>
          <a:p>
            <a:pPr>
              <a:defRPr/>
            </a:pPr>
            <a:endParaRPr lang="en-GB"/>
          </a:p>
        </p:txBody>
      </p:sp>
      <p:sp>
        <p:nvSpPr>
          <p:cNvPr id="67588"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5457" tIns="47727" rIns="95457" bIns="47727" numCol="1" anchor="b" anchorCtr="0" compatLnSpc="1">
            <a:prstTxWarp prst="textNoShape">
              <a:avLst/>
            </a:prstTxWarp>
          </a:bodyPr>
          <a:lstStyle>
            <a:lvl1pPr>
              <a:defRPr sz="1300">
                <a:latin typeface="Arial" charset="0"/>
                <a:cs typeface="+mn-cs"/>
              </a:defRPr>
            </a:lvl1pPr>
          </a:lstStyle>
          <a:p>
            <a:pPr>
              <a:defRPr/>
            </a:pPr>
            <a:endParaRPr lang="en-GB"/>
          </a:p>
        </p:txBody>
      </p:sp>
      <p:sp>
        <p:nvSpPr>
          <p:cNvPr id="67589"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5457" tIns="47727" rIns="95457" bIns="47727" numCol="1" anchor="b" anchorCtr="0" compatLnSpc="1">
            <a:prstTxWarp prst="textNoShape">
              <a:avLst/>
            </a:prstTxWarp>
          </a:bodyPr>
          <a:lstStyle>
            <a:lvl1pPr algn="r">
              <a:defRPr sz="1300">
                <a:latin typeface="Arial" charset="0"/>
                <a:cs typeface="+mn-cs"/>
              </a:defRPr>
            </a:lvl1pPr>
          </a:lstStyle>
          <a:p>
            <a:pPr>
              <a:defRPr/>
            </a:pPr>
            <a:fld id="{A065B01C-94C0-42BB-9228-641AF899031C}" type="slidenum">
              <a:rPr lang="en-GB"/>
              <a:pPr>
                <a:defRPr/>
              </a:pPr>
              <a:t>‹#›</a:t>
            </a:fld>
            <a:endParaRPr lang="en-GB"/>
          </a:p>
        </p:txBody>
      </p:sp>
    </p:spTree>
    <p:extLst>
      <p:ext uri="{BB962C8B-B14F-4D97-AF65-F5344CB8AC3E}">
        <p14:creationId xmlns:p14="http://schemas.microsoft.com/office/powerpoint/2010/main" val="2959000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5457" tIns="47727" rIns="95457" bIns="47727" numCol="1" anchor="t" anchorCtr="0" compatLnSpc="1">
            <a:prstTxWarp prst="textNoShape">
              <a:avLst/>
            </a:prstTxWarp>
          </a:bodyPr>
          <a:lstStyle>
            <a:lvl1pPr>
              <a:defRPr sz="1300">
                <a:latin typeface="Arial" charset="0"/>
                <a:cs typeface="+mn-cs"/>
              </a:defRPr>
            </a:lvl1pPr>
          </a:lstStyle>
          <a:p>
            <a:pPr>
              <a:defRPr/>
            </a:pPr>
            <a:endParaRPr lang="en-GB"/>
          </a:p>
        </p:txBody>
      </p:sp>
      <p:sp>
        <p:nvSpPr>
          <p:cNvPr id="6147"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5457" tIns="47727" rIns="95457" bIns="47727" numCol="1" anchor="t" anchorCtr="0" compatLnSpc="1">
            <a:prstTxWarp prst="textNoShape">
              <a:avLst/>
            </a:prstTxWarp>
          </a:bodyPr>
          <a:lstStyle>
            <a:lvl1pPr algn="r">
              <a:defRPr sz="1300">
                <a:latin typeface="Arial" charset="0"/>
                <a:cs typeface="+mn-cs"/>
              </a:defRPr>
            </a:lvl1pPr>
          </a:lstStyle>
          <a:p>
            <a:pPr>
              <a:defRPr/>
            </a:pPr>
            <a:endParaRPr lang="en-GB"/>
          </a:p>
        </p:txBody>
      </p:sp>
      <p:sp>
        <p:nvSpPr>
          <p:cNvPr id="132100" name="Rectangle 4"/>
          <p:cNvSpPr>
            <a:spLocks noGrp="1" noRot="1" noChangeAspect="1" noChangeArrowheads="1" noTextEdit="1"/>
          </p:cNvSpPr>
          <p:nvPr>
            <p:ph type="sldImg" idx="2"/>
          </p:nvPr>
        </p:nvSpPr>
        <p:spPr bwMode="auto">
          <a:xfrm>
            <a:off x="993775" y="768350"/>
            <a:ext cx="5111750" cy="383381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5457" tIns="47727" rIns="95457" bIns="4772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150"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5457" tIns="47727" rIns="95457" bIns="47727" numCol="1" anchor="b" anchorCtr="0" compatLnSpc="1">
            <a:prstTxWarp prst="textNoShape">
              <a:avLst/>
            </a:prstTxWarp>
          </a:bodyPr>
          <a:lstStyle>
            <a:lvl1pPr>
              <a:defRPr sz="1300">
                <a:latin typeface="Arial" charset="0"/>
                <a:cs typeface="+mn-cs"/>
              </a:defRPr>
            </a:lvl1pPr>
          </a:lstStyle>
          <a:p>
            <a:pPr>
              <a:defRPr/>
            </a:pPr>
            <a:endParaRPr lang="en-GB"/>
          </a:p>
        </p:txBody>
      </p:sp>
      <p:sp>
        <p:nvSpPr>
          <p:cNvPr id="6151"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5457" tIns="47727" rIns="95457" bIns="47727" numCol="1" anchor="b" anchorCtr="0" compatLnSpc="1">
            <a:prstTxWarp prst="textNoShape">
              <a:avLst/>
            </a:prstTxWarp>
          </a:bodyPr>
          <a:lstStyle>
            <a:lvl1pPr algn="r">
              <a:defRPr sz="1300">
                <a:latin typeface="Arial" charset="0"/>
                <a:cs typeface="+mn-cs"/>
              </a:defRPr>
            </a:lvl1pPr>
          </a:lstStyle>
          <a:p>
            <a:pPr>
              <a:defRPr/>
            </a:pPr>
            <a:fld id="{8B57A208-2395-4CE5-B8DD-E090FAB23FFD}" type="slidenum">
              <a:rPr lang="en-GB"/>
              <a:pPr>
                <a:defRPr/>
              </a:pPr>
              <a:t>‹#›</a:t>
            </a:fld>
            <a:endParaRPr lang="en-GB"/>
          </a:p>
        </p:txBody>
      </p:sp>
    </p:spTree>
    <p:extLst>
      <p:ext uri="{BB962C8B-B14F-4D97-AF65-F5344CB8AC3E}">
        <p14:creationId xmlns:p14="http://schemas.microsoft.com/office/powerpoint/2010/main" val="17931729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B175C0B5-5FF6-4B36-BF3F-393C75A4A8E4}" type="slidenum">
              <a:rPr lang="en-GB" smtClean="0"/>
              <a:pPr/>
              <a:t>1</a:t>
            </a:fld>
            <a:endParaRPr lang="en-GB"/>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47</a:t>
            </a:fld>
            <a:endParaRPr lang="en-GB"/>
          </a:p>
        </p:txBody>
      </p:sp>
    </p:spTree>
    <p:extLst>
      <p:ext uri="{BB962C8B-B14F-4D97-AF65-F5344CB8AC3E}">
        <p14:creationId xmlns:p14="http://schemas.microsoft.com/office/powerpoint/2010/main" val="4286571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52</a:t>
            </a:fld>
            <a:endParaRPr lang="en-GB"/>
          </a:p>
        </p:txBody>
      </p:sp>
    </p:spTree>
    <p:extLst>
      <p:ext uri="{BB962C8B-B14F-4D97-AF65-F5344CB8AC3E}">
        <p14:creationId xmlns:p14="http://schemas.microsoft.com/office/powerpoint/2010/main" val="3812025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55</a:t>
            </a:fld>
            <a:endParaRPr lang="en-GB"/>
          </a:p>
        </p:txBody>
      </p:sp>
    </p:spTree>
    <p:extLst>
      <p:ext uri="{BB962C8B-B14F-4D97-AF65-F5344CB8AC3E}">
        <p14:creationId xmlns:p14="http://schemas.microsoft.com/office/powerpoint/2010/main" val="2501992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56</a:t>
            </a:fld>
            <a:endParaRPr lang="en-GB"/>
          </a:p>
        </p:txBody>
      </p:sp>
    </p:spTree>
    <p:extLst>
      <p:ext uri="{BB962C8B-B14F-4D97-AF65-F5344CB8AC3E}">
        <p14:creationId xmlns:p14="http://schemas.microsoft.com/office/powerpoint/2010/main" val="2362476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60</a:t>
            </a:fld>
            <a:endParaRPr lang="en-GB"/>
          </a:p>
        </p:txBody>
      </p:sp>
    </p:spTree>
    <p:extLst>
      <p:ext uri="{BB962C8B-B14F-4D97-AF65-F5344CB8AC3E}">
        <p14:creationId xmlns:p14="http://schemas.microsoft.com/office/powerpoint/2010/main" val="787882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Euromod</a:t>
            </a:r>
            <a:r>
              <a:rPr lang="en-US" dirty="0"/>
              <a:t> outputs are in effect microdata to be used with statistical software.</a:t>
            </a:r>
          </a:p>
          <a:p>
            <a:r>
              <a:rPr lang="en-US" dirty="0"/>
              <a:t>Use the Statistics presenter tool to create outputs to that purpose.</a:t>
            </a:r>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63</a:t>
            </a:fld>
            <a:endParaRPr lang="en-GB"/>
          </a:p>
        </p:txBody>
      </p:sp>
    </p:spTree>
    <p:extLst>
      <p:ext uri="{BB962C8B-B14F-4D97-AF65-F5344CB8AC3E}">
        <p14:creationId xmlns:p14="http://schemas.microsoft.com/office/powerpoint/2010/main" val="4142435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can be exported in Excel and csv formats</a:t>
            </a:r>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64</a:t>
            </a:fld>
            <a:endParaRPr lang="en-GB"/>
          </a:p>
        </p:txBody>
      </p:sp>
    </p:spTree>
    <p:extLst>
      <p:ext uri="{BB962C8B-B14F-4D97-AF65-F5344CB8AC3E}">
        <p14:creationId xmlns:p14="http://schemas.microsoft.com/office/powerpoint/2010/main" val="3818973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Parameters stored in XML and manipulated via the UI</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Calculation by the EUROMOD software</a:t>
            </a:r>
          </a:p>
          <a:p>
            <a:endParaRPr lang="en-US"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77</a:t>
            </a:fld>
            <a:endParaRPr lang="en-GB"/>
          </a:p>
        </p:txBody>
      </p:sp>
    </p:spTree>
    <p:extLst>
      <p:ext uri="{BB962C8B-B14F-4D97-AF65-F5344CB8AC3E}">
        <p14:creationId xmlns:p14="http://schemas.microsoft.com/office/powerpoint/2010/main" val="3768229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117</a:t>
            </a:fld>
            <a:endParaRPr lang="en-GB"/>
          </a:p>
        </p:txBody>
      </p:sp>
    </p:spTree>
    <p:extLst>
      <p:ext uri="{BB962C8B-B14F-4D97-AF65-F5344CB8AC3E}">
        <p14:creationId xmlns:p14="http://schemas.microsoft.com/office/powerpoint/2010/main" val="2396800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6460FC77-535A-4276-8E48-02715347DE6F}" type="slidenum">
              <a:rPr lang="en-GB" smtClean="0"/>
              <a:pPr/>
              <a:t>5</a:t>
            </a:fld>
            <a:endParaRPr lang="en-GB"/>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2983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37FAD0-7B85-4543-B959-843CF876F98B}" type="slidenum">
              <a:rPr lang="en-GB" smtClean="0"/>
              <a:t>9</a:t>
            </a:fld>
            <a:endParaRPr lang="en-GB"/>
          </a:p>
        </p:txBody>
      </p:sp>
    </p:spTree>
    <p:extLst>
      <p:ext uri="{BB962C8B-B14F-4D97-AF65-F5344CB8AC3E}">
        <p14:creationId xmlns:p14="http://schemas.microsoft.com/office/powerpoint/2010/main" val="1493515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14</a:t>
            </a:fld>
            <a:endParaRPr lang="en-GB"/>
          </a:p>
        </p:txBody>
      </p:sp>
    </p:spTree>
    <p:extLst>
      <p:ext uri="{BB962C8B-B14F-4D97-AF65-F5344CB8AC3E}">
        <p14:creationId xmlns:p14="http://schemas.microsoft.com/office/powerpoint/2010/main" val="275048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sz="1200" kern="1200" dirty="0">
                <a:solidFill>
                  <a:schemeClr val="tx1"/>
                </a:solidFill>
                <a:effectLst/>
                <a:latin typeface="Arial" charset="0"/>
                <a:ea typeface="+mn-ea"/>
                <a:cs typeface="+mn-cs"/>
              </a:rPr>
              <a:t>Open access: “the most used microsimulation model in the world”</a:t>
            </a:r>
          </a:p>
          <a:p>
            <a:pPr marL="171450" indent="-171450">
              <a:buFont typeface="Arial" panose="020B0604020202020204" pitchFamily="34" charset="0"/>
              <a:buChar char="•"/>
            </a:pPr>
            <a:r>
              <a:rPr lang="en-GB" sz="1200" kern="1200" dirty="0">
                <a:solidFill>
                  <a:schemeClr val="tx1"/>
                </a:solidFill>
                <a:effectLst/>
                <a:latin typeface="Arial" charset="0"/>
                <a:ea typeface="+mn-ea"/>
                <a:cs typeface="+mn-cs"/>
              </a:rPr>
              <a:t>Many users and stakeholders – quality assurance</a:t>
            </a:r>
          </a:p>
          <a:p>
            <a:pPr marL="171450" indent="-171450">
              <a:buFont typeface="Arial" panose="020B0604020202020204" pitchFamily="34" charset="0"/>
              <a:buChar char="•"/>
            </a:pPr>
            <a:r>
              <a:rPr lang="en-GB" sz="1200" kern="1200" dirty="0">
                <a:solidFill>
                  <a:schemeClr val="tx1"/>
                </a:solidFill>
                <a:effectLst/>
                <a:latin typeface="Arial" charset="0"/>
                <a:ea typeface="+mn-ea"/>
                <a:cs typeface="+mn-cs"/>
              </a:rPr>
              <a:t>Bridging the gap between academic research and policymaking</a:t>
            </a:r>
          </a:p>
          <a:p>
            <a:pPr marL="171450" indent="-171450">
              <a:buFont typeface="Arial" panose="020B0604020202020204" pitchFamily="34" charset="0"/>
              <a:buChar char="•"/>
            </a:pPr>
            <a:r>
              <a:rPr lang="en-GB" sz="1200" kern="1200" dirty="0">
                <a:solidFill>
                  <a:schemeClr val="tx1"/>
                </a:solidFill>
                <a:effectLst/>
                <a:latin typeface="Arial" charset="0"/>
                <a:ea typeface="+mn-ea"/>
                <a:cs typeface="+mn-cs"/>
              </a:rPr>
              <a:t>Increasingly recognised in the academic literature</a:t>
            </a:r>
          </a:p>
          <a:p>
            <a:pPr marL="628650" lvl="1" indent="-171450">
              <a:buFont typeface="Arial" panose="020B0604020202020204" pitchFamily="34" charset="0"/>
              <a:buChar char="•"/>
            </a:pPr>
            <a:r>
              <a:rPr lang="en-GB" sz="1200" kern="1200" dirty="0">
                <a:solidFill>
                  <a:schemeClr val="tx1"/>
                </a:solidFill>
                <a:effectLst/>
                <a:latin typeface="Arial" charset="0"/>
                <a:ea typeface="+mn-ea"/>
                <a:cs typeface="+mn-cs"/>
              </a:rPr>
              <a:t>Recent papers appeared in top economic and social policy journals</a:t>
            </a:r>
          </a:p>
          <a:p>
            <a:pPr marL="628650" lvl="1" indent="-171450">
              <a:buFont typeface="Arial" panose="020B0604020202020204" pitchFamily="34" charset="0"/>
              <a:buChar char="•"/>
            </a:pPr>
            <a:r>
              <a:rPr lang="en-GB" sz="1200" kern="1200" dirty="0">
                <a:solidFill>
                  <a:schemeClr val="tx1"/>
                </a:solidFill>
                <a:effectLst/>
                <a:latin typeface="Arial" charset="0"/>
                <a:ea typeface="+mn-ea"/>
                <a:cs typeface="+mn-cs"/>
              </a:rPr>
              <a:t>well embedded in the income distribution literature</a:t>
            </a:r>
          </a:p>
          <a:p>
            <a:pPr marL="171450" indent="-171450">
              <a:buFont typeface="Arial" panose="020B0604020202020204" pitchFamily="34" charset="0"/>
              <a:buChar char="•"/>
            </a:pPr>
            <a:r>
              <a:rPr lang="en-GB" sz="1200" kern="1200" dirty="0">
                <a:solidFill>
                  <a:schemeClr val="tx1"/>
                </a:solidFill>
                <a:effectLst/>
                <a:latin typeface="Arial" charset="0"/>
                <a:ea typeface="+mn-ea"/>
                <a:cs typeface="+mn-cs"/>
              </a:rPr>
              <a:t>(Input micro-data access handled separately)</a:t>
            </a:r>
          </a:p>
          <a:p>
            <a:endParaRPr lang="en-GB"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2. Highly flexible, but organised, documented, validated and transparent</a:t>
            </a:r>
          </a:p>
          <a:p>
            <a:pPr marL="171450" indent="-171450">
              <a:buFont typeface="Arial" panose="020B0604020202020204" pitchFamily="34" charset="0"/>
              <a:buChar char="•"/>
            </a:pPr>
            <a:r>
              <a:rPr lang="en-GB" sz="1200" kern="1200" dirty="0">
                <a:solidFill>
                  <a:schemeClr val="tx1"/>
                </a:solidFill>
                <a:effectLst/>
                <a:latin typeface="Arial" charset="0"/>
                <a:ea typeface="+mn-ea"/>
                <a:cs typeface="+mn-cs"/>
              </a:rPr>
              <a:t>Purpose-built software: “tax-benefit modelling” language; user interface; “plug-ins” and “add-ons” for special purpose analysis</a:t>
            </a:r>
          </a:p>
          <a:p>
            <a:pPr marL="171450" indent="-171450">
              <a:buFont typeface="Arial" panose="020B0604020202020204" pitchFamily="34" charset="0"/>
              <a:buChar char="•"/>
            </a:pPr>
            <a:r>
              <a:rPr lang="en-GB" sz="1200" kern="1200" dirty="0">
                <a:solidFill>
                  <a:schemeClr val="tx1"/>
                </a:solidFill>
                <a:effectLst/>
                <a:latin typeface="Arial" charset="0"/>
                <a:ea typeface="+mn-ea"/>
                <a:cs typeface="+mn-cs"/>
              </a:rPr>
              <a:t>(Relatively) easy to simulate major reforms to policy structures (without programming skills); many types of application</a:t>
            </a:r>
          </a:p>
          <a:p>
            <a:pPr marL="171450" indent="-171450">
              <a:buFont typeface="Arial" panose="020B0604020202020204" pitchFamily="34" charset="0"/>
              <a:buChar char="•"/>
            </a:pPr>
            <a:r>
              <a:rPr lang="en-GB" sz="1200" kern="1200" dirty="0">
                <a:solidFill>
                  <a:schemeClr val="tx1"/>
                </a:solidFill>
                <a:effectLst/>
                <a:latin typeface="Arial" charset="0"/>
                <a:ea typeface="+mn-ea"/>
                <a:cs typeface="+mn-cs"/>
              </a:rPr>
              <a:t>(Spin-offs for non-EU countries; enhanced national models)</a:t>
            </a:r>
          </a:p>
          <a:p>
            <a:endParaRPr lang="en-US"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15</a:t>
            </a:fld>
            <a:endParaRPr lang="en-GB"/>
          </a:p>
        </p:txBody>
      </p:sp>
    </p:spTree>
    <p:extLst>
      <p:ext uri="{BB962C8B-B14F-4D97-AF65-F5344CB8AC3E}">
        <p14:creationId xmlns:p14="http://schemas.microsoft.com/office/powerpoint/2010/main" val="1454251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 households will lose a large proportion of their income due to the pandemic, with losses higher in the middle and top of the distribution than at the bottom. </a:t>
            </a:r>
          </a:p>
          <a:p>
            <a:r>
              <a:rPr lang="en-US" sz="1200" b="0" i="0" u="none" strike="noStrike" kern="1200" baseline="0" dirty="0">
                <a:solidFill>
                  <a:schemeClr val="tx1"/>
                </a:solidFill>
                <a:latin typeface="Arial" charset="0"/>
                <a:ea typeface="+mn-ea"/>
                <a:cs typeface="+mn-cs"/>
              </a:rPr>
              <a:t>- Subsidies from CJRS will play a crucial role in supporting household finances across the entire distribution. They will provide the main insurance mechanism during the crisis. Subsidies from SEISS will also provide income support across the distribution, with somewhat larger benefits at the bottom. </a:t>
            </a:r>
          </a:p>
          <a:p>
            <a:r>
              <a:rPr lang="en-US" sz="1200" b="0" i="0" u="none" strike="noStrike" kern="1200" baseline="0" dirty="0">
                <a:solidFill>
                  <a:schemeClr val="tx1"/>
                </a:solidFill>
                <a:latin typeface="Arial" charset="0"/>
                <a:ea typeface="+mn-ea"/>
                <a:cs typeface="+mn-cs"/>
              </a:rPr>
              <a:t>- Reductions in income taxes and NIC will provide additional income protection for households at the top, while increases to benefit entitlements will protect households at the bottom of </a:t>
            </a:r>
            <a:r>
              <a:rPr lang="en-GB" sz="1200" b="0" i="0" u="none" strike="noStrike" kern="1200" baseline="0" dirty="0">
                <a:solidFill>
                  <a:schemeClr val="tx1"/>
                </a:solidFill>
                <a:latin typeface="Arial" charset="0"/>
                <a:ea typeface="+mn-ea"/>
                <a:cs typeface="+mn-cs"/>
              </a:rPr>
              <a:t>the distribution.</a:t>
            </a:r>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27</a:t>
            </a:fld>
            <a:endParaRPr lang="en-GB"/>
          </a:p>
        </p:txBody>
      </p:sp>
    </p:spTree>
    <p:extLst>
      <p:ext uri="{BB962C8B-B14F-4D97-AF65-F5344CB8AC3E}">
        <p14:creationId xmlns:p14="http://schemas.microsoft.com/office/powerpoint/2010/main" val="1724664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28</a:t>
            </a:fld>
            <a:endParaRPr lang="en-GB"/>
          </a:p>
        </p:txBody>
      </p:sp>
    </p:spTree>
    <p:extLst>
      <p:ext uri="{BB962C8B-B14F-4D97-AF65-F5344CB8AC3E}">
        <p14:creationId xmlns:p14="http://schemas.microsoft.com/office/powerpoint/2010/main" val="2641916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EUROMOD is continuously being developed and improved</a:t>
            </a:r>
          </a:p>
          <a:p>
            <a:endParaRPr lang="en-US"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43</a:t>
            </a:fld>
            <a:endParaRPr lang="en-GB"/>
          </a:p>
        </p:txBody>
      </p:sp>
    </p:spTree>
    <p:extLst>
      <p:ext uri="{BB962C8B-B14F-4D97-AF65-F5344CB8AC3E}">
        <p14:creationId xmlns:p14="http://schemas.microsoft.com/office/powerpoint/2010/main" val="3852545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150000"/>
              </a:lnSpc>
              <a:buNone/>
            </a:pPr>
            <a:r>
              <a:rPr lang="en-GB" sz="2500" dirty="0">
                <a:solidFill>
                  <a:srgbClr val="0070C0"/>
                </a:solidFill>
              </a:rPr>
              <a:t>A.</a:t>
            </a:r>
            <a:r>
              <a:rPr lang="en-GB" sz="2500" dirty="0"/>
              <a:t> Based on survey household micro-data or administrative micro-data</a:t>
            </a:r>
          </a:p>
          <a:p>
            <a:pPr lvl="1">
              <a:lnSpc>
                <a:spcPct val="150000"/>
              </a:lnSpc>
            </a:pPr>
            <a:r>
              <a:rPr lang="en-GB" sz="2500" dirty="0"/>
              <a:t>Only a set of variables from the original micro-data end up in the EUROMOD input micro-data</a:t>
            </a:r>
          </a:p>
          <a:p>
            <a:pPr lvl="2">
              <a:lnSpc>
                <a:spcPct val="150000"/>
              </a:lnSpc>
            </a:pPr>
            <a:r>
              <a:rPr lang="en-GB" sz="2000" dirty="0"/>
              <a:t>those relevant for tax-benefit simulations plus some more relevant for distributional analysis</a:t>
            </a:r>
          </a:p>
          <a:p>
            <a:pPr lvl="2">
              <a:lnSpc>
                <a:spcPct val="150000"/>
              </a:lnSpc>
            </a:pPr>
            <a:r>
              <a:rPr lang="en-GB" sz="2000" dirty="0"/>
              <a:t>if the user has access to both the original and EUROMOD micro-data, they can combine the two files </a:t>
            </a:r>
          </a:p>
          <a:p>
            <a:pPr marL="0" indent="0" eaLnBrk="1" hangingPunct="1">
              <a:lnSpc>
                <a:spcPct val="150000"/>
              </a:lnSpc>
              <a:buNone/>
            </a:pPr>
            <a:endParaRPr lang="en-GB" sz="2500" dirty="0"/>
          </a:p>
          <a:p>
            <a:pPr marL="0" indent="0" eaLnBrk="1" hangingPunct="1">
              <a:lnSpc>
                <a:spcPct val="150000"/>
              </a:lnSpc>
              <a:buNone/>
            </a:pPr>
            <a:r>
              <a:rPr lang="en-GB" sz="2500" dirty="0">
                <a:solidFill>
                  <a:srgbClr val="0070C0"/>
                </a:solidFill>
              </a:rPr>
              <a:t>B.</a:t>
            </a:r>
            <a:r>
              <a:rPr lang="en-GB" sz="2500" dirty="0"/>
              <a:t> Based on hypothetical households data</a:t>
            </a:r>
          </a:p>
          <a:p>
            <a:pPr lvl="1">
              <a:lnSpc>
                <a:spcPct val="150000"/>
              </a:lnSpc>
            </a:pPr>
            <a:r>
              <a:rPr lang="en-GB" sz="2500" dirty="0"/>
              <a:t>Hypothetical Household Tool in EUROMOD generates hypothetical households based on user-defined characteristics </a:t>
            </a:r>
          </a:p>
          <a:p>
            <a:pPr lvl="1">
              <a:lnSpc>
                <a:spcPct val="150000"/>
              </a:lnSpc>
            </a:pPr>
            <a:r>
              <a:rPr lang="en-GB" sz="2500" dirty="0"/>
              <a:t>Abstracts from complexities of real data – focus on specific household types</a:t>
            </a:r>
          </a:p>
          <a:p>
            <a:pPr lvl="1">
              <a:lnSpc>
                <a:spcPct val="150000"/>
              </a:lnSpc>
            </a:pPr>
            <a:endParaRPr lang="en-GB" sz="2500" dirty="0"/>
          </a:p>
          <a:p>
            <a:pPr eaLnBrk="1" hangingPunct="1">
              <a:lnSpc>
                <a:spcPct val="150000"/>
              </a:lnSpc>
            </a:pPr>
            <a:endParaRPr lang="en-GB" dirty="0"/>
          </a:p>
          <a:p>
            <a:endParaRPr lang="en-US"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45</a:t>
            </a:fld>
            <a:endParaRPr lang="en-GB"/>
          </a:p>
        </p:txBody>
      </p:sp>
    </p:spTree>
    <p:extLst>
      <p:ext uri="{BB962C8B-B14F-4D97-AF65-F5344CB8AC3E}">
        <p14:creationId xmlns:p14="http://schemas.microsoft.com/office/powerpoint/2010/main" val="58102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1839992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600221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680614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448573"/>
            <a:ext cx="8229600" cy="635160"/>
          </a:xfrm>
          <a:prstGeom prst="rect">
            <a:avLst/>
          </a:prstGeom>
        </p:spPr>
        <p:txBody>
          <a:bodyPr anchor="t"/>
          <a:lstStyle>
            <a:lvl1pPr>
              <a:lnSpc>
                <a:spcPct val="80000"/>
              </a:lnSpc>
              <a:defRPr sz="3600">
                <a:solidFill>
                  <a:srgbClr val="0070C0"/>
                </a:solidFill>
              </a:defRPr>
            </a:lvl1pPr>
          </a:lstStyle>
          <a:p>
            <a:r>
              <a:rPr lang="en-GB" dirty="0"/>
              <a:t>Click to edit Master title style</a:t>
            </a:r>
            <a:endParaRPr lang="en-US" dirty="0"/>
          </a:p>
        </p:txBody>
      </p:sp>
      <p:sp>
        <p:nvSpPr>
          <p:cNvPr id="8" name="Content Placeholder 7"/>
          <p:cNvSpPr>
            <a:spLocks noGrp="1"/>
          </p:cNvSpPr>
          <p:nvPr>
            <p:ph sz="quarter" idx="12"/>
          </p:nvPr>
        </p:nvSpPr>
        <p:spPr>
          <a:xfrm>
            <a:off x="457200" y="1244600"/>
            <a:ext cx="8232273" cy="4216400"/>
          </a:xfrm>
          <a:prstGeom prst="rect">
            <a:avLst/>
          </a:prstGeom>
        </p:spPr>
        <p:txBody>
          <a:bodyPr/>
          <a:lstStyle>
            <a:lvl1pPr marL="342900" indent="-342900">
              <a:buSzPct val="150000"/>
              <a:buFont typeface="Arial" panose="020B0604020202020204" pitchFamily="34" charset="0"/>
              <a:buChar char="•"/>
              <a:defRPr sz="2400">
                <a:solidFill>
                  <a:schemeClr val="tx1"/>
                </a:solidFill>
              </a:defRPr>
            </a:lvl1pPr>
            <a:lvl2pPr marL="742950" indent="-285750">
              <a:buSzPct val="80000"/>
              <a:buFont typeface="Courier New" panose="02070309020205020404" pitchFamily="49" charset="0"/>
              <a:buChar char="o"/>
              <a:defRPr sz="2200">
                <a:solidFill>
                  <a:schemeClr val="tx1"/>
                </a:solidFill>
                <a:latin typeface="+mn-lt"/>
              </a:defRPr>
            </a:lvl2pPr>
            <a:lvl3pPr marL="1143000" indent="-228600">
              <a:buSzPct val="80000"/>
              <a:buFont typeface="Wingdings" panose="05000000000000000000" pitchFamily="2" charset="2"/>
              <a:buChar char="Ø"/>
              <a:defRPr sz="1800">
                <a:solidFill>
                  <a:schemeClr val="tx1"/>
                </a:solidFill>
                <a:latin typeface="+mn-lt"/>
              </a:defRPr>
            </a:lvl3pPr>
            <a:lvl4pPr>
              <a:defRPr sz="1600">
                <a:solidFill>
                  <a:schemeClr val="tx1"/>
                </a:solidFill>
                <a:latin typeface="+mn-lt"/>
              </a:defRPr>
            </a:lvl4pPr>
            <a:lvl5pPr marL="2286000" indent="-457200">
              <a:buFont typeface="+mj-lt"/>
              <a:buAutoNum type="romanLcPeriod"/>
              <a:defRPr sz="14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extLst>
      <p:ext uri="{BB962C8B-B14F-4D97-AF65-F5344CB8AC3E}">
        <p14:creationId xmlns:p14="http://schemas.microsoft.com/office/powerpoint/2010/main" val="128550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217"/>
            <a:ext cx="4649537" cy="1143000"/>
          </a:xfrm>
        </p:spPr>
        <p:txBody>
          <a:bodyPr anchor="t"/>
          <a:lstStyle>
            <a:lvl1pPr>
              <a:lnSpc>
                <a:spcPct val="80000"/>
              </a:lnSpc>
              <a:defRPr>
                <a:solidFill>
                  <a:srgbClr val="0070C0"/>
                </a:solidFill>
              </a:defRPr>
            </a:lvl1pPr>
          </a:lstStyle>
          <a:p>
            <a:r>
              <a:rPr lang="en-GB" dirty="0"/>
              <a:t>Click to edit Master title style</a:t>
            </a:r>
            <a:endParaRPr lang="en-US" dirty="0"/>
          </a:p>
        </p:txBody>
      </p:sp>
      <p:sp>
        <p:nvSpPr>
          <p:cNvPr id="3" name="Content Placeholder 2"/>
          <p:cNvSpPr>
            <a:spLocks noGrp="1"/>
          </p:cNvSpPr>
          <p:nvPr>
            <p:ph idx="1"/>
          </p:nvPr>
        </p:nvSpPr>
        <p:spPr>
          <a:xfrm>
            <a:off x="457200" y="2372896"/>
            <a:ext cx="8232273" cy="3085430"/>
          </a:xfrm>
        </p:spPr>
        <p:txBody>
          <a:bodyPr anchor="t"/>
          <a:lstStyle>
            <a:lvl1pPr>
              <a:defRPr>
                <a:solidFill>
                  <a:schemeClr val="tx1"/>
                </a:solidFill>
              </a:defRPr>
            </a:lvl1pPr>
          </a:lstStyle>
          <a:p>
            <a:pPr lvl="0"/>
            <a:r>
              <a:rPr lang="en-GB" dirty="0"/>
              <a:t>Click to edit Master text styles</a:t>
            </a:r>
            <a:endParaRPr lang="en-US" dirty="0"/>
          </a:p>
        </p:txBody>
      </p:sp>
      <p:sp>
        <p:nvSpPr>
          <p:cNvPr id="6" name="Picture Placeholder 2"/>
          <p:cNvSpPr>
            <a:spLocks noGrp="1"/>
          </p:cNvSpPr>
          <p:nvPr>
            <p:ph type="pic" idx="11" hasCustomPrompt="1"/>
          </p:nvPr>
        </p:nvSpPr>
        <p:spPr>
          <a:xfrm>
            <a:off x="6878052" y="5872453"/>
            <a:ext cx="1811421" cy="808791"/>
          </a:xfrm>
        </p:spPr>
        <p:txBody>
          <a:bodyPr anchor="b">
            <a:normAutofit/>
          </a:bodyPr>
          <a:lstStyle>
            <a:lvl1pPr marL="0" indent="0" algn="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Partnership logo</a:t>
            </a:r>
          </a:p>
        </p:txBody>
      </p:sp>
      <p:sp>
        <p:nvSpPr>
          <p:cNvPr id="5"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extLst>
      <p:ext uri="{BB962C8B-B14F-4D97-AF65-F5344CB8AC3E}">
        <p14:creationId xmlns:p14="http://schemas.microsoft.com/office/powerpoint/2010/main" val="851806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slide with two text boxes">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endParaRPr lang="en-GB" noProof="0" dirty="0"/>
          </a:p>
        </p:txBody>
      </p:sp>
      <p:sp>
        <p:nvSpPr>
          <p:cNvPr id="3" name="Segnaposto testo 2"/>
          <p:cNvSpPr>
            <a:spLocks noGrp="1"/>
          </p:cNvSpPr>
          <p:nvPr>
            <p:ph type="body" sz="half" idx="1"/>
          </p:nvPr>
        </p:nvSpPr>
        <p:spPr>
          <a:xfrm>
            <a:off x="457200" y="1600200"/>
            <a:ext cx="4038600" cy="4525963"/>
          </a:xfrm>
        </p:spPr>
        <p:txBody>
          <a:bodyPr/>
          <a:lstStyle/>
          <a:p>
            <a:pPr lvl="0"/>
            <a:endParaRPr lang="en-GB" noProof="0" dirty="0"/>
          </a:p>
        </p:txBody>
      </p:sp>
      <p:sp>
        <p:nvSpPr>
          <p:cNvPr id="4" name="Segnaposto contenuto 3"/>
          <p:cNvSpPr>
            <a:spLocks noGrp="1"/>
          </p:cNvSpPr>
          <p:nvPr>
            <p:ph sz="half" idx="2"/>
          </p:nvPr>
        </p:nvSpPr>
        <p:spPr>
          <a:xfrm>
            <a:off x="4648200" y="1600200"/>
            <a:ext cx="4038600" cy="4525963"/>
          </a:xfrm>
        </p:spPr>
        <p:txBody>
          <a:bodyPr/>
          <a:lstStyle/>
          <a:p>
            <a:pPr lvl="0"/>
            <a:endParaRPr lang="en-GB" noProof="0" dirty="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3132138" y="6381750"/>
            <a:ext cx="2895600" cy="476250"/>
          </a:xfrm>
          <a:prstGeom prst="rect">
            <a:avLst/>
          </a:prstGeom>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5E8B585-CC83-464B-BAF9-91D1AE7F7663}"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slide with 1 text box and 2 object boxes">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endParaRPr lang="en-GB" noProof="0" dirty="0"/>
          </a:p>
        </p:txBody>
      </p:sp>
      <p:sp>
        <p:nvSpPr>
          <p:cNvPr id="3" name="Segnaposto testo 2"/>
          <p:cNvSpPr>
            <a:spLocks noGrp="1"/>
          </p:cNvSpPr>
          <p:nvPr>
            <p:ph type="body" sz="half" idx="1"/>
          </p:nvPr>
        </p:nvSpPr>
        <p:spPr>
          <a:xfrm>
            <a:off x="457200" y="1600200"/>
            <a:ext cx="4038600" cy="4525963"/>
          </a:xfrm>
        </p:spPr>
        <p:txBody>
          <a:bodyPr/>
          <a:lstStyle/>
          <a:p>
            <a:pPr lvl="0"/>
            <a:endParaRPr lang="en-GB" noProof="0" dirty="0"/>
          </a:p>
        </p:txBody>
      </p:sp>
      <p:sp>
        <p:nvSpPr>
          <p:cNvPr id="4" name="Segnaposto contenuto 3"/>
          <p:cNvSpPr>
            <a:spLocks noGrp="1"/>
          </p:cNvSpPr>
          <p:nvPr>
            <p:ph sz="quarter" idx="2"/>
          </p:nvPr>
        </p:nvSpPr>
        <p:spPr>
          <a:xfrm>
            <a:off x="4648200" y="1600200"/>
            <a:ext cx="4038600" cy="2185988"/>
          </a:xfrm>
        </p:spPr>
        <p:txBody>
          <a:bodyPr/>
          <a:lstStyle/>
          <a:p>
            <a:pPr lvl="0"/>
            <a:endParaRPr lang="en-GB" noProof="0" dirty="0"/>
          </a:p>
        </p:txBody>
      </p:sp>
      <p:sp>
        <p:nvSpPr>
          <p:cNvPr id="5" name="Segnaposto contenuto 4"/>
          <p:cNvSpPr>
            <a:spLocks noGrp="1"/>
          </p:cNvSpPr>
          <p:nvPr>
            <p:ph sz="quarter" idx="3"/>
          </p:nvPr>
        </p:nvSpPr>
        <p:spPr>
          <a:xfrm>
            <a:off x="4648200" y="3938588"/>
            <a:ext cx="4038600" cy="2187575"/>
          </a:xfrm>
        </p:spPr>
        <p:txBody>
          <a:bodyPr/>
          <a:lstStyle/>
          <a:p>
            <a:pPr lvl="0"/>
            <a:endParaRPr lang="en-GB" noProof="0" dirty="0"/>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7" name="Rectangle 5"/>
          <p:cNvSpPr>
            <a:spLocks noGrp="1" noChangeArrowheads="1"/>
          </p:cNvSpPr>
          <p:nvPr>
            <p:ph type="ftr" sz="quarter" idx="11"/>
          </p:nvPr>
        </p:nvSpPr>
        <p:spPr>
          <a:xfrm>
            <a:off x="3132138" y="6381750"/>
            <a:ext cx="2895600" cy="476250"/>
          </a:xfrm>
          <a:prstGeom prst="rect">
            <a:avLst/>
          </a:prstGeom>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48DE2C6C-749C-4A90-9704-B1E04FDB5FAC}"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termediate title">
    <p:spTree>
      <p:nvGrpSpPr>
        <p:cNvPr id="1" name=""/>
        <p:cNvGrpSpPr/>
        <p:nvPr/>
      </p:nvGrpSpPr>
      <p:grpSpPr>
        <a:xfrm>
          <a:off x="0" y="0"/>
          <a:ext cx="0" cy="0"/>
          <a:chOff x="0" y="0"/>
          <a:chExt cx="0" cy="0"/>
        </a:xfrm>
      </p:grpSpPr>
      <p:sp>
        <p:nvSpPr>
          <p:cNvPr id="7" name="Title 6"/>
          <p:cNvSpPr>
            <a:spLocks noGrp="1"/>
          </p:cNvSpPr>
          <p:nvPr>
            <p:ph type="title"/>
          </p:nvPr>
        </p:nvSpPr>
        <p:spPr>
          <a:xfrm>
            <a:off x="428596" y="2500306"/>
            <a:ext cx="8229600" cy="1371600"/>
          </a:xfrm>
        </p:spPr>
        <p:txBody>
          <a:bodyPr/>
          <a:lstStyle>
            <a:lvl1pPr algn="ctr">
              <a:defRPr/>
            </a:lvl1pPr>
          </a:lstStyle>
          <a:p>
            <a:r>
              <a:rPr lang="en-US" dirty="0"/>
              <a:t>Click to edit Master title style</a:t>
            </a:r>
            <a:endParaRPr lang="en-GB" dirty="0"/>
          </a:p>
        </p:txBody>
      </p:sp>
      <p:sp>
        <p:nvSpPr>
          <p:cNvPr id="3"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p:cNvSpPr>
            <a:spLocks noGrp="1"/>
          </p:cNvSpPr>
          <p:nvPr>
            <p:ph type="title"/>
          </p:nvPr>
        </p:nvSpPr>
        <p:spPr/>
        <p:txBody>
          <a:bodyPr/>
          <a:lstStyle/>
          <a:p>
            <a:r>
              <a:rPr lang="en-US" dirty="0"/>
              <a:t>Click to edit Master title style</a:t>
            </a:r>
            <a:endParaRPr lang="en-GB" dirty="0"/>
          </a:p>
        </p:txBody>
      </p:sp>
      <p:sp>
        <p:nvSpPr>
          <p:cNvPr id="4"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4209020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Clr>
                <a:srgbClr val="0070C0"/>
              </a:buClr>
              <a:buSzPct val="140000"/>
              <a:defRPr>
                <a:solidFill>
                  <a:schemeClr val="tx1"/>
                </a:solidFill>
              </a:defRPr>
            </a:lvl1pPr>
            <a:lvl2pPr>
              <a:buClr>
                <a:srgbClr val="0070C0"/>
              </a:buClr>
              <a:defRPr>
                <a:solidFill>
                  <a:schemeClr val="tx1"/>
                </a:solidFill>
              </a:defRPr>
            </a:lvl2pPr>
            <a:lvl3pPr>
              <a:buClr>
                <a:srgbClr val="0070C0"/>
              </a:buClr>
              <a:defRPr>
                <a:solidFill>
                  <a:schemeClr val="tx1"/>
                </a:solidFill>
              </a:defRPr>
            </a:lvl3pPr>
            <a:lvl4pPr>
              <a:buClr>
                <a:srgbClr val="0070C0"/>
              </a:buClr>
              <a:defRPr>
                <a:solidFill>
                  <a:schemeClr val="tx1"/>
                </a:solidFill>
              </a:defRPr>
            </a:lvl4pPr>
            <a:lvl5pPr>
              <a:buClr>
                <a:srgbClr val="0070C0"/>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78826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Clr>
                <a:srgbClr val="0070C0"/>
              </a:buClr>
              <a:buSzPct val="140000"/>
              <a:defRPr sz="2400">
                <a:solidFill>
                  <a:schemeClr val="tx1"/>
                </a:solidFill>
              </a:defRPr>
            </a:lvl1pPr>
            <a:lvl2pPr>
              <a:buClr>
                <a:srgbClr val="0070C0"/>
              </a:buClr>
              <a:defRPr sz="2400">
                <a:solidFill>
                  <a:schemeClr val="tx1"/>
                </a:solidFill>
              </a:defRPr>
            </a:lvl2pPr>
            <a:lvl3pPr>
              <a:buClr>
                <a:srgbClr val="0070C0"/>
              </a:buClr>
              <a:defRPr sz="2000">
                <a:solidFill>
                  <a:schemeClr val="tx1"/>
                </a:solidFill>
              </a:defRPr>
            </a:lvl3pPr>
            <a:lvl4pPr>
              <a:buClr>
                <a:srgbClr val="0070C0"/>
              </a:buClr>
              <a:defRPr sz="2000">
                <a:solidFill>
                  <a:schemeClr val="tx1"/>
                </a:solidFill>
              </a:defRPr>
            </a:lvl4pPr>
            <a:lvl5pPr>
              <a:buClr>
                <a:srgbClr val="0070C0"/>
              </a:buCl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43788"/>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3207564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442221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2940299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2343628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2669232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1843007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2635515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3735194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2961092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4292218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448573"/>
            <a:ext cx="8229600" cy="635160"/>
          </a:xfrm>
          <a:prstGeom prst="rect">
            <a:avLst/>
          </a:prstGeom>
        </p:spPr>
        <p:txBody>
          <a:bodyPr anchor="t"/>
          <a:lstStyle>
            <a:lvl1pPr>
              <a:lnSpc>
                <a:spcPct val="80000"/>
              </a:lnSpc>
              <a:defRPr sz="3600">
                <a:solidFill>
                  <a:srgbClr val="0070C0"/>
                </a:solidFill>
              </a:defRPr>
            </a:lvl1pPr>
          </a:lstStyle>
          <a:p>
            <a:r>
              <a:rPr lang="en-GB" dirty="0"/>
              <a:t>Click to edit Master title style</a:t>
            </a:r>
            <a:endParaRPr lang="en-US" dirty="0"/>
          </a:p>
        </p:txBody>
      </p:sp>
      <p:sp>
        <p:nvSpPr>
          <p:cNvPr id="8" name="Content Placeholder 7"/>
          <p:cNvSpPr>
            <a:spLocks noGrp="1"/>
          </p:cNvSpPr>
          <p:nvPr>
            <p:ph sz="quarter" idx="12"/>
          </p:nvPr>
        </p:nvSpPr>
        <p:spPr>
          <a:xfrm>
            <a:off x="457200" y="1244600"/>
            <a:ext cx="8232273" cy="4216400"/>
          </a:xfrm>
          <a:prstGeom prst="rect">
            <a:avLst/>
          </a:prstGeom>
        </p:spPr>
        <p:txBody>
          <a:bodyPr/>
          <a:lstStyle>
            <a:lvl1pPr marL="342900" indent="-342900">
              <a:buSzPct val="150000"/>
              <a:buFont typeface="Arial" panose="020B0604020202020204" pitchFamily="34" charset="0"/>
              <a:buChar char="•"/>
              <a:defRPr sz="2400">
                <a:solidFill>
                  <a:schemeClr val="tx1"/>
                </a:solidFill>
              </a:defRPr>
            </a:lvl1pPr>
            <a:lvl2pPr marL="742950" indent="-285750">
              <a:buSzPct val="80000"/>
              <a:buFont typeface="Courier New" panose="02070309020205020404" pitchFamily="49" charset="0"/>
              <a:buChar char="o"/>
              <a:defRPr sz="2200">
                <a:solidFill>
                  <a:schemeClr val="tx1"/>
                </a:solidFill>
                <a:latin typeface="+mn-lt"/>
              </a:defRPr>
            </a:lvl2pPr>
            <a:lvl3pPr marL="1143000" indent="-228600">
              <a:buSzPct val="80000"/>
              <a:buFont typeface="Wingdings" panose="05000000000000000000" pitchFamily="2" charset="2"/>
              <a:buChar char="Ø"/>
              <a:defRPr sz="1800">
                <a:solidFill>
                  <a:schemeClr val="tx1"/>
                </a:solidFill>
                <a:latin typeface="+mn-lt"/>
              </a:defRPr>
            </a:lvl3pPr>
            <a:lvl4pPr>
              <a:defRPr sz="1600">
                <a:solidFill>
                  <a:schemeClr val="tx1"/>
                </a:solidFill>
                <a:latin typeface="+mn-lt"/>
              </a:defRPr>
            </a:lvl4pPr>
            <a:lvl5pPr marL="2286000" indent="-457200">
              <a:buFont typeface="+mj-lt"/>
              <a:buAutoNum type="romanLcPeriod"/>
              <a:defRPr sz="14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extLst>
      <p:ext uri="{BB962C8B-B14F-4D97-AF65-F5344CB8AC3E}">
        <p14:creationId xmlns:p14="http://schemas.microsoft.com/office/powerpoint/2010/main" val="376306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24715367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217"/>
            <a:ext cx="4649537" cy="1143000"/>
          </a:xfrm>
        </p:spPr>
        <p:txBody>
          <a:bodyPr anchor="t"/>
          <a:lstStyle>
            <a:lvl1pPr>
              <a:lnSpc>
                <a:spcPct val="80000"/>
              </a:lnSpc>
              <a:defRPr>
                <a:solidFill>
                  <a:srgbClr val="0070C0"/>
                </a:solidFill>
              </a:defRPr>
            </a:lvl1pPr>
          </a:lstStyle>
          <a:p>
            <a:r>
              <a:rPr lang="en-GB" dirty="0"/>
              <a:t>Click to edit Master title style</a:t>
            </a:r>
            <a:endParaRPr lang="en-US" dirty="0"/>
          </a:p>
        </p:txBody>
      </p:sp>
      <p:sp>
        <p:nvSpPr>
          <p:cNvPr id="3" name="Content Placeholder 2"/>
          <p:cNvSpPr>
            <a:spLocks noGrp="1"/>
          </p:cNvSpPr>
          <p:nvPr>
            <p:ph idx="1"/>
          </p:nvPr>
        </p:nvSpPr>
        <p:spPr>
          <a:xfrm>
            <a:off x="457200" y="2372896"/>
            <a:ext cx="8232273" cy="3085430"/>
          </a:xfrm>
        </p:spPr>
        <p:txBody>
          <a:bodyPr anchor="t"/>
          <a:lstStyle>
            <a:lvl1pPr>
              <a:defRPr>
                <a:solidFill>
                  <a:schemeClr val="tx1"/>
                </a:solidFill>
              </a:defRPr>
            </a:lvl1pPr>
          </a:lstStyle>
          <a:p>
            <a:pPr lvl="0"/>
            <a:r>
              <a:rPr lang="en-GB" dirty="0"/>
              <a:t>Click to edit Master text styles</a:t>
            </a:r>
            <a:endParaRPr lang="en-US" dirty="0"/>
          </a:p>
        </p:txBody>
      </p:sp>
      <p:sp>
        <p:nvSpPr>
          <p:cNvPr id="6" name="Picture Placeholder 2"/>
          <p:cNvSpPr>
            <a:spLocks noGrp="1"/>
          </p:cNvSpPr>
          <p:nvPr>
            <p:ph type="pic" idx="11" hasCustomPrompt="1"/>
          </p:nvPr>
        </p:nvSpPr>
        <p:spPr>
          <a:xfrm>
            <a:off x="6878052" y="5872453"/>
            <a:ext cx="1811421" cy="808791"/>
          </a:xfrm>
        </p:spPr>
        <p:txBody>
          <a:bodyPr anchor="b">
            <a:normAutofit/>
          </a:bodyPr>
          <a:lstStyle>
            <a:lvl1pPr marL="0" indent="0" algn="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Partnership logo</a:t>
            </a:r>
          </a:p>
        </p:txBody>
      </p:sp>
      <p:sp>
        <p:nvSpPr>
          <p:cNvPr id="5"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extLst>
      <p:ext uri="{BB962C8B-B14F-4D97-AF65-F5344CB8AC3E}">
        <p14:creationId xmlns:p14="http://schemas.microsoft.com/office/powerpoint/2010/main" val="536920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slide with two text boxes">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endParaRPr lang="en-GB" noProof="0" dirty="0"/>
          </a:p>
        </p:txBody>
      </p:sp>
      <p:sp>
        <p:nvSpPr>
          <p:cNvPr id="3" name="Segnaposto testo 2"/>
          <p:cNvSpPr>
            <a:spLocks noGrp="1"/>
          </p:cNvSpPr>
          <p:nvPr>
            <p:ph type="body" sz="half" idx="1"/>
          </p:nvPr>
        </p:nvSpPr>
        <p:spPr>
          <a:xfrm>
            <a:off x="457200" y="1600200"/>
            <a:ext cx="4038600" cy="4525963"/>
          </a:xfrm>
        </p:spPr>
        <p:txBody>
          <a:bodyPr/>
          <a:lstStyle/>
          <a:p>
            <a:pPr lvl="0"/>
            <a:endParaRPr lang="en-GB" noProof="0" dirty="0"/>
          </a:p>
        </p:txBody>
      </p:sp>
      <p:sp>
        <p:nvSpPr>
          <p:cNvPr id="4" name="Segnaposto contenuto 3"/>
          <p:cNvSpPr>
            <a:spLocks noGrp="1"/>
          </p:cNvSpPr>
          <p:nvPr>
            <p:ph sz="half" idx="2"/>
          </p:nvPr>
        </p:nvSpPr>
        <p:spPr>
          <a:xfrm>
            <a:off x="4648200" y="1600200"/>
            <a:ext cx="4038600" cy="4525963"/>
          </a:xfrm>
        </p:spPr>
        <p:txBody>
          <a:bodyPr/>
          <a:lstStyle/>
          <a:p>
            <a:pPr lvl="0"/>
            <a:endParaRPr lang="en-GB" noProof="0" dirty="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3132138" y="6381750"/>
            <a:ext cx="2895600" cy="476250"/>
          </a:xfrm>
          <a:prstGeom prst="rect">
            <a:avLst/>
          </a:prstGeom>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5E8B585-CC83-464B-BAF9-91D1AE7F7663}" type="slidenum">
              <a:rPr lang="en-GB"/>
              <a:pPr>
                <a:defRPr/>
              </a:pPr>
              <a:t>‹#›</a:t>
            </a:fld>
            <a:endParaRPr lang="en-GB"/>
          </a:p>
        </p:txBody>
      </p:sp>
    </p:spTree>
    <p:extLst>
      <p:ext uri="{BB962C8B-B14F-4D97-AF65-F5344CB8AC3E}">
        <p14:creationId xmlns:p14="http://schemas.microsoft.com/office/powerpoint/2010/main" val="3914253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reserve="1">
  <p:cSld name="slide with 1 text box and 2 object boxes">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endParaRPr lang="en-GB" noProof="0" dirty="0"/>
          </a:p>
        </p:txBody>
      </p:sp>
      <p:sp>
        <p:nvSpPr>
          <p:cNvPr id="3" name="Segnaposto testo 2"/>
          <p:cNvSpPr>
            <a:spLocks noGrp="1"/>
          </p:cNvSpPr>
          <p:nvPr>
            <p:ph type="body" sz="half" idx="1"/>
          </p:nvPr>
        </p:nvSpPr>
        <p:spPr>
          <a:xfrm>
            <a:off x="457200" y="1600200"/>
            <a:ext cx="4038600" cy="4525963"/>
          </a:xfrm>
        </p:spPr>
        <p:txBody>
          <a:bodyPr/>
          <a:lstStyle/>
          <a:p>
            <a:pPr lvl="0"/>
            <a:endParaRPr lang="en-GB" noProof="0" dirty="0"/>
          </a:p>
        </p:txBody>
      </p:sp>
      <p:sp>
        <p:nvSpPr>
          <p:cNvPr id="4" name="Segnaposto contenuto 3"/>
          <p:cNvSpPr>
            <a:spLocks noGrp="1"/>
          </p:cNvSpPr>
          <p:nvPr>
            <p:ph sz="quarter" idx="2"/>
          </p:nvPr>
        </p:nvSpPr>
        <p:spPr>
          <a:xfrm>
            <a:off x="4648200" y="1600200"/>
            <a:ext cx="4038600" cy="2185988"/>
          </a:xfrm>
        </p:spPr>
        <p:txBody>
          <a:bodyPr/>
          <a:lstStyle/>
          <a:p>
            <a:pPr lvl="0"/>
            <a:endParaRPr lang="en-GB" noProof="0" dirty="0"/>
          </a:p>
        </p:txBody>
      </p:sp>
      <p:sp>
        <p:nvSpPr>
          <p:cNvPr id="5" name="Segnaposto contenuto 4"/>
          <p:cNvSpPr>
            <a:spLocks noGrp="1"/>
          </p:cNvSpPr>
          <p:nvPr>
            <p:ph sz="quarter" idx="3"/>
          </p:nvPr>
        </p:nvSpPr>
        <p:spPr>
          <a:xfrm>
            <a:off x="4648200" y="3938588"/>
            <a:ext cx="4038600" cy="2187575"/>
          </a:xfrm>
        </p:spPr>
        <p:txBody>
          <a:bodyPr/>
          <a:lstStyle/>
          <a:p>
            <a:pPr lvl="0"/>
            <a:endParaRPr lang="en-GB" noProof="0" dirty="0"/>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7" name="Rectangle 5"/>
          <p:cNvSpPr>
            <a:spLocks noGrp="1" noChangeArrowheads="1"/>
          </p:cNvSpPr>
          <p:nvPr>
            <p:ph type="ftr" sz="quarter" idx="11"/>
          </p:nvPr>
        </p:nvSpPr>
        <p:spPr>
          <a:xfrm>
            <a:off x="3132138" y="6381750"/>
            <a:ext cx="2895600" cy="476250"/>
          </a:xfrm>
          <a:prstGeom prst="rect">
            <a:avLst/>
          </a:prstGeom>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48DE2C6C-749C-4A90-9704-B1E04FDB5FAC}" type="slidenum">
              <a:rPr lang="en-GB"/>
              <a:pPr>
                <a:defRPr/>
              </a:pPr>
              <a:t>‹#›</a:t>
            </a:fld>
            <a:endParaRPr lang="en-GB"/>
          </a:p>
        </p:txBody>
      </p:sp>
    </p:spTree>
    <p:extLst>
      <p:ext uri="{BB962C8B-B14F-4D97-AF65-F5344CB8AC3E}">
        <p14:creationId xmlns:p14="http://schemas.microsoft.com/office/powerpoint/2010/main" val="2622062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7" name="Title 6"/>
          <p:cNvSpPr>
            <a:spLocks noGrp="1"/>
          </p:cNvSpPr>
          <p:nvPr>
            <p:ph type="title"/>
          </p:nvPr>
        </p:nvSpPr>
        <p:spPr>
          <a:xfrm>
            <a:off x="428596" y="2500306"/>
            <a:ext cx="8229600" cy="1371600"/>
          </a:xfrm>
        </p:spPr>
        <p:txBody>
          <a:bodyPr/>
          <a:lstStyle>
            <a:lvl1pPr algn="ctr">
              <a:defRPr/>
            </a:lvl1pPr>
          </a:lstStyle>
          <a:p>
            <a:r>
              <a:rPr lang="en-US" dirty="0"/>
              <a:t>Click to edit Master title style</a:t>
            </a:r>
            <a:endParaRPr lang="en-GB" dirty="0"/>
          </a:p>
        </p:txBody>
      </p:sp>
      <p:sp>
        <p:nvSpPr>
          <p:cNvPr id="3"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extLst>
      <p:ext uri="{BB962C8B-B14F-4D97-AF65-F5344CB8AC3E}">
        <p14:creationId xmlns:p14="http://schemas.microsoft.com/office/powerpoint/2010/main" val="957317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p:cNvSpPr>
            <a:spLocks noGrp="1"/>
          </p:cNvSpPr>
          <p:nvPr>
            <p:ph type="title"/>
          </p:nvPr>
        </p:nvSpPr>
        <p:spPr/>
        <p:txBody>
          <a:bodyPr/>
          <a:lstStyle/>
          <a:p>
            <a:r>
              <a:rPr lang="en-US" dirty="0"/>
              <a:t>Click to edit Master title style</a:t>
            </a:r>
            <a:endParaRPr lang="en-GB" dirty="0"/>
          </a:p>
        </p:txBody>
      </p:sp>
      <p:sp>
        <p:nvSpPr>
          <p:cNvPr id="4"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extLst>
      <p:ext uri="{BB962C8B-B14F-4D97-AF65-F5344CB8AC3E}">
        <p14:creationId xmlns:p14="http://schemas.microsoft.com/office/powerpoint/2010/main" val="109270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91628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302891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787569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439572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139568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122716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7.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9.jpeg"/><Relationship Id="rId10" Type="http://schemas.openxmlformats.org/officeDocument/2006/relationships/slideLayout" Target="../slideLayouts/slideLayout27.xml"/><Relationship Id="rId19" Type="http://schemas.openxmlformats.org/officeDocument/2006/relationships/image" Target="../media/image5.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61514519-E83A-4065-8C89-36AEF65F67A5}"/>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699013" y="6052532"/>
            <a:ext cx="805468" cy="805468"/>
          </a:xfrm>
          <a:prstGeom prst="rect">
            <a:avLst/>
          </a:prstGeom>
        </p:spPr>
      </p:pic>
      <p:pic>
        <p:nvPicPr>
          <p:cNvPr id="5" name="Picture 4">
            <a:extLst>
              <a:ext uri="{FF2B5EF4-FFF2-40B4-BE49-F238E27FC236}">
                <a16:creationId xmlns:a16="http://schemas.microsoft.com/office/drawing/2014/main" id="{76EF43DB-CD17-4A54-A355-74F046A822F5}"/>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214498" y="6220966"/>
            <a:ext cx="1357502" cy="538238"/>
          </a:xfrm>
          <a:prstGeom prst="rect">
            <a:avLst/>
          </a:prstGeom>
        </p:spPr>
      </p:pic>
      <p:pic>
        <p:nvPicPr>
          <p:cNvPr id="14" name="Picture 13">
            <a:extLst>
              <a:ext uri="{FF2B5EF4-FFF2-40B4-BE49-F238E27FC236}">
                <a16:creationId xmlns:a16="http://schemas.microsoft.com/office/drawing/2014/main" id="{616CB87A-45E8-427E-BB3B-517CD8C534DA}"/>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46559" y="6316248"/>
            <a:ext cx="1640926" cy="353111"/>
          </a:xfrm>
          <a:prstGeom prst="rect">
            <a:avLst/>
          </a:prstGeom>
        </p:spPr>
      </p:pic>
      <p:pic>
        <p:nvPicPr>
          <p:cNvPr id="9" name="Picture 8" descr="Logo, company name&#10;&#10;Description automatically generated">
            <a:extLst>
              <a:ext uri="{FF2B5EF4-FFF2-40B4-BE49-F238E27FC236}">
                <a16:creationId xmlns:a16="http://schemas.microsoft.com/office/drawing/2014/main" id="{8F5FBF80-9820-46F3-AB7C-4405B6E87BC7}"/>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631494" y="6233486"/>
            <a:ext cx="1150770" cy="41649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C9549EB-0E43-4A6D-90F8-A1E9C2357DF4}" type="slidenum">
              <a:rPr lang="en-GB" smtClean="0"/>
              <a:pPr/>
              <a:t>‹#›</a:t>
            </a:fld>
            <a:endParaRPr lang="en-GB" dirty="0"/>
          </a:p>
        </p:txBody>
      </p:sp>
    </p:spTree>
    <p:extLst>
      <p:ext uri="{BB962C8B-B14F-4D97-AF65-F5344CB8AC3E}">
        <p14:creationId xmlns:p14="http://schemas.microsoft.com/office/powerpoint/2010/main" val="244807784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5" r:id="rId14"/>
    <p:sldLayoutId id="2147483726" r:id="rId15"/>
    <p:sldLayoutId id="2147483727" r:id="rId16"/>
    <p:sldLayoutId id="2147483706" r:id="rId17"/>
  </p:sldLayoutIdLst>
  <p:hf hdr="0" ftr="0" dt="0"/>
  <p:txStyles>
    <p:titleStyle>
      <a:lvl1pPr algn="ctr" defTabSz="914400" rtl="0" eaLnBrk="1" latinLnBrk="0" hangingPunct="1">
        <a:spcBef>
          <a:spcPct val="0"/>
        </a:spcBef>
        <a:buNone/>
        <a:defRPr sz="4400" kern="1200">
          <a:solidFill>
            <a:srgbClr val="0070C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0070C0"/>
        </a:buClr>
        <a:buSzPct val="145000"/>
        <a:buFont typeface="Arial" panose="020B0604020202020204" pitchFamily="34" charset="0"/>
        <a:buChar char="•"/>
        <a:defRPr sz="3200" kern="1200">
          <a:solidFill>
            <a:sysClr val="windowText" lastClr="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70C0"/>
        </a:buClr>
        <a:buSzPct val="70000"/>
        <a:buFont typeface="Courier New" panose="02070309020205020404" pitchFamily="49" charset="0"/>
        <a:buChar char="o"/>
        <a:defRPr sz="2800" kern="1200">
          <a:solidFill>
            <a:sysClr val="windowText" lastClr="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70C0"/>
        </a:buClr>
        <a:buSzPct val="60000"/>
        <a:buFont typeface="Wingdings" panose="05000000000000000000" pitchFamily="2" charset="2"/>
        <a:buChar char="Ø"/>
        <a:defRPr sz="2400" kern="1200">
          <a:solidFill>
            <a:sysClr val="windowText" lastClr="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70C0"/>
        </a:buClr>
        <a:buFont typeface="Arial" panose="020B0604020202020204" pitchFamily="34" charset="0"/>
        <a:buChar char="–"/>
        <a:defRPr sz="2000" kern="1200">
          <a:solidFill>
            <a:sysClr val="windowText" lastClr="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70C0"/>
        </a:buClr>
        <a:buFont typeface="Arial" panose="020B0604020202020204" pitchFamily="34" charset="0"/>
        <a:buChar char="»"/>
        <a:defRPr sz="2000" kern="1200">
          <a:solidFill>
            <a:sysClr val="windowText" lastClr="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C9549EB-0E43-4A6D-90F8-A1E9C2357DF4}" type="slidenum">
              <a:rPr lang="en-GB" smtClean="0"/>
              <a:pPr/>
              <a:t>‹#›</a:t>
            </a:fld>
            <a:endParaRPr lang="en-GB" dirty="0"/>
          </a:p>
        </p:txBody>
      </p:sp>
      <p:pic>
        <p:nvPicPr>
          <p:cNvPr id="8" name="Picture 7" descr="EUROMOD.jpg">
            <a:extLst>
              <a:ext uri="{FF2B5EF4-FFF2-40B4-BE49-F238E27FC236}">
                <a16:creationId xmlns:a16="http://schemas.microsoft.com/office/drawing/2014/main" id="{4626CBEE-83CB-480E-A177-4924B640BBBC}"/>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24133" y="6245225"/>
            <a:ext cx="1348569" cy="530658"/>
          </a:xfrm>
          <a:prstGeom prst="rect">
            <a:avLst/>
          </a:prstGeom>
        </p:spPr>
      </p:pic>
      <p:pic>
        <p:nvPicPr>
          <p:cNvPr id="9" name="Picture 8" descr="170 x170 logo">
            <a:extLst>
              <a:ext uri="{FF2B5EF4-FFF2-40B4-BE49-F238E27FC236}">
                <a16:creationId xmlns:a16="http://schemas.microsoft.com/office/drawing/2014/main" id="{62C50D13-4066-4857-BBCA-FAF2CD92B7B0}"/>
              </a:ext>
            </a:extLst>
          </p:cNvPr>
          <p:cNvPicPr/>
          <p:nvPr userDrawn="1"/>
        </p:nvPicPr>
        <p:blipFill>
          <a:blip r:embed="rId20" cstate="print"/>
          <a:srcRect/>
          <a:stretch>
            <a:fillRect/>
          </a:stretch>
        </p:blipFill>
        <p:spPr bwMode="auto">
          <a:xfrm>
            <a:off x="3813045" y="6161626"/>
            <a:ext cx="741045" cy="741045"/>
          </a:xfrm>
          <a:prstGeom prst="rect">
            <a:avLst/>
          </a:prstGeom>
          <a:noFill/>
          <a:ln w="9525">
            <a:noFill/>
            <a:miter lim="800000"/>
            <a:headEnd/>
            <a:tailEnd/>
          </a:ln>
        </p:spPr>
      </p:pic>
      <p:pic>
        <p:nvPicPr>
          <p:cNvPr id="10" name="Picture 9" descr="UoE_logo_24bit">
            <a:extLst>
              <a:ext uri="{FF2B5EF4-FFF2-40B4-BE49-F238E27FC236}">
                <a16:creationId xmlns:a16="http://schemas.microsoft.com/office/drawing/2014/main" id="{F8258E18-393B-4620-8AFB-25406843EB12}"/>
              </a:ext>
            </a:extLst>
          </p:cNvPr>
          <p:cNvPicPr/>
          <p:nvPr userDrawn="1"/>
        </p:nvPicPr>
        <p:blipFill>
          <a:blip r:embed="rId21" cstate="print"/>
          <a:srcRect/>
          <a:stretch>
            <a:fillRect/>
          </a:stretch>
        </p:blipFill>
        <p:spPr bwMode="auto">
          <a:xfrm>
            <a:off x="7524328" y="6316249"/>
            <a:ext cx="1309370" cy="431800"/>
          </a:xfrm>
          <a:prstGeom prst="rect">
            <a:avLst/>
          </a:prstGeom>
          <a:noFill/>
          <a:ln w="9525">
            <a:noFill/>
            <a:miter lim="800000"/>
            <a:headEnd/>
            <a:tailEnd/>
          </a:ln>
        </p:spPr>
      </p:pic>
      <p:pic>
        <p:nvPicPr>
          <p:cNvPr id="11" name="Picture 10">
            <a:extLst>
              <a:ext uri="{FF2B5EF4-FFF2-40B4-BE49-F238E27FC236}">
                <a16:creationId xmlns:a16="http://schemas.microsoft.com/office/drawing/2014/main" id="{443FDBA5-0318-43EC-ABCA-CEE65F4431C6}"/>
              </a:ext>
            </a:extLst>
          </p:cNvPr>
          <p:cNvPicPr/>
          <p:nvPr userDrawn="1"/>
        </p:nvPicPr>
        <p:blipFill>
          <a:blip r:embed="rId22" cstate="print">
            <a:extLst>
              <a:ext uri="{28A0092B-C50C-407E-A947-70E740481C1C}">
                <a14:useLocalDpi xmlns:a14="http://schemas.microsoft.com/office/drawing/2010/main" val="0"/>
              </a:ext>
            </a:extLst>
          </a:blip>
          <a:stretch>
            <a:fillRect/>
          </a:stretch>
        </p:blipFill>
        <p:spPr>
          <a:xfrm>
            <a:off x="5076056" y="6277509"/>
            <a:ext cx="1853565" cy="466090"/>
          </a:xfrm>
          <a:prstGeom prst="rect">
            <a:avLst/>
          </a:prstGeom>
        </p:spPr>
      </p:pic>
      <p:pic>
        <p:nvPicPr>
          <p:cNvPr id="1026" name="Picture 2"/>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051720" y="6245225"/>
            <a:ext cx="838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19201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hf hdr="0" ftr="0" dt="0"/>
  <p:txStyles>
    <p:titleStyle>
      <a:lvl1pPr algn="ctr" defTabSz="914400" rtl="0" eaLnBrk="1" latinLnBrk="0" hangingPunct="1">
        <a:spcBef>
          <a:spcPct val="0"/>
        </a:spcBef>
        <a:buNone/>
        <a:defRPr sz="4400" kern="1200">
          <a:solidFill>
            <a:srgbClr val="0070C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0070C0"/>
        </a:buClr>
        <a:buSzPct val="145000"/>
        <a:buFont typeface="Arial" panose="020B0604020202020204" pitchFamily="34" charset="0"/>
        <a:buChar char="•"/>
        <a:defRPr sz="3200" kern="1200">
          <a:solidFill>
            <a:sysClr val="windowText" lastClr="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70C0"/>
        </a:buClr>
        <a:buSzPct val="70000"/>
        <a:buFont typeface="Courier New" panose="02070309020205020404" pitchFamily="49" charset="0"/>
        <a:buChar char="o"/>
        <a:defRPr sz="2800" kern="1200">
          <a:solidFill>
            <a:sysClr val="windowText" lastClr="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70C0"/>
        </a:buClr>
        <a:buSzPct val="60000"/>
        <a:buFont typeface="Wingdings" panose="05000000000000000000" pitchFamily="2" charset="2"/>
        <a:buChar char="Ø"/>
        <a:defRPr sz="2400" kern="1200">
          <a:solidFill>
            <a:sysClr val="windowText" lastClr="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70C0"/>
        </a:buClr>
        <a:buFont typeface="Arial" panose="020B0604020202020204" pitchFamily="34" charset="0"/>
        <a:buChar char="–"/>
        <a:defRPr sz="2000" kern="1200">
          <a:solidFill>
            <a:sysClr val="windowText" lastClr="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70C0"/>
        </a:buClr>
        <a:buFont typeface="Arial" panose="020B0604020202020204" pitchFamily="34" charset="0"/>
        <a:buChar char="»"/>
        <a:defRPr sz="2000" kern="1200">
          <a:solidFill>
            <a:sysClr val="windowText" lastClr="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image" Target="../media/image89.jp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svg"/></Relationships>
</file>

<file path=ppt/slides/_rels/slide12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9.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0.svg"/><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microsimulation.ac.uk/euromod/models/"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hyperlink" Target="https://www.mmuperu.co.uk/"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microsimulation.ac.uk/jas-mine/demo/labsi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euromod.ac.uk/sites/default/files/working-papers/em12-20.pdf"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2.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imonefavaro.it/2013/12/17/how-an-introduction-in-connection-request-makes-the-difference/" TargetMode="External"/><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1.wmf"/></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8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wmf"/></Relationships>
</file>

<file path=ppt/slides/_rels/slide8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55650" y="1124744"/>
            <a:ext cx="7772400" cy="2448271"/>
          </a:xfrm>
        </p:spPr>
        <p:txBody>
          <a:bodyPr/>
          <a:lstStyle/>
          <a:p>
            <a:pPr marR="28575">
              <a:spcBef>
                <a:spcPts val="2400"/>
              </a:spcBef>
              <a:spcAft>
                <a:spcPts val="600"/>
              </a:spcAft>
            </a:pPr>
            <a:r>
              <a:rPr lang="en-GB" dirty="0"/>
              <a:t>UKMOD training course</a:t>
            </a:r>
            <a:br>
              <a:rPr lang="en-GB" sz="3200" dirty="0"/>
            </a:br>
            <a:endParaRPr lang="en-GB" sz="2400" dirty="0"/>
          </a:p>
        </p:txBody>
      </p:sp>
      <p:sp>
        <p:nvSpPr>
          <p:cNvPr id="6147" name="Rectangle 3"/>
          <p:cNvSpPr>
            <a:spLocks noGrp="1" noChangeArrowheads="1"/>
          </p:cNvSpPr>
          <p:nvPr>
            <p:ph type="subTitle" idx="1"/>
          </p:nvPr>
        </p:nvSpPr>
        <p:spPr>
          <a:xfrm>
            <a:off x="1371599" y="3456806"/>
            <a:ext cx="6400800" cy="2348458"/>
          </a:xfrm>
        </p:spPr>
        <p:txBody>
          <a:bodyPr>
            <a:normAutofit fontScale="55000" lnSpcReduction="20000"/>
          </a:bodyPr>
          <a:lstStyle/>
          <a:p>
            <a:r>
              <a:rPr lang="en-GB" sz="3800" dirty="0">
                <a:solidFill>
                  <a:schemeClr val="tx1"/>
                </a:solidFill>
              </a:rPr>
              <a:t>Daria Popova, Matteo Richiardi &amp; Justin van de Ven</a:t>
            </a:r>
          </a:p>
          <a:p>
            <a:r>
              <a:rPr lang="en-GB" sz="2900" dirty="0">
                <a:solidFill>
                  <a:schemeClr val="tx1"/>
                </a:solidFill>
              </a:rPr>
              <a:t>ISER, University of Essex</a:t>
            </a:r>
          </a:p>
          <a:p>
            <a:pPr eaLnBrk="1" hangingPunct="1"/>
            <a:endParaRPr lang="en-GB" sz="3800" dirty="0">
              <a:solidFill>
                <a:schemeClr val="tx1"/>
              </a:solidFill>
            </a:endParaRPr>
          </a:p>
          <a:p>
            <a:pPr eaLnBrk="1" hangingPunct="1"/>
            <a:r>
              <a:rPr lang="en-GB" sz="3800" dirty="0">
                <a:solidFill>
                  <a:schemeClr val="tx1"/>
                </a:solidFill>
              </a:rPr>
              <a:t>November 2022</a:t>
            </a:r>
          </a:p>
          <a:p>
            <a:pPr eaLnBrk="1" hangingPunct="1"/>
            <a:endParaRPr lang="en-GB" sz="3800" dirty="0">
              <a:solidFill>
                <a:schemeClr val="tx1"/>
              </a:solidFill>
            </a:endParaRPr>
          </a:p>
          <a:p>
            <a:pPr eaLnBrk="1" hangingPunct="1"/>
            <a:r>
              <a:rPr lang="en-GB" sz="3800" dirty="0">
                <a:solidFill>
                  <a:schemeClr val="tx1"/>
                </a:solidFill>
              </a:rPr>
              <a:t>Course based on UKMOD_A3.23+</a:t>
            </a:r>
          </a:p>
          <a:p>
            <a:pPr eaLnBrk="1" hangingPunct="1"/>
            <a:endParaRPr lang="en-GB"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Static tax-benefit models</a:t>
            </a:r>
          </a:p>
        </p:txBody>
      </p:sp>
      <p:sp>
        <p:nvSpPr>
          <p:cNvPr id="3" name="Content Placeholder 2"/>
          <p:cNvSpPr>
            <a:spLocks noGrp="1"/>
          </p:cNvSpPr>
          <p:nvPr>
            <p:ph idx="1"/>
          </p:nvPr>
        </p:nvSpPr>
        <p:spPr/>
        <p:txBody>
          <a:bodyPr>
            <a:noAutofit/>
          </a:bodyPr>
          <a:lstStyle/>
          <a:p>
            <a:r>
              <a:rPr lang="en-GB" sz="2400" dirty="0">
                <a:solidFill>
                  <a:srgbClr val="0070C0"/>
                </a:solidFill>
              </a:rPr>
              <a:t>Units of analysis</a:t>
            </a:r>
            <a:r>
              <a:rPr lang="en-GB" sz="2400" dirty="0"/>
              <a:t>: households, benefit units, and persons</a:t>
            </a:r>
          </a:p>
          <a:p>
            <a:endParaRPr lang="en-GB" sz="2400" dirty="0"/>
          </a:p>
          <a:p>
            <a:r>
              <a:rPr lang="en-GB" sz="2400" dirty="0">
                <a:solidFill>
                  <a:srgbClr val="0070C0"/>
                </a:solidFill>
              </a:rPr>
              <a:t>Rules</a:t>
            </a:r>
            <a:r>
              <a:rPr lang="en-GB" sz="2400" dirty="0"/>
              <a:t>: tax-benefit policies, mostly:</a:t>
            </a:r>
          </a:p>
          <a:p>
            <a:pPr lvl="1"/>
            <a:r>
              <a:rPr lang="en-GB" sz="2400" dirty="0"/>
              <a:t>Cash transfers</a:t>
            </a:r>
          </a:p>
          <a:p>
            <a:pPr lvl="2"/>
            <a:r>
              <a:rPr lang="en-GB" dirty="0"/>
              <a:t>Means-tested benefits</a:t>
            </a:r>
          </a:p>
          <a:p>
            <a:pPr lvl="2"/>
            <a:r>
              <a:rPr lang="en-GB" dirty="0"/>
              <a:t>Non-means-tested benefits</a:t>
            </a:r>
          </a:p>
          <a:p>
            <a:pPr lvl="2"/>
            <a:r>
              <a:rPr lang="en-GB" dirty="0"/>
              <a:t>Pensions</a:t>
            </a:r>
          </a:p>
          <a:p>
            <a:pPr lvl="1"/>
            <a:r>
              <a:rPr lang="en-GB" sz="2400" dirty="0"/>
              <a:t>Social insurance contributions (SIC)</a:t>
            </a:r>
          </a:p>
          <a:p>
            <a:pPr lvl="1"/>
            <a:r>
              <a:rPr lang="en-GB" sz="2400" dirty="0"/>
              <a:t>Direct taxes: Income tax, including tax allowances and tax credits, capital gains tax</a:t>
            </a:r>
          </a:p>
          <a:p>
            <a:pPr lvl="1"/>
            <a:endParaRPr lang="en-GB" sz="2400" dirty="0"/>
          </a:p>
          <a:p>
            <a:endParaRPr lang="en-GB" sz="2400" dirty="0"/>
          </a:p>
        </p:txBody>
      </p:sp>
    </p:spTree>
    <p:extLst>
      <p:ext uri="{BB962C8B-B14F-4D97-AF65-F5344CB8AC3E}">
        <p14:creationId xmlns:p14="http://schemas.microsoft.com/office/powerpoint/2010/main" val="28401493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2D04-1327-4B41-B921-DE306C6F4FF8}"/>
              </a:ext>
            </a:extLst>
          </p:cNvPr>
          <p:cNvSpPr>
            <a:spLocks noGrp="1"/>
          </p:cNvSpPr>
          <p:nvPr>
            <p:ph type="title"/>
          </p:nvPr>
        </p:nvSpPr>
        <p:spPr>
          <a:xfrm>
            <a:off x="722313" y="4820550"/>
            <a:ext cx="7772400" cy="1362075"/>
          </a:xfrm>
        </p:spPr>
        <p:txBody>
          <a:bodyPr>
            <a:noAutofit/>
          </a:bodyPr>
          <a:lstStyle/>
          <a:p>
            <a:r>
              <a:rPr lang="en-US" sz="3600" dirty="0"/>
              <a:t>UKMOD: The policy Spine</a:t>
            </a:r>
          </a:p>
        </p:txBody>
      </p:sp>
      <p:sp>
        <p:nvSpPr>
          <p:cNvPr id="4" name="Slide Number Placeholder 3">
            <a:extLst>
              <a:ext uri="{FF2B5EF4-FFF2-40B4-BE49-F238E27FC236}">
                <a16:creationId xmlns:a16="http://schemas.microsoft.com/office/drawing/2014/main" id="{469172C0-60D9-0B46-A53F-DBDB7542D5BC}"/>
              </a:ext>
            </a:extLst>
          </p:cNvPr>
          <p:cNvSpPr>
            <a:spLocks noGrp="1"/>
          </p:cNvSpPr>
          <p:nvPr>
            <p:ph type="sldNum" sz="quarter" idx="12"/>
          </p:nvPr>
        </p:nvSpPr>
        <p:spPr/>
        <p:txBody>
          <a:bodyPr/>
          <a:lstStyle/>
          <a:p>
            <a:fld id="{C48A8FB8-C411-4B7B-B8DF-3C88CBE8C9E0}" type="slidenum">
              <a:rPr lang="en-GB" smtClean="0"/>
              <a:t>100</a:t>
            </a:fld>
            <a:endParaRPr lang="en-GB"/>
          </a:p>
        </p:txBody>
      </p:sp>
      <p:pic>
        <p:nvPicPr>
          <p:cNvPr id="6" name="Picture 5">
            <a:extLst>
              <a:ext uri="{FF2B5EF4-FFF2-40B4-BE49-F238E27FC236}">
                <a16:creationId xmlns:a16="http://schemas.microsoft.com/office/drawing/2014/main" id="{F3B21CCE-E57B-437C-AED0-1E4BFCDC368B}"/>
              </a:ext>
            </a:extLst>
          </p:cNvPr>
          <p:cNvPicPr>
            <a:picLocks noChangeAspect="1"/>
          </p:cNvPicPr>
          <p:nvPr/>
        </p:nvPicPr>
        <p:blipFill>
          <a:blip r:embed="rId2"/>
          <a:stretch>
            <a:fillRect/>
          </a:stretch>
        </p:blipFill>
        <p:spPr>
          <a:xfrm>
            <a:off x="2721079" y="33536"/>
            <a:ext cx="3774867" cy="4803427"/>
          </a:xfrm>
          <a:prstGeom prst="rect">
            <a:avLst/>
          </a:prstGeom>
        </p:spPr>
      </p:pic>
    </p:spTree>
    <p:extLst>
      <p:ext uri="{BB962C8B-B14F-4D97-AF65-F5344CB8AC3E}">
        <p14:creationId xmlns:p14="http://schemas.microsoft.com/office/powerpoint/2010/main" val="40462211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 this lecture, you will learn about:</a:t>
            </a:r>
          </a:p>
        </p:txBody>
      </p:sp>
      <p:sp>
        <p:nvSpPr>
          <p:cNvPr id="3" name="Content Placeholder 2"/>
          <p:cNvSpPr>
            <a:spLocks noGrp="1"/>
          </p:cNvSpPr>
          <p:nvPr>
            <p:ph idx="1"/>
          </p:nvPr>
        </p:nvSpPr>
        <p:spPr/>
        <p:txBody>
          <a:bodyPr>
            <a:normAutofit/>
          </a:bodyPr>
          <a:lstStyle/>
          <a:p>
            <a:r>
              <a:rPr lang="en-GB" dirty="0"/>
              <a:t>The policy spine:</a:t>
            </a:r>
          </a:p>
          <a:p>
            <a:pPr lvl="1"/>
            <a:r>
              <a:rPr lang="en-US" dirty="0"/>
              <a:t>The order of policies is called the </a:t>
            </a:r>
            <a:r>
              <a:rPr lang="en-US" b="1" dirty="0"/>
              <a:t>‘spine</a:t>
            </a:r>
            <a:r>
              <a:rPr lang="en-US" dirty="0"/>
              <a:t>’</a:t>
            </a:r>
          </a:p>
          <a:p>
            <a:pPr lvl="1"/>
            <a:endParaRPr lang="en-GB" dirty="0"/>
          </a:p>
          <a:p>
            <a:pPr lvl="1"/>
            <a:r>
              <a:rPr lang="en-GB" dirty="0"/>
              <a:t>We will take a quick tour through the policies in the UK model</a:t>
            </a:r>
          </a:p>
          <a:p>
            <a:pPr lvl="2"/>
            <a:r>
              <a:rPr lang="en-GB" dirty="0"/>
              <a:t>the models for England, Northern Ireland, Scotland and Wales have the same policy spine</a:t>
            </a:r>
          </a:p>
          <a:p>
            <a:pPr lvl="2"/>
            <a:endParaRPr lang="en-GB" dirty="0"/>
          </a:p>
          <a:p>
            <a:pPr lvl="1"/>
            <a:r>
              <a:rPr lang="en-GB" dirty="0"/>
              <a:t>See the UKMOD Country Report for more details</a:t>
            </a:r>
          </a:p>
          <a:p>
            <a:endParaRPr lang="en-GB" b="1" dirty="0">
              <a:solidFill>
                <a:srgbClr val="0070C0"/>
              </a:solidFill>
            </a:endParaRPr>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101</a:t>
            </a:fld>
            <a:endParaRPr lang="en-GB"/>
          </a:p>
        </p:txBody>
      </p:sp>
    </p:spTree>
    <p:extLst>
      <p:ext uri="{BB962C8B-B14F-4D97-AF65-F5344CB8AC3E}">
        <p14:creationId xmlns:p14="http://schemas.microsoft.com/office/powerpoint/2010/main" val="30797959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AF53-8186-C94B-A054-434D1EB3A639}"/>
              </a:ext>
            </a:extLst>
          </p:cNvPr>
          <p:cNvSpPr>
            <a:spLocks noGrp="1"/>
          </p:cNvSpPr>
          <p:nvPr>
            <p:ph type="title"/>
          </p:nvPr>
        </p:nvSpPr>
        <p:spPr>
          <a:xfrm>
            <a:off x="457200" y="274638"/>
            <a:ext cx="8229600" cy="1143000"/>
          </a:xfrm>
          <a:prstGeom prst="rect">
            <a:avLst/>
          </a:prstGeom>
        </p:spPr>
        <p:txBody>
          <a:bodyPr anchor="ctr">
            <a:normAutofit/>
          </a:bodyPr>
          <a:lstStyle/>
          <a:p>
            <a:r>
              <a:rPr lang="en-US" dirty="0"/>
              <a:t>Policies in the spine</a:t>
            </a:r>
          </a:p>
        </p:txBody>
      </p:sp>
      <p:sp>
        <p:nvSpPr>
          <p:cNvPr id="4" name="Slide Number Placeholder 3">
            <a:extLst>
              <a:ext uri="{FF2B5EF4-FFF2-40B4-BE49-F238E27FC236}">
                <a16:creationId xmlns:a16="http://schemas.microsoft.com/office/drawing/2014/main" id="{BCDE6149-E0A4-5647-966B-683827DEB685}"/>
              </a:ext>
            </a:extLst>
          </p:cNvPr>
          <p:cNvSpPr>
            <a:spLocks noGrp="1"/>
          </p:cNvSpPr>
          <p:nvPr>
            <p:ph type="sldNum" sz="quarter" idx="12"/>
          </p:nvPr>
        </p:nvSpPr>
        <p:spPr>
          <a:xfrm>
            <a:off x="7010400" y="0"/>
            <a:ext cx="2133600" cy="365125"/>
          </a:xfrm>
          <a:prstGeom prst="rect">
            <a:avLst/>
          </a:prstGeom>
        </p:spPr>
        <p:txBody>
          <a:bodyPr anchor="ctr">
            <a:normAutofit/>
          </a:bodyPr>
          <a:lstStyle/>
          <a:p>
            <a:pPr>
              <a:spcAft>
                <a:spcPts val="600"/>
              </a:spcAft>
            </a:pPr>
            <a:fld id="{C48A8FB8-C411-4B7B-B8DF-3C88CBE8C9E0}" type="slidenum">
              <a:rPr lang="en-GB" smtClean="0"/>
              <a:pPr>
                <a:spcAft>
                  <a:spcPts val="600"/>
                </a:spcAft>
              </a:pPr>
              <a:t>102</a:t>
            </a:fld>
            <a:endParaRPr lang="en-GB" dirty="0"/>
          </a:p>
        </p:txBody>
      </p:sp>
      <p:graphicFrame>
        <p:nvGraphicFramePr>
          <p:cNvPr id="6" name="Content Placeholder 2">
            <a:extLst>
              <a:ext uri="{FF2B5EF4-FFF2-40B4-BE49-F238E27FC236}">
                <a16:creationId xmlns:a16="http://schemas.microsoft.com/office/drawing/2014/main" id="{6E63BE7C-D7BB-4DC3-AA78-B631C62D09D5}"/>
              </a:ext>
            </a:extLst>
          </p:cNvPr>
          <p:cNvGraphicFramePr>
            <a:graphicFrameLocks noGrp="1"/>
          </p:cNvGraphicFramePr>
          <p:nvPr>
            <p:ph sz="half" idx="2"/>
          </p:nvPr>
        </p:nvGraphicFramePr>
        <p:xfrm>
          <a:off x="827584" y="1600200"/>
          <a:ext cx="785921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032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8D9E13D8-EAB9-FE41-B842-A5908D8ABCDD}"/>
                                            </p:graphicEl>
                                          </p:spTgt>
                                        </p:tgtEl>
                                        <p:attrNameLst>
                                          <p:attrName>style.visibility</p:attrName>
                                        </p:attrNameLst>
                                      </p:cBhvr>
                                      <p:to>
                                        <p:strVal val="visible"/>
                                      </p:to>
                                    </p:set>
                                    <p:animEffect transition="in" filter="fade">
                                      <p:cBhvr>
                                        <p:cTn id="7" dur="500"/>
                                        <p:tgtEl>
                                          <p:spTgt spid="6">
                                            <p:graphicEl>
                                              <a:dgm id="{8D9E13D8-EAB9-FE41-B842-A5908D8ABCD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C3112BBB-807D-7546-AA0E-7DF6F8E84C71}"/>
                                            </p:graphicEl>
                                          </p:spTgt>
                                        </p:tgtEl>
                                        <p:attrNameLst>
                                          <p:attrName>style.visibility</p:attrName>
                                        </p:attrNameLst>
                                      </p:cBhvr>
                                      <p:to>
                                        <p:strVal val="visible"/>
                                      </p:to>
                                    </p:set>
                                    <p:animEffect transition="in" filter="fade">
                                      <p:cBhvr>
                                        <p:cTn id="12" dur="500"/>
                                        <p:tgtEl>
                                          <p:spTgt spid="6">
                                            <p:graphicEl>
                                              <a:dgm id="{C3112BBB-807D-7546-AA0E-7DF6F8E84C7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C7D47CA2-FFF2-844E-840D-FBD0A71DBB1D}"/>
                                            </p:graphicEl>
                                          </p:spTgt>
                                        </p:tgtEl>
                                        <p:attrNameLst>
                                          <p:attrName>style.visibility</p:attrName>
                                        </p:attrNameLst>
                                      </p:cBhvr>
                                      <p:to>
                                        <p:strVal val="visible"/>
                                      </p:to>
                                    </p:set>
                                    <p:animEffect transition="in" filter="fade">
                                      <p:cBhvr>
                                        <p:cTn id="17" dur="500"/>
                                        <p:tgtEl>
                                          <p:spTgt spid="6">
                                            <p:graphicEl>
                                              <a:dgm id="{C7D47CA2-FFF2-844E-840D-FBD0A71DBB1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49AA9C54-113C-B244-97D9-FFEB016346FA}"/>
                                            </p:graphicEl>
                                          </p:spTgt>
                                        </p:tgtEl>
                                        <p:attrNameLst>
                                          <p:attrName>style.visibility</p:attrName>
                                        </p:attrNameLst>
                                      </p:cBhvr>
                                      <p:to>
                                        <p:strVal val="visible"/>
                                      </p:to>
                                    </p:set>
                                    <p:animEffect transition="in" filter="fade">
                                      <p:cBhvr>
                                        <p:cTn id="22" dur="500"/>
                                        <p:tgtEl>
                                          <p:spTgt spid="6">
                                            <p:graphicEl>
                                              <a:dgm id="{49AA9C54-113C-B244-97D9-FFEB016346F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171C2ED1-87E4-0B41-B317-DBB88AA06BE8}"/>
                                            </p:graphicEl>
                                          </p:spTgt>
                                        </p:tgtEl>
                                        <p:attrNameLst>
                                          <p:attrName>style.visibility</p:attrName>
                                        </p:attrNameLst>
                                      </p:cBhvr>
                                      <p:to>
                                        <p:strVal val="visible"/>
                                      </p:to>
                                    </p:set>
                                    <p:animEffect transition="in" filter="fade">
                                      <p:cBhvr>
                                        <p:cTn id="27" dur="500"/>
                                        <p:tgtEl>
                                          <p:spTgt spid="6">
                                            <p:graphicEl>
                                              <a:dgm id="{171C2ED1-87E4-0B41-B317-DBB88AA06BE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55FD741B-5CFA-AD44-9CFA-A2A67408A071}"/>
                                            </p:graphicEl>
                                          </p:spTgt>
                                        </p:tgtEl>
                                        <p:attrNameLst>
                                          <p:attrName>style.visibility</p:attrName>
                                        </p:attrNameLst>
                                      </p:cBhvr>
                                      <p:to>
                                        <p:strVal val="visible"/>
                                      </p:to>
                                    </p:set>
                                    <p:animEffect transition="in" filter="fade">
                                      <p:cBhvr>
                                        <p:cTn id="32" dur="500"/>
                                        <p:tgtEl>
                                          <p:spTgt spid="6">
                                            <p:graphicEl>
                                              <a:dgm id="{55FD741B-5CFA-AD44-9CFA-A2A67408A07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21A710-721E-4D6A-87CF-ABCCCA375A9D}"/>
              </a:ext>
            </a:extLst>
          </p:cNvPr>
          <p:cNvPicPr>
            <a:picLocks noChangeAspect="1"/>
          </p:cNvPicPr>
          <p:nvPr/>
        </p:nvPicPr>
        <p:blipFill>
          <a:blip r:embed="rId2"/>
          <a:stretch>
            <a:fillRect/>
          </a:stretch>
        </p:blipFill>
        <p:spPr>
          <a:xfrm>
            <a:off x="1187623" y="765434"/>
            <a:ext cx="6984777" cy="5497147"/>
          </a:xfrm>
          <a:prstGeom prst="rect">
            <a:avLst/>
          </a:prstGeom>
        </p:spPr>
      </p:pic>
      <p:sp>
        <p:nvSpPr>
          <p:cNvPr id="2" name="Title 1"/>
          <p:cNvSpPr>
            <a:spLocks noGrp="1"/>
          </p:cNvSpPr>
          <p:nvPr>
            <p:ph type="title"/>
          </p:nvPr>
        </p:nvSpPr>
        <p:spPr>
          <a:xfrm>
            <a:off x="457200" y="274638"/>
            <a:ext cx="8229600" cy="562074"/>
          </a:xfrm>
        </p:spPr>
        <p:txBody>
          <a:bodyPr>
            <a:normAutofit fontScale="90000"/>
          </a:bodyPr>
          <a:lstStyle/>
          <a:p>
            <a:r>
              <a:rPr lang="en-GB" dirty="0"/>
              <a:t>Definitions</a:t>
            </a:r>
          </a:p>
        </p:txBody>
      </p:sp>
      <p:sp>
        <p:nvSpPr>
          <p:cNvPr id="4" name="Slide Number Placeholder 3"/>
          <p:cNvSpPr>
            <a:spLocks noGrp="1"/>
          </p:cNvSpPr>
          <p:nvPr>
            <p:ph type="sldNum" sz="quarter" idx="12"/>
          </p:nvPr>
        </p:nvSpPr>
        <p:spPr/>
        <p:txBody>
          <a:bodyPr/>
          <a:lstStyle/>
          <a:p>
            <a:fld id="{C48A8FB8-C411-4B7B-B8DF-3C88CBE8C9E0}" type="slidenum">
              <a:rPr lang="en-GB" smtClean="0"/>
              <a:t>103</a:t>
            </a:fld>
            <a:endParaRPr lang="en-GB"/>
          </a:p>
        </p:txBody>
      </p:sp>
      <p:sp>
        <p:nvSpPr>
          <p:cNvPr id="6" name="Rounded Rectangle 5"/>
          <p:cNvSpPr/>
          <p:nvPr/>
        </p:nvSpPr>
        <p:spPr>
          <a:xfrm>
            <a:off x="1187623" y="1890994"/>
            <a:ext cx="1944217" cy="338437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916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D90B9D-5AF8-40E4-B04D-0D05AA960EDF}"/>
              </a:ext>
            </a:extLst>
          </p:cNvPr>
          <p:cNvPicPr>
            <a:picLocks noChangeAspect="1"/>
          </p:cNvPicPr>
          <p:nvPr/>
        </p:nvPicPr>
        <p:blipFill>
          <a:blip r:embed="rId2"/>
          <a:stretch>
            <a:fillRect/>
          </a:stretch>
        </p:blipFill>
        <p:spPr>
          <a:xfrm>
            <a:off x="1187623" y="765432"/>
            <a:ext cx="6984777" cy="5497147"/>
          </a:xfrm>
          <a:prstGeom prst="rect">
            <a:avLst/>
          </a:prstGeom>
        </p:spPr>
      </p:pic>
      <p:sp>
        <p:nvSpPr>
          <p:cNvPr id="2" name="Title 1"/>
          <p:cNvSpPr>
            <a:spLocks noGrp="1"/>
          </p:cNvSpPr>
          <p:nvPr>
            <p:ph type="title"/>
          </p:nvPr>
        </p:nvSpPr>
        <p:spPr>
          <a:xfrm>
            <a:off x="457200" y="274638"/>
            <a:ext cx="8229600" cy="562074"/>
          </a:xfrm>
        </p:spPr>
        <p:txBody>
          <a:bodyPr>
            <a:normAutofit fontScale="90000"/>
          </a:bodyPr>
          <a:lstStyle/>
          <a:p>
            <a:r>
              <a:rPr lang="en-GB" dirty="0"/>
              <a:t>Tax and benefit calculations</a:t>
            </a:r>
          </a:p>
        </p:txBody>
      </p:sp>
      <p:sp>
        <p:nvSpPr>
          <p:cNvPr id="4" name="Slide Number Placeholder 3"/>
          <p:cNvSpPr>
            <a:spLocks noGrp="1"/>
          </p:cNvSpPr>
          <p:nvPr>
            <p:ph type="sldNum" sz="quarter" idx="12"/>
          </p:nvPr>
        </p:nvSpPr>
        <p:spPr/>
        <p:txBody>
          <a:bodyPr/>
          <a:lstStyle/>
          <a:p>
            <a:fld id="{C48A8FB8-C411-4B7B-B8DF-3C88CBE8C9E0}" type="slidenum">
              <a:rPr lang="en-GB" smtClean="0"/>
              <a:t>104</a:t>
            </a:fld>
            <a:endParaRPr lang="en-GB"/>
          </a:p>
        </p:txBody>
      </p:sp>
      <p:sp>
        <p:nvSpPr>
          <p:cNvPr id="6" name="Rounded Rectangle 5"/>
          <p:cNvSpPr/>
          <p:nvPr/>
        </p:nvSpPr>
        <p:spPr>
          <a:xfrm>
            <a:off x="1187623" y="2060848"/>
            <a:ext cx="1944218" cy="345638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495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D90B9D-5AF8-40E4-B04D-0D05AA960EDF}"/>
              </a:ext>
            </a:extLst>
          </p:cNvPr>
          <p:cNvPicPr>
            <a:picLocks noChangeAspect="1"/>
          </p:cNvPicPr>
          <p:nvPr/>
        </p:nvPicPr>
        <p:blipFill>
          <a:blip r:embed="rId2"/>
          <a:stretch>
            <a:fillRect/>
          </a:stretch>
        </p:blipFill>
        <p:spPr>
          <a:xfrm>
            <a:off x="1187623" y="765432"/>
            <a:ext cx="6984777" cy="5497147"/>
          </a:xfrm>
          <a:prstGeom prst="rect">
            <a:avLst/>
          </a:prstGeom>
        </p:spPr>
      </p:pic>
      <p:sp>
        <p:nvSpPr>
          <p:cNvPr id="2" name="Title 1"/>
          <p:cNvSpPr>
            <a:spLocks noGrp="1"/>
          </p:cNvSpPr>
          <p:nvPr>
            <p:ph type="title"/>
          </p:nvPr>
        </p:nvSpPr>
        <p:spPr>
          <a:xfrm>
            <a:off x="457200" y="274638"/>
            <a:ext cx="8229600" cy="562074"/>
          </a:xfrm>
        </p:spPr>
        <p:txBody>
          <a:bodyPr>
            <a:normAutofit fontScale="90000"/>
          </a:bodyPr>
          <a:lstStyle/>
          <a:p>
            <a:r>
              <a:rPr lang="en-GB" dirty="0"/>
              <a:t>Tax and benefit calculations</a:t>
            </a:r>
          </a:p>
        </p:txBody>
      </p:sp>
      <p:sp>
        <p:nvSpPr>
          <p:cNvPr id="4" name="Slide Number Placeholder 3"/>
          <p:cNvSpPr>
            <a:spLocks noGrp="1"/>
          </p:cNvSpPr>
          <p:nvPr>
            <p:ph type="sldNum" sz="quarter" idx="12"/>
          </p:nvPr>
        </p:nvSpPr>
        <p:spPr/>
        <p:txBody>
          <a:bodyPr/>
          <a:lstStyle/>
          <a:p>
            <a:fld id="{C48A8FB8-C411-4B7B-B8DF-3C88CBE8C9E0}" type="slidenum">
              <a:rPr lang="en-GB" smtClean="0"/>
              <a:t>105</a:t>
            </a:fld>
            <a:endParaRPr lang="en-GB"/>
          </a:p>
        </p:txBody>
      </p:sp>
      <p:sp>
        <p:nvSpPr>
          <p:cNvPr id="6" name="Rounded Rectangle 5"/>
          <p:cNvSpPr/>
          <p:nvPr/>
        </p:nvSpPr>
        <p:spPr>
          <a:xfrm>
            <a:off x="1187623" y="2060848"/>
            <a:ext cx="1944218" cy="345638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0A84806-4804-4DE9-9843-5D393072546D}"/>
              </a:ext>
            </a:extLst>
          </p:cNvPr>
          <p:cNvSpPr txBox="1"/>
          <p:nvPr/>
        </p:nvSpPr>
        <p:spPr>
          <a:xfrm>
            <a:off x="3419872" y="2497828"/>
            <a:ext cx="3744416" cy="1077218"/>
          </a:xfrm>
          <a:prstGeom prst="rect">
            <a:avLst/>
          </a:prstGeom>
          <a:solidFill>
            <a:schemeClr val="bg1"/>
          </a:solidFill>
          <a:ln>
            <a:solidFill>
              <a:srgbClr val="0070C0"/>
            </a:solidFill>
          </a:ln>
        </p:spPr>
        <p:txBody>
          <a:bodyPr wrap="square" rtlCol="0">
            <a:spAutoFit/>
          </a:bodyPr>
          <a:lstStyle/>
          <a:p>
            <a:r>
              <a:rPr lang="en-GB" sz="1600" dirty="0"/>
              <a:t>National Insurance contributions for employees and self-employed implemented in a single policy due to interactions</a:t>
            </a:r>
          </a:p>
        </p:txBody>
      </p:sp>
      <p:sp>
        <p:nvSpPr>
          <p:cNvPr id="8" name="Down Arrow 8">
            <a:extLst>
              <a:ext uri="{FF2B5EF4-FFF2-40B4-BE49-F238E27FC236}">
                <a16:creationId xmlns:a16="http://schemas.microsoft.com/office/drawing/2014/main" id="{1FFF6FD4-E4A9-41ED-963A-3F4BBFF01C68}"/>
              </a:ext>
            </a:extLst>
          </p:cNvPr>
          <p:cNvSpPr/>
          <p:nvPr/>
        </p:nvSpPr>
        <p:spPr>
          <a:xfrm rot="5400000">
            <a:off x="3077834" y="2571289"/>
            <a:ext cx="18002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7FA7EE2-742B-4331-A00A-517F5146D008}"/>
              </a:ext>
            </a:extLst>
          </p:cNvPr>
          <p:cNvSpPr txBox="1"/>
          <p:nvPr/>
        </p:nvSpPr>
        <p:spPr>
          <a:xfrm>
            <a:off x="3419872" y="3573016"/>
            <a:ext cx="3744416" cy="830997"/>
          </a:xfrm>
          <a:prstGeom prst="rect">
            <a:avLst/>
          </a:prstGeom>
          <a:solidFill>
            <a:schemeClr val="bg1"/>
          </a:solidFill>
          <a:ln>
            <a:solidFill>
              <a:srgbClr val="0070C0"/>
            </a:solidFill>
          </a:ln>
        </p:spPr>
        <p:txBody>
          <a:bodyPr wrap="square" rtlCol="0">
            <a:spAutoFit/>
          </a:bodyPr>
          <a:lstStyle/>
          <a:p>
            <a:r>
              <a:rPr lang="en-GB" sz="1600" dirty="0"/>
              <a:t>Working and Child Tax Credit implemented in a single policy due to interactions </a:t>
            </a:r>
          </a:p>
        </p:txBody>
      </p:sp>
      <p:sp>
        <p:nvSpPr>
          <p:cNvPr id="10" name="Down Arrow 10">
            <a:extLst>
              <a:ext uri="{FF2B5EF4-FFF2-40B4-BE49-F238E27FC236}">
                <a16:creationId xmlns:a16="http://schemas.microsoft.com/office/drawing/2014/main" id="{C91308E4-0BD1-4D54-B299-C47DA4951BD7}"/>
              </a:ext>
            </a:extLst>
          </p:cNvPr>
          <p:cNvSpPr/>
          <p:nvPr/>
        </p:nvSpPr>
        <p:spPr>
          <a:xfrm rot="5400000">
            <a:off x="3077834" y="3646477"/>
            <a:ext cx="18002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66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86BDBB-A176-4C0F-90D3-EDD3714F3F97}"/>
              </a:ext>
            </a:extLst>
          </p:cNvPr>
          <p:cNvPicPr>
            <a:picLocks noChangeAspect="1"/>
          </p:cNvPicPr>
          <p:nvPr/>
        </p:nvPicPr>
        <p:blipFill>
          <a:blip r:embed="rId2"/>
          <a:stretch>
            <a:fillRect/>
          </a:stretch>
        </p:blipFill>
        <p:spPr>
          <a:xfrm>
            <a:off x="114876" y="1374146"/>
            <a:ext cx="8914248" cy="4109705"/>
          </a:xfrm>
          <a:prstGeom prst="rect">
            <a:avLst/>
          </a:prstGeom>
        </p:spPr>
      </p:pic>
      <p:sp>
        <p:nvSpPr>
          <p:cNvPr id="2" name="Title 1"/>
          <p:cNvSpPr>
            <a:spLocks noGrp="1"/>
          </p:cNvSpPr>
          <p:nvPr>
            <p:ph type="title"/>
          </p:nvPr>
        </p:nvSpPr>
        <p:spPr/>
        <p:txBody>
          <a:bodyPr/>
          <a:lstStyle/>
          <a:p>
            <a:r>
              <a:rPr lang="en-GB" dirty="0"/>
              <a:t>Output </a:t>
            </a:r>
          </a:p>
        </p:txBody>
      </p:sp>
      <p:sp>
        <p:nvSpPr>
          <p:cNvPr id="4" name="Slide Number Placeholder 3"/>
          <p:cNvSpPr>
            <a:spLocks noGrp="1"/>
          </p:cNvSpPr>
          <p:nvPr>
            <p:ph type="sldNum" sz="quarter" idx="12"/>
          </p:nvPr>
        </p:nvSpPr>
        <p:spPr/>
        <p:txBody>
          <a:bodyPr/>
          <a:lstStyle/>
          <a:p>
            <a:fld id="{C48A8FB8-C411-4B7B-B8DF-3C88CBE8C9E0}" type="slidenum">
              <a:rPr lang="en-GB" smtClean="0"/>
              <a:t>106</a:t>
            </a:fld>
            <a:endParaRPr lang="en-GB"/>
          </a:p>
        </p:txBody>
      </p:sp>
      <p:sp>
        <p:nvSpPr>
          <p:cNvPr id="8" name="Rounded Rectangle 6">
            <a:extLst>
              <a:ext uri="{FF2B5EF4-FFF2-40B4-BE49-F238E27FC236}">
                <a16:creationId xmlns:a16="http://schemas.microsoft.com/office/drawing/2014/main" id="{06D2A1F5-A54F-4D0C-94BA-87F2F642834B}"/>
              </a:ext>
            </a:extLst>
          </p:cNvPr>
          <p:cNvSpPr/>
          <p:nvPr/>
        </p:nvSpPr>
        <p:spPr>
          <a:xfrm>
            <a:off x="129577" y="4653136"/>
            <a:ext cx="2282183"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783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2D04-1327-4B41-B921-DE306C6F4FF8}"/>
              </a:ext>
            </a:extLst>
          </p:cNvPr>
          <p:cNvSpPr>
            <a:spLocks noGrp="1"/>
          </p:cNvSpPr>
          <p:nvPr>
            <p:ph type="title"/>
          </p:nvPr>
        </p:nvSpPr>
        <p:spPr>
          <a:xfrm>
            <a:off x="685800" y="4437112"/>
            <a:ext cx="7772400" cy="1362075"/>
          </a:xfrm>
        </p:spPr>
        <p:txBody>
          <a:bodyPr>
            <a:noAutofit/>
          </a:bodyPr>
          <a:lstStyle/>
          <a:p>
            <a:r>
              <a:rPr lang="en-US" sz="3600" dirty="0"/>
              <a:t>UKMOD: THE POLICY functions </a:t>
            </a:r>
            <a:br>
              <a:rPr lang="en-US" sz="3600" dirty="0"/>
            </a:br>
            <a:r>
              <a:rPr lang="en-US" sz="3600" i="1" dirty="0" err="1"/>
              <a:t>e</a:t>
            </a:r>
            <a:r>
              <a:rPr lang="en-US" sz="3600" i="1" cap="none" dirty="0" err="1"/>
              <a:t>lig</a:t>
            </a:r>
            <a:r>
              <a:rPr lang="en-US" sz="3600" dirty="0"/>
              <a:t> &amp; </a:t>
            </a:r>
            <a:r>
              <a:rPr lang="en-US" sz="3600" i="1" dirty="0" err="1"/>
              <a:t>a</a:t>
            </a:r>
            <a:r>
              <a:rPr lang="en-US" sz="3600" i="1" cap="none" dirty="0" err="1"/>
              <a:t>rithOp</a:t>
            </a:r>
            <a:endParaRPr lang="en-US" sz="3600" i="1" dirty="0"/>
          </a:p>
        </p:txBody>
      </p:sp>
      <p:sp>
        <p:nvSpPr>
          <p:cNvPr id="4" name="Slide Number Placeholder 3">
            <a:extLst>
              <a:ext uri="{FF2B5EF4-FFF2-40B4-BE49-F238E27FC236}">
                <a16:creationId xmlns:a16="http://schemas.microsoft.com/office/drawing/2014/main" id="{469172C0-60D9-0B46-A53F-DBDB7542D5BC}"/>
              </a:ext>
            </a:extLst>
          </p:cNvPr>
          <p:cNvSpPr>
            <a:spLocks noGrp="1"/>
          </p:cNvSpPr>
          <p:nvPr>
            <p:ph type="sldNum" sz="quarter" idx="12"/>
          </p:nvPr>
        </p:nvSpPr>
        <p:spPr/>
        <p:txBody>
          <a:bodyPr/>
          <a:lstStyle/>
          <a:p>
            <a:fld id="{C48A8FB8-C411-4B7B-B8DF-3C88CBE8C9E0}" type="slidenum">
              <a:rPr lang="en-GB" smtClean="0"/>
              <a:t>107</a:t>
            </a:fld>
            <a:endParaRPr lang="en-GB"/>
          </a:p>
        </p:txBody>
      </p:sp>
      <p:graphicFrame>
        <p:nvGraphicFramePr>
          <p:cNvPr id="5" name="Table 4"/>
          <p:cNvGraphicFramePr>
            <a:graphicFrameLocks noGrp="1"/>
          </p:cNvGraphicFramePr>
          <p:nvPr/>
        </p:nvGraphicFramePr>
        <p:xfrm>
          <a:off x="1763689" y="908721"/>
          <a:ext cx="6624736" cy="2688298"/>
        </p:xfrm>
        <a:graphic>
          <a:graphicData uri="http://schemas.openxmlformats.org/drawingml/2006/table">
            <a:tbl>
              <a:tblPr/>
              <a:tblGrid>
                <a:gridCol w="177845">
                  <a:extLst>
                    <a:ext uri="{9D8B030D-6E8A-4147-A177-3AD203B41FA5}">
                      <a16:colId xmlns:a16="http://schemas.microsoft.com/office/drawing/2014/main" val="20000"/>
                    </a:ext>
                  </a:extLst>
                </a:gridCol>
                <a:gridCol w="1286763">
                  <a:extLst>
                    <a:ext uri="{9D8B030D-6E8A-4147-A177-3AD203B41FA5}">
                      <a16:colId xmlns:a16="http://schemas.microsoft.com/office/drawing/2014/main" val="20001"/>
                    </a:ext>
                  </a:extLst>
                </a:gridCol>
                <a:gridCol w="1749683">
                  <a:extLst>
                    <a:ext uri="{9D8B030D-6E8A-4147-A177-3AD203B41FA5}">
                      <a16:colId xmlns:a16="http://schemas.microsoft.com/office/drawing/2014/main" val="20002"/>
                    </a:ext>
                  </a:extLst>
                </a:gridCol>
                <a:gridCol w="3410445">
                  <a:extLst>
                    <a:ext uri="{9D8B030D-6E8A-4147-A177-3AD203B41FA5}">
                      <a16:colId xmlns:a16="http://schemas.microsoft.com/office/drawing/2014/main" val="20003"/>
                    </a:ext>
                  </a:extLst>
                </a:gridCol>
              </a:tblGrid>
              <a:tr h="195361">
                <a:tc gridSpan="2">
                  <a:txBody>
                    <a:bodyPr/>
                    <a:lstStyle/>
                    <a:p>
                      <a:pPr algn="l" fontAlgn="ctr"/>
                      <a:r>
                        <a:rPr lang="en-GB" sz="1100" b="1" i="0" u="none" strike="noStrike">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1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1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82373">
                <a:tc gridSpan="2">
                  <a:txBody>
                    <a:bodyPr/>
                    <a:lstStyle/>
                    <a:p>
                      <a:pPr algn="l" fontAlgn="ctr"/>
                      <a:r>
                        <a:rPr lang="en-GB" sz="1100" b="1" i="0" u="none" strike="noStrike">
                          <a:solidFill>
                            <a:srgbClr val="000000"/>
                          </a:solidFill>
                          <a:effectLst/>
                          <a:latin typeface="Calibri"/>
                        </a:rPr>
                        <a:t>Elig</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1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100" b="0" i="0" u="none" strike="noStrike">
                          <a:solidFill>
                            <a:srgbClr val="000000"/>
                          </a:solidFill>
                          <a:effectLst/>
                          <a:latin typeface="Calibri"/>
                        </a:rPr>
                        <a:t>Made-up example: condition to pay employee NI contributions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382373">
                <a:tc>
                  <a:txBody>
                    <a:bodyPr/>
                    <a:lstStyle/>
                    <a:p>
                      <a:pPr algn="l" fontAlgn="b"/>
                      <a:r>
                        <a:rPr lang="en-GB" sz="10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Calibri"/>
                        </a:rPr>
                        <a:t>elig_cond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yem&gt;0 &amp; !IsCivilServant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with positive earnings (yem) and not a civil servant (!IsCivilServant)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95361">
                <a:tc>
                  <a:txBody>
                    <a:bodyPr/>
                    <a:lstStyle/>
                    <a:p>
                      <a:pPr algn="l" fontAlgn="b"/>
                      <a:r>
                        <a:rPr lang="en-GB" sz="10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tu_individual_uk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5361">
                <a:tc gridSpan="2">
                  <a:txBody>
                    <a:bodyPr/>
                    <a:lstStyle/>
                    <a:p>
                      <a:pPr algn="l" fontAlgn="ctr"/>
                      <a:r>
                        <a:rPr lang="en-GB" sz="1100" b="1" i="0" u="none" strike="noStrike">
                          <a:solidFill>
                            <a:srgbClr val="000000"/>
                          </a:solidFill>
                          <a:effectLst/>
                          <a:latin typeface="Calibri"/>
                        </a:rPr>
                        <a:t>ArithOp</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1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100" b="0" i="0" u="none" strike="noStrike">
                          <a:solidFill>
                            <a:srgbClr val="000000"/>
                          </a:solidFill>
                          <a:effectLst/>
                          <a:latin typeface="Calibri"/>
                        </a:rPr>
                        <a:t>Made-up example: pension contributions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377362">
                <a:tc>
                  <a:txBody>
                    <a:bodyPr/>
                    <a:lstStyle/>
                    <a:p>
                      <a:pPr algn="l" fontAlgn="b"/>
                      <a:r>
                        <a:rPr lang="en-GB" sz="10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Calibri"/>
                        </a:rPr>
                        <a:t>Who_Must_Be_Elig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one</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calculations carried out if at least one member of assessment unit fulfills condition from last Elig function</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95361">
                <a:tc>
                  <a:txBody>
                    <a:bodyPr/>
                    <a:lstStyle/>
                    <a:p>
                      <a:pPr algn="l" fontAlgn="b"/>
                      <a:r>
                        <a:rPr lang="en-GB" sz="10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10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yem*0.08</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8% for Old-age Pension Fund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69385">
                <a:tc>
                  <a:txBody>
                    <a:bodyPr/>
                    <a:lstStyle/>
                    <a:p>
                      <a:pPr algn="l" fontAlgn="b"/>
                      <a:r>
                        <a:rPr lang="en-GB" sz="10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1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tsceepi_s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result saved in the variable tsceepi_s </a:t>
                      </a:r>
                      <a:br>
                        <a:rPr lang="en-GB" sz="1100" b="0" i="0" u="none" strike="noStrike">
                          <a:solidFill>
                            <a:srgbClr val="000000"/>
                          </a:solidFill>
                          <a:effectLst/>
                          <a:latin typeface="Calibri"/>
                        </a:rPr>
                      </a:br>
                      <a:r>
                        <a:rPr lang="en-GB" sz="1100" b="0" i="0" u="none" strike="noStrike">
                          <a:solidFill>
                            <a:srgbClr val="000000"/>
                          </a:solidFill>
                          <a:effectLst/>
                          <a:latin typeface="Calibri"/>
                        </a:rPr>
                        <a:t>(t: tax, sc: social contributions, ee: employee, pi: pension insurance, _s: simulated)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95361">
                <a:tc>
                  <a:txBody>
                    <a:bodyPr/>
                    <a:lstStyle/>
                    <a:p>
                      <a:pPr algn="l" fontAlgn="b"/>
                      <a:r>
                        <a:rPr lang="en-GB" sz="10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1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Calibri"/>
                        </a:rPr>
                        <a:t>tu_individual_uk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515693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Calculating a benefit/tax</a:t>
            </a:r>
          </a:p>
        </p:txBody>
      </p:sp>
      <p:sp>
        <p:nvSpPr>
          <p:cNvPr id="3" name="Content Placeholder 2"/>
          <p:cNvSpPr>
            <a:spLocks noGrp="1"/>
          </p:cNvSpPr>
          <p:nvPr>
            <p:ph idx="1"/>
          </p:nvPr>
        </p:nvSpPr>
        <p:spPr/>
        <p:txBody>
          <a:bodyPr>
            <a:normAutofit lnSpcReduction="10000"/>
          </a:bodyPr>
          <a:lstStyle/>
          <a:p>
            <a:r>
              <a:rPr lang="en-GB" dirty="0"/>
              <a:t>What are the policy rules:</a:t>
            </a:r>
          </a:p>
          <a:p>
            <a:pPr lvl="1"/>
            <a:r>
              <a:rPr lang="en-GB" dirty="0"/>
              <a:t>Who is entitled to the benefit/liable to the tax, i.e. the </a:t>
            </a:r>
            <a:r>
              <a:rPr lang="en-GB" b="1" dirty="0">
                <a:solidFill>
                  <a:srgbClr val="0070C0"/>
                </a:solidFill>
              </a:rPr>
              <a:t>assessment unit</a:t>
            </a:r>
            <a:r>
              <a:rPr lang="en-GB" dirty="0"/>
              <a:t>:</a:t>
            </a:r>
          </a:p>
          <a:p>
            <a:pPr lvl="2"/>
            <a:r>
              <a:rPr lang="en-GB" dirty="0"/>
              <a:t>e.g. the individual, family or household</a:t>
            </a:r>
          </a:p>
          <a:p>
            <a:pPr lvl="1"/>
            <a:r>
              <a:rPr lang="en-GB" dirty="0"/>
              <a:t>What is the criteria, i.e. the </a:t>
            </a:r>
            <a:r>
              <a:rPr lang="en-GB" b="1" dirty="0">
                <a:solidFill>
                  <a:srgbClr val="0070C0"/>
                </a:solidFill>
              </a:rPr>
              <a:t>eligibility condition</a:t>
            </a:r>
          </a:p>
          <a:p>
            <a:pPr lvl="2"/>
            <a:r>
              <a:rPr lang="en-GB" dirty="0"/>
              <a:t>e.g. with earnings up to £800 per month and receives no pensions</a:t>
            </a:r>
          </a:p>
          <a:p>
            <a:pPr lvl="1"/>
            <a:r>
              <a:rPr lang="en-GB" dirty="0"/>
              <a:t>What is the </a:t>
            </a:r>
            <a:r>
              <a:rPr lang="en-GB" b="1" dirty="0">
                <a:solidFill>
                  <a:srgbClr val="0070C0"/>
                </a:solidFill>
              </a:rPr>
              <a:t>benefit/tax amount</a:t>
            </a:r>
            <a:r>
              <a:rPr lang="en-GB" dirty="0"/>
              <a:t>:</a:t>
            </a:r>
          </a:p>
          <a:p>
            <a:pPr lvl="2"/>
            <a:r>
              <a:rPr lang="en-GB" dirty="0"/>
              <a:t>e.g. £20 per week or 20% of taxable income</a:t>
            </a:r>
          </a:p>
          <a:p>
            <a:pPr lvl="1"/>
            <a:endParaRPr lang="en-GB" dirty="0"/>
          </a:p>
          <a:p>
            <a:r>
              <a:rPr lang="en-GB" dirty="0"/>
              <a:t>Write down the policy rule</a:t>
            </a:r>
            <a:r>
              <a:rPr lang="en-GB" b="1" dirty="0"/>
              <a:t> </a:t>
            </a:r>
          </a:p>
          <a:p>
            <a:pPr lvl="1"/>
            <a:r>
              <a:rPr lang="en-GB" dirty="0"/>
              <a:t>Using EUROMOD </a:t>
            </a:r>
            <a:r>
              <a:rPr lang="en-GB" b="1" dirty="0">
                <a:solidFill>
                  <a:srgbClr val="0070C0"/>
                </a:solidFill>
              </a:rPr>
              <a:t>tax-benefit language</a:t>
            </a:r>
          </a:p>
          <a:p>
            <a:pPr lvl="1"/>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108</a:t>
            </a:fld>
            <a:endParaRPr lang="en-GB"/>
          </a:p>
        </p:txBody>
      </p:sp>
    </p:spTree>
    <p:extLst>
      <p:ext uri="{BB962C8B-B14F-4D97-AF65-F5344CB8AC3E}">
        <p14:creationId xmlns:p14="http://schemas.microsoft.com/office/powerpoint/2010/main" val="246971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 this lecture, you will learn about:</a:t>
            </a:r>
          </a:p>
        </p:txBody>
      </p:sp>
      <p:sp>
        <p:nvSpPr>
          <p:cNvPr id="3" name="Content Placeholder 2"/>
          <p:cNvSpPr>
            <a:spLocks noGrp="1"/>
          </p:cNvSpPr>
          <p:nvPr>
            <p:ph idx="1"/>
          </p:nvPr>
        </p:nvSpPr>
        <p:spPr/>
        <p:txBody>
          <a:bodyPr>
            <a:normAutofit lnSpcReduction="10000"/>
          </a:bodyPr>
          <a:lstStyle/>
          <a:p>
            <a:r>
              <a:rPr lang="en-GB" b="1" dirty="0">
                <a:solidFill>
                  <a:srgbClr val="0070C0"/>
                </a:solidFill>
              </a:rPr>
              <a:t>Assessment units</a:t>
            </a:r>
            <a:endParaRPr lang="en-GB" dirty="0"/>
          </a:p>
          <a:p>
            <a:pPr lvl="1"/>
            <a:r>
              <a:rPr lang="en-GB" dirty="0"/>
              <a:t>basic idea</a:t>
            </a:r>
          </a:p>
          <a:p>
            <a:pPr lvl="1"/>
            <a:endParaRPr lang="en-GB" dirty="0"/>
          </a:p>
          <a:p>
            <a:r>
              <a:rPr lang="en-GB" b="1" dirty="0">
                <a:solidFill>
                  <a:srgbClr val="0070C0"/>
                </a:solidFill>
              </a:rPr>
              <a:t>Eligibility condition</a:t>
            </a:r>
          </a:p>
          <a:p>
            <a:pPr lvl="1"/>
            <a:r>
              <a:rPr lang="en-GB" dirty="0"/>
              <a:t>using the </a:t>
            </a:r>
            <a:r>
              <a:rPr lang="en-GB" dirty="0" err="1"/>
              <a:t>Elig</a:t>
            </a:r>
            <a:r>
              <a:rPr lang="en-GB" dirty="0"/>
              <a:t> function</a:t>
            </a:r>
          </a:p>
          <a:p>
            <a:pPr lvl="1"/>
            <a:endParaRPr lang="en-GB" dirty="0"/>
          </a:p>
          <a:p>
            <a:r>
              <a:rPr lang="en-GB" b="1" dirty="0">
                <a:solidFill>
                  <a:srgbClr val="0070C0"/>
                </a:solidFill>
              </a:rPr>
              <a:t>Benefit/tax amount</a:t>
            </a:r>
            <a:r>
              <a:rPr lang="en-GB" dirty="0"/>
              <a:t>:</a:t>
            </a:r>
          </a:p>
          <a:p>
            <a:pPr lvl="1"/>
            <a:r>
              <a:rPr lang="en-GB" dirty="0"/>
              <a:t>using the </a:t>
            </a:r>
            <a:r>
              <a:rPr lang="en-GB" dirty="0" err="1"/>
              <a:t>ArithOp</a:t>
            </a:r>
            <a:r>
              <a:rPr lang="en-GB" dirty="0"/>
              <a:t> function</a:t>
            </a:r>
          </a:p>
          <a:p>
            <a:pPr lvl="1"/>
            <a:endParaRPr lang="en-GB" dirty="0"/>
          </a:p>
          <a:p>
            <a:r>
              <a:rPr lang="en-GB" dirty="0"/>
              <a:t>Parameter types:</a:t>
            </a:r>
          </a:p>
          <a:p>
            <a:pPr lvl="1"/>
            <a:r>
              <a:rPr lang="en-GB" dirty="0"/>
              <a:t>amounts, formulas, queries</a:t>
            </a:r>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109</a:t>
            </a:fld>
            <a:endParaRPr lang="en-GB"/>
          </a:p>
        </p:txBody>
      </p:sp>
    </p:spTree>
    <p:extLst>
      <p:ext uri="{BB962C8B-B14F-4D97-AF65-F5344CB8AC3E}">
        <p14:creationId xmlns:p14="http://schemas.microsoft.com/office/powerpoint/2010/main" val="163933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3B85-7635-C24C-8419-53EAF4B46DFB}"/>
              </a:ext>
            </a:extLst>
          </p:cNvPr>
          <p:cNvSpPr>
            <a:spLocks noGrp="1"/>
          </p:cNvSpPr>
          <p:nvPr>
            <p:ph type="title"/>
          </p:nvPr>
        </p:nvSpPr>
        <p:spPr/>
        <p:txBody>
          <a:bodyPr>
            <a:normAutofit fontScale="90000"/>
          </a:bodyPr>
          <a:lstStyle/>
          <a:p>
            <a:r>
              <a:rPr lang="en-US" dirty="0"/>
              <a:t>Why use a tax-benefit microsimulation model?</a:t>
            </a:r>
          </a:p>
        </p:txBody>
      </p:sp>
      <p:sp>
        <p:nvSpPr>
          <p:cNvPr id="3" name="Content Placeholder 2">
            <a:extLst>
              <a:ext uri="{FF2B5EF4-FFF2-40B4-BE49-F238E27FC236}">
                <a16:creationId xmlns:a16="http://schemas.microsoft.com/office/drawing/2014/main" id="{9EBF0999-4601-0C49-9012-F0C5605B34B1}"/>
              </a:ext>
            </a:extLst>
          </p:cNvPr>
          <p:cNvSpPr>
            <a:spLocks noGrp="1"/>
          </p:cNvSpPr>
          <p:nvPr>
            <p:ph idx="1"/>
          </p:nvPr>
        </p:nvSpPr>
        <p:spPr>
          <a:xfrm>
            <a:off x="457200" y="2060848"/>
            <a:ext cx="8229600" cy="4065315"/>
          </a:xfrm>
        </p:spPr>
        <p:txBody>
          <a:bodyPr>
            <a:normAutofit/>
          </a:bodyPr>
          <a:lstStyle/>
          <a:p>
            <a:r>
              <a:rPr lang="en-GB" altLang="it-IT" sz="2400" dirty="0"/>
              <a:t>Policy rules account for </a:t>
            </a:r>
            <a:r>
              <a:rPr lang="en-GB" altLang="it-IT" sz="2400" dirty="0">
                <a:solidFill>
                  <a:srgbClr val="0070C0"/>
                </a:solidFill>
              </a:rPr>
              <a:t>interactions</a:t>
            </a:r>
            <a:r>
              <a:rPr lang="en-GB" altLang="it-IT" sz="2400" dirty="0"/>
              <a:t> between parts of tax and benefit system:</a:t>
            </a:r>
          </a:p>
          <a:p>
            <a:pPr lvl="1"/>
            <a:r>
              <a:rPr lang="en-GB" altLang="it-IT" sz="2400" dirty="0"/>
              <a:t>basic state pension is taxable, so higher BSP means more income tax revenue</a:t>
            </a:r>
          </a:p>
          <a:p>
            <a:pPr lvl="1"/>
            <a:r>
              <a:rPr lang="en-GB" altLang="it-IT" sz="2400" dirty="0"/>
              <a:t>Universal Credit depends on after-tax earnings, so a rise in income tax rate implies higher spend on UC</a:t>
            </a:r>
          </a:p>
          <a:p>
            <a:endParaRPr lang="en-US" sz="2400" dirty="0"/>
          </a:p>
        </p:txBody>
      </p:sp>
      <p:sp>
        <p:nvSpPr>
          <p:cNvPr id="4" name="Slide Number Placeholder 3">
            <a:extLst>
              <a:ext uri="{FF2B5EF4-FFF2-40B4-BE49-F238E27FC236}">
                <a16:creationId xmlns:a16="http://schemas.microsoft.com/office/drawing/2014/main" id="{DBD76325-9C8A-0442-A1C3-D9AACC7BB719}"/>
              </a:ext>
            </a:extLst>
          </p:cNvPr>
          <p:cNvSpPr>
            <a:spLocks noGrp="1"/>
          </p:cNvSpPr>
          <p:nvPr>
            <p:ph type="sldNum" sz="quarter" idx="12"/>
          </p:nvPr>
        </p:nvSpPr>
        <p:spPr/>
        <p:txBody>
          <a:bodyPr/>
          <a:lstStyle/>
          <a:p>
            <a:fld id="{C48A8FB8-C411-4B7B-B8DF-3C88CBE8C9E0}" type="slidenum">
              <a:rPr lang="en-GB" smtClean="0"/>
              <a:t>11</a:t>
            </a:fld>
            <a:endParaRPr lang="en-GB"/>
          </a:p>
        </p:txBody>
      </p:sp>
    </p:spTree>
    <p:extLst>
      <p:ext uri="{BB962C8B-B14F-4D97-AF65-F5344CB8AC3E}">
        <p14:creationId xmlns:p14="http://schemas.microsoft.com/office/powerpoint/2010/main" val="20807958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units</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Main assessment units (TAX_UNIT) defined in UKMOD:</a:t>
            </a:r>
          </a:p>
          <a:p>
            <a:pPr marL="0" indent="0">
              <a:buNone/>
            </a:pPr>
            <a:endParaRPr lang="en-GB" dirty="0"/>
          </a:p>
          <a:p>
            <a:r>
              <a:rPr lang="en-GB" dirty="0" err="1">
                <a:solidFill>
                  <a:srgbClr val="C00000"/>
                </a:solidFill>
              </a:rPr>
              <a:t>tu_household_xx</a:t>
            </a:r>
            <a:r>
              <a:rPr lang="en-GB" dirty="0"/>
              <a:t>: all individuals of the household are in the same unit.</a:t>
            </a:r>
          </a:p>
          <a:p>
            <a:endParaRPr lang="en-GB" dirty="0"/>
          </a:p>
          <a:p>
            <a:r>
              <a:rPr lang="en-GB" dirty="0" err="1">
                <a:solidFill>
                  <a:srgbClr val="C00000"/>
                </a:solidFill>
              </a:rPr>
              <a:t>tu_individual_xx</a:t>
            </a:r>
            <a:r>
              <a:rPr lang="en-GB" dirty="0"/>
              <a:t>: each individual of the household forms its own unit.</a:t>
            </a:r>
          </a:p>
          <a:p>
            <a:endParaRPr lang="en-GB" dirty="0"/>
          </a:p>
          <a:p>
            <a:r>
              <a:rPr lang="en-GB" dirty="0" err="1">
                <a:solidFill>
                  <a:srgbClr val="C00000"/>
                </a:solidFill>
              </a:rPr>
              <a:t>tu_bu_xx</a:t>
            </a:r>
            <a:r>
              <a:rPr lang="en-GB" dirty="0"/>
              <a:t>: the benefit unit, i.e. the nuclear family - the couple (cohabiting or married) or single adult plus any dependent children</a:t>
            </a:r>
          </a:p>
          <a:p>
            <a:pPr lvl="1"/>
            <a:r>
              <a:rPr lang="en-GB" dirty="0"/>
              <a:t>The household may be split into several units of different size. </a:t>
            </a:r>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110</a:t>
            </a:fld>
            <a:endParaRPr lang="en-GB"/>
          </a:p>
        </p:txBody>
      </p:sp>
    </p:spTree>
    <p:extLst>
      <p:ext uri="{BB962C8B-B14F-4D97-AF65-F5344CB8AC3E}">
        <p14:creationId xmlns:p14="http://schemas.microsoft.com/office/powerpoint/2010/main" val="4360988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856B21-54AB-6747-9652-81C022FC6768}"/>
              </a:ext>
            </a:extLst>
          </p:cNvPr>
          <p:cNvSpPr>
            <a:spLocks noGrp="1"/>
          </p:cNvSpPr>
          <p:nvPr>
            <p:ph idx="1"/>
          </p:nvPr>
        </p:nvSpPr>
        <p:spPr>
          <a:xfrm>
            <a:off x="457200" y="1242258"/>
            <a:ext cx="8229600" cy="4202966"/>
          </a:xfrm>
        </p:spPr>
        <p:txBody>
          <a:bodyPr>
            <a:noAutofit/>
          </a:bodyPr>
          <a:lstStyle/>
          <a:p>
            <a:r>
              <a:rPr lang="en-GB" sz="2000" b="1" dirty="0"/>
              <a:t>Arithmetic</a:t>
            </a:r>
            <a:r>
              <a:rPr lang="en-GB" sz="2000" dirty="0"/>
              <a:t> </a:t>
            </a:r>
            <a:r>
              <a:rPr lang="en-GB" sz="2000" b="1" dirty="0"/>
              <a:t>Operator </a:t>
            </a:r>
          </a:p>
          <a:p>
            <a:r>
              <a:rPr lang="en-GB" sz="2000" dirty="0"/>
              <a:t>Compulsory parameters: </a:t>
            </a:r>
            <a:r>
              <a:rPr lang="en-GB" sz="2000" dirty="0">
                <a:solidFill>
                  <a:srgbClr val="C00000"/>
                </a:solidFill>
              </a:rPr>
              <a:t>formula, </a:t>
            </a:r>
            <a:r>
              <a:rPr lang="en-GB" sz="2000" dirty="0" err="1">
                <a:solidFill>
                  <a:srgbClr val="C00000"/>
                </a:solidFill>
              </a:rPr>
              <a:t>output_var</a:t>
            </a:r>
            <a:r>
              <a:rPr lang="en-GB" sz="2000" dirty="0">
                <a:solidFill>
                  <a:srgbClr val="C00000"/>
                </a:solidFill>
              </a:rPr>
              <a:t>, TAX_UNIT</a:t>
            </a:r>
          </a:p>
          <a:p>
            <a:pPr lvl="1"/>
            <a:r>
              <a:rPr lang="en-GB" sz="1800" dirty="0"/>
              <a:t>The parameter </a:t>
            </a:r>
            <a:r>
              <a:rPr lang="en-GB" sz="1800" dirty="0">
                <a:solidFill>
                  <a:srgbClr val="C00000"/>
                </a:solidFill>
              </a:rPr>
              <a:t>formula</a:t>
            </a:r>
            <a:r>
              <a:rPr lang="en-GB" sz="1800" dirty="0"/>
              <a:t> contains some calculations </a:t>
            </a:r>
          </a:p>
          <a:p>
            <a:pPr lvl="1"/>
            <a:r>
              <a:rPr lang="en-GB" sz="1800" dirty="0"/>
              <a:t>The result is stored as output variable via parameter </a:t>
            </a:r>
            <a:r>
              <a:rPr lang="en-GB" sz="1800" dirty="0" err="1">
                <a:solidFill>
                  <a:srgbClr val="C00000"/>
                </a:solidFill>
              </a:rPr>
              <a:t>output_var</a:t>
            </a:r>
            <a:endParaRPr lang="en-GB" sz="1800" dirty="0">
              <a:solidFill>
                <a:srgbClr val="C00000"/>
              </a:solidFill>
            </a:endParaRPr>
          </a:p>
          <a:p>
            <a:pPr lvl="2"/>
            <a:r>
              <a:rPr lang="en-GB" sz="1400" dirty="0"/>
              <a:t>To add the answer to the result of a previous function, use</a:t>
            </a:r>
            <a:r>
              <a:rPr lang="en-GB" sz="1400" dirty="0">
                <a:solidFill>
                  <a:srgbClr val="C00000"/>
                </a:solidFill>
              </a:rPr>
              <a:t> </a:t>
            </a:r>
            <a:r>
              <a:rPr lang="en-GB" sz="1400" dirty="0" err="1">
                <a:solidFill>
                  <a:srgbClr val="C00000"/>
                </a:solidFill>
              </a:rPr>
              <a:t>output_add_var</a:t>
            </a:r>
            <a:endParaRPr lang="en-GB" sz="1400" dirty="0">
              <a:solidFill>
                <a:srgbClr val="C00000"/>
              </a:solidFill>
            </a:endParaRPr>
          </a:p>
          <a:p>
            <a:endParaRPr lang="en-GB" sz="2000" dirty="0">
              <a:solidFill>
                <a:srgbClr val="C00000"/>
              </a:solidFill>
            </a:endParaRPr>
          </a:p>
          <a:p>
            <a:endParaRPr lang="en-GB" sz="2000" dirty="0">
              <a:solidFill>
                <a:srgbClr val="C00000"/>
              </a:solidFill>
            </a:endParaRPr>
          </a:p>
          <a:p>
            <a:endParaRPr lang="en-GB" sz="2000" dirty="0">
              <a:solidFill>
                <a:srgbClr val="C00000"/>
              </a:solidFill>
            </a:endParaRPr>
          </a:p>
          <a:p>
            <a:endParaRPr lang="en-GB" sz="2000" dirty="0">
              <a:solidFill>
                <a:srgbClr val="C00000"/>
              </a:solidFill>
            </a:endParaRPr>
          </a:p>
          <a:p>
            <a:endParaRPr lang="en-GB" sz="2000" dirty="0">
              <a:solidFill>
                <a:srgbClr val="C00000"/>
              </a:solidFill>
            </a:endParaRPr>
          </a:p>
          <a:p>
            <a:endParaRPr lang="en-GB" sz="2000" dirty="0">
              <a:solidFill>
                <a:srgbClr val="C00000"/>
              </a:solidFill>
            </a:endParaRPr>
          </a:p>
          <a:p>
            <a:r>
              <a:rPr lang="en-GB" sz="2000" dirty="0">
                <a:solidFill>
                  <a:srgbClr val="C00000"/>
                </a:solidFill>
              </a:rPr>
              <a:t>Now let’s have a look at some key parameter values we can use for </a:t>
            </a:r>
            <a:r>
              <a:rPr lang="en-GB" sz="2000" b="1" i="1" dirty="0">
                <a:solidFill>
                  <a:srgbClr val="C00000"/>
                </a:solidFill>
              </a:rPr>
              <a:t>formula</a:t>
            </a:r>
          </a:p>
          <a:p>
            <a:pPr lvl="1"/>
            <a:r>
              <a:rPr lang="en-GB" sz="1600" b="1" dirty="0">
                <a:solidFill>
                  <a:srgbClr val="C00000"/>
                </a:solidFill>
              </a:rPr>
              <a:t>amounts, formulas, queries</a:t>
            </a:r>
          </a:p>
        </p:txBody>
      </p:sp>
      <p:graphicFrame>
        <p:nvGraphicFramePr>
          <p:cNvPr id="20" name="Table 19"/>
          <p:cNvGraphicFramePr>
            <a:graphicFrameLocks noGrp="1"/>
          </p:cNvGraphicFramePr>
          <p:nvPr/>
        </p:nvGraphicFramePr>
        <p:xfrm>
          <a:off x="1331640" y="3068960"/>
          <a:ext cx="6527799" cy="1819275"/>
        </p:xfrm>
        <a:graphic>
          <a:graphicData uri="http://schemas.openxmlformats.org/drawingml/2006/table">
            <a:tbl>
              <a:tblPr/>
              <a:tblGrid>
                <a:gridCol w="215795">
                  <a:extLst>
                    <a:ext uri="{9D8B030D-6E8A-4147-A177-3AD203B41FA5}">
                      <a16:colId xmlns:a16="http://schemas.microsoft.com/office/drawing/2014/main" val="20000"/>
                    </a:ext>
                  </a:extLst>
                </a:gridCol>
                <a:gridCol w="1002812">
                  <a:extLst>
                    <a:ext uri="{9D8B030D-6E8A-4147-A177-3AD203B41FA5}">
                      <a16:colId xmlns:a16="http://schemas.microsoft.com/office/drawing/2014/main" val="20001"/>
                    </a:ext>
                  </a:extLst>
                </a:gridCol>
                <a:gridCol w="2123042">
                  <a:extLst>
                    <a:ext uri="{9D8B030D-6E8A-4147-A177-3AD203B41FA5}">
                      <a16:colId xmlns:a16="http://schemas.microsoft.com/office/drawing/2014/main" val="20002"/>
                    </a:ext>
                  </a:extLst>
                </a:gridCol>
                <a:gridCol w="3186150">
                  <a:extLst>
                    <a:ext uri="{9D8B030D-6E8A-4147-A177-3AD203B41FA5}">
                      <a16:colId xmlns:a16="http://schemas.microsoft.com/office/drawing/2014/main" val="20003"/>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14325">
                <a:tc gridSpan="2">
                  <a:txBody>
                    <a:bodyPr/>
                    <a:lstStyle/>
                    <a:p>
                      <a:pPr algn="l" fontAlgn="ctr"/>
                      <a:r>
                        <a:rPr lang="en-GB" sz="1400" b="1" i="0" u="none" strike="noStrike">
                          <a:solidFill>
                            <a:srgbClr val="000000"/>
                          </a:solidFill>
                          <a:effectLst/>
                          <a:latin typeface="Calibri"/>
                        </a:rPr>
                        <a:t>ArithOp</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dirty="0">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9530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25#w*</a:t>
                      </a:r>
                      <a:r>
                        <a:rPr lang="en-GB" sz="1400" b="0" i="0" u="none" strike="noStrike" dirty="0" err="1">
                          <a:solidFill>
                            <a:srgbClr val="000000"/>
                          </a:solidFill>
                          <a:effectLst/>
                          <a:latin typeface="Calibri"/>
                        </a:rPr>
                        <a:t>nDepChildrenInTu</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£25 per week for each dependent child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47625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err="1">
                          <a:solidFill>
                            <a:srgbClr val="000000"/>
                          </a:solidFill>
                          <a:effectLst/>
                          <a:latin typeface="Calibri"/>
                        </a:rPr>
                        <a:t>bch_s</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result saved in the variable bch_s </a:t>
                      </a:r>
                      <a:br>
                        <a:rPr lang="en-GB" sz="1400" b="0" i="0" u="none" strike="noStrike">
                          <a:solidFill>
                            <a:srgbClr val="000000"/>
                          </a:solidFill>
                          <a:effectLst/>
                          <a:latin typeface="Calibri"/>
                        </a:rPr>
                      </a:br>
                      <a:r>
                        <a:rPr lang="en-GB" sz="1400" b="0" i="0" u="none" strike="noStrike">
                          <a:solidFill>
                            <a:srgbClr val="000000"/>
                          </a:solidFill>
                          <a:effectLst/>
                          <a:latin typeface="Calibri"/>
                        </a:rPr>
                        <a:t>(b: benefit, ch: child, _s: simulated)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29527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itle 1">
            <a:extLst>
              <a:ext uri="{FF2B5EF4-FFF2-40B4-BE49-F238E27FC236}">
                <a16:creationId xmlns:a16="http://schemas.microsoft.com/office/drawing/2014/main" id="{D5D98C46-A8A7-1743-8C40-8931A0F768FC}"/>
              </a:ext>
            </a:extLst>
          </p:cNvPr>
          <p:cNvSpPr>
            <a:spLocks noGrp="1"/>
          </p:cNvSpPr>
          <p:nvPr>
            <p:ph type="title"/>
          </p:nvPr>
        </p:nvSpPr>
        <p:spPr>
          <a:xfrm>
            <a:off x="385592" y="22217"/>
            <a:ext cx="8229600" cy="1143000"/>
          </a:xfrm>
        </p:spPr>
        <p:txBody>
          <a:bodyPr/>
          <a:lstStyle/>
          <a:p>
            <a:pPr algn="l"/>
            <a:r>
              <a:rPr lang="en-US" dirty="0">
                <a:solidFill>
                  <a:srgbClr val="0070C0"/>
                </a:solidFill>
              </a:rPr>
              <a:t>Functions: </a:t>
            </a:r>
            <a:r>
              <a:rPr lang="en-US" i="1" dirty="0" err="1">
                <a:solidFill>
                  <a:srgbClr val="0070C0"/>
                </a:solidFill>
              </a:rPr>
              <a:t>ArithOp</a:t>
            </a:r>
            <a:endParaRPr lang="en-US" i="1" dirty="0">
              <a:solidFill>
                <a:srgbClr val="0070C0"/>
              </a:solidFill>
            </a:endParaRPr>
          </a:p>
        </p:txBody>
      </p:sp>
      <p:sp>
        <p:nvSpPr>
          <p:cNvPr id="4" name="Slide Number Placeholder 3">
            <a:extLst>
              <a:ext uri="{FF2B5EF4-FFF2-40B4-BE49-F238E27FC236}">
                <a16:creationId xmlns:a16="http://schemas.microsoft.com/office/drawing/2014/main" id="{542A7BFF-5797-CF45-B214-07DD1156CACC}"/>
              </a:ext>
            </a:extLst>
          </p:cNvPr>
          <p:cNvSpPr>
            <a:spLocks noGrp="1"/>
          </p:cNvSpPr>
          <p:nvPr>
            <p:ph type="sldNum" sz="quarter" idx="12"/>
          </p:nvPr>
        </p:nvSpPr>
        <p:spPr/>
        <p:txBody>
          <a:bodyPr/>
          <a:lstStyle/>
          <a:p>
            <a:fld id="{C48A8FB8-C411-4B7B-B8DF-3C88CBE8C9E0}" type="slidenum">
              <a:rPr lang="en-GB" smtClean="0"/>
              <a:t>111</a:t>
            </a:fld>
            <a:endParaRPr lang="en-GB"/>
          </a:p>
        </p:txBody>
      </p:sp>
      <p:sp>
        <p:nvSpPr>
          <p:cNvPr id="12" name="Rounded Rectangle 11">
            <a:extLst>
              <a:ext uri="{FF2B5EF4-FFF2-40B4-BE49-F238E27FC236}">
                <a16:creationId xmlns:a16="http://schemas.microsoft.com/office/drawing/2014/main" id="{41C33440-25F5-944D-A14F-4E943B605EAF}"/>
              </a:ext>
            </a:extLst>
          </p:cNvPr>
          <p:cNvSpPr/>
          <p:nvPr/>
        </p:nvSpPr>
        <p:spPr>
          <a:xfrm>
            <a:off x="2555776" y="3906591"/>
            <a:ext cx="1872208" cy="2755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399596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anim calcmode="lin" valueType="num">
                                      <p:cBhvr additive="base">
                                        <p:cTn id="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anim calcmode="lin" valueType="num">
                                      <p:cBhvr additive="base">
                                        <p:cTn id="1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1259632" y="4018684"/>
          <a:ext cx="6527799" cy="1819275"/>
        </p:xfrm>
        <a:graphic>
          <a:graphicData uri="http://schemas.openxmlformats.org/drawingml/2006/table">
            <a:tbl>
              <a:tblPr/>
              <a:tblGrid>
                <a:gridCol w="215795">
                  <a:extLst>
                    <a:ext uri="{9D8B030D-6E8A-4147-A177-3AD203B41FA5}">
                      <a16:colId xmlns:a16="http://schemas.microsoft.com/office/drawing/2014/main" val="20000"/>
                    </a:ext>
                  </a:extLst>
                </a:gridCol>
                <a:gridCol w="1002812">
                  <a:extLst>
                    <a:ext uri="{9D8B030D-6E8A-4147-A177-3AD203B41FA5}">
                      <a16:colId xmlns:a16="http://schemas.microsoft.com/office/drawing/2014/main" val="20001"/>
                    </a:ext>
                  </a:extLst>
                </a:gridCol>
                <a:gridCol w="2123042">
                  <a:extLst>
                    <a:ext uri="{9D8B030D-6E8A-4147-A177-3AD203B41FA5}">
                      <a16:colId xmlns:a16="http://schemas.microsoft.com/office/drawing/2014/main" val="20002"/>
                    </a:ext>
                  </a:extLst>
                </a:gridCol>
                <a:gridCol w="3186150">
                  <a:extLst>
                    <a:ext uri="{9D8B030D-6E8A-4147-A177-3AD203B41FA5}">
                      <a16:colId xmlns:a16="http://schemas.microsoft.com/office/drawing/2014/main" val="20003"/>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14325">
                <a:tc gridSpan="2">
                  <a:txBody>
                    <a:bodyPr/>
                    <a:lstStyle/>
                    <a:p>
                      <a:pPr algn="l" fontAlgn="ctr"/>
                      <a:r>
                        <a:rPr lang="en-GB" sz="1400" b="1" i="0" u="none" strike="noStrike">
                          <a:solidFill>
                            <a:srgbClr val="000000"/>
                          </a:solidFill>
                          <a:effectLst/>
                          <a:latin typeface="Calibri"/>
                        </a:rPr>
                        <a:t>ArithOp</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dirty="0">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9530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25#w*</a:t>
                      </a:r>
                      <a:r>
                        <a:rPr lang="en-GB" sz="1400" b="0" i="0" u="none" strike="noStrike" dirty="0" err="1">
                          <a:solidFill>
                            <a:srgbClr val="000000"/>
                          </a:solidFill>
                          <a:effectLst/>
                          <a:latin typeface="Calibri"/>
                        </a:rPr>
                        <a:t>nDepChildrenInTu</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£25 per week for each dependent child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47625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err="1">
                          <a:solidFill>
                            <a:srgbClr val="000000"/>
                          </a:solidFill>
                          <a:effectLst/>
                          <a:latin typeface="Calibri"/>
                        </a:rPr>
                        <a:t>bch_s</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result saved in the variable bch_s </a:t>
                      </a:r>
                      <a:br>
                        <a:rPr lang="en-GB" sz="1400" b="0" i="0" u="none" strike="noStrike">
                          <a:solidFill>
                            <a:srgbClr val="000000"/>
                          </a:solidFill>
                          <a:effectLst/>
                          <a:latin typeface="Calibri"/>
                        </a:rPr>
                      </a:br>
                      <a:r>
                        <a:rPr lang="en-GB" sz="1400" b="0" i="0" u="none" strike="noStrike">
                          <a:solidFill>
                            <a:srgbClr val="000000"/>
                          </a:solidFill>
                          <a:effectLst/>
                          <a:latin typeface="Calibri"/>
                        </a:rPr>
                        <a:t>(b: benefit, ch: child, _s: simulated)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29527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Slide Number Placeholder 6"/>
          <p:cNvSpPr>
            <a:spLocks noGrp="1"/>
          </p:cNvSpPr>
          <p:nvPr>
            <p:ph type="sldNum" sz="quarter" idx="12"/>
          </p:nvPr>
        </p:nvSpPr>
        <p:spPr/>
        <p:txBody>
          <a:bodyPr/>
          <a:lstStyle/>
          <a:p>
            <a:pPr>
              <a:defRPr/>
            </a:pPr>
            <a:fld id="{85B2BA0D-8C31-4D3A-B5AF-EF3B4CF92A28}" type="slidenum">
              <a:rPr lang="en-GB" smtClean="0"/>
              <a:pPr>
                <a:defRPr/>
              </a:pPr>
              <a:t>112</a:t>
            </a:fld>
            <a:endParaRPr lang="en-GB"/>
          </a:p>
        </p:txBody>
      </p:sp>
      <p:sp>
        <p:nvSpPr>
          <p:cNvPr id="11" name="Title 1">
            <a:extLst>
              <a:ext uri="{FF2B5EF4-FFF2-40B4-BE49-F238E27FC236}">
                <a16:creationId xmlns:a16="http://schemas.microsoft.com/office/drawing/2014/main" id="{00428A71-4F7A-4946-BD66-5A2691865A4D}"/>
              </a:ext>
            </a:extLst>
          </p:cNvPr>
          <p:cNvSpPr>
            <a:spLocks noGrp="1"/>
          </p:cNvSpPr>
          <p:nvPr>
            <p:ph type="title"/>
          </p:nvPr>
        </p:nvSpPr>
        <p:spPr>
          <a:xfrm>
            <a:off x="86816" y="-59266"/>
            <a:ext cx="8229600" cy="1143000"/>
          </a:xfrm>
        </p:spPr>
        <p:txBody>
          <a:bodyPr>
            <a:noAutofit/>
          </a:bodyPr>
          <a:lstStyle/>
          <a:p>
            <a:pPr algn="l"/>
            <a:r>
              <a:rPr lang="en-US" dirty="0"/>
              <a:t>Parameters: Amounts</a:t>
            </a:r>
            <a:br>
              <a:rPr lang="en-US" sz="2400" dirty="0"/>
            </a:br>
            <a:endParaRPr lang="en-US" sz="2400" dirty="0"/>
          </a:p>
        </p:txBody>
      </p:sp>
      <p:sp>
        <p:nvSpPr>
          <p:cNvPr id="12" name="Rectangle 3">
            <a:extLst>
              <a:ext uri="{FF2B5EF4-FFF2-40B4-BE49-F238E27FC236}">
                <a16:creationId xmlns:a16="http://schemas.microsoft.com/office/drawing/2014/main" id="{731161A0-9DC9-1443-A479-74B215B35336}"/>
              </a:ext>
            </a:extLst>
          </p:cNvPr>
          <p:cNvSpPr>
            <a:spLocks noGrp="1" noChangeArrowheads="1"/>
          </p:cNvSpPr>
          <p:nvPr>
            <p:ph type="body" sz="half" idx="1"/>
          </p:nvPr>
        </p:nvSpPr>
        <p:spPr>
          <a:xfrm>
            <a:off x="1110444" y="744736"/>
            <a:ext cx="7566012" cy="3024336"/>
          </a:xfrm>
        </p:spPr>
        <p:txBody>
          <a:bodyPr>
            <a:normAutofit/>
          </a:bodyPr>
          <a:lstStyle/>
          <a:p>
            <a:pPr eaLnBrk="1" hangingPunct="1"/>
            <a:r>
              <a:rPr lang="en-GB" sz="1800" dirty="0"/>
              <a:t>Monetary (numbers; use . for decimal) followed by their time period:</a:t>
            </a:r>
          </a:p>
          <a:p>
            <a:pPr lvl="1" eaLnBrk="1" hangingPunct="1"/>
            <a:r>
              <a:rPr lang="en-GB" sz="1600" i="1" dirty="0"/>
              <a:t>#m</a:t>
            </a:r>
            <a:r>
              <a:rPr lang="en-GB" sz="1600" dirty="0"/>
              <a:t> for monthly (no conversion)</a:t>
            </a:r>
            <a:endParaRPr lang="en-GB" sz="1600" i="1" dirty="0"/>
          </a:p>
          <a:p>
            <a:pPr lvl="1" eaLnBrk="1" hangingPunct="1"/>
            <a:r>
              <a:rPr lang="en-GB" sz="1600" i="1" dirty="0"/>
              <a:t>#y</a:t>
            </a:r>
            <a:r>
              <a:rPr lang="en-GB" sz="1600" dirty="0"/>
              <a:t> for yearly </a:t>
            </a:r>
          </a:p>
          <a:p>
            <a:pPr lvl="1" eaLnBrk="1" hangingPunct="1"/>
            <a:r>
              <a:rPr lang="en-GB" sz="1600" i="1" dirty="0"/>
              <a:t>#q</a:t>
            </a:r>
            <a:r>
              <a:rPr lang="en-GB" sz="1600" dirty="0"/>
              <a:t> for quarterly </a:t>
            </a:r>
          </a:p>
          <a:p>
            <a:pPr lvl="1" eaLnBrk="1" hangingPunct="1"/>
            <a:r>
              <a:rPr lang="en-GB" sz="1600" i="1" dirty="0">
                <a:solidFill>
                  <a:srgbClr val="FF0000"/>
                </a:solidFill>
              </a:rPr>
              <a:t>#w</a:t>
            </a:r>
            <a:r>
              <a:rPr lang="en-GB" sz="1600" dirty="0">
                <a:solidFill>
                  <a:srgbClr val="FF0000"/>
                </a:solidFill>
              </a:rPr>
              <a:t> for weekly</a:t>
            </a:r>
            <a:r>
              <a:rPr lang="en-GB" sz="1600" dirty="0"/>
              <a:t> </a:t>
            </a:r>
          </a:p>
          <a:p>
            <a:pPr lvl="1" eaLnBrk="1" hangingPunct="1"/>
            <a:r>
              <a:rPr lang="en-GB" sz="1600" i="1" dirty="0"/>
              <a:t>#d</a:t>
            </a:r>
            <a:r>
              <a:rPr lang="en-GB" sz="1600" dirty="0"/>
              <a:t> for daily </a:t>
            </a:r>
          </a:p>
          <a:p>
            <a:pPr lvl="1" eaLnBrk="1" hangingPunct="1"/>
            <a:r>
              <a:rPr lang="en-GB" sz="1600" i="1" dirty="0"/>
              <a:t>#l</a:t>
            </a:r>
            <a:r>
              <a:rPr lang="en-GB" sz="1600" dirty="0"/>
              <a:t> for labour day</a:t>
            </a:r>
          </a:p>
          <a:p>
            <a:pPr lvl="1" eaLnBrk="1" hangingPunct="1"/>
            <a:r>
              <a:rPr lang="en-GB" sz="1600" i="1" dirty="0"/>
              <a:t>#s</a:t>
            </a:r>
            <a:r>
              <a:rPr lang="en-GB" sz="1600" dirty="0"/>
              <a:t> for six day labour week</a:t>
            </a:r>
          </a:p>
          <a:p>
            <a:pPr lvl="1" eaLnBrk="1" hangingPunct="1"/>
            <a:r>
              <a:rPr lang="en-GB" sz="1600" i="1" dirty="0"/>
              <a:t>#c</a:t>
            </a:r>
            <a:r>
              <a:rPr lang="en-GB" sz="1600" dirty="0"/>
              <a:t> for capital (no conversion)</a:t>
            </a:r>
          </a:p>
          <a:p>
            <a:pPr eaLnBrk="1" hangingPunct="1"/>
            <a:r>
              <a:rPr lang="en-GB" sz="1600" i="1" dirty="0"/>
              <a:t>Default is #m (monthly)</a:t>
            </a:r>
          </a:p>
        </p:txBody>
      </p:sp>
      <p:sp>
        <p:nvSpPr>
          <p:cNvPr id="15" name="Oval 14">
            <a:extLst>
              <a:ext uri="{FF2B5EF4-FFF2-40B4-BE49-F238E27FC236}">
                <a16:creationId xmlns:a16="http://schemas.microsoft.com/office/drawing/2014/main" id="{41F41537-6998-6446-B8BE-4D75759805EA}"/>
              </a:ext>
            </a:extLst>
          </p:cNvPr>
          <p:cNvSpPr/>
          <p:nvPr/>
        </p:nvSpPr>
        <p:spPr>
          <a:xfrm>
            <a:off x="2636647" y="4784306"/>
            <a:ext cx="367469"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20195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67544" y="116632"/>
            <a:ext cx="8229600" cy="922114"/>
          </a:xfrm>
        </p:spPr>
        <p:txBody>
          <a:bodyPr>
            <a:normAutofit/>
          </a:bodyPr>
          <a:lstStyle/>
          <a:p>
            <a:pPr algn="l" eaLnBrk="1" hangingPunct="1"/>
            <a:r>
              <a:rPr lang="en-GB" dirty="0"/>
              <a:t>Parameters: Formula</a:t>
            </a:r>
          </a:p>
        </p:txBody>
      </p:sp>
      <p:sp>
        <p:nvSpPr>
          <p:cNvPr id="83971" name="Rectangle 3"/>
          <p:cNvSpPr>
            <a:spLocks noGrp="1" noChangeArrowheads="1"/>
          </p:cNvSpPr>
          <p:nvPr>
            <p:ph type="body" sz="half" idx="1"/>
          </p:nvPr>
        </p:nvSpPr>
        <p:spPr>
          <a:xfrm>
            <a:off x="457200" y="1196752"/>
            <a:ext cx="8075613" cy="4967511"/>
          </a:xfrm>
        </p:spPr>
        <p:txBody>
          <a:bodyPr>
            <a:normAutofit/>
          </a:bodyPr>
          <a:lstStyle/>
          <a:p>
            <a:endParaRPr lang="en-GB" sz="2400" dirty="0"/>
          </a:p>
          <a:p>
            <a:r>
              <a:rPr lang="en-GB" sz="2400" dirty="0"/>
              <a:t>Operations: *, /, +, -, ^, min(), max(), abs(), (), !(), %</a:t>
            </a:r>
          </a:p>
        </p:txBody>
      </p:sp>
      <p:sp>
        <p:nvSpPr>
          <p:cNvPr id="6" name="Slide Number Placeholder 5"/>
          <p:cNvSpPr>
            <a:spLocks noGrp="1"/>
          </p:cNvSpPr>
          <p:nvPr>
            <p:ph type="sldNum" sz="quarter" idx="12"/>
          </p:nvPr>
        </p:nvSpPr>
        <p:spPr/>
        <p:txBody>
          <a:bodyPr/>
          <a:lstStyle/>
          <a:p>
            <a:pPr>
              <a:defRPr/>
            </a:pPr>
            <a:fld id="{64FB8CFD-2648-4F8F-A9BA-7612B6A7EC16}" type="slidenum">
              <a:rPr lang="en-GB" smtClean="0"/>
              <a:pPr>
                <a:defRPr/>
              </a:pPr>
              <a:t>113</a:t>
            </a:fld>
            <a:endParaRPr lang="en-GB"/>
          </a:p>
        </p:txBody>
      </p:sp>
      <p:graphicFrame>
        <p:nvGraphicFramePr>
          <p:cNvPr id="8" name="Table 7"/>
          <p:cNvGraphicFramePr>
            <a:graphicFrameLocks noGrp="1"/>
          </p:cNvGraphicFramePr>
          <p:nvPr/>
        </p:nvGraphicFramePr>
        <p:xfrm>
          <a:off x="467544" y="2708920"/>
          <a:ext cx="7709138" cy="2129977"/>
        </p:xfrm>
        <a:graphic>
          <a:graphicData uri="http://schemas.openxmlformats.org/drawingml/2006/table">
            <a:tbl>
              <a:tblPr/>
              <a:tblGrid>
                <a:gridCol w="214493">
                  <a:extLst>
                    <a:ext uri="{9D8B030D-6E8A-4147-A177-3AD203B41FA5}">
                      <a16:colId xmlns:a16="http://schemas.microsoft.com/office/drawing/2014/main" val="20000"/>
                    </a:ext>
                  </a:extLst>
                </a:gridCol>
                <a:gridCol w="996762">
                  <a:extLst>
                    <a:ext uri="{9D8B030D-6E8A-4147-A177-3AD203B41FA5}">
                      <a16:colId xmlns:a16="http://schemas.microsoft.com/office/drawing/2014/main" val="20001"/>
                    </a:ext>
                  </a:extLst>
                </a:gridCol>
                <a:gridCol w="3330954">
                  <a:extLst>
                    <a:ext uri="{9D8B030D-6E8A-4147-A177-3AD203B41FA5}">
                      <a16:colId xmlns:a16="http://schemas.microsoft.com/office/drawing/2014/main" val="20002"/>
                    </a:ext>
                  </a:extLst>
                </a:gridCol>
                <a:gridCol w="3166929">
                  <a:extLst>
                    <a:ext uri="{9D8B030D-6E8A-4147-A177-3AD203B41FA5}">
                      <a16:colId xmlns:a16="http://schemas.microsoft.com/office/drawing/2014/main" val="20003"/>
                    </a:ext>
                  </a:extLst>
                </a:gridCol>
              </a:tblGrid>
              <a:tr h="236664">
                <a:tc gridSpan="2">
                  <a:txBody>
                    <a:bodyPr/>
                    <a:lstStyle/>
                    <a:p>
                      <a:pPr algn="l" fontAlgn="ctr"/>
                      <a:r>
                        <a:rPr lang="en-GB" sz="1400" b="1" i="0" u="none" strike="noStrike" dirty="0">
                          <a:solidFill>
                            <a:srgbClr val="0070C0"/>
                          </a:solidFill>
                          <a:effectLst/>
                          <a:latin typeface="Calibri"/>
                        </a:rPr>
                        <a:t>Policy</a:t>
                      </a:r>
                    </a:p>
                  </a:txBody>
                  <a:tcPr marL="9467" marR="9467" marT="946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dirty="0">
                          <a:solidFill>
                            <a:srgbClr val="0070C0"/>
                          </a:solidFill>
                          <a:effectLst/>
                          <a:latin typeface="Calibri"/>
                        </a:rPr>
                        <a:t>System Name</a:t>
                      </a:r>
                    </a:p>
                  </a:txBody>
                  <a:tcPr marL="9467" marR="9467" marT="946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467" marR="9467" marT="946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36664">
                <a:tc gridSpan="2">
                  <a:txBody>
                    <a:bodyPr/>
                    <a:lstStyle/>
                    <a:p>
                      <a:pPr algn="l" fontAlgn="ctr"/>
                      <a:r>
                        <a:rPr lang="en-GB" sz="1400" b="1" i="0" u="none" strike="noStrike">
                          <a:solidFill>
                            <a:srgbClr val="000000"/>
                          </a:solidFill>
                          <a:effectLst/>
                          <a:latin typeface="Calibri"/>
                        </a:rPr>
                        <a:t>ArithOp</a:t>
                      </a:r>
                    </a:p>
                  </a:txBody>
                  <a:tcPr marL="9467" marR="9467" marT="946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467" marR="9467" marT="946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467" marR="9467" marT="946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946657">
                <a:tc>
                  <a:txBody>
                    <a:bodyPr/>
                    <a:lstStyle/>
                    <a:p>
                      <a:pPr algn="l" fontAlgn="b"/>
                      <a:r>
                        <a:rPr lang="en-GB" sz="1100" b="0" i="0" u="none" strike="noStrike">
                          <a:solidFill>
                            <a:srgbClr val="000000"/>
                          </a:solidFill>
                          <a:effectLst/>
                          <a:latin typeface="Calibri"/>
                        </a:rPr>
                        <a:t> </a:t>
                      </a:r>
                    </a:p>
                  </a:txBody>
                  <a:tcPr marL="9467" marR="9467" marT="9467"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formula</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(25#w + xed/2)*nDepChildrenInTu - bed_s </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£25 per week plus half of educational expenses (</a:t>
                      </a:r>
                      <a:r>
                        <a:rPr lang="en-GB" sz="1400" b="0" i="0" u="none" strike="noStrike" dirty="0" err="1">
                          <a:solidFill>
                            <a:srgbClr val="000000"/>
                          </a:solidFill>
                          <a:effectLst/>
                          <a:latin typeface="Calibri"/>
                        </a:rPr>
                        <a:t>xed</a:t>
                      </a:r>
                      <a:r>
                        <a:rPr lang="en-GB" sz="1400" b="0" i="0" u="none" strike="noStrike" dirty="0">
                          <a:solidFill>
                            <a:srgbClr val="000000"/>
                          </a:solidFill>
                          <a:effectLst/>
                          <a:latin typeface="Calibri"/>
                        </a:rPr>
                        <a:t>), for each dependent child in the assessment unit; and deduct any education benefits (</a:t>
                      </a:r>
                      <a:r>
                        <a:rPr lang="en-GB" sz="1400" b="0" i="0" u="none" strike="noStrike" dirty="0" err="1">
                          <a:solidFill>
                            <a:srgbClr val="000000"/>
                          </a:solidFill>
                          <a:effectLst/>
                          <a:latin typeface="Calibri"/>
                        </a:rPr>
                        <a:t>bed_s</a:t>
                      </a:r>
                      <a:r>
                        <a:rPr lang="en-GB" sz="1400" b="0" i="0" u="none" strike="noStrike" dirty="0">
                          <a:solidFill>
                            <a:srgbClr val="000000"/>
                          </a:solidFill>
                          <a:effectLst/>
                          <a:latin typeface="Calibri"/>
                        </a:rPr>
                        <a:t>)</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473328">
                <a:tc>
                  <a:txBody>
                    <a:bodyPr/>
                    <a:lstStyle/>
                    <a:p>
                      <a:pPr algn="l" fontAlgn="b"/>
                      <a:r>
                        <a:rPr lang="en-GB" sz="1100" b="0" i="0" u="none" strike="noStrike">
                          <a:solidFill>
                            <a:srgbClr val="000000"/>
                          </a:solidFill>
                          <a:effectLst/>
                          <a:latin typeface="Calibri"/>
                        </a:rPr>
                        <a:t> </a:t>
                      </a:r>
                    </a:p>
                  </a:txBody>
                  <a:tcPr marL="9467" marR="9467" marT="9467"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bch_s</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result saved in the variable bch_s </a:t>
                      </a:r>
                      <a:br>
                        <a:rPr lang="en-GB" sz="1400" b="0" i="0" u="none" strike="noStrike">
                          <a:solidFill>
                            <a:srgbClr val="000000"/>
                          </a:solidFill>
                          <a:effectLst/>
                          <a:latin typeface="Calibri"/>
                        </a:rPr>
                      </a:br>
                      <a:r>
                        <a:rPr lang="en-GB" sz="1400" b="0" i="0" u="none" strike="noStrike">
                          <a:solidFill>
                            <a:srgbClr val="000000"/>
                          </a:solidFill>
                          <a:effectLst/>
                          <a:latin typeface="Calibri"/>
                        </a:rPr>
                        <a:t>(b: benefit, ch: child, _s: simulated)</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236664">
                <a:tc>
                  <a:txBody>
                    <a:bodyPr/>
                    <a:lstStyle/>
                    <a:p>
                      <a:pPr algn="l" fontAlgn="b"/>
                      <a:r>
                        <a:rPr lang="en-GB" sz="1100" b="0" i="0" u="none" strike="noStrike">
                          <a:solidFill>
                            <a:srgbClr val="000000"/>
                          </a:solidFill>
                          <a:effectLst/>
                          <a:latin typeface="Calibri"/>
                        </a:rPr>
                        <a:t> </a:t>
                      </a:r>
                    </a:p>
                  </a:txBody>
                  <a:tcPr marL="9467" marR="9467" marT="9467"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tu_bu_uk</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 name="Rounded Rectangle 11">
            <a:extLst>
              <a:ext uri="{FF2B5EF4-FFF2-40B4-BE49-F238E27FC236}">
                <a16:creationId xmlns:a16="http://schemas.microsoft.com/office/drawing/2014/main" id="{41C33440-25F5-944D-A14F-4E943B605EAF}"/>
              </a:ext>
            </a:extLst>
          </p:cNvPr>
          <p:cNvSpPr/>
          <p:nvPr/>
        </p:nvSpPr>
        <p:spPr>
          <a:xfrm>
            <a:off x="1619672" y="3783914"/>
            <a:ext cx="3240360" cy="3651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26719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67544" y="116632"/>
            <a:ext cx="8229600" cy="936104"/>
          </a:xfrm>
        </p:spPr>
        <p:txBody>
          <a:bodyPr>
            <a:normAutofit/>
          </a:bodyPr>
          <a:lstStyle/>
          <a:p>
            <a:pPr algn="l" eaLnBrk="1" hangingPunct="1"/>
            <a:r>
              <a:rPr lang="en-GB" dirty="0"/>
              <a:t>Parameters: Queries (1)</a:t>
            </a:r>
          </a:p>
        </p:txBody>
      </p:sp>
      <p:sp>
        <p:nvSpPr>
          <p:cNvPr id="82947" name="Rectangle 3"/>
          <p:cNvSpPr>
            <a:spLocks noGrp="1" noChangeArrowheads="1"/>
          </p:cNvSpPr>
          <p:nvPr>
            <p:ph idx="1"/>
          </p:nvPr>
        </p:nvSpPr>
        <p:spPr>
          <a:xfrm>
            <a:off x="467544" y="980728"/>
            <a:ext cx="8229600" cy="1872208"/>
          </a:xfrm>
        </p:spPr>
        <p:txBody>
          <a:bodyPr>
            <a:normAutofit/>
          </a:bodyPr>
          <a:lstStyle/>
          <a:p>
            <a:pPr eaLnBrk="1" hangingPunct="1">
              <a:lnSpc>
                <a:spcPct val="90000"/>
              </a:lnSpc>
            </a:pPr>
            <a:r>
              <a:rPr lang="en-GB" sz="2000" dirty="0"/>
              <a:t>Frequently used ready-made calculations </a:t>
            </a:r>
          </a:p>
          <a:p>
            <a:pPr eaLnBrk="1" hangingPunct="1">
              <a:lnSpc>
                <a:spcPct val="90000"/>
              </a:lnSpc>
            </a:pPr>
            <a:r>
              <a:rPr lang="en-GB" sz="2000" dirty="0"/>
              <a:t>The result of a query is:</a:t>
            </a:r>
          </a:p>
          <a:p>
            <a:pPr lvl="1">
              <a:lnSpc>
                <a:spcPct val="90000"/>
              </a:lnSpc>
            </a:pPr>
            <a:r>
              <a:rPr lang="en-GB" sz="1600" dirty="0"/>
              <a:t>yes (=1) or no (=0) (e.g. </a:t>
            </a:r>
            <a:r>
              <a:rPr lang="en-GB" sz="1600" dirty="0" err="1"/>
              <a:t>IsDepChild</a:t>
            </a:r>
            <a:r>
              <a:rPr lang="en-GB" sz="1600" dirty="0"/>
              <a:t>) </a:t>
            </a:r>
          </a:p>
          <a:p>
            <a:pPr lvl="1">
              <a:lnSpc>
                <a:spcPct val="90000"/>
              </a:lnSpc>
            </a:pPr>
            <a:r>
              <a:rPr lang="en-GB" sz="1600" dirty="0"/>
              <a:t>some (monetary or non-monetary) value (e.g. </a:t>
            </a:r>
            <a:r>
              <a:rPr lang="en-GB" sz="1600" dirty="0" err="1"/>
              <a:t>nDepChildrenInTu</a:t>
            </a:r>
            <a:r>
              <a:rPr lang="en-GB" sz="1600" dirty="0"/>
              <a:t>).</a:t>
            </a:r>
          </a:p>
          <a:p>
            <a:pPr eaLnBrk="1" hangingPunct="1">
              <a:lnSpc>
                <a:spcPct val="90000"/>
              </a:lnSpc>
            </a:pPr>
            <a:r>
              <a:rPr lang="en-GB" sz="2000" dirty="0"/>
              <a:t>Well-documented in the Help file of the User Interface</a:t>
            </a:r>
          </a:p>
          <a:p>
            <a:pPr eaLnBrk="1" hangingPunct="1">
              <a:lnSpc>
                <a:spcPct val="90000"/>
              </a:lnSpc>
              <a:buFontTx/>
              <a:buNone/>
            </a:pPr>
            <a:endParaRPr lang="en-GB" sz="18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p:txBody>
      </p:sp>
      <p:sp>
        <p:nvSpPr>
          <p:cNvPr id="9" name="Slide Number Placeholder 8"/>
          <p:cNvSpPr>
            <a:spLocks noGrp="1"/>
          </p:cNvSpPr>
          <p:nvPr>
            <p:ph type="sldNum" sz="quarter" idx="12"/>
          </p:nvPr>
        </p:nvSpPr>
        <p:spPr/>
        <p:txBody>
          <a:bodyPr/>
          <a:lstStyle/>
          <a:p>
            <a:pPr>
              <a:defRPr/>
            </a:pPr>
            <a:fld id="{F4564F01-6048-4F71-9FE8-424C5B933EB3}" type="slidenum">
              <a:rPr lang="en-GB" smtClean="0"/>
              <a:pPr>
                <a:defRPr/>
              </a:pPr>
              <a:t>114</a:t>
            </a:fld>
            <a:endParaRPr lang="en-GB"/>
          </a:p>
        </p:txBody>
      </p:sp>
      <p:graphicFrame>
        <p:nvGraphicFramePr>
          <p:cNvPr id="14" name="Table 13"/>
          <p:cNvGraphicFramePr>
            <a:graphicFrameLocks noGrp="1"/>
          </p:cNvGraphicFramePr>
          <p:nvPr/>
        </p:nvGraphicFramePr>
        <p:xfrm>
          <a:off x="1041400" y="2910681"/>
          <a:ext cx="7061200" cy="1905000"/>
        </p:xfrm>
        <a:graphic>
          <a:graphicData uri="http://schemas.openxmlformats.org/drawingml/2006/table">
            <a:tbl>
              <a:tblPr/>
              <a:tblGrid>
                <a:gridCol w="1689100">
                  <a:extLst>
                    <a:ext uri="{9D8B030D-6E8A-4147-A177-3AD203B41FA5}">
                      <a16:colId xmlns:a16="http://schemas.microsoft.com/office/drawing/2014/main" val="20000"/>
                    </a:ext>
                  </a:extLst>
                </a:gridCol>
                <a:gridCol w="4241800">
                  <a:extLst>
                    <a:ext uri="{9D8B030D-6E8A-4147-A177-3AD203B41FA5}">
                      <a16:colId xmlns:a16="http://schemas.microsoft.com/office/drawing/2014/main" val="20001"/>
                    </a:ext>
                  </a:extLst>
                </a:gridCol>
                <a:gridCol w="1130300">
                  <a:extLst>
                    <a:ext uri="{9D8B030D-6E8A-4147-A177-3AD203B41FA5}">
                      <a16:colId xmlns:a16="http://schemas.microsoft.com/office/drawing/2014/main" val="20002"/>
                    </a:ext>
                  </a:extLst>
                </a:gridCol>
              </a:tblGrid>
              <a:tr h="238125">
                <a:tc>
                  <a:txBody>
                    <a:bodyPr/>
                    <a:lstStyle/>
                    <a:p>
                      <a:pPr algn="l" fontAlgn="ctr"/>
                      <a:r>
                        <a:rPr lang="en-GB" sz="1400" b="1" i="0" u="none" strike="noStrike" dirty="0">
                          <a:solidFill>
                            <a:srgbClr val="000000"/>
                          </a:solidFill>
                          <a:effectLst/>
                          <a:latin typeface="Calibri"/>
                        </a:rPr>
                        <a:t>Query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5D9F1"/>
                    </a:solidFill>
                  </a:tcPr>
                </a:tc>
                <a:tc>
                  <a:txBody>
                    <a:bodyPr/>
                    <a:lstStyle/>
                    <a:p>
                      <a:pPr algn="l" fontAlgn="ctr"/>
                      <a:r>
                        <a:rPr lang="en-GB" sz="1400" b="1" i="0" u="none" strike="noStrike">
                          <a:solidFill>
                            <a:srgbClr val="000000"/>
                          </a:solidFill>
                          <a:effectLst/>
                          <a:latin typeface="Calibri"/>
                        </a:rPr>
                        <a:t>Description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5D9F1"/>
                    </a:solidFill>
                  </a:tcPr>
                </a:tc>
                <a:tc>
                  <a:txBody>
                    <a:bodyPr/>
                    <a:lstStyle/>
                    <a:p>
                      <a:pPr algn="l" fontAlgn="ctr"/>
                      <a:r>
                        <a:rPr lang="en-GB" sz="1400" b="1" i="0" u="none" strike="noStrike">
                          <a:solidFill>
                            <a:srgbClr val="000000"/>
                          </a:solidFill>
                          <a:effectLst/>
                          <a:latin typeface="Calibri"/>
                        </a:rPr>
                        <a:t>Parameters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5D9F1"/>
                    </a:solidFill>
                  </a:tcPr>
                </a:tc>
                <a:extLst>
                  <a:ext uri="{0D108BD9-81ED-4DB2-BD59-A6C34878D82A}">
                    <a16:rowId xmlns:a16="http://schemas.microsoft.com/office/drawing/2014/main" val="10000"/>
                  </a:ext>
                </a:extLst>
              </a:tr>
              <a:tr h="714375">
                <a:tc>
                  <a:txBody>
                    <a:bodyPr/>
                    <a:lstStyle/>
                    <a:p>
                      <a:pPr algn="l" fontAlgn="ctr"/>
                      <a:r>
                        <a:rPr lang="en-GB" sz="1400" b="0" i="0" u="none" strike="noStrike">
                          <a:solidFill>
                            <a:srgbClr val="000000"/>
                          </a:solidFill>
                          <a:effectLst/>
                          <a:latin typeface="Calibri"/>
                        </a:rPr>
                        <a:t>IsDepChild</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ctr"/>
                      <a:r>
                        <a:rPr lang="en-GB" sz="1400" b="0" i="0" u="none" strike="noStrike" dirty="0">
                          <a:solidFill>
                            <a:srgbClr val="000000"/>
                          </a:solidFill>
                          <a:effectLst/>
                          <a:latin typeface="Calibri"/>
                        </a:rPr>
                        <a:t>Returns 1 if a person is a 'dependent child', i.e. fulfils the </a:t>
                      </a:r>
                      <a:r>
                        <a:rPr lang="en-GB" sz="1400" b="0" i="0" u="none" strike="noStrike" dirty="0" err="1">
                          <a:solidFill>
                            <a:srgbClr val="000000"/>
                          </a:solidFill>
                          <a:effectLst/>
                          <a:latin typeface="Calibri"/>
                        </a:rPr>
                        <a:t>DepChildCond</a:t>
                      </a:r>
                      <a:r>
                        <a:rPr lang="en-GB" sz="1400" b="0" i="0" u="none" strike="noStrike" dirty="0">
                          <a:solidFill>
                            <a:srgbClr val="000000"/>
                          </a:solidFill>
                          <a:effectLst/>
                          <a:latin typeface="Calibri"/>
                        </a:rPr>
                        <a:t> of the assessment unit specification, 0 otherwise.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ctr"/>
                      <a:r>
                        <a:rPr lang="en-GB" sz="1400" b="0" i="0" u="none" strike="noStrike">
                          <a:solidFill>
                            <a:srgbClr val="000000"/>
                          </a:solidFill>
                          <a:effectLst/>
                          <a:latin typeface="Calibri"/>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52500">
                <a:tc>
                  <a:txBody>
                    <a:bodyPr/>
                    <a:lstStyle/>
                    <a:p>
                      <a:pPr algn="l" fontAlgn="ctr"/>
                      <a:r>
                        <a:rPr lang="en-GB" sz="1400" b="0" i="0" u="none" strike="noStrike">
                          <a:solidFill>
                            <a:srgbClr val="000000"/>
                          </a:solidFill>
                          <a:effectLst/>
                          <a:latin typeface="Calibri"/>
                        </a:rPr>
                        <a:t>nDepChildrenInTu#x</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ctr"/>
                      <a:r>
                        <a:rPr lang="en-GB" sz="1400" b="0" i="0" u="none" strike="noStrike">
                          <a:solidFill>
                            <a:srgbClr val="000000"/>
                          </a:solidFill>
                          <a:effectLst/>
                          <a:latin typeface="Calibri"/>
                        </a:rPr>
                        <a:t>Returns the number of dependent children in the assessment unit who fulfil dag &gt;= parameter #_AgeMin and dag &lt;= parameter #_AgeMax.</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ctr"/>
                      <a:r>
                        <a:rPr lang="en-GB" sz="1400" b="0" i="0" u="none" strike="noStrike" dirty="0">
                          <a:solidFill>
                            <a:srgbClr val="000000"/>
                          </a:solidFill>
                          <a:effectLst/>
                          <a:latin typeface="Calibri"/>
                        </a:rPr>
                        <a:t>#_</a:t>
                      </a:r>
                      <a:r>
                        <a:rPr lang="en-GB" sz="1400" b="0" i="0" u="none" strike="noStrike" dirty="0" err="1">
                          <a:solidFill>
                            <a:srgbClr val="000000"/>
                          </a:solidFill>
                          <a:effectLst/>
                          <a:latin typeface="Calibri"/>
                        </a:rPr>
                        <a:t>AgeMin</a:t>
                      </a:r>
                      <a:r>
                        <a:rPr lang="en-GB" sz="1400" b="0" i="0" u="none" strike="noStrike" dirty="0">
                          <a:solidFill>
                            <a:srgbClr val="000000"/>
                          </a:solidFill>
                          <a:effectLst/>
                          <a:latin typeface="Calibri"/>
                        </a:rPr>
                        <a:t>, #_</a:t>
                      </a:r>
                      <a:r>
                        <a:rPr lang="en-GB" sz="1400" b="0" i="0" u="none" strike="noStrike" dirty="0" err="1">
                          <a:solidFill>
                            <a:srgbClr val="000000"/>
                          </a:solidFill>
                          <a:effectLst/>
                          <a:latin typeface="Calibri"/>
                        </a:rPr>
                        <a:t>AgeMax</a:t>
                      </a:r>
                      <a:r>
                        <a:rPr lang="en-GB" sz="1400" b="0" i="0" u="none" strike="noStrike" dirty="0">
                          <a:solidFill>
                            <a:srgbClr val="000000"/>
                          </a:solidFill>
                          <a:effectLst/>
                          <a:latin typeface="Calibri"/>
                        </a:rPr>
                        <a:t> </a:t>
                      </a:r>
                      <a:br>
                        <a:rPr lang="en-GB" sz="1400" b="0" i="0" u="none" strike="noStrike" dirty="0">
                          <a:solidFill>
                            <a:srgbClr val="000000"/>
                          </a:solidFill>
                          <a:effectLst/>
                          <a:latin typeface="Calibri"/>
                        </a:rPr>
                      </a:br>
                      <a:r>
                        <a:rPr lang="en-GB" sz="1400" b="0" i="0" u="none" strike="noStrike" dirty="0">
                          <a:solidFill>
                            <a:srgbClr val="000000"/>
                          </a:solidFill>
                          <a:effectLst/>
                          <a:latin typeface="Calibri"/>
                        </a:rPr>
                        <a:t>(optional)</a:t>
                      </a:r>
                      <a:br>
                        <a:rPr lang="en-GB" sz="1400" b="0" i="0" u="none" strike="noStrike" dirty="0">
                          <a:solidFill>
                            <a:srgbClr val="000000"/>
                          </a:solidFill>
                          <a:effectLst/>
                          <a:latin typeface="Calibri"/>
                        </a:rPr>
                      </a:br>
                      <a:endParaRPr lang="en-GB" sz="1400" b="0" i="0" u="none" strike="noStrike" dirty="0">
                        <a:solidFill>
                          <a:srgbClr val="000000"/>
                        </a:solidFill>
                        <a:effectLst/>
                        <a:latin typeface="Calibri"/>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202697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1043608" y="2442466"/>
          <a:ext cx="7200800" cy="1786558"/>
        </p:xfrm>
        <a:graphic>
          <a:graphicData uri="http://schemas.openxmlformats.org/drawingml/2006/table">
            <a:tbl>
              <a:tblPr/>
              <a:tblGrid>
                <a:gridCol w="242403">
                  <a:extLst>
                    <a:ext uri="{9D8B030D-6E8A-4147-A177-3AD203B41FA5}">
                      <a16:colId xmlns:a16="http://schemas.microsoft.com/office/drawing/2014/main" val="20000"/>
                    </a:ext>
                  </a:extLst>
                </a:gridCol>
                <a:gridCol w="1126462">
                  <a:extLst>
                    <a:ext uri="{9D8B030D-6E8A-4147-A177-3AD203B41FA5}">
                      <a16:colId xmlns:a16="http://schemas.microsoft.com/office/drawing/2014/main" val="20001"/>
                    </a:ext>
                  </a:extLst>
                </a:gridCol>
                <a:gridCol w="2252924">
                  <a:extLst>
                    <a:ext uri="{9D8B030D-6E8A-4147-A177-3AD203B41FA5}">
                      <a16:colId xmlns:a16="http://schemas.microsoft.com/office/drawing/2014/main" val="20002"/>
                    </a:ext>
                  </a:extLst>
                </a:gridCol>
                <a:gridCol w="3579011">
                  <a:extLst>
                    <a:ext uri="{9D8B030D-6E8A-4147-A177-3AD203B41FA5}">
                      <a16:colId xmlns:a16="http://schemas.microsoft.com/office/drawing/2014/main" val="20003"/>
                    </a:ext>
                  </a:extLst>
                </a:gridCol>
              </a:tblGrid>
              <a:tr h="297760">
                <a:tc gridSpan="2">
                  <a:txBody>
                    <a:bodyPr/>
                    <a:lstStyle/>
                    <a:p>
                      <a:pPr algn="l" fontAlgn="ctr"/>
                      <a:r>
                        <a:rPr lang="en-GB" sz="1400" b="1" i="0" u="none" strike="noStrike" dirty="0" err="1">
                          <a:solidFill>
                            <a:srgbClr val="000000"/>
                          </a:solidFill>
                          <a:effectLst/>
                          <a:latin typeface="Calibri"/>
                        </a:rPr>
                        <a:t>ArithOp</a:t>
                      </a:r>
                      <a:endParaRPr lang="en-GB" sz="1400" b="1" i="0" u="none" strike="noStrike" dirty="0">
                        <a:solidFill>
                          <a:srgbClr val="000000"/>
                        </a:solidFill>
                        <a:effectLst/>
                        <a:latin typeface="Calibri"/>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dirty="0">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595519">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25#w*n</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£25 per week for each dependent child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1"/>
                  </a:ext>
                </a:extLst>
              </a:tr>
              <a:tr h="595519">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bch_s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result saved in the variable bch_s </a:t>
                      </a:r>
                      <a:br>
                        <a:rPr lang="en-GB" sz="1400" b="0" i="0" u="none" strike="noStrike">
                          <a:solidFill>
                            <a:srgbClr val="000000"/>
                          </a:solidFill>
                          <a:effectLst/>
                          <a:latin typeface="Calibri"/>
                        </a:rPr>
                      </a:br>
                      <a:r>
                        <a:rPr lang="en-GB" sz="1400" b="0" i="0" u="none" strike="noStrike">
                          <a:solidFill>
                            <a:srgbClr val="000000"/>
                          </a:solidFill>
                          <a:effectLst/>
                          <a:latin typeface="Calibri"/>
                        </a:rPr>
                        <a:t>(b: benefit, ch: child, _s: simulated)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29776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3A0A93F4-5BFF-42EE-A21E-80136E95A339}"/>
              </a:ext>
            </a:extLst>
          </p:cNvPr>
          <p:cNvPicPr>
            <a:picLocks noChangeAspect="1"/>
          </p:cNvPicPr>
          <p:nvPr/>
        </p:nvPicPr>
        <p:blipFill>
          <a:blip r:embed="rId2"/>
          <a:stretch>
            <a:fillRect/>
          </a:stretch>
        </p:blipFill>
        <p:spPr>
          <a:xfrm>
            <a:off x="2627784" y="3361703"/>
            <a:ext cx="3317337" cy="2211558"/>
          </a:xfrm>
          <a:prstGeom prst="rect">
            <a:avLst/>
          </a:prstGeom>
          <a:ln>
            <a:solidFill>
              <a:srgbClr val="0070C0"/>
            </a:solidFill>
          </a:ln>
        </p:spPr>
      </p:pic>
      <p:sp>
        <p:nvSpPr>
          <p:cNvPr id="3" name="Content Placeholder 2"/>
          <p:cNvSpPr>
            <a:spLocks noGrp="1"/>
          </p:cNvSpPr>
          <p:nvPr>
            <p:ph idx="1"/>
          </p:nvPr>
        </p:nvSpPr>
        <p:spPr>
          <a:xfrm>
            <a:off x="401946" y="1344672"/>
            <a:ext cx="8229600" cy="544199"/>
          </a:xfrm>
        </p:spPr>
        <p:txBody>
          <a:bodyPr>
            <a:noAutofit/>
          </a:bodyPr>
          <a:lstStyle/>
          <a:p>
            <a:r>
              <a:rPr lang="en-GB" sz="2000" dirty="0"/>
              <a:t>No need to learn the query names by heart </a:t>
            </a:r>
          </a:p>
          <a:p>
            <a:pPr marL="0" indent="0">
              <a:buNone/>
            </a:pPr>
            <a:r>
              <a:rPr lang="en-GB" sz="2000" dirty="0">
                <a:sym typeface="Wingdings" panose="05000000000000000000" pitchFamily="2" charset="2"/>
              </a:rPr>
              <a:t> u</a:t>
            </a:r>
            <a:r>
              <a:rPr lang="en-GB" sz="2000" dirty="0"/>
              <a:t>se “IntelliSense” feature to find and select the desired query</a:t>
            </a:r>
          </a:p>
          <a:p>
            <a:endParaRPr lang="en-GB" sz="2400" dirty="0"/>
          </a:p>
          <a:p>
            <a:endParaRPr lang="en-GB" sz="2400" dirty="0"/>
          </a:p>
        </p:txBody>
      </p:sp>
      <p:sp>
        <p:nvSpPr>
          <p:cNvPr id="2" name="Title 1"/>
          <p:cNvSpPr>
            <a:spLocks noGrp="1"/>
          </p:cNvSpPr>
          <p:nvPr>
            <p:ph type="title"/>
          </p:nvPr>
        </p:nvSpPr>
        <p:spPr/>
        <p:txBody>
          <a:bodyPr>
            <a:normAutofit/>
          </a:bodyPr>
          <a:lstStyle/>
          <a:p>
            <a:pPr algn="l"/>
            <a:r>
              <a:rPr lang="en-GB" dirty="0"/>
              <a:t>Parameters: Queries (2)</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115</a:t>
            </a:fld>
            <a:endParaRPr lang="en-GB" dirty="0"/>
          </a:p>
        </p:txBody>
      </p:sp>
      <p:sp>
        <p:nvSpPr>
          <p:cNvPr id="6" name="Oval 5"/>
          <p:cNvSpPr/>
          <p:nvPr/>
        </p:nvSpPr>
        <p:spPr>
          <a:xfrm>
            <a:off x="2829803" y="3156841"/>
            <a:ext cx="293860" cy="2160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a:extLst>
              <a:ext uri="{FF2B5EF4-FFF2-40B4-BE49-F238E27FC236}">
                <a16:creationId xmlns:a16="http://schemas.microsoft.com/office/drawing/2014/main" id="{41C33440-25F5-944D-A14F-4E943B605EAF}"/>
              </a:ext>
            </a:extLst>
          </p:cNvPr>
          <p:cNvSpPr/>
          <p:nvPr/>
        </p:nvSpPr>
        <p:spPr>
          <a:xfrm>
            <a:off x="2627784" y="5265839"/>
            <a:ext cx="2047321" cy="2474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167499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pPr algn="l"/>
            <a:r>
              <a:rPr lang="en-GB" dirty="0"/>
              <a:t>Functions: </a:t>
            </a:r>
            <a:r>
              <a:rPr lang="en-GB" i="1" dirty="0" err="1"/>
              <a:t>ArithOp</a:t>
            </a:r>
            <a:r>
              <a:rPr lang="en-GB" dirty="0"/>
              <a:t> (1)</a:t>
            </a:r>
          </a:p>
        </p:txBody>
      </p:sp>
      <p:sp>
        <p:nvSpPr>
          <p:cNvPr id="4" name="Slide Number Placeholder 3"/>
          <p:cNvSpPr>
            <a:spLocks noGrp="1"/>
          </p:cNvSpPr>
          <p:nvPr>
            <p:ph type="sldNum" sz="quarter" idx="12"/>
          </p:nvPr>
        </p:nvSpPr>
        <p:spPr/>
        <p:txBody>
          <a:bodyPr/>
          <a:lstStyle/>
          <a:p>
            <a:fld id="{C48A8FB8-C411-4B7B-B8DF-3C88CBE8C9E0}" type="slidenum">
              <a:rPr lang="en-GB" smtClean="0"/>
              <a:t>116</a:t>
            </a:fld>
            <a:endParaRPr lang="en-GB"/>
          </a:p>
        </p:txBody>
      </p:sp>
      <p:graphicFrame>
        <p:nvGraphicFramePr>
          <p:cNvPr id="11" name="Table 10"/>
          <p:cNvGraphicFramePr>
            <a:graphicFrameLocks noGrp="1"/>
          </p:cNvGraphicFramePr>
          <p:nvPr/>
        </p:nvGraphicFramePr>
        <p:xfrm>
          <a:off x="395536" y="2636912"/>
          <a:ext cx="8039099" cy="1428750"/>
        </p:xfrm>
        <a:graphic>
          <a:graphicData uri="http://schemas.openxmlformats.org/drawingml/2006/table">
            <a:tbl>
              <a:tblPr/>
              <a:tblGrid>
                <a:gridCol w="215815">
                  <a:extLst>
                    <a:ext uri="{9D8B030D-6E8A-4147-A177-3AD203B41FA5}">
                      <a16:colId xmlns:a16="http://schemas.microsoft.com/office/drawing/2014/main" val="20000"/>
                    </a:ext>
                  </a:extLst>
                </a:gridCol>
                <a:gridCol w="1561483">
                  <a:extLst>
                    <a:ext uri="{9D8B030D-6E8A-4147-A177-3AD203B41FA5}">
                      <a16:colId xmlns:a16="http://schemas.microsoft.com/office/drawing/2014/main" val="20001"/>
                    </a:ext>
                  </a:extLst>
                </a:gridCol>
                <a:gridCol w="2123236">
                  <a:extLst>
                    <a:ext uri="{9D8B030D-6E8A-4147-A177-3AD203B41FA5}">
                      <a16:colId xmlns:a16="http://schemas.microsoft.com/office/drawing/2014/main" val="20002"/>
                    </a:ext>
                  </a:extLst>
                </a:gridCol>
                <a:gridCol w="4138565">
                  <a:extLst>
                    <a:ext uri="{9D8B030D-6E8A-4147-A177-3AD203B41FA5}">
                      <a16:colId xmlns:a16="http://schemas.microsoft.com/office/drawing/2014/main" val="20003"/>
                    </a:ext>
                  </a:extLst>
                </a:gridCol>
              </a:tblGrid>
              <a:tr h="238125">
                <a:tc gridSpan="2">
                  <a:txBody>
                    <a:bodyPr/>
                    <a:lstStyle/>
                    <a:p>
                      <a:pPr algn="l" fontAlgn="ctr"/>
                      <a:r>
                        <a:rPr lang="en-GB" sz="1400" b="1" i="0" u="none" strike="noStrike" dirty="0" err="1">
                          <a:solidFill>
                            <a:srgbClr val="000000"/>
                          </a:solidFill>
                          <a:effectLst/>
                          <a:latin typeface="Calibri"/>
                        </a:rPr>
                        <a:t>ArithOp</a:t>
                      </a:r>
                      <a:endParaRPr lang="en-GB" sz="1400" b="1" i="0" u="none" strike="noStrike" dirty="0">
                        <a:solidFill>
                          <a:srgbClr val="000000"/>
                        </a:solidFill>
                        <a:effectLst/>
                        <a:latin typeface="Calibri"/>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pension contributions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yem*0.08</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8% of earnings (</a:t>
                      </a:r>
                      <a:r>
                        <a:rPr lang="en-GB" sz="1400" b="0" i="0" u="none" strike="noStrike" dirty="0" err="1">
                          <a:solidFill>
                            <a:srgbClr val="000000"/>
                          </a:solidFill>
                          <a:effectLst/>
                          <a:latin typeface="Calibri"/>
                        </a:rPr>
                        <a:t>yem</a:t>
                      </a:r>
                      <a:r>
                        <a:rPr lang="en-GB" sz="1400" b="0" i="0" u="none" strike="noStrike" dirty="0">
                          <a:solidFill>
                            <a:srgbClr val="000000"/>
                          </a:solidFill>
                          <a:effectLst/>
                          <a:latin typeface="Calibri"/>
                        </a:rPr>
                        <a:t>) for Old-age Pension Fund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1437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err="1">
                          <a:solidFill>
                            <a:srgbClr val="000000"/>
                          </a:solidFill>
                          <a:effectLst/>
                          <a:latin typeface="Calibri"/>
                        </a:rPr>
                        <a:t>output_var</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tsceepi_s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result saved in the variable tsceepi_s </a:t>
                      </a:r>
                      <a:br>
                        <a:rPr lang="en-GB" sz="1400" b="0" i="0" u="none" strike="noStrike">
                          <a:solidFill>
                            <a:srgbClr val="000000"/>
                          </a:solidFill>
                          <a:effectLst/>
                          <a:latin typeface="Calibri"/>
                        </a:rPr>
                      </a:br>
                      <a:r>
                        <a:rPr lang="en-GB" sz="1400" b="0" i="0" u="none" strike="noStrike">
                          <a:solidFill>
                            <a:srgbClr val="000000"/>
                          </a:solidFill>
                          <a:effectLst/>
                          <a:latin typeface="Calibri"/>
                        </a:rPr>
                        <a:t>(t: tax, sc: social contributions, ee: employee, pi: pension insurance, _s: simulated)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tu_individual_uk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pSp>
        <p:nvGrpSpPr>
          <p:cNvPr id="12" name="Group 11"/>
          <p:cNvGrpSpPr/>
          <p:nvPr/>
        </p:nvGrpSpPr>
        <p:grpSpPr>
          <a:xfrm>
            <a:off x="1475656" y="4221088"/>
            <a:ext cx="4464496" cy="1571402"/>
            <a:chOff x="6386748" y="2798940"/>
            <a:chExt cx="4464496" cy="1571402"/>
          </a:xfrm>
        </p:grpSpPr>
        <p:sp>
          <p:nvSpPr>
            <p:cNvPr id="13" name="Down Arrow 12"/>
            <p:cNvSpPr/>
            <p:nvPr/>
          </p:nvSpPr>
          <p:spPr>
            <a:xfrm rot="10800000">
              <a:off x="7773578" y="2798940"/>
              <a:ext cx="325389" cy="864096"/>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4" name="TextBox 13"/>
            <p:cNvSpPr txBox="1"/>
            <p:nvPr/>
          </p:nvSpPr>
          <p:spPr>
            <a:xfrm>
              <a:off x="6386748" y="3447012"/>
              <a:ext cx="4464496" cy="923330"/>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rPr>
                <a:t>c</a:t>
              </a:r>
              <a:r>
                <a:rPr lang="en-GB" b="1" dirty="0">
                  <a:solidFill>
                    <a:srgbClr val="000000"/>
                  </a:solidFill>
                  <a:latin typeface="Arial" charset="0"/>
                  <a:cs typeface="Arial" charset="0"/>
                </a:rPr>
                <a:t>alculations in </a:t>
              </a:r>
              <a:r>
                <a:rPr lang="en-GB" b="1" dirty="0" err="1">
                  <a:solidFill>
                    <a:srgbClr val="000000"/>
                  </a:solidFill>
                  <a:latin typeface="Arial" charset="0"/>
                  <a:cs typeface="Arial" charset="0"/>
                </a:rPr>
                <a:t>ArithOp</a:t>
              </a:r>
              <a:r>
                <a:rPr lang="en-GB" b="1" dirty="0">
                  <a:solidFill>
                    <a:srgbClr val="000000"/>
                  </a:solidFill>
                  <a:latin typeface="Arial" charset="0"/>
                  <a:cs typeface="Arial" charset="0"/>
                </a:rPr>
                <a:t> are carried out for everyone with earnings, including </a:t>
              </a:r>
              <a:r>
                <a:rPr lang="en-GB" b="1" dirty="0">
                  <a:solidFill>
                    <a:srgbClr val="000000"/>
                  </a:solidFill>
                </a:rPr>
                <a:t>civil servants</a:t>
              </a:r>
              <a:endParaRPr lang="en-GB" b="1" dirty="0">
                <a:solidFill>
                  <a:srgbClr val="000000"/>
                </a:solidFill>
                <a:latin typeface="Arial" charset="0"/>
                <a:cs typeface="Arial" charset="0"/>
              </a:endParaRPr>
            </a:p>
          </p:txBody>
        </p:sp>
      </p:grpSp>
    </p:spTree>
    <p:extLst>
      <p:ext uri="{BB962C8B-B14F-4D97-AF65-F5344CB8AC3E}">
        <p14:creationId xmlns:p14="http://schemas.microsoft.com/office/powerpoint/2010/main" val="177067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a:xfrm>
            <a:off x="0" y="5661248"/>
            <a:ext cx="8892480" cy="1196752"/>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Clr>
                <a:srgbClr val="0070C0"/>
              </a:buClr>
              <a:buSzPct val="140000"/>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70C0"/>
              </a:buClr>
              <a:buSzPct val="70000"/>
              <a:buFont typeface="Courier New" panose="02070309020205020404" pitchFamily="49" charset="0"/>
              <a:buChar char="o"/>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70C0"/>
              </a:buClr>
              <a:buSzPct val="60000"/>
              <a:buFont typeface="Wingdings" panose="05000000000000000000" pitchFamily="2" charset="2"/>
              <a:buChar char="Ø"/>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70C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70C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fontAlgn="auto">
              <a:spcAft>
                <a:spcPts val="0"/>
              </a:spcAft>
            </a:pPr>
            <a:endParaRPr lang="en-GB" dirty="0">
              <a:sym typeface="Wingdings" pitchFamily="2" charset="2"/>
            </a:endParaRPr>
          </a:p>
          <a:p>
            <a:pPr lvl="1" fontAlgn="auto">
              <a:spcAft>
                <a:spcPts val="0"/>
              </a:spcAft>
            </a:pPr>
            <a:endParaRPr lang="en-GB" dirty="0">
              <a:sym typeface="Wingdings" pitchFamily="2" charset="2"/>
            </a:endParaRPr>
          </a:p>
          <a:p>
            <a:pPr lvl="1" fontAlgn="auto">
              <a:spcAft>
                <a:spcPts val="0"/>
              </a:spcAft>
            </a:pPr>
            <a:endParaRPr lang="en-GB" dirty="0">
              <a:sym typeface="Wingdings" pitchFamily="2" charset="2"/>
            </a:endParaRPr>
          </a:p>
          <a:p>
            <a:pPr lvl="1" fontAlgn="auto">
              <a:spcAft>
                <a:spcPts val="0"/>
              </a:spcAft>
            </a:pPr>
            <a:endParaRPr lang="en-GB" dirty="0">
              <a:sym typeface="Wingdings" pitchFamily="2" charset="2"/>
            </a:endParaRPr>
          </a:p>
          <a:p>
            <a:pPr lvl="1" fontAlgn="auto">
              <a:spcAft>
                <a:spcPts val="0"/>
              </a:spcAft>
            </a:pPr>
            <a:endParaRPr lang="en-GB" dirty="0">
              <a:sym typeface="Wingdings" pitchFamily="2" charset="2"/>
            </a:endParaRPr>
          </a:p>
          <a:p>
            <a:pPr lvl="1" fontAlgn="auto">
              <a:spcAft>
                <a:spcPts val="0"/>
              </a:spcAft>
            </a:pPr>
            <a:endParaRPr lang="en-GB" dirty="0">
              <a:sym typeface="Wingdings" pitchFamily="2" charset="2"/>
            </a:endParaRPr>
          </a:p>
          <a:p>
            <a:pPr lvl="1" fontAlgn="auto">
              <a:spcAft>
                <a:spcPts val="0"/>
              </a:spcAft>
            </a:pPr>
            <a:endParaRPr lang="en-GB" dirty="0"/>
          </a:p>
          <a:p>
            <a:pPr lvl="1" fontAlgn="auto">
              <a:spcAft>
                <a:spcPts val="0"/>
              </a:spcAft>
            </a:pPr>
            <a:endParaRPr lang="en-GB" dirty="0"/>
          </a:p>
          <a:p>
            <a:pPr lvl="1" fontAlgn="auto">
              <a:spcAft>
                <a:spcPts val="0"/>
              </a:spcAft>
            </a:pPr>
            <a:endParaRPr lang="en-GB" dirty="0"/>
          </a:p>
          <a:p>
            <a:pPr lvl="1" fontAlgn="auto">
              <a:spcAft>
                <a:spcPts val="0"/>
              </a:spcAft>
            </a:pPr>
            <a:endParaRPr lang="en-GB" dirty="0"/>
          </a:p>
          <a:p>
            <a:pPr fontAlgn="auto">
              <a:spcAft>
                <a:spcPts val="0"/>
              </a:spcAft>
              <a:buFontTx/>
              <a:buNone/>
            </a:pPr>
            <a:endParaRPr lang="en-GB" sz="2400" dirty="0"/>
          </a:p>
          <a:p>
            <a:pPr lvl="1" fontAlgn="auto">
              <a:spcAft>
                <a:spcPts val="0"/>
              </a:spcAft>
              <a:buFont typeface="Arial" charset="0"/>
              <a:buNone/>
            </a:pPr>
            <a:endParaRPr lang="en-GB" dirty="0"/>
          </a:p>
        </p:txBody>
      </p:sp>
      <p:sp>
        <p:nvSpPr>
          <p:cNvPr id="2" name="Title 1">
            <a:extLst>
              <a:ext uri="{FF2B5EF4-FFF2-40B4-BE49-F238E27FC236}">
                <a16:creationId xmlns:a16="http://schemas.microsoft.com/office/drawing/2014/main" id="{D5D98C46-A8A7-1743-8C40-8931A0F768FC}"/>
              </a:ext>
            </a:extLst>
          </p:cNvPr>
          <p:cNvSpPr>
            <a:spLocks noGrp="1"/>
          </p:cNvSpPr>
          <p:nvPr>
            <p:ph type="title"/>
          </p:nvPr>
        </p:nvSpPr>
        <p:spPr>
          <a:xfrm>
            <a:off x="331440" y="404664"/>
            <a:ext cx="8229600" cy="886503"/>
          </a:xfrm>
        </p:spPr>
        <p:txBody>
          <a:bodyPr/>
          <a:lstStyle/>
          <a:p>
            <a:pPr algn="l"/>
            <a:r>
              <a:rPr lang="en-US" dirty="0">
                <a:solidFill>
                  <a:srgbClr val="0070C0"/>
                </a:solidFill>
              </a:rPr>
              <a:t>Functions: </a:t>
            </a:r>
            <a:r>
              <a:rPr lang="en-US" i="1" dirty="0" err="1">
                <a:solidFill>
                  <a:srgbClr val="0070C0"/>
                </a:solidFill>
              </a:rPr>
              <a:t>Elig</a:t>
            </a:r>
            <a:r>
              <a:rPr lang="en-US" dirty="0">
                <a:solidFill>
                  <a:srgbClr val="0070C0"/>
                </a:solidFill>
              </a:rPr>
              <a:t> (1)</a:t>
            </a:r>
          </a:p>
        </p:txBody>
      </p:sp>
      <p:sp>
        <p:nvSpPr>
          <p:cNvPr id="3" name="Content Placeholder 2">
            <a:extLst>
              <a:ext uri="{FF2B5EF4-FFF2-40B4-BE49-F238E27FC236}">
                <a16:creationId xmlns:a16="http://schemas.microsoft.com/office/drawing/2014/main" id="{8C856B21-54AB-6747-9652-81C022FC6768}"/>
              </a:ext>
            </a:extLst>
          </p:cNvPr>
          <p:cNvSpPr>
            <a:spLocks noGrp="1"/>
          </p:cNvSpPr>
          <p:nvPr>
            <p:ph idx="1"/>
          </p:nvPr>
        </p:nvSpPr>
        <p:spPr>
          <a:xfrm>
            <a:off x="395536" y="1484784"/>
            <a:ext cx="8229600" cy="2592288"/>
          </a:xfrm>
        </p:spPr>
        <p:txBody>
          <a:bodyPr>
            <a:noAutofit/>
          </a:bodyPr>
          <a:lstStyle/>
          <a:p>
            <a:r>
              <a:rPr lang="en-GB" sz="2400" dirty="0"/>
              <a:t>Used to implement </a:t>
            </a:r>
            <a:r>
              <a:rPr lang="en-GB" sz="2400" b="1" dirty="0"/>
              <a:t>conditions </a:t>
            </a:r>
          </a:p>
          <a:p>
            <a:endParaRPr lang="en-GB" sz="2400" b="1" dirty="0"/>
          </a:p>
          <a:p>
            <a:r>
              <a:rPr lang="en-GB" sz="2400" dirty="0"/>
              <a:t>Compulsory parameters: </a:t>
            </a:r>
            <a:r>
              <a:rPr lang="en-GB" sz="2400" dirty="0" err="1">
                <a:solidFill>
                  <a:srgbClr val="C00000"/>
                </a:solidFill>
              </a:rPr>
              <a:t>elig_cond</a:t>
            </a:r>
            <a:r>
              <a:rPr lang="en-GB" sz="2400" dirty="0">
                <a:solidFill>
                  <a:srgbClr val="C00000"/>
                </a:solidFill>
              </a:rPr>
              <a:t>, TAX_UNIT</a:t>
            </a:r>
          </a:p>
          <a:p>
            <a:pPr lvl="1"/>
            <a:endParaRPr lang="en-GB" sz="2000" dirty="0"/>
          </a:p>
          <a:p>
            <a:pPr lvl="1"/>
            <a:r>
              <a:rPr lang="en-GB" sz="2000" dirty="0"/>
              <a:t>Condition is defined in parameter </a:t>
            </a:r>
            <a:r>
              <a:rPr lang="en-GB" sz="2000" dirty="0" err="1">
                <a:solidFill>
                  <a:srgbClr val="C00000"/>
                </a:solidFill>
              </a:rPr>
              <a:t>elig_cond</a:t>
            </a:r>
            <a:endParaRPr lang="en-GB" sz="2000" dirty="0">
              <a:solidFill>
                <a:srgbClr val="C00000"/>
              </a:solidFill>
            </a:endParaRPr>
          </a:p>
          <a:p>
            <a:pPr lvl="2"/>
            <a:r>
              <a:rPr lang="en-GB" sz="1800" dirty="0"/>
              <a:t>Creates a variable equal to 0 or 1 (by default </a:t>
            </a:r>
            <a:r>
              <a:rPr lang="en-GB" sz="1800" dirty="0" err="1">
                <a:solidFill>
                  <a:srgbClr val="C00000"/>
                </a:solidFill>
              </a:rPr>
              <a:t>sel_s</a:t>
            </a:r>
            <a:r>
              <a:rPr lang="en-GB" sz="1800" dirty="0"/>
              <a:t>) </a:t>
            </a:r>
          </a:p>
          <a:p>
            <a:pPr lvl="2"/>
            <a:r>
              <a:rPr lang="en-GB" sz="1800" dirty="0"/>
              <a:t>Subsequent functions use this information via parameter </a:t>
            </a:r>
            <a:r>
              <a:rPr lang="en-GB" sz="1800" dirty="0" err="1">
                <a:solidFill>
                  <a:srgbClr val="C00000"/>
                </a:solidFill>
              </a:rPr>
              <a:t>Who_Must_Be_Elig</a:t>
            </a:r>
            <a:endParaRPr lang="en-GB" sz="1800" dirty="0">
              <a:solidFill>
                <a:srgbClr val="C00000"/>
              </a:solidFill>
            </a:endParaRPr>
          </a:p>
        </p:txBody>
      </p:sp>
      <p:sp>
        <p:nvSpPr>
          <p:cNvPr id="4" name="Slide Number Placeholder 3">
            <a:extLst>
              <a:ext uri="{FF2B5EF4-FFF2-40B4-BE49-F238E27FC236}">
                <a16:creationId xmlns:a16="http://schemas.microsoft.com/office/drawing/2014/main" id="{542A7BFF-5797-CF45-B214-07DD1156CACC}"/>
              </a:ext>
            </a:extLst>
          </p:cNvPr>
          <p:cNvSpPr>
            <a:spLocks noGrp="1"/>
          </p:cNvSpPr>
          <p:nvPr>
            <p:ph type="sldNum" sz="quarter" idx="12"/>
          </p:nvPr>
        </p:nvSpPr>
        <p:spPr/>
        <p:txBody>
          <a:bodyPr/>
          <a:lstStyle/>
          <a:p>
            <a:fld id="{C48A8FB8-C411-4B7B-B8DF-3C88CBE8C9E0}" type="slidenum">
              <a:rPr lang="en-GB" smtClean="0"/>
              <a:t>117</a:t>
            </a:fld>
            <a:endParaRPr lang="en-GB"/>
          </a:p>
        </p:txBody>
      </p:sp>
    </p:spTree>
    <p:extLst>
      <p:ext uri="{BB962C8B-B14F-4D97-AF65-F5344CB8AC3E}">
        <p14:creationId xmlns:p14="http://schemas.microsoft.com/office/powerpoint/2010/main" val="25099729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pPr algn="l"/>
            <a:r>
              <a:rPr lang="en-GB" dirty="0"/>
              <a:t>Functions: </a:t>
            </a:r>
            <a:r>
              <a:rPr lang="en-GB" i="1" dirty="0" err="1"/>
              <a:t>Elig</a:t>
            </a:r>
            <a:r>
              <a:rPr lang="en-GB" dirty="0"/>
              <a:t> (2)</a:t>
            </a:r>
          </a:p>
        </p:txBody>
      </p:sp>
      <p:sp>
        <p:nvSpPr>
          <p:cNvPr id="4" name="Slide Number Placeholder 3"/>
          <p:cNvSpPr>
            <a:spLocks noGrp="1"/>
          </p:cNvSpPr>
          <p:nvPr>
            <p:ph type="sldNum" sz="quarter" idx="12"/>
          </p:nvPr>
        </p:nvSpPr>
        <p:spPr/>
        <p:txBody>
          <a:bodyPr/>
          <a:lstStyle/>
          <a:p>
            <a:fld id="{C48A8FB8-C411-4B7B-B8DF-3C88CBE8C9E0}" type="slidenum">
              <a:rPr lang="en-GB" smtClean="0"/>
              <a:t>118</a:t>
            </a:fld>
            <a:endParaRPr lang="en-GB"/>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859536443"/>
              </p:ext>
            </p:extLst>
          </p:nvPr>
        </p:nvGraphicFramePr>
        <p:xfrm>
          <a:off x="395536" y="2132856"/>
          <a:ext cx="8039099" cy="1318245"/>
        </p:xfrm>
        <a:graphic>
          <a:graphicData uri="http://schemas.openxmlformats.org/drawingml/2006/table">
            <a:tbl>
              <a:tblPr/>
              <a:tblGrid>
                <a:gridCol w="215815">
                  <a:extLst>
                    <a:ext uri="{9D8B030D-6E8A-4147-A177-3AD203B41FA5}">
                      <a16:colId xmlns:a16="http://schemas.microsoft.com/office/drawing/2014/main" val="20000"/>
                    </a:ext>
                  </a:extLst>
                </a:gridCol>
                <a:gridCol w="1561483">
                  <a:extLst>
                    <a:ext uri="{9D8B030D-6E8A-4147-A177-3AD203B41FA5}">
                      <a16:colId xmlns:a16="http://schemas.microsoft.com/office/drawing/2014/main" val="20001"/>
                    </a:ext>
                  </a:extLst>
                </a:gridCol>
                <a:gridCol w="2123236">
                  <a:extLst>
                    <a:ext uri="{9D8B030D-6E8A-4147-A177-3AD203B41FA5}">
                      <a16:colId xmlns:a16="http://schemas.microsoft.com/office/drawing/2014/main" val="20002"/>
                    </a:ext>
                  </a:extLst>
                </a:gridCol>
                <a:gridCol w="4138565">
                  <a:extLst>
                    <a:ext uri="{9D8B030D-6E8A-4147-A177-3AD203B41FA5}">
                      <a16:colId xmlns:a16="http://schemas.microsoft.com/office/drawing/2014/main" val="20003"/>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476250">
                <a:tc gridSpan="2">
                  <a:txBody>
                    <a:bodyPr/>
                    <a:lstStyle/>
                    <a:p>
                      <a:pPr algn="l" fontAlgn="ctr"/>
                      <a:r>
                        <a:rPr lang="en-GB" sz="1400" b="1" i="0" u="none" strike="noStrike">
                          <a:solidFill>
                            <a:srgbClr val="000000"/>
                          </a:solidFill>
                          <a:effectLst/>
                          <a:latin typeface="Calibri"/>
                        </a:rPr>
                        <a:t>Elig</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condition to pay employee NI contributions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36574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elig_cond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a:t>
                      </a:r>
                      <a:r>
                        <a:rPr lang="en-GB" sz="1400" b="0" i="0" u="none" strike="noStrike" dirty="0" err="1">
                          <a:solidFill>
                            <a:srgbClr val="000000"/>
                          </a:solidFill>
                          <a:effectLst/>
                          <a:latin typeface="Calibri"/>
                        </a:rPr>
                        <a:t>IsCivilServant</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not a civil servant (!</a:t>
                      </a:r>
                      <a:r>
                        <a:rPr lang="en-GB" sz="1400" b="0" i="0" u="none" strike="noStrike" dirty="0" err="1">
                          <a:solidFill>
                            <a:srgbClr val="000000"/>
                          </a:solidFill>
                          <a:effectLst/>
                          <a:latin typeface="Calibri"/>
                        </a:rPr>
                        <a:t>IsCivilServant</a:t>
                      </a:r>
                      <a:r>
                        <a:rPr lang="en-GB" sz="1400" b="0" i="0" u="none" strike="noStrike" dirty="0">
                          <a:solidFill>
                            <a:srgbClr val="000000"/>
                          </a:solidFill>
                          <a:effectLst/>
                          <a:latin typeface="Calibri"/>
                        </a:rPr>
                        <a: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tu_individual_uk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pSp>
        <p:nvGrpSpPr>
          <p:cNvPr id="12" name="Group 11"/>
          <p:cNvGrpSpPr/>
          <p:nvPr/>
        </p:nvGrpSpPr>
        <p:grpSpPr>
          <a:xfrm>
            <a:off x="1187624" y="3612148"/>
            <a:ext cx="4896544" cy="1017404"/>
            <a:chOff x="6386748" y="2798940"/>
            <a:chExt cx="4896544" cy="1017404"/>
          </a:xfrm>
        </p:grpSpPr>
        <p:sp>
          <p:nvSpPr>
            <p:cNvPr id="13" name="Down Arrow 12"/>
            <p:cNvSpPr/>
            <p:nvPr/>
          </p:nvSpPr>
          <p:spPr>
            <a:xfrm rot="10800000">
              <a:off x="7773578" y="2798940"/>
              <a:ext cx="325389" cy="864096"/>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4" name="TextBox 13"/>
            <p:cNvSpPr txBox="1"/>
            <p:nvPr/>
          </p:nvSpPr>
          <p:spPr>
            <a:xfrm>
              <a:off x="6386748" y="3447012"/>
              <a:ext cx="4896544"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rPr>
                <a:t>limiting c</a:t>
              </a:r>
              <a:r>
                <a:rPr lang="en-GB" b="1" dirty="0">
                  <a:solidFill>
                    <a:srgbClr val="000000"/>
                  </a:solidFill>
                  <a:latin typeface="Arial" charset="0"/>
                  <a:cs typeface="Arial" charset="0"/>
                </a:rPr>
                <a:t>alculations to non-</a:t>
              </a:r>
              <a:r>
                <a:rPr lang="en-GB" b="1" dirty="0">
                  <a:solidFill>
                    <a:srgbClr val="000000"/>
                  </a:solidFill>
                </a:rPr>
                <a:t>civil servants</a:t>
              </a:r>
              <a:endParaRPr lang="en-GB" b="1" dirty="0">
                <a:solidFill>
                  <a:srgbClr val="000000"/>
                </a:solidFill>
                <a:latin typeface="Arial" charset="0"/>
                <a:cs typeface="Arial" charset="0"/>
              </a:endParaRPr>
            </a:p>
          </p:txBody>
        </p:sp>
      </p:grpSp>
    </p:spTree>
    <p:extLst>
      <p:ext uri="{BB962C8B-B14F-4D97-AF65-F5344CB8AC3E}">
        <p14:creationId xmlns:p14="http://schemas.microsoft.com/office/powerpoint/2010/main" val="80001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497303" y="1268760"/>
          <a:ext cx="8039099" cy="3062833"/>
        </p:xfrm>
        <a:graphic>
          <a:graphicData uri="http://schemas.openxmlformats.org/drawingml/2006/table">
            <a:tbl>
              <a:tblPr/>
              <a:tblGrid>
                <a:gridCol w="215815">
                  <a:extLst>
                    <a:ext uri="{9D8B030D-6E8A-4147-A177-3AD203B41FA5}">
                      <a16:colId xmlns:a16="http://schemas.microsoft.com/office/drawing/2014/main" val="20000"/>
                    </a:ext>
                  </a:extLst>
                </a:gridCol>
                <a:gridCol w="1561483">
                  <a:extLst>
                    <a:ext uri="{9D8B030D-6E8A-4147-A177-3AD203B41FA5}">
                      <a16:colId xmlns:a16="http://schemas.microsoft.com/office/drawing/2014/main" val="20001"/>
                    </a:ext>
                  </a:extLst>
                </a:gridCol>
                <a:gridCol w="2123236">
                  <a:extLst>
                    <a:ext uri="{9D8B030D-6E8A-4147-A177-3AD203B41FA5}">
                      <a16:colId xmlns:a16="http://schemas.microsoft.com/office/drawing/2014/main" val="20002"/>
                    </a:ext>
                  </a:extLst>
                </a:gridCol>
                <a:gridCol w="4138565">
                  <a:extLst>
                    <a:ext uri="{9D8B030D-6E8A-4147-A177-3AD203B41FA5}">
                      <a16:colId xmlns:a16="http://schemas.microsoft.com/office/drawing/2014/main" val="20003"/>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dirty="0">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476250">
                <a:tc gridSpan="2">
                  <a:txBody>
                    <a:bodyPr/>
                    <a:lstStyle/>
                    <a:p>
                      <a:pPr algn="l" fontAlgn="ctr"/>
                      <a:r>
                        <a:rPr lang="en-GB" sz="1400" b="1" i="0" u="none" strike="noStrike">
                          <a:solidFill>
                            <a:srgbClr val="000000"/>
                          </a:solidFill>
                          <a:effectLst/>
                          <a:latin typeface="Calibri"/>
                        </a:rPr>
                        <a:t>Elig</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condition to pay employee NI contributions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elig_cond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!IsCivilServant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not a civil servant (!IsCivilServant)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tu_individual_uk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38125">
                <a:tc gridSpan="2">
                  <a:txBody>
                    <a:bodyPr/>
                    <a:lstStyle/>
                    <a:p>
                      <a:pPr algn="l" fontAlgn="ctr"/>
                      <a:r>
                        <a:rPr lang="en-GB" sz="1400" b="1" i="0" u="none" strike="noStrike">
                          <a:solidFill>
                            <a:srgbClr val="000000"/>
                          </a:solidFill>
                          <a:effectLst/>
                          <a:latin typeface="Calibri"/>
                        </a:rPr>
                        <a:t>ArithOp</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dirty="0">
                          <a:solidFill>
                            <a:srgbClr val="000000"/>
                          </a:solidFill>
                          <a:effectLst/>
                          <a:latin typeface="Calibri"/>
                        </a:rPr>
                        <a:t>Made-up example: pension contributions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443458">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dirty="0" err="1">
                          <a:solidFill>
                            <a:srgbClr val="000000"/>
                          </a:solidFill>
                          <a:effectLst/>
                          <a:latin typeface="Calibri"/>
                        </a:rPr>
                        <a:t>Who_Must_Be_Elig</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one</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calculations carried out if at least one member of assessment unit fulfills condition from last Elig function</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yem*0.08</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8% of earnings (</a:t>
                      </a:r>
                      <a:r>
                        <a:rPr lang="en-GB" sz="1400" b="0" i="0" u="none" strike="noStrike" dirty="0" err="1">
                          <a:solidFill>
                            <a:srgbClr val="000000"/>
                          </a:solidFill>
                          <a:effectLst/>
                          <a:latin typeface="Calibri"/>
                        </a:rPr>
                        <a:t>yem</a:t>
                      </a:r>
                      <a:r>
                        <a:rPr lang="en-GB" sz="1400" b="0" i="0" u="none" strike="noStrike" dirty="0">
                          <a:solidFill>
                            <a:srgbClr val="000000"/>
                          </a:solidFill>
                          <a:effectLst/>
                          <a:latin typeface="Calibri"/>
                        </a:rPr>
                        <a:t>) for Old-age Pension Fund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71437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tsceepi_s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result saved in the variable tsceepi_s </a:t>
                      </a:r>
                      <a:br>
                        <a:rPr lang="en-GB" sz="1400" b="0" i="0" u="none" strike="noStrike">
                          <a:solidFill>
                            <a:srgbClr val="000000"/>
                          </a:solidFill>
                          <a:effectLst/>
                          <a:latin typeface="Calibri"/>
                        </a:rPr>
                      </a:br>
                      <a:r>
                        <a:rPr lang="en-GB" sz="1400" b="0" i="0" u="none" strike="noStrike">
                          <a:solidFill>
                            <a:srgbClr val="000000"/>
                          </a:solidFill>
                          <a:effectLst/>
                          <a:latin typeface="Calibri"/>
                        </a:rPr>
                        <a:t>(t: tax, sc: social contributions, ee: employee, pi: pension insurance, _s: simulated)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tu_individual_uk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2" name="Title 1"/>
          <p:cNvSpPr>
            <a:spLocks noGrp="1"/>
          </p:cNvSpPr>
          <p:nvPr>
            <p:ph type="title"/>
          </p:nvPr>
        </p:nvSpPr>
        <p:spPr>
          <a:xfrm>
            <a:off x="457200" y="274638"/>
            <a:ext cx="8229600" cy="922114"/>
          </a:xfrm>
        </p:spPr>
        <p:txBody>
          <a:bodyPr/>
          <a:lstStyle/>
          <a:p>
            <a:pPr algn="l"/>
            <a:r>
              <a:rPr lang="en-GB" dirty="0"/>
              <a:t>Functions: </a:t>
            </a:r>
            <a:r>
              <a:rPr lang="en-GB" i="1" dirty="0" err="1"/>
              <a:t>ArithOp</a:t>
            </a:r>
            <a:r>
              <a:rPr lang="en-GB" dirty="0"/>
              <a:t> (2)</a:t>
            </a:r>
          </a:p>
        </p:txBody>
      </p:sp>
      <p:sp>
        <p:nvSpPr>
          <p:cNvPr id="4" name="Slide Number Placeholder 3"/>
          <p:cNvSpPr>
            <a:spLocks noGrp="1"/>
          </p:cNvSpPr>
          <p:nvPr>
            <p:ph type="sldNum" sz="quarter" idx="12"/>
          </p:nvPr>
        </p:nvSpPr>
        <p:spPr/>
        <p:txBody>
          <a:bodyPr/>
          <a:lstStyle/>
          <a:p>
            <a:fld id="{C48A8FB8-C411-4B7B-B8DF-3C88CBE8C9E0}" type="slidenum">
              <a:rPr lang="en-GB" smtClean="0"/>
              <a:t>119</a:t>
            </a:fld>
            <a:endParaRPr lang="en-GB"/>
          </a:p>
        </p:txBody>
      </p:sp>
      <p:sp>
        <p:nvSpPr>
          <p:cNvPr id="15" name="Rounded Rectangle 14">
            <a:extLst>
              <a:ext uri="{FF2B5EF4-FFF2-40B4-BE49-F238E27FC236}">
                <a16:creationId xmlns:a16="http://schemas.microsoft.com/office/drawing/2014/main" id="{0408665B-9B18-CF4A-9C82-693D366ACC97}"/>
              </a:ext>
            </a:extLst>
          </p:cNvPr>
          <p:cNvSpPr/>
          <p:nvPr/>
        </p:nvSpPr>
        <p:spPr>
          <a:xfrm>
            <a:off x="611560" y="2746867"/>
            <a:ext cx="7920880" cy="3941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aphicFrame>
        <p:nvGraphicFramePr>
          <p:cNvPr id="16" name="Table 15"/>
          <p:cNvGraphicFramePr>
            <a:graphicFrameLocks noGrp="1"/>
          </p:cNvGraphicFramePr>
          <p:nvPr>
            <p:extLst>
              <p:ext uri="{D42A27DB-BD31-4B8C-83A1-F6EECF244321}">
                <p14:modId xmlns:p14="http://schemas.microsoft.com/office/powerpoint/2010/main" val="1697246494"/>
              </p:ext>
            </p:extLst>
          </p:nvPr>
        </p:nvGraphicFramePr>
        <p:xfrm>
          <a:off x="499354" y="4331593"/>
          <a:ext cx="8039099" cy="1864995"/>
        </p:xfrm>
        <a:graphic>
          <a:graphicData uri="http://schemas.openxmlformats.org/drawingml/2006/table">
            <a:tbl>
              <a:tblPr/>
              <a:tblGrid>
                <a:gridCol w="215815">
                  <a:extLst>
                    <a:ext uri="{9D8B030D-6E8A-4147-A177-3AD203B41FA5}">
                      <a16:colId xmlns:a16="http://schemas.microsoft.com/office/drawing/2014/main" val="20000"/>
                    </a:ext>
                  </a:extLst>
                </a:gridCol>
                <a:gridCol w="1561483">
                  <a:extLst>
                    <a:ext uri="{9D8B030D-6E8A-4147-A177-3AD203B41FA5}">
                      <a16:colId xmlns:a16="http://schemas.microsoft.com/office/drawing/2014/main" val="20001"/>
                    </a:ext>
                  </a:extLst>
                </a:gridCol>
                <a:gridCol w="2123236">
                  <a:extLst>
                    <a:ext uri="{9D8B030D-6E8A-4147-A177-3AD203B41FA5}">
                      <a16:colId xmlns:a16="http://schemas.microsoft.com/office/drawing/2014/main" val="20002"/>
                    </a:ext>
                  </a:extLst>
                </a:gridCol>
                <a:gridCol w="4138565">
                  <a:extLst>
                    <a:ext uri="{9D8B030D-6E8A-4147-A177-3AD203B41FA5}">
                      <a16:colId xmlns:a16="http://schemas.microsoft.com/office/drawing/2014/main" val="20003"/>
                    </a:ext>
                  </a:extLst>
                </a:gridCol>
              </a:tblGrid>
              <a:tr h="238125">
                <a:tc gridSpan="2">
                  <a:txBody>
                    <a:bodyPr/>
                    <a:lstStyle/>
                    <a:p>
                      <a:pPr algn="l" fontAlgn="ctr"/>
                      <a:r>
                        <a:rPr lang="en-GB" sz="1400" b="1" i="0" u="none" strike="noStrike" dirty="0" err="1">
                          <a:solidFill>
                            <a:srgbClr val="000000"/>
                          </a:solidFill>
                          <a:effectLst/>
                          <a:latin typeface="Calibri"/>
                        </a:rPr>
                        <a:t>ArithOp</a:t>
                      </a:r>
                      <a:endParaRPr lang="en-GB" sz="1400" b="1" i="0" u="none" strike="noStrike" dirty="0">
                        <a:solidFill>
                          <a:srgbClr val="000000"/>
                        </a:solidFill>
                        <a:effectLst/>
                        <a:latin typeface="Calibri"/>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dirty="0">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unemployment contributions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409947">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Who_Must_Be_Elig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one</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calculations carried out if at least one member of assessment unit fulfills condition from last Elig function</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yem*0.02</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2% of earnings for Unemployment Fund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1437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tsceeui_s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result saved in the variable tsceeui_s </a:t>
                      </a:r>
                      <a:br>
                        <a:rPr lang="en-GB" sz="1400" b="0" i="0" u="none" strike="noStrike">
                          <a:solidFill>
                            <a:srgbClr val="000000"/>
                          </a:solidFill>
                          <a:effectLst/>
                          <a:latin typeface="Calibri"/>
                        </a:rPr>
                      </a:br>
                      <a:r>
                        <a:rPr lang="en-GB" sz="1400" b="0" i="0" u="none" strike="noStrike">
                          <a:solidFill>
                            <a:srgbClr val="000000"/>
                          </a:solidFill>
                          <a:effectLst/>
                          <a:latin typeface="Calibri"/>
                        </a:rPr>
                        <a:t>(t: tax, sc: social contributions, ee: employee, ui: unemployment insurance, _s: simulated)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tu_individual_uk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7" name="Rounded Rectangle 16">
            <a:extLst>
              <a:ext uri="{FF2B5EF4-FFF2-40B4-BE49-F238E27FC236}">
                <a16:creationId xmlns:a16="http://schemas.microsoft.com/office/drawing/2014/main" id="{0408665B-9B18-CF4A-9C82-693D366ACC97}"/>
              </a:ext>
            </a:extLst>
          </p:cNvPr>
          <p:cNvSpPr/>
          <p:nvPr/>
        </p:nvSpPr>
        <p:spPr>
          <a:xfrm>
            <a:off x="605547" y="4619076"/>
            <a:ext cx="7920880" cy="3941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305678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3B85-7635-C24C-8419-53EAF4B46DFB}"/>
              </a:ext>
            </a:extLst>
          </p:cNvPr>
          <p:cNvSpPr>
            <a:spLocks noGrp="1"/>
          </p:cNvSpPr>
          <p:nvPr>
            <p:ph type="title"/>
          </p:nvPr>
        </p:nvSpPr>
        <p:spPr/>
        <p:txBody>
          <a:bodyPr>
            <a:normAutofit/>
          </a:bodyPr>
          <a:lstStyle/>
          <a:p>
            <a:r>
              <a:rPr lang="en-US" dirty="0"/>
              <a:t>Why use a tax-benefit model?</a:t>
            </a:r>
          </a:p>
        </p:txBody>
      </p:sp>
      <p:sp>
        <p:nvSpPr>
          <p:cNvPr id="3" name="Content Placeholder 2">
            <a:extLst>
              <a:ext uri="{FF2B5EF4-FFF2-40B4-BE49-F238E27FC236}">
                <a16:creationId xmlns:a16="http://schemas.microsoft.com/office/drawing/2014/main" id="{9EBF0999-4601-0C49-9012-F0C5605B34B1}"/>
              </a:ext>
            </a:extLst>
          </p:cNvPr>
          <p:cNvSpPr>
            <a:spLocks noGrp="1"/>
          </p:cNvSpPr>
          <p:nvPr>
            <p:ph idx="1"/>
          </p:nvPr>
        </p:nvSpPr>
        <p:spPr>
          <a:xfrm>
            <a:off x="478902" y="1484784"/>
            <a:ext cx="8341570" cy="4525963"/>
          </a:xfrm>
        </p:spPr>
        <p:txBody>
          <a:bodyPr>
            <a:noAutofit/>
          </a:bodyPr>
          <a:lstStyle/>
          <a:p>
            <a:r>
              <a:rPr lang="en-GB" altLang="it-IT" sz="2400" dirty="0"/>
              <a:t>Analyse the </a:t>
            </a:r>
            <a:r>
              <a:rPr lang="en-GB" altLang="it-IT" sz="2400" dirty="0">
                <a:solidFill>
                  <a:srgbClr val="0070C0"/>
                </a:solidFill>
              </a:rPr>
              <a:t>impact of policies (and policy changes) </a:t>
            </a:r>
            <a:r>
              <a:rPr lang="en-GB" altLang="it-IT" sz="2400" dirty="0"/>
              <a:t>on:</a:t>
            </a:r>
          </a:p>
          <a:p>
            <a:pPr lvl="1"/>
            <a:r>
              <a:rPr lang="en-GB" altLang="it-IT" sz="2400" dirty="0"/>
              <a:t>income distribution, </a:t>
            </a:r>
          </a:p>
          <a:p>
            <a:pPr lvl="1"/>
            <a:r>
              <a:rPr lang="en-GB" altLang="it-IT" sz="2400" dirty="0"/>
              <a:t>measures of income inequality and poverty, </a:t>
            </a:r>
          </a:p>
          <a:p>
            <a:pPr lvl="1"/>
            <a:r>
              <a:rPr lang="en-GB" altLang="it-IT" sz="2400" dirty="0"/>
              <a:t>(net) budgetary cost of policy changes, </a:t>
            </a:r>
          </a:p>
          <a:p>
            <a:pPr lvl="1"/>
            <a:r>
              <a:rPr lang="en-GB" altLang="it-IT" sz="2400" dirty="0"/>
              <a:t>gainers and losers, </a:t>
            </a:r>
          </a:p>
          <a:p>
            <a:pPr lvl="1"/>
            <a:r>
              <a:rPr lang="en-GB" altLang="it-IT" sz="2400" dirty="0"/>
              <a:t>work incentives... </a:t>
            </a:r>
          </a:p>
          <a:p>
            <a:pPr marL="342900" lvl="1" indent="-342900">
              <a:buSzPct val="140000"/>
              <a:buFont typeface="Arial" panose="020B0604020202020204" pitchFamily="34" charset="0"/>
              <a:buChar char="•"/>
            </a:pPr>
            <a:r>
              <a:rPr lang="en-GB" altLang="it-IT" sz="2400" dirty="0"/>
              <a:t>rather than:</a:t>
            </a:r>
          </a:p>
          <a:p>
            <a:pPr lvl="1"/>
            <a:r>
              <a:rPr lang="en-GB" altLang="it-IT" dirty="0">
                <a:solidFill>
                  <a:srgbClr val="0070C0"/>
                </a:solidFill>
              </a:rPr>
              <a:t>on the mean</a:t>
            </a:r>
            <a:r>
              <a:rPr lang="en-GB" altLang="it-IT" sz="2400" dirty="0"/>
              <a:t>, as happens using regression techniques  </a:t>
            </a:r>
          </a:p>
          <a:p>
            <a:pPr lvl="1"/>
            <a:r>
              <a:rPr lang="en-GB" altLang="it-IT" dirty="0">
                <a:solidFill>
                  <a:srgbClr val="0070C0"/>
                </a:solidFill>
              </a:rPr>
              <a:t>on individual cases</a:t>
            </a:r>
            <a:r>
              <a:rPr lang="en-GB" altLang="it-IT" sz="2400" dirty="0"/>
              <a:t>, as happens using OECD-style standard family type calculations</a:t>
            </a:r>
          </a:p>
          <a:p>
            <a:endParaRPr lang="en-US" sz="2400" dirty="0"/>
          </a:p>
        </p:txBody>
      </p:sp>
    </p:spTree>
    <p:extLst>
      <p:ext uri="{BB962C8B-B14F-4D97-AF65-F5344CB8AC3E}">
        <p14:creationId xmlns:p14="http://schemas.microsoft.com/office/powerpoint/2010/main" val="237795694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E07EB7-3D0D-F64A-B437-5668FE85C289}"/>
              </a:ext>
            </a:extLst>
          </p:cNvPr>
          <p:cNvSpPr>
            <a:spLocks noGrp="1"/>
          </p:cNvSpPr>
          <p:nvPr>
            <p:ph idx="1"/>
          </p:nvPr>
        </p:nvSpPr>
        <p:spPr>
          <a:xfrm>
            <a:off x="457200" y="1772816"/>
            <a:ext cx="8229600" cy="4525963"/>
          </a:xfrm>
        </p:spPr>
        <p:txBody>
          <a:bodyPr>
            <a:normAutofit fontScale="85000" lnSpcReduction="10000"/>
          </a:bodyPr>
          <a:lstStyle/>
          <a:p>
            <a:r>
              <a:rPr lang="en-GB" dirty="0" err="1">
                <a:solidFill>
                  <a:srgbClr val="C00000"/>
                </a:solidFill>
              </a:rPr>
              <a:t>Who_Must_Be_Elig</a:t>
            </a:r>
            <a:r>
              <a:rPr lang="en-GB" dirty="0"/>
              <a:t>: calculations of the function are carried out if…</a:t>
            </a:r>
          </a:p>
          <a:p>
            <a:pPr lvl="1"/>
            <a:r>
              <a:rPr lang="en-GB" b="1" dirty="0"/>
              <a:t>one</a:t>
            </a:r>
            <a:r>
              <a:rPr lang="en-GB" dirty="0"/>
              <a:t>: one member of the assessment unit is eligible</a:t>
            </a:r>
          </a:p>
          <a:p>
            <a:pPr lvl="1"/>
            <a:r>
              <a:rPr lang="en-GB" b="1" dirty="0" err="1"/>
              <a:t>one_adult</a:t>
            </a:r>
            <a:r>
              <a:rPr lang="en-GB" dirty="0"/>
              <a:t>: one adult member of the assessment unit is eligible</a:t>
            </a:r>
          </a:p>
          <a:p>
            <a:pPr lvl="1"/>
            <a:r>
              <a:rPr lang="en-GB" b="1" dirty="0"/>
              <a:t>all</a:t>
            </a:r>
            <a:r>
              <a:rPr lang="en-GB" dirty="0"/>
              <a:t>: all members of the assessment unit are eligible</a:t>
            </a:r>
          </a:p>
          <a:p>
            <a:pPr lvl="1"/>
            <a:r>
              <a:rPr lang="en-GB" b="1" dirty="0" err="1"/>
              <a:t>all_adults</a:t>
            </a:r>
            <a:r>
              <a:rPr lang="en-GB" dirty="0"/>
              <a:t>: all adult members of the assessment unit are eligible</a:t>
            </a:r>
          </a:p>
          <a:p>
            <a:pPr lvl="1"/>
            <a:r>
              <a:rPr lang="en-GB" b="1" dirty="0"/>
              <a:t>nobody</a:t>
            </a:r>
            <a:r>
              <a:rPr lang="en-GB" dirty="0"/>
              <a:t>: calculations are carried out for each assessment unit (default)</a:t>
            </a:r>
          </a:p>
          <a:p>
            <a:endParaRPr lang="en-GB" dirty="0"/>
          </a:p>
          <a:p>
            <a:r>
              <a:rPr lang="en-GB" dirty="0"/>
              <a:t>By default eligibility result is saved in the variable </a:t>
            </a:r>
            <a:r>
              <a:rPr lang="en-GB" dirty="0" err="1">
                <a:solidFill>
                  <a:srgbClr val="C00000"/>
                </a:solidFill>
              </a:rPr>
              <a:t>sel_s</a:t>
            </a:r>
            <a:r>
              <a:rPr lang="en-GB" dirty="0">
                <a:solidFill>
                  <a:srgbClr val="C00000"/>
                </a:solidFill>
              </a:rPr>
              <a:t> </a:t>
            </a:r>
          </a:p>
          <a:p>
            <a:pPr marL="0" indent="0">
              <a:buNone/>
            </a:pPr>
            <a:r>
              <a:rPr lang="en-GB" dirty="0">
                <a:solidFill>
                  <a:srgbClr val="C00000"/>
                </a:solidFill>
              </a:rPr>
              <a:t>    </a:t>
            </a:r>
            <a:r>
              <a:rPr lang="en-GB" dirty="0"/>
              <a:t>(can use other variable in parameter </a:t>
            </a:r>
            <a:r>
              <a:rPr lang="en-GB" dirty="0" err="1"/>
              <a:t>elig_var</a:t>
            </a:r>
            <a:r>
              <a:rPr lang="en-GB" dirty="0"/>
              <a:t>)</a:t>
            </a:r>
          </a:p>
          <a:p>
            <a:pPr lvl="1"/>
            <a:r>
              <a:rPr lang="en-GB" dirty="0"/>
              <a:t>0: person is not eligible</a:t>
            </a:r>
          </a:p>
          <a:p>
            <a:pPr lvl="1"/>
            <a:r>
              <a:rPr lang="en-GB" dirty="0"/>
              <a:t>1: person is eligible</a:t>
            </a:r>
          </a:p>
          <a:p>
            <a:endParaRPr lang="en-GB" dirty="0"/>
          </a:p>
          <a:p>
            <a:endParaRPr lang="en-US" dirty="0"/>
          </a:p>
        </p:txBody>
      </p:sp>
      <p:sp>
        <p:nvSpPr>
          <p:cNvPr id="4" name="Slide Number Placeholder 3">
            <a:extLst>
              <a:ext uri="{FF2B5EF4-FFF2-40B4-BE49-F238E27FC236}">
                <a16:creationId xmlns:a16="http://schemas.microsoft.com/office/drawing/2014/main" id="{A3DAFF2F-F110-9243-9E07-B84B014506C7}"/>
              </a:ext>
            </a:extLst>
          </p:cNvPr>
          <p:cNvSpPr>
            <a:spLocks noGrp="1"/>
          </p:cNvSpPr>
          <p:nvPr>
            <p:ph type="sldNum" sz="quarter" idx="12"/>
          </p:nvPr>
        </p:nvSpPr>
        <p:spPr/>
        <p:txBody>
          <a:bodyPr/>
          <a:lstStyle/>
          <a:p>
            <a:fld id="{C48A8FB8-C411-4B7B-B8DF-3C88CBE8C9E0}" type="slidenum">
              <a:rPr lang="en-GB" smtClean="0"/>
              <a:t>120</a:t>
            </a:fld>
            <a:endParaRPr lang="en-GB"/>
          </a:p>
        </p:txBody>
      </p:sp>
      <p:sp>
        <p:nvSpPr>
          <p:cNvPr id="7" name="Title 1">
            <a:extLst>
              <a:ext uri="{FF2B5EF4-FFF2-40B4-BE49-F238E27FC236}">
                <a16:creationId xmlns:a16="http://schemas.microsoft.com/office/drawing/2014/main" id="{62223D6C-89F8-3E4F-846A-D5A9CC7561A5}"/>
              </a:ext>
            </a:extLst>
          </p:cNvPr>
          <p:cNvSpPr>
            <a:spLocks noGrp="1"/>
          </p:cNvSpPr>
          <p:nvPr>
            <p:ph type="title"/>
          </p:nvPr>
        </p:nvSpPr>
        <p:spPr>
          <a:xfrm>
            <a:off x="457200" y="274638"/>
            <a:ext cx="8229600" cy="1143000"/>
          </a:xfrm>
        </p:spPr>
        <p:txBody>
          <a:bodyPr>
            <a:noAutofit/>
          </a:bodyPr>
          <a:lstStyle/>
          <a:p>
            <a:pPr algn="l"/>
            <a:r>
              <a:rPr lang="en-GB" dirty="0"/>
              <a:t>Functions: </a:t>
            </a:r>
            <a:r>
              <a:rPr lang="en-GB" i="1" dirty="0" err="1"/>
              <a:t>ArithOp</a:t>
            </a:r>
            <a:r>
              <a:rPr lang="en-GB" dirty="0"/>
              <a:t> (3)</a:t>
            </a:r>
            <a:br>
              <a:rPr lang="en-GB" dirty="0"/>
            </a:br>
            <a:r>
              <a:rPr lang="en-US" sz="2800" dirty="0"/>
              <a:t>Parameters: Eligibility </a:t>
            </a:r>
          </a:p>
        </p:txBody>
      </p:sp>
    </p:spTree>
    <p:extLst>
      <p:ext uri="{BB962C8B-B14F-4D97-AF65-F5344CB8AC3E}">
        <p14:creationId xmlns:p14="http://schemas.microsoft.com/office/powerpoint/2010/main" val="377349035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710867724"/>
              </p:ext>
            </p:extLst>
          </p:nvPr>
        </p:nvGraphicFramePr>
        <p:xfrm>
          <a:off x="4539825" y="2017861"/>
          <a:ext cx="4168806" cy="4118422"/>
        </p:xfrm>
        <a:graphic>
          <a:graphicData uri="http://schemas.openxmlformats.org/drawingml/2006/table">
            <a:tbl>
              <a:tblPr/>
              <a:tblGrid>
                <a:gridCol w="467093">
                  <a:extLst>
                    <a:ext uri="{9D8B030D-6E8A-4147-A177-3AD203B41FA5}">
                      <a16:colId xmlns:a16="http://schemas.microsoft.com/office/drawing/2014/main" val="20000"/>
                    </a:ext>
                  </a:extLst>
                </a:gridCol>
                <a:gridCol w="467093">
                  <a:extLst>
                    <a:ext uri="{9D8B030D-6E8A-4147-A177-3AD203B41FA5}">
                      <a16:colId xmlns:a16="http://schemas.microsoft.com/office/drawing/2014/main" val="20001"/>
                    </a:ext>
                  </a:extLst>
                </a:gridCol>
                <a:gridCol w="467093">
                  <a:extLst>
                    <a:ext uri="{9D8B030D-6E8A-4147-A177-3AD203B41FA5}">
                      <a16:colId xmlns:a16="http://schemas.microsoft.com/office/drawing/2014/main" val="20002"/>
                    </a:ext>
                  </a:extLst>
                </a:gridCol>
                <a:gridCol w="467093">
                  <a:extLst>
                    <a:ext uri="{9D8B030D-6E8A-4147-A177-3AD203B41FA5}">
                      <a16:colId xmlns:a16="http://schemas.microsoft.com/office/drawing/2014/main" val="20003"/>
                    </a:ext>
                  </a:extLst>
                </a:gridCol>
                <a:gridCol w="455416">
                  <a:extLst>
                    <a:ext uri="{9D8B030D-6E8A-4147-A177-3AD203B41FA5}">
                      <a16:colId xmlns:a16="http://schemas.microsoft.com/office/drawing/2014/main" val="20004"/>
                    </a:ext>
                  </a:extLst>
                </a:gridCol>
                <a:gridCol w="455416">
                  <a:extLst>
                    <a:ext uri="{9D8B030D-6E8A-4147-A177-3AD203B41FA5}">
                      <a16:colId xmlns:a16="http://schemas.microsoft.com/office/drawing/2014/main" val="20005"/>
                    </a:ext>
                  </a:extLst>
                </a:gridCol>
                <a:gridCol w="455416">
                  <a:extLst>
                    <a:ext uri="{9D8B030D-6E8A-4147-A177-3AD203B41FA5}">
                      <a16:colId xmlns:a16="http://schemas.microsoft.com/office/drawing/2014/main" val="20006"/>
                    </a:ext>
                  </a:extLst>
                </a:gridCol>
                <a:gridCol w="467093">
                  <a:extLst>
                    <a:ext uri="{9D8B030D-6E8A-4147-A177-3AD203B41FA5}">
                      <a16:colId xmlns:a16="http://schemas.microsoft.com/office/drawing/2014/main" val="20007"/>
                    </a:ext>
                  </a:extLst>
                </a:gridCol>
                <a:gridCol w="467093">
                  <a:extLst>
                    <a:ext uri="{9D8B030D-6E8A-4147-A177-3AD203B41FA5}">
                      <a16:colId xmlns:a16="http://schemas.microsoft.com/office/drawing/2014/main" val="20008"/>
                    </a:ext>
                  </a:extLst>
                </a:gridCol>
              </a:tblGrid>
              <a:tr h="284755">
                <a:tc>
                  <a:txBody>
                    <a:bodyPr/>
                    <a:lstStyle/>
                    <a:p>
                      <a:pPr algn="l" fontAlgn="b"/>
                      <a:r>
                        <a:rPr lang="en-GB" sz="1400" b="0" i="0" u="none" strike="noStrike" dirty="0">
                          <a:solidFill>
                            <a:srgbClr val="000000"/>
                          </a:solidFill>
                          <a:latin typeface="Verdana" pitchFamily="34" charset="0"/>
                        </a:rPr>
                        <a:t> </a:t>
                      </a: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400" b="0" i="0" u="none" strike="noStrike" dirty="0">
                          <a:solidFill>
                            <a:srgbClr val="000000"/>
                          </a:solidFill>
                          <a:latin typeface="Verdana" pitchFamily="34" charset="0"/>
                        </a:rPr>
                        <a:t>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400" b="0" i="0" u="none" strike="noStrike" dirty="0">
                          <a:solidFill>
                            <a:srgbClr val="000000"/>
                          </a:solidFill>
                          <a:latin typeface="Verdana" pitchFamily="34" charset="0"/>
                        </a:rPr>
                        <a:t>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400" b="0" i="0" u="none" strike="noStrike" dirty="0">
                          <a:solidFill>
                            <a:srgbClr val="000000"/>
                          </a:solidFill>
                          <a:latin typeface="Verdana" pitchFamily="34" charset="0"/>
                        </a:rPr>
                        <a:t> </a:t>
                      </a: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5">
                  <a:txBody>
                    <a:bodyPr/>
                    <a:lstStyle/>
                    <a:p>
                      <a:pPr algn="ctr" fontAlgn="b"/>
                      <a:r>
                        <a:rPr lang="en-GB" sz="1400" b="0" i="0" u="none" strike="noStrike" dirty="0">
                          <a:solidFill>
                            <a:srgbClr val="000000"/>
                          </a:solidFill>
                          <a:latin typeface="Verdana" pitchFamily="34" charset="0"/>
                        </a:rPr>
                        <a:t>Will the calculations in </a:t>
                      </a:r>
                      <a:r>
                        <a:rPr lang="en-GB" sz="1400" b="0" i="0" u="none" strike="noStrike" dirty="0" err="1">
                          <a:solidFill>
                            <a:srgbClr val="000000"/>
                          </a:solidFill>
                          <a:latin typeface="Verdana" pitchFamily="34" charset="0"/>
                        </a:rPr>
                        <a:t>ArithOp</a:t>
                      </a:r>
                      <a:r>
                        <a:rPr lang="en-GB" sz="1400" b="0" i="0" u="none" strike="noStrike" dirty="0">
                          <a:solidFill>
                            <a:srgbClr val="000000"/>
                          </a:solidFill>
                          <a:latin typeface="Verdana" pitchFamily="34" charset="0"/>
                        </a:rPr>
                        <a:t> be carried out if: </a:t>
                      </a:r>
                      <a:r>
                        <a:rPr lang="en-GB" sz="1400" b="1" i="0" u="none" strike="noStrike" dirty="0" err="1">
                          <a:solidFill>
                            <a:srgbClr val="000000"/>
                          </a:solidFill>
                          <a:latin typeface="Verdana" pitchFamily="34" charset="0"/>
                        </a:rPr>
                        <a:t>who_must_be_elig</a:t>
                      </a:r>
                      <a:r>
                        <a:rPr lang="en-GB" sz="1400" b="1" i="0" u="none" strike="noStrike" dirty="0">
                          <a:solidFill>
                            <a:srgbClr val="000000"/>
                          </a:solidFill>
                          <a:latin typeface="Verdana" pitchFamily="34" charset="0"/>
                        </a:rPr>
                        <a: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121978">
                <a:tc>
                  <a:txBody>
                    <a:bodyPr/>
                    <a:lstStyle/>
                    <a:p>
                      <a:pPr algn="l" fontAlgn="b"/>
                      <a:r>
                        <a:rPr lang="en-GB" sz="1400" b="0" i="0" u="none" strike="noStrike" dirty="0">
                          <a:solidFill>
                            <a:srgbClr val="000000"/>
                          </a:solidFill>
                          <a:latin typeface="Verdana" pitchFamily="34" charset="0"/>
                        </a:rPr>
                        <a:t>idhh</a:t>
                      </a:r>
                    </a:p>
                  </a:txBody>
                  <a:tcPr marL="7144" marR="7144" marT="7144" marB="81000" vert="vert27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latin typeface="Verdana" pitchFamily="34" charset="0"/>
                        </a:rPr>
                        <a:t>idperson</a:t>
                      </a:r>
                    </a:p>
                  </a:txBody>
                  <a:tcPr marL="7144" marR="7144" marT="7144" marB="81000" vert="vert27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latin typeface="Verdana" pitchFamily="34" charset="0"/>
                        </a:rPr>
                        <a:t>dag</a:t>
                      </a:r>
                    </a:p>
                  </a:txBody>
                  <a:tcPr marL="7144" marR="7144" marT="7144" marB="81000" vert="vert27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latin typeface="Verdana" pitchFamily="34" charset="0"/>
                        </a:rPr>
                        <a:t>sel_s</a:t>
                      </a:r>
                    </a:p>
                  </a:txBody>
                  <a:tcPr marL="7144" marR="7144" marT="7144" marB="81000" vert="vert27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latin typeface="Verdana" pitchFamily="34" charset="0"/>
                        </a:rPr>
                        <a:t>one</a:t>
                      </a:r>
                    </a:p>
                  </a:txBody>
                  <a:tcPr marL="7144" marR="7144" marT="7144" marB="81000" vert="vert27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latin typeface="Verdana" pitchFamily="34" charset="0"/>
                        </a:rPr>
                        <a:t>one_adult</a:t>
                      </a:r>
                    </a:p>
                  </a:txBody>
                  <a:tcPr marL="7144" marR="7144" marT="7144" marB="81000" vert="vert27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latin typeface="Verdana" pitchFamily="34" charset="0"/>
                        </a:rPr>
                        <a:t>all</a:t>
                      </a:r>
                    </a:p>
                  </a:txBody>
                  <a:tcPr marL="7144" marR="7144" marT="7144" marB="81000" vert="vert27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latin typeface="Verdana" pitchFamily="34" charset="0"/>
                        </a:rPr>
                        <a:t>all_adults</a:t>
                      </a:r>
                    </a:p>
                  </a:txBody>
                  <a:tcPr marL="7144" marR="7144" marT="7144" marB="81000" vert="vert27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latin typeface="Verdana" pitchFamily="34" charset="0"/>
                        </a:rPr>
                        <a:t>nobody</a:t>
                      </a:r>
                    </a:p>
                  </a:txBody>
                  <a:tcPr marL="7144" marR="7144" marT="7144" marB="81000" vert="vert27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8991">
                <a:tc>
                  <a:txBody>
                    <a:bodyPr/>
                    <a:lstStyle/>
                    <a:p>
                      <a:pPr algn="r" fontAlgn="b"/>
                      <a:r>
                        <a:rPr lang="en-GB" sz="1400" b="0" i="0" u="none" strike="noStrike" dirty="0">
                          <a:solidFill>
                            <a:srgbClr val="000000"/>
                          </a:solidFill>
                          <a:latin typeface="Verdana" pitchFamily="34" charset="0"/>
                        </a:rPr>
                        <a:t>1</a:t>
                      </a: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11</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80</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endParaRPr lang="en-GB" sz="1400" b="0" i="0" u="none" strike="noStrike" dirty="0">
                        <a:solidFill>
                          <a:srgbClr val="000000"/>
                        </a:solidFill>
                        <a:latin typeface="Verdana" pitchFamily="34" charset="0"/>
                      </a:endParaRPr>
                    </a:p>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8991">
                <a:tc>
                  <a:txBody>
                    <a:bodyPr/>
                    <a:lstStyle/>
                    <a:p>
                      <a:pPr algn="r" fontAlgn="b"/>
                      <a:r>
                        <a:rPr lang="en-GB" sz="1400" b="0" i="0" u="none" strike="noStrike" dirty="0">
                          <a:solidFill>
                            <a:srgbClr val="000000"/>
                          </a:solidFill>
                          <a:latin typeface="Verdana" pitchFamily="34" charset="0"/>
                        </a:rPr>
                        <a:t>1</a:t>
                      </a:r>
                    </a:p>
                  </a:txBody>
                  <a:tcPr marL="7144" marR="7144" marT="714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1400" b="0" i="0" u="none" strike="noStrike" dirty="0">
                          <a:solidFill>
                            <a:srgbClr val="000000"/>
                          </a:solidFill>
                          <a:latin typeface="Verdana" pitchFamily="34" charset="0"/>
                        </a:rPr>
                        <a:t>12</a:t>
                      </a:r>
                    </a:p>
                  </a:txBody>
                  <a:tcPr marL="7144" marR="7144" marT="7144" marB="0" anchor="b">
                    <a:lnL>
                      <a:noFill/>
                    </a:lnL>
                    <a:lnR>
                      <a:noFill/>
                    </a:lnR>
                    <a:lnT>
                      <a:noFill/>
                    </a:lnT>
                    <a:lnB>
                      <a:noFill/>
                    </a:lnB>
                  </a:tcPr>
                </a:tc>
                <a:tc>
                  <a:txBody>
                    <a:bodyPr/>
                    <a:lstStyle/>
                    <a:p>
                      <a:pPr algn="r" fontAlgn="b"/>
                      <a:r>
                        <a:rPr lang="en-GB" sz="1400" b="0" i="0" u="none" strike="noStrike" dirty="0">
                          <a:solidFill>
                            <a:srgbClr val="000000"/>
                          </a:solidFill>
                          <a:latin typeface="Verdana" pitchFamily="34" charset="0"/>
                        </a:rPr>
                        <a:t>60</a:t>
                      </a:r>
                    </a:p>
                  </a:txBody>
                  <a:tcPr marL="7144" marR="7144" marT="7144" marB="0" anchor="b">
                    <a:lnL>
                      <a:noFill/>
                    </a:lnL>
                    <a:lnR>
                      <a:noFill/>
                    </a:lnR>
                    <a:lnT>
                      <a:noFill/>
                    </a:lnT>
                    <a:lnB>
                      <a:noFill/>
                    </a:lnB>
                  </a:tcPr>
                </a:tc>
                <a:tc>
                  <a:txBody>
                    <a:bodyPr/>
                    <a:lstStyle/>
                    <a:p>
                      <a:pPr algn="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w="6350" cap="flat" cmpd="sng" algn="ctr">
                      <a:solidFill>
                        <a:srgbClr val="000000"/>
                      </a:solidFill>
                      <a:prstDash val="solid"/>
                      <a:round/>
                      <a:headEnd type="none" w="med" len="med"/>
                      <a:tailEnd type="none" w="med" len="med"/>
                    </a:lnL>
                    <a:lnR>
                      <a:noFill/>
                    </a:lnR>
                    <a:lnT>
                      <a:noFill/>
                    </a:lnT>
                    <a:lnB>
                      <a:noFill/>
                    </a:lnB>
                  </a:tcPr>
                </a:tc>
                <a:tc vMerge="1">
                  <a:txBody>
                    <a:bodyPr/>
                    <a:lstStyle/>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a:noFill/>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a:noFill/>
                    </a:lnB>
                  </a:tcPr>
                </a:tc>
                <a:tc vMerge="1">
                  <a:txBody>
                    <a:bodyPr/>
                    <a:lstStyle/>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a:noFill/>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98991">
                <a:tc>
                  <a:txBody>
                    <a:bodyPr/>
                    <a:lstStyle/>
                    <a:p>
                      <a:pPr algn="r" fontAlgn="b"/>
                      <a:r>
                        <a:rPr lang="en-GB" sz="1400" b="0" i="0" u="none" strike="noStrike" dirty="0">
                          <a:solidFill>
                            <a:srgbClr val="000000"/>
                          </a:solidFill>
                          <a:latin typeface="Verdana" pitchFamily="34" charset="0"/>
                        </a:rPr>
                        <a:t>1</a:t>
                      </a:r>
                    </a:p>
                  </a:txBody>
                  <a:tcPr marL="7144" marR="7144" marT="714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13</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40</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8991">
                <a:tc>
                  <a:txBody>
                    <a:bodyPr/>
                    <a:lstStyle/>
                    <a:p>
                      <a:pPr algn="r" fontAlgn="b"/>
                      <a:r>
                        <a:rPr lang="en-GB" sz="1400" b="0" i="0" u="none" strike="noStrike" dirty="0">
                          <a:solidFill>
                            <a:srgbClr val="000000"/>
                          </a:solidFill>
                          <a:latin typeface="Verdana" pitchFamily="34" charset="0"/>
                        </a:rPr>
                        <a:t>2</a:t>
                      </a: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21</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80</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b"/>
                      <a:r>
                        <a:rPr lang="en-GB" sz="1400" b="0" i="0" u="none" strike="noStrike" dirty="0">
                          <a:solidFill>
                            <a:srgbClr val="000000"/>
                          </a:solidFill>
                          <a:latin typeface="Verdana" pitchFamily="34" charset="0"/>
                        </a:rPr>
                        <a:t>?</a:t>
                      </a:r>
                    </a:p>
                    <a:p>
                      <a:pPr algn="r" fontAlgn="b"/>
                      <a:endParaRPr lang="en-GB" sz="1400" b="0" i="0" u="none" strike="noStrike" dirty="0">
                        <a:solidFill>
                          <a:srgbClr val="000000"/>
                        </a:solidFill>
                        <a:latin typeface="Verdana" pitchFamily="34" charset="0"/>
                      </a:endParaRP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4755">
                <a:tc>
                  <a:txBody>
                    <a:bodyPr/>
                    <a:lstStyle/>
                    <a:p>
                      <a:pPr algn="r" fontAlgn="b"/>
                      <a:r>
                        <a:rPr lang="en-GB" sz="1400" b="0" i="0" u="none" strike="noStrike" dirty="0">
                          <a:solidFill>
                            <a:srgbClr val="000000"/>
                          </a:solidFill>
                          <a:latin typeface="Verdana" pitchFamily="34" charset="0"/>
                        </a:rPr>
                        <a:t>2</a:t>
                      </a:r>
                    </a:p>
                  </a:txBody>
                  <a:tcPr marL="7144" marR="7144" marT="714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22</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6</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4755">
                <a:tc>
                  <a:txBody>
                    <a:bodyPr/>
                    <a:lstStyle/>
                    <a:p>
                      <a:pPr algn="r" fontAlgn="b"/>
                      <a:r>
                        <a:rPr lang="en-GB" sz="1400" b="0" i="0" u="none" strike="noStrike" dirty="0">
                          <a:solidFill>
                            <a:srgbClr val="000000"/>
                          </a:solidFill>
                          <a:latin typeface="Verdana" pitchFamily="34" charset="0"/>
                        </a:rPr>
                        <a:t>3</a:t>
                      </a: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31</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80</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latin typeface="Verdana" pitchFamily="34" charset="0"/>
                        </a:rPr>
                        <a:t>?</a:t>
                      </a: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latin typeface="Verdana" pitchFamily="34" charset="0"/>
                        </a:rPr>
                        <a:t>?</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latin typeface="Verdana" pitchFamily="34" charset="0"/>
                        </a:rPr>
                        <a:t>?</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latin typeface="Verdana" pitchFamily="34" charset="0"/>
                        </a:rPr>
                        <a:t>?</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4755">
                <a:tc>
                  <a:txBody>
                    <a:bodyPr/>
                    <a:lstStyle/>
                    <a:p>
                      <a:pPr algn="r" fontAlgn="b"/>
                      <a:r>
                        <a:rPr lang="en-GB" sz="1400" b="0" i="0" u="none" strike="noStrike" dirty="0">
                          <a:solidFill>
                            <a:srgbClr val="000000"/>
                          </a:solidFill>
                          <a:latin typeface="Verdana" pitchFamily="34" charset="0"/>
                        </a:rPr>
                        <a:t>4</a:t>
                      </a: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41</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40</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8991">
                <a:tc>
                  <a:txBody>
                    <a:bodyPr/>
                    <a:lstStyle/>
                    <a:p>
                      <a:pPr algn="r" fontAlgn="b"/>
                      <a:r>
                        <a:rPr lang="en-GB" sz="1400" b="0" i="0" u="none" strike="noStrike" dirty="0">
                          <a:solidFill>
                            <a:srgbClr val="000000"/>
                          </a:solidFill>
                          <a:latin typeface="Verdana" pitchFamily="34" charset="0"/>
                        </a:rPr>
                        <a:t>4</a:t>
                      </a:r>
                    </a:p>
                  </a:txBody>
                  <a:tcPr marL="7144" marR="7144" marT="714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42</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40</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6" name="Slide Number Placeholder 4"/>
          <p:cNvSpPr>
            <a:spLocks noGrp="1"/>
          </p:cNvSpPr>
          <p:nvPr>
            <p:ph type="sldNum" sz="quarter" idx="12"/>
          </p:nvPr>
        </p:nvSpPr>
        <p:spPr>
          <a:xfrm>
            <a:off x="7010400" y="0"/>
            <a:ext cx="2133600" cy="365125"/>
          </a:xfrm>
        </p:spPr>
        <p:txBody>
          <a:bodyPr/>
          <a:lstStyle/>
          <a:p>
            <a:pPr>
              <a:defRPr/>
            </a:pPr>
            <a:fld id="{65E8B585-CC83-464B-BAF9-91D1AE7F7663}" type="slidenum">
              <a:rPr lang="en-GB" smtClean="0"/>
              <a:pPr>
                <a:defRPr/>
              </a:pPr>
              <a:t>121</a:t>
            </a:fld>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512543013"/>
              </p:ext>
            </p:extLst>
          </p:nvPr>
        </p:nvGraphicFramePr>
        <p:xfrm>
          <a:off x="6112746" y="4725144"/>
          <a:ext cx="288032" cy="529208"/>
        </p:xfrm>
        <a:graphic>
          <a:graphicData uri="http://schemas.openxmlformats.org/drawingml/2006/table">
            <a:tbl>
              <a:tblPr>
                <a:tableStyleId>{5C22544A-7EE6-4342-B048-85BDC9FD1C3A}</a:tableStyleId>
              </a:tblPr>
              <a:tblGrid>
                <a:gridCol w="288032">
                  <a:extLst>
                    <a:ext uri="{9D8B030D-6E8A-4147-A177-3AD203B41FA5}">
                      <a16:colId xmlns:a16="http://schemas.microsoft.com/office/drawing/2014/main" val="20000"/>
                    </a:ext>
                  </a:extLst>
                </a:gridCol>
              </a:tblGrid>
              <a:tr h="264604">
                <a:tc>
                  <a:txBody>
                    <a:bodyPr/>
                    <a:lstStyle/>
                    <a:p>
                      <a:pPr algn="r" rtl="0" fontAlgn="b"/>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1</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extLst>
                  <a:ext uri="{0D108BD9-81ED-4DB2-BD59-A6C34878D82A}">
                    <a16:rowId xmlns:a16="http://schemas.microsoft.com/office/drawing/2014/main" val="10000"/>
                  </a:ext>
                </a:extLst>
              </a:tr>
              <a:tr h="264604">
                <a:tc>
                  <a:txBody>
                    <a:bodyPr/>
                    <a:lstStyle/>
                    <a:p>
                      <a:pPr algn="r" rtl="0" fontAlgn="b"/>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0</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55539962"/>
              </p:ext>
            </p:extLst>
          </p:nvPr>
        </p:nvGraphicFramePr>
        <p:xfrm>
          <a:off x="6035975" y="5294347"/>
          <a:ext cx="360040" cy="228600"/>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228600">
                <a:tc>
                  <a:txBody>
                    <a:bodyPr/>
                    <a:lstStyle/>
                    <a:p>
                      <a:pPr algn="r" rtl="0" fontAlgn="b"/>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1</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359486410"/>
              </p:ext>
            </p:extLst>
          </p:nvPr>
        </p:nvGraphicFramePr>
        <p:xfrm>
          <a:off x="6107983" y="5594003"/>
          <a:ext cx="288032" cy="529208"/>
        </p:xfrm>
        <a:graphic>
          <a:graphicData uri="http://schemas.openxmlformats.org/drawingml/2006/table">
            <a:tbl>
              <a:tblPr>
                <a:tableStyleId>{5C22544A-7EE6-4342-B048-85BDC9FD1C3A}</a:tableStyleId>
              </a:tblPr>
              <a:tblGrid>
                <a:gridCol w="288032">
                  <a:extLst>
                    <a:ext uri="{9D8B030D-6E8A-4147-A177-3AD203B41FA5}">
                      <a16:colId xmlns:a16="http://schemas.microsoft.com/office/drawing/2014/main" val="20000"/>
                    </a:ext>
                  </a:extLst>
                </a:gridCol>
              </a:tblGrid>
              <a:tr h="264604">
                <a:tc>
                  <a:txBody>
                    <a:bodyPr/>
                    <a:lstStyle/>
                    <a:p>
                      <a:pPr algn="r" rtl="0" fontAlgn="b"/>
                      <a:r>
                        <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b">
                    <a:solidFill>
                      <a:schemeClr val="bg1"/>
                    </a:solidFill>
                  </a:tcPr>
                </a:tc>
                <a:extLst>
                  <a:ext uri="{0D108BD9-81ED-4DB2-BD59-A6C34878D82A}">
                    <a16:rowId xmlns:a16="http://schemas.microsoft.com/office/drawing/2014/main" val="10000"/>
                  </a:ext>
                </a:extLst>
              </a:tr>
              <a:tr h="264604">
                <a:tc>
                  <a:txBody>
                    <a:bodyPr/>
                    <a:lstStyle/>
                    <a:p>
                      <a:pPr algn="r" rtl="0" fontAlgn="b"/>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0</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26833906"/>
              </p:ext>
            </p:extLst>
          </p:nvPr>
        </p:nvGraphicFramePr>
        <p:xfrm>
          <a:off x="6491659" y="3861048"/>
          <a:ext cx="360040" cy="810243"/>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810243">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437154977"/>
              </p:ext>
            </p:extLst>
          </p:nvPr>
        </p:nvGraphicFramePr>
        <p:xfrm>
          <a:off x="6491659" y="4782863"/>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122610813"/>
              </p:ext>
            </p:extLst>
          </p:nvPr>
        </p:nvGraphicFramePr>
        <p:xfrm>
          <a:off x="6491659" y="5294347"/>
          <a:ext cx="360040" cy="222885"/>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216024">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364336932"/>
              </p:ext>
            </p:extLst>
          </p:nvPr>
        </p:nvGraphicFramePr>
        <p:xfrm>
          <a:off x="6491659" y="5646959"/>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b="0"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no</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266743593"/>
              </p:ext>
            </p:extLst>
          </p:nvPr>
        </p:nvGraphicFramePr>
        <p:xfrm>
          <a:off x="6923707" y="4782863"/>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904883174"/>
              </p:ext>
            </p:extLst>
          </p:nvPr>
        </p:nvGraphicFramePr>
        <p:xfrm>
          <a:off x="7355755" y="4782863"/>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b="0"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no</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505612213"/>
              </p:ext>
            </p:extLst>
          </p:nvPr>
        </p:nvGraphicFramePr>
        <p:xfrm>
          <a:off x="7859811" y="4782863"/>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916908874"/>
              </p:ext>
            </p:extLst>
          </p:nvPr>
        </p:nvGraphicFramePr>
        <p:xfrm>
          <a:off x="8291859" y="4782863"/>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055611105"/>
              </p:ext>
            </p:extLst>
          </p:nvPr>
        </p:nvGraphicFramePr>
        <p:xfrm>
          <a:off x="6923707" y="5294347"/>
          <a:ext cx="360040" cy="222885"/>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216024">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4043840610"/>
              </p:ext>
            </p:extLst>
          </p:nvPr>
        </p:nvGraphicFramePr>
        <p:xfrm>
          <a:off x="7355755" y="5294347"/>
          <a:ext cx="360040" cy="222885"/>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216024">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462439734"/>
              </p:ext>
            </p:extLst>
          </p:nvPr>
        </p:nvGraphicFramePr>
        <p:xfrm>
          <a:off x="7859811" y="5294347"/>
          <a:ext cx="360040" cy="222885"/>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216024">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4125462771"/>
              </p:ext>
            </p:extLst>
          </p:nvPr>
        </p:nvGraphicFramePr>
        <p:xfrm>
          <a:off x="8291859" y="5294347"/>
          <a:ext cx="360040" cy="222885"/>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216024">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4213855031"/>
              </p:ext>
            </p:extLst>
          </p:nvPr>
        </p:nvGraphicFramePr>
        <p:xfrm>
          <a:off x="6923707" y="5646959"/>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b="0"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no</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4089794236"/>
              </p:ext>
            </p:extLst>
          </p:nvPr>
        </p:nvGraphicFramePr>
        <p:xfrm>
          <a:off x="7355755" y="5646959"/>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b="0"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no</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461504523"/>
              </p:ext>
            </p:extLst>
          </p:nvPr>
        </p:nvGraphicFramePr>
        <p:xfrm>
          <a:off x="7787803" y="5646959"/>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b="0"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no</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3948270203"/>
              </p:ext>
            </p:extLst>
          </p:nvPr>
        </p:nvGraphicFramePr>
        <p:xfrm>
          <a:off x="8291859" y="5646959"/>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b="0"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1050246935"/>
              </p:ext>
            </p:extLst>
          </p:nvPr>
        </p:nvGraphicFramePr>
        <p:xfrm>
          <a:off x="6035975" y="3893947"/>
          <a:ext cx="360040" cy="781311"/>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260437">
                <a:tc>
                  <a:txBody>
                    <a:bodyPr/>
                    <a:lstStyle/>
                    <a:p>
                      <a:pPr algn="r" rtl="0" fontAlgn="b"/>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1</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extLst>
                  <a:ext uri="{0D108BD9-81ED-4DB2-BD59-A6C34878D82A}">
                    <a16:rowId xmlns:a16="http://schemas.microsoft.com/office/drawing/2014/main" val="10000"/>
                  </a:ext>
                </a:extLst>
              </a:tr>
              <a:tr h="260437">
                <a:tc>
                  <a:txBody>
                    <a:bodyPr/>
                    <a:lstStyle/>
                    <a:p>
                      <a:pPr algn="r" rtl="0" fontAlgn="b"/>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0</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extLst>
                  <a:ext uri="{0D108BD9-81ED-4DB2-BD59-A6C34878D82A}">
                    <a16:rowId xmlns:a16="http://schemas.microsoft.com/office/drawing/2014/main" val="10001"/>
                  </a:ext>
                </a:extLst>
              </a:tr>
              <a:tr h="260437">
                <a:tc>
                  <a:txBody>
                    <a:bodyPr/>
                    <a:lstStyle/>
                    <a:p>
                      <a:pPr algn="r" rtl="0" fontAlgn="b"/>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0</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extLst>
                  <a:ext uri="{0D108BD9-81ED-4DB2-BD59-A6C34878D82A}">
                    <a16:rowId xmlns:a16="http://schemas.microsoft.com/office/drawing/2014/main" val="10002"/>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2453048845"/>
              </p:ext>
            </p:extLst>
          </p:nvPr>
        </p:nvGraphicFramePr>
        <p:xfrm>
          <a:off x="8291859" y="3861048"/>
          <a:ext cx="360040" cy="810243"/>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810243">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3349497863"/>
              </p:ext>
            </p:extLst>
          </p:nvPr>
        </p:nvGraphicFramePr>
        <p:xfrm>
          <a:off x="6923707" y="3861048"/>
          <a:ext cx="360040" cy="810243"/>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810243">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68301671"/>
              </p:ext>
            </p:extLst>
          </p:nvPr>
        </p:nvGraphicFramePr>
        <p:xfrm>
          <a:off x="7355755" y="3861048"/>
          <a:ext cx="360040" cy="810243"/>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810243">
                <a:tc>
                  <a:txBody>
                    <a:bodyPr/>
                    <a:lstStyle/>
                    <a:p>
                      <a:pPr algn="ctr" rtl="0" fontAlgn="ctr"/>
                      <a:r>
                        <a:rPr lang="en-GB" sz="1400" b="0"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no</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971947341"/>
              </p:ext>
            </p:extLst>
          </p:nvPr>
        </p:nvGraphicFramePr>
        <p:xfrm>
          <a:off x="7859811" y="3861048"/>
          <a:ext cx="360040" cy="810243"/>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810243">
                <a:tc>
                  <a:txBody>
                    <a:bodyPr/>
                    <a:lstStyle/>
                    <a:p>
                      <a:pPr algn="ctr" rtl="0" fontAlgn="ctr"/>
                      <a:r>
                        <a:rPr lang="en-GB" sz="1400" b="0"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no</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2792704406"/>
              </p:ext>
            </p:extLst>
          </p:nvPr>
        </p:nvGraphicFramePr>
        <p:xfrm>
          <a:off x="86816" y="2824356"/>
          <a:ext cx="4402635" cy="3304380"/>
        </p:xfrm>
        <a:graphic>
          <a:graphicData uri="http://schemas.openxmlformats.org/drawingml/2006/table">
            <a:tbl>
              <a:tblPr/>
              <a:tblGrid>
                <a:gridCol w="104700">
                  <a:extLst>
                    <a:ext uri="{9D8B030D-6E8A-4147-A177-3AD203B41FA5}">
                      <a16:colId xmlns:a16="http://schemas.microsoft.com/office/drawing/2014/main" val="20000"/>
                    </a:ext>
                  </a:extLst>
                </a:gridCol>
                <a:gridCol w="1281782">
                  <a:extLst>
                    <a:ext uri="{9D8B030D-6E8A-4147-A177-3AD203B41FA5}">
                      <a16:colId xmlns:a16="http://schemas.microsoft.com/office/drawing/2014/main" val="20001"/>
                    </a:ext>
                  </a:extLst>
                </a:gridCol>
                <a:gridCol w="1116800">
                  <a:extLst>
                    <a:ext uri="{9D8B030D-6E8A-4147-A177-3AD203B41FA5}">
                      <a16:colId xmlns:a16="http://schemas.microsoft.com/office/drawing/2014/main" val="20002"/>
                    </a:ext>
                  </a:extLst>
                </a:gridCol>
                <a:gridCol w="1899353">
                  <a:extLst>
                    <a:ext uri="{9D8B030D-6E8A-4147-A177-3AD203B41FA5}">
                      <a16:colId xmlns:a16="http://schemas.microsoft.com/office/drawing/2014/main" val="20003"/>
                    </a:ext>
                  </a:extLst>
                </a:gridCol>
              </a:tblGrid>
              <a:tr h="200025">
                <a:tc gridSpan="2">
                  <a:txBody>
                    <a:bodyPr/>
                    <a:lstStyle/>
                    <a:p>
                      <a:pPr algn="l" fontAlgn="ctr"/>
                      <a:r>
                        <a:rPr lang="en-GB" sz="117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17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17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76039">
                <a:tc gridSpan="2">
                  <a:txBody>
                    <a:bodyPr/>
                    <a:lstStyle/>
                    <a:p>
                      <a:pPr algn="l" fontAlgn="ctr"/>
                      <a:r>
                        <a:rPr lang="en-GB" sz="1170" b="1" i="0" u="none" strike="noStrike">
                          <a:solidFill>
                            <a:srgbClr val="000000"/>
                          </a:solidFill>
                          <a:effectLst/>
                          <a:latin typeface="Calibri"/>
                        </a:rPr>
                        <a:t>Elig</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17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170" b="0" i="0" u="none" strike="noStrike" dirty="0">
                          <a:solidFill>
                            <a:srgbClr val="000000"/>
                          </a:solidFill>
                          <a:effectLst/>
                          <a:latin typeface="Calibri"/>
                        </a:rPr>
                        <a:t>Made-up example: eligibility condition for social assistance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00050">
                <a:tc>
                  <a:txBody>
                    <a:bodyPr/>
                    <a:lstStyle/>
                    <a:p>
                      <a:pPr algn="l" fontAlgn="b"/>
                      <a:r>
                        <a:rPr lang="en-GB" sz="117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170" b="0" i="0" u="none" strike="noStrike">
                          <a:solidFill>
                            <a:srgbClr val="000000"/>
                          </a:solidFill>
                          <a:effectLst/>
                          <a:latin typeface="Calibri"/>
                        </a:rPr>
                        <a:t>elig_cond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dag&gt;=80</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individual should be of age (dag) of 80+ years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52425">
                <a:tc>
                  <a:txBody>
                    <a:bodyPr/>
                    <a:lstStyle/>
                    <a:p>
                      <a:pPr algn="l" fontAlgn="b"/>
                      <a:r>
                        <a:rPr lang="en-GB" sz="117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tu_individual_uk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assessment unit is the INDIVIDUAL</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42876">
                <a:tc gridSpan="2">
                  <a:txBody>
                    <a:bodyPr/>
                    <a:lstStyle/>
                    <a:p>
                      <a:pPr algn="l" fontAlgn="ctr"/>
                      <a:r>
                        <a:rPr lang="en-GB" sz="1170" b="1" i="0" u="none" strike="noStrike">
                          <a:solidFill>
                            <a:srgbClr val="000000"/>
                          </a:solidFill>
                          <a:effectLst/>
                          <a:latin typeface="Calibri"/>
                        </a:rPr>
                        <a:t>ArithOp</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17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170" b="0" i="0" u="none" strike="noStrike" dirty="0">
                          <a:solidFill>
                            <a:srgbClr val="000000"/>
                          </a:solidFill>
                          <a:effectLst/>
                          <a:latin typeface="Calibri"/>
                        </a:rPr>
                        <a:t>Made-up example: social assistance amount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379836">
                <a:tc>
                  <a:txBody>
                    <a:bodyPr/>
                    <a:lstStyle/>
                    <a:p>
                      <a:pPr algn="l" fontAlgn="b"/>
                      <a:r>
                        <a:rPr lang="en-GB" sz="117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170" b="0" i="0" u="none" strike="noStrike">
                          <a:solidFill>
                            <a:srgbClr val="000000"/>
                          </a:solidFill>
                          <a:effectLst/>
                          <a:latin typeface="Calibri"/>
                        </a:rPr>
                        <a:t>Who_Must_Be_Elig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dirty="0">
                          <a:solidFill>
                            <a:srgbClr val="FF0000"/>
                          </a:solidFill>
                          <a:effectLst/>
                          <a:latin typeface="Calibri"/>
                        </a:rPr>
                        <a: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who in the assessment unit must fulfil eligibility condition</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88032">
                <a:tc>
                  <a:txBody>
                    <a:bodyPr/>
                    <a:lstStyle/>
                    <a:p>
                      <a:pPr algn="l" fontAlgn="b"/>
                      <a:r>
                        <a:rPr lang="en-GB" sz="117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17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100#m</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dirty="0">
                          <a:solidFill>
                            <a:srgbClr val="000000"/>
                          </a:solidFill>
                          <a:effectLst/>
                          <a:latin typeface="Calibri"/>
                        </a:rPr>
                        <a:t>benefit amount is £100</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61975">
                <a:tc>
                  <a:txBody>
                    <a:bodyPr/>
                    <a:lstStyle/>
                    <a:p>
                      <a:pPr algn="l" fontAlgn="b"/>
                      <a:r>
                        <a:rPr lang="en-GB" sz="117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17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bsa_s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dirty="0">
                          <a:solidFill>
                            <a:srgbClr val="000000"/>
                          </a:solidFill>
                          <a:effectLst/>
                          <a:latin typeface="Calibri"/>
                        </a:rPr>
                        <a:t>result saved in the variable </a:t>
                      </a:r>
                      <a:r>
                        <a:rPr lang="en-GB" sz="1170" b="0" i="0" u="none" strike="noStrike" dirty="0" err="1">
                          <a:solidFill>
                            <a:srgbClr val="000000"/>
                          </a:solidFill>
                          <a:effectLst/>
                          <a:latin typeface="Calibri"/>
                        </a:rPr>
                        <a:t>bsa_s</a:t>
                      </a:r>
                      <a:r>
                        <a:rPr lang="en-GB" sz="1170" b="0" i="0" u="none" strike="noStrike" dirty="0">
                          <a:solidFill>
                            <a:srgbClr val="000000"/>
                          </a:solidFill>
                          <a:effectLst/>
                          <a:latin typeface="Calibri"/>
                        </a:rPr>
                        <a:t> (b: benefit, </a:t>
                      </a:r>
                      <a:r>
                        <a:rPr lang="en-GB" sz="1170" b="0" i="0" u="none" strike="noStrike" dirty="0" err="1">
                          <a:solidFill>
                            <a:srgbClr val="000000"/>
                          </a:solidFill>
                          <a:effectLst/>
                          <a:latin typeface="Calibri"/>
                        </a:rPr>
                        <a:t>sa</a:t>
                      </a:r>
                      <a:r>
                        <a:rPr lang="en-GB" sz="1170" b="0" i="0" u="none" strike="noStrike" dirty="0">
                          <a:solidFill>
                            <a:srgbClr val="000000"/>
                          </a:solidFill>
                          <a:effectLst/>
                          <a:latin typeface="Calibri"/>
                        </a:rPr>
                        <a:t>: social assistance, _s: simulated)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42900">
                <a:tc>
                  <a:txBody>
                    <a:bodyPr/>
                    <a:lstStyle/>
                    <a:p>
                      <a:pPr algn="l" fontAlgn="b"/>
                      <a:r>
                        <a:rPr lang="en-GB" sz="117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17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tu_household_uk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dirty="0">
                          <a:solidFill>
                            <a:srgbClr val="000000"/>
                          </a:solidFill>
                          <a:effectLst/>
                          <a:latin typeface="Calibri"/>
                        </a:rPr>
                        <a:t>assessment unit is the HOUSEHOLD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37" name="Title 1">
            <a:extLst>
              <a:ext uri="{FF2B5EF4-FFF2-40B4-BE49-F238E27FC236}">
                <a16:creationId xmlns:a16="http://schemas.microsoft.com/office/drawing/2014/main" id="{40A196D9-61C6-47A4-8898-C2B97CF2E339}"/>
              </a:ext>
            </a:extLst>
          </p:cNvPr>
          <p:cNvSpPr>
            <a:spLocks noGrp="1"/>
          </p:cNvSpPr>
          <p:nvPr>
            <p:ph type="title"/>
          </p:nvPr>
        </p:nvSpPr>
        <p:spPr>
          <a:xfrm>
            <a:off x="457200" y="274638"/>
            <a:ext cx="8229600" cy="1143000"/>
          </a:xfrm>
        </p:spPr>
        <p:txBody>
          <a:bodyPr>
            <a:noAutofit/>
          </a:bodyPr>
          <a:lstStyle/>
          <a:p>
            <a:pPr algn="l"/>
            <a:r>
              <a:rPr lang="en-GB" dirty="0"/>
              <a:t>Functions: </a:t>
            </a:r>
            <a:r>
              <a:rPr lang="en-GB" i="1" dirty="0" err="1"/>
              <a:t>ArithOp</a:t>
            </a:r>
            <a:r>
              <a:rPr lang="en-GB" dirty="0"/>
              <a:t> (4)</a:t>
            </a:r>
            <a:br>
              <a:rPr lang="en-GB" dirty="0"/>
            </a:br>
            <a:r>
              <a:rPr lang="en-US" sz="2800" dirty="0"/>
              <a:t>Parameters: Eligibility </a:t>
            </a:r>
          </a:p>
        </p:txBody>
      </p:sp>
      <p:sp>
        <p:nvSpPr>
          <p:cNvPr id="11" name="TextBox 10">
            <a:extLst>
              <a:ext uri="{FF2B5EF4-FFF2-40B4-BE49-F238E27FC236}">
                <a16:creationId xmlns:a16="http://schemas.microsoft.com/office/drawing/2014/main" id="{C082F406-0E45-CF35-3837-391AC68CC947}"/>
              </a:ext>
            </a:extLst>
          </p:cNvPr>
          <p:cNvSpPr txBox="1"/>
          <p:nvPr/>
        </p:nvSpPr>
        <p:spPr>
          <a:xfrm>
            <a:off x="243325" y="2522220"/>
            <a:ext cx="4200856" cy="2831544"/>
          </a:xfrm>
          <a:prstGeom prst="rect">
            <a:avLst/>
          </a:prstGeom>
          <a:solidFill>
            <a:srgbClr val="002060"/>
          </a:solidFill>
          <a:ln>
            <a:solidFill>
              <a:srgbClr val="002060"/>
            </a:solidFill>
          </a:ln>
        </p:spPr>
        <p:txBody>
          <a:bodyPr wrap="square" rtlCol="0">
            <a:spAutoFit/>
          </a:bodyPr>
          <a:lstStyle/>
          <a:p>
            <a:pPr>
              <a:spcBef>
                <a:spcPts val="1200"/>
              </a:spcBef>
              <a:spcAft>
                <a:spcPts val="1200"/>
              </a:spcAft>
            </a:pPr>
            <a:r>
              <a:rPr lang="en-AU" sz="2400" dirty="0">
                <a:solidFill>
                  <a:schemeClr val="bg1">
                    <a:lumMod val="95000"/>
                  </a:schemeClr>
                </a:solidFill>
              </a:rPr>
              <a:t>Which units will be eligible when </a:t>
            </a:r>
            <a:r>
              <a:rPr lang="en-AU" sz="2400" dirty="0" err="1">
                <a:solidFill>
                  <a:schemeClr val="bg1">
                    <a:lumMod val="95000"/>
                  </a:schemeClr>
                </a:solidFill>
              </a:rPr>
              <a:t>who_must_be_elig</a:t>
            </a:r>
            <a:r>
              <a:rPr lang="en-AU" sz="2400" dirty="0">
                <a:solidFill>
                  <a:schemeClr val="bg1">
                    <a:lumMod val="95000"/>
                  </a:schemeClr>
                </a:solidFill>
              </a:rPr>
              <a:t> set to nobody?</a:t>
            </a:r>
          </a:p>
          <a:p>
            <a:pPr marL="342900" indent="-342900">
              <a:buAutoNum type="alphaLcParenR"/>
            </a:pPr>
            <a:r>
              <a:rPr lang="en-AU" sz="2400" dirty="0">
                <a:solidFill>
                  <a:schemeClr val="bg1">
                    <a:lumMod val="95000"/>
                  </a:schemeClr>
                </a:solidFill>
              </a:rPr>
              <a:t>Only 1 and 2</a:t>
            </a:r>
          </a:p>
          <a:p>
            <a:pPr marL="342900" indent="-342900">
              <a:buAutoNum type="alphaLcParenR"/>
            </a:pPr>
            <a:r>
              <a:rPr lang="en-AU" sz="2400" dirty="0">
                <a:solidFill>
                  <a:schemeClr val="bg1">
                    <a:lumMod val="95000"/>
                  </a:schemeClr>
                </a:solidFill>
              </a:rPr>
              <a:t>Only 4</a:t>
            </a:r>
          </a:p>
          <a:p>
            <a:pPr marL="342900" indent="-342900">
              <a:buAutoNum type="alphaLcParenR"/>
            </a:pPr>
            <a:r>
              <a:rPr lang="en-AU" sz="2400" dirty="0">
                <a:solidFill>
                  <a:schemeClr val="bg1">
                    <a:lumMod val="95000"/>
                  </a:schemeClr>
                </a:solidFill>
              </a:rPr>
              <a:t>Only 3</a:t>
            </a:r>
          </a:p>
          <a:p>
            <a:pPr marL="342900" indent="-342900">
              <a:buAutoNum type="alphaLcParenR"/>
            </a:pPr>
            <a:r>
              <a:rPr lang="en-AU" sz="2400" dirty="0">
                <a:solidFill>
                  <a:schemeClr val="bg1">
                    <a:lumMod val="95000"/>
                  </a:schemeClr>
                </a:solidFill>
              </a:rPr>
              <a:t>1, 2, 3 and 4</a:t>
            </a:r>
          </a:p>
        </p:txBody>
      </p:sp>
    </p:spTree>
    <p:extLst>
      <p:ext uri="{BB962C8B-B14F-4D97-AF65-F5344CB8AC3E}">
        <p14:creationId xmlns:p14="http://schemas.microsoft.com/office/powerpoint/2010/main" val="169283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sz="half" idx="1"/>
          </p:nvPr>
        </p:nvSpPr>
        <p:spPr>
          <a:xfrm>
            <a:off x="323528" y="1309368"/>
            <a:ext cx="8640960" cy="1196752"/>
          </a:xfrm>
          <a:noFill/>
        </p:spPr>
        <p:txBody>
          <a:bodyPr>
            <a:normAutofit/>
          </a:bodyPr>
          <a:lstStyle/>
          <a:p>
            <a:pPr lvl="2"/>
            <a:r>
              <a:rPr lang="en-GB" sz="1600" dirty="0" err="1"/>
              <a:t>Elig</a:t>
            </a:r>
            <a:r>
              <a:rPr lang="en-GB" sz="1600" dirty="0"/>
              <a:t>: if not specified, result is stored in </a:t>
            </a:r>
            <a:r>
              <a:rPr lang="en-GB" sz="1600" dirty="0" err="1">
                <a:sym typeface="Wingdings" pitchFamily="2" charset="2"/>
              </a:rPr>
              <a:t>sel_s</a:t>
            </a:r>
            <a:endParaRPr lang="en-GB" sz="1600" dirty="0">
              <a:sym typeface="Wingdings" pitchFamily="2" charset="2"/>
            </a:endParaRPr>
          </a:p>
          <a:p>
            <a:pPr lvl="2"/>
            <a:r>
              <a:rPr lang="en-GB" sz="1600" dirty="0" err="1"/>
              <a:t>ArithOp</a:t>
            </a:r>
            <a:r>
              <a:rPr lang="en-GB" sz="1600" dirty="0"/>
              <a:t>: Either </a:t>
            </a:r>
            <a:r>
              <a:rPr lang="en-GB" sz="1600" dirty="0" err="1"/>
              <a:t>output_var</a:t>
            </a:r>
            <a:r>
              <a:rPr lang="en-GB" sz="1600" dirty="0"/>
              <a:t> or </a:t>
            </a:r>
            <a:r>
              <a:rPr lang="en-GB" sz="1600" dirty="0" err="1"/>
              <a:t>output_add_var</a:t>
            </a:r>
            <a:r>
              <a:rPr lang="en-GB" sz="1600" dirty="0"/>
              <a:t> must be indicated</a:t>
            </a:r>
          </a:p>
          <a:p>
            <a:pPr lvl="1" eaLnBrk="1" hangingPunct="1"/>
            <a:endParaRPr lang="en-GB" dirty="0">
              <a:sym typeface="Wingdings" pitchFamily="2" charset="2"/>
            </a:endParaRPr>
          </a:p>
          <a:p>
            <a:pPr lvl="1" eaLnBrk="1" hangingPunct="1"/>
            <a:endParaRPr lang="en-GB" dirty="0">
              <a:sym typeface="Wingdings" pitchFamily="2" charset="2"/>
            </a:endParaRPr>
          </a:p>
          <a:p>
            <a:pPr lvl="1" eaLnBrk="1" hangingPunct="1"/>
            <a:endParaRPr lang="en-GB" dirty="0">
              <a:sym typeface="Wingdings" pitchFamily="2" charset="2"/>
            </a:endParaRPr>
          </a:p>
          <a:p>
            <a:pPr lvl="1" eaLnBrk="1" hangingPunct="1"/>
            <a:endParaRPr lang="en-GB" dirty="0">
              <a:sym typeface="Wingdings" pitchFamily="2" charset="2"/>
            </a:endParaRPr>
          </a:p>
          <a:p>
            <a:pPr lvl="1" eaLnBrk="1" hangingPunct="1"/>
            <a:endParaRPr lang="en-GB" dirty="0">
              <a:sym typeface="Wingdings" pitchFamily="2" charset="2"/>
            </a:endParaRPr>
          </a:p>
          <a:p>
            <a:pPr lvl="1" eaLnBrk="1" hangingPunct="1"/>
            <a:endParaRPr lang="en-GB" dirty="0">
              <a:sym typeface="Wingdings" pitchFamily="2" charset="2"/>
            </a:endParaRPr>
          </a:p>
          <a:p>
            <a:pPr lvl="1" eaLnBrk="1" hangingPunct="1"/>
            <a:endParaRPr lang="en-GB" dirty="0"/>
          </a:p>
          <a:p>
            <a:pPr lvl="1" eaLnBrk="1" hangingPunct="1"/>
            <a:endParaRPr lang="en-GB" dirty="0"/>
          </a:p>
          <a:p>
            <a:pPr lvl="1" eaLnBrk="1" hangingPunct="1"/>
            <a:endParaRPr lang="en-GB" dirty="0"/>
          </a:p>
          <a:p>
            <a:pPr lvl="1" eaLnBrk="1" hangingPunct="1"/>
            <a:endParaRPr lang="en-GB" dirty="0"/>
          </a:p>
          <a:p>
            <a:pPr eaLnBrk="1" hangingPunct="1">
              <a:buFontTx/>
              <a:buNone/>
            </a:pPr>
            <a:endParaRPr lang="en-GB" sz="2400" dirty="0"/>
          </a:p>
          <a:p>
            <a:pPr lvl="1" eaLnBrk="1" hangingPunct="1">
              <a:buFont typeface="Arial" charset="0"/>
              <a:buNone/>
            </a:pPr>
            <a:endParaRPr lang="en-GB" dirty="0"/>
          </a:p>
        </p:txBody>
      </p:sp>
      <p:graphicFrame>
        <p:nvGraphicFramePr>
          <p:cNvPr id="12" name="Table 11"/>
          <p:cNvGraphicFramePr>
            <a:graphicFrameLocks noGrp="1"/>
          </p:cNvGraphicFramePr>
          <p:nvPr/>
        </p:nvGraphicFramePr>
        <p:xfrm>
          <a:off x="789490" y="3861048"/>
          <a:ext cx="7073900" cy="2428875"/>
        </p:xfrm>
        <a:graphic>
          <a:graphicData uri="http://schemas.openxmlformats.org/drawingml/2006/table">
            <a:tbl>
              <a:tblPr/>
              <a:tblGrid>
                <a:gridCol w="215803">
                  <a:extLst>
                    <a:ext uri="{9D8B030D-6E8A-4147-A177-3AD203B41FA5}">
                      <a16:colId xmlns:a16="http://schemas.microsoft.com/office/drawing/2014/main" val="20000"/>
                    </a:ext>
                  </a:extLst>
                </a:gridCol>
                <a:gridCol w="1548705">
                  <a:extLst>
                    <a:ext uri="{9D8B030D-6E8A-4147-A177-3AD203B41FA5}">
                      <a16:colId xmlns:a16="http://schemas.microsoft.com/office/drawing/2014/main" val="20001"/>
                    </a:ext>
                  </a:extLst>
                </a:gridCol>
                <a:gridCol w="2123122">
                  <a:extLst>
                    <a:ext uri="{9D8B030D-6E8A-4147-A177-3AD203B41FA5}">
                      <a16:colId xmlns:a16="http://schemas.microsoft.com/office/drawing/2014/main" val="20002"/>
                    </a:ext>
                  </a:extLst>
                </a:gridCol>
                <a:gridCol w="3186270">
                  <a:extLst>
                    <a:ext uri="{9D8B030D-6E8A-4147-A177-3AD203B41FA5}">
                      <a16:colId xmlns:a16="http://schemas.microsoft.com/office/drawing/2014/main" val="20003"/>
                    </a:ext>
                  </a:extLst>
                </a:gridCol>
              </a:tblGrid>
              <a:tr h="238125">
                <a:tc gridSpan="2">
                  <a:txBody>
                    <a:bodyPr/>
                    <a:lstStyle/>
                    <a:p>
                      <a:pPr algn="l" fontAlgn="ctr"/>
                      <a:r>
                        <a:rPr lang="en-GB" sz="1400" b="1" i="0" u="none" strike="noStrike" dirty="0" err="1">
                          <a:solidFill>
                            <a:srgbClr val="000000"/>
                          </a:solidFill>
                          <a:effectLst/>
                          <a:latin typeface="Calibri"/>
                        </a:rPr>
                        <a:t>Elig</a:t>
                      </a:r>
                      <a:endParaRPr lang="en-GB" sz="1400" b="1" i="0" u="none" strike="noStrike" dirty="0">
                        <a:solidFill>
                          <a:srgbClr val="000000"/>
                        </a:solidFill>
                        <a:effectLst/>
                        <a:latin typeface="Calibri"/>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dirty="0">
                          <a:solidFill>
                            <a:srgbClr val="000000"/>
                          </a:solidFill>
                          <a:effectLst/>
                          <a:latin typeface="Calibri"/>
                        </a:rPr>
                        <a:t>Made-up example: eligibility condition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elig_cond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IsLoneParentOfDepChild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if a lone parent of a dependent 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23875">
                <a:tc gridSpan="2">
                  <a:txBody>
                    <a:bodyPr/>
                    <a:lstStyle/>
                    <a:p>
                      <a:pPr algn="l" fontAlgn="ctr"/>
                      <a:r>
                        <a:rPr lang="en-GB" sz="1400" b="1" i="0" u="none" strike="noStrike">
                          <a:solidFill>
                            <a:srgbClr val="000000"/>
                          </a:solidFill>
                          <a:effectLst/>
                          <a:latin typeface="Calibri"/>
                        </a:rPr>
                        <a:t>ArithOp</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 supplement for lone parents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Who_Must_Be_Elig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one</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15#w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£15 per week for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7625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err="1">
                          <a:solidFill>
                            <a:srgbClr val="000000"/>
                          </a:solidFill>
                          <a:effectLst/>
                          <a:latin typeface="Calibri"/>
                        </a:rPr>
                        <a:t>output_add_var</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bch_s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add answer to the result of the previous function, saved in the variable bch_s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graphicFrame>
        <p:nvGraphicFramePr>
          <p:cNvPr id="5" name="Table 4"/>
          <p:cNvGraphicFramePr>
            <a:graphicFrameLocks noGrp="1"/>
          </p:cNvGraphicFramePr>
          <p:nvPr/>
        </p:nvGraphicFramePr>
        <p:xfrm>
          <a:off x="782381" y="2005769"/>
          <a:ext cx="7073900" cy="1819275"/>
        </p:xfrm>
        <a:graphic>
          <a:graphicData uri="http://schemas.openxmlformats.org/drawingml/2006/table">
            <a:tbl>
              <a:tblPr/>
              <a:tblGrid>
                <a:gridCol w="215803">
                  <a:extLst>
                    <a:ext uri="{9D8B030D-6E8A-4147-A177-3AD203B41FA5}">
                      <a16:colId xmlns:a16="http://schemas.microsoft.com/office/drawing/2014/main" val="20000"/>
                    </a:ext>
                  </a:extLst>
                </a:gridCol>
                <a:gridCol w="1548705">
                  <a:extLst>
                    <a:ext uri="{9D8B030D-6E8A-4147-A177-3AD203B41FA5}">
                      <a16:colId xmlns:a16="http://schemas.microsoft.com/office/drawing/2014/main" val="20001"/>
                    </a:ext>
                  </a:extLst>
                </a:gridCol>
                <a:gridCol w="2123122">
                  <a:extLst>
                    <a:ext uri="{9D8B030D-6E8A-4147-A177-3AD203B41FA5}">
                      <a16:colId xmlns:a16="http://schemas.microsoft.com/office/drawing/2014/main" val="20002"/>
                    </a:ext>
                  </a:extLst>
                </a:gridCol>
                <a:gridCol w="3186270">
                  <a:extLst>
                    <a:ext uri="{9D8B030D-6E8A-4147-A177-3AD203B41FA5}">
                      <a16:colId xmlns:a16="http://schemas.microsoft.com/office/drawing/2014/main" val="20003"/>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14325">
                <a:tc gridSpan="2">
                  <a:txBody>
                    <a:bodyPr/>
                    <a:lstStyle/>
                    <a:p>
                      <a:pPr algn="l" fontAlgn="ctr"/>
                      <a:r>
                        <a:rPr lang="en-GB" sz="1400" b="1" i="0" u="none" strike="noStrike">
                          <a:solidFill>
                            <a:srgbClr val="000000"/>
                          </a:solidFill>
                          <a:effectLst/>
                          <a:latin typeface="Calibri"/>
                        </a:rPr>
                        <a:t>ArithOp</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9530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25#w*nDepChildrenInTu</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£25 per week for each dependent child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7625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err="1">
                          <a:solidFill>
                            <a:srgbClr val="000000"/>
                          </a:solidFill>
                          <a:effectLst/>
                          <a:latin typeface="Calibri"/>
                        </a:rPr>
                        <a:t>bch_s</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result saved in the variable </a:t>
                      </a:r>
                      <a:r>
                        <a:rPr lang="en-GB" sz="1400" b="0" i="0" u="none" strike="noStrike" dirty="0" err="1">
                          <a:solidFill>
                            <a:srgbClr val="000000"/>
                          </a:solidFill>
                          <a:effectLst/>
                          <a:latin typeface="Calibri"/>
                        </a:rPr>
                        <a:t>bch_s</a:t>
                      </a:r>
                      <a:r>
                        <a:rPr lang="en-GB" sz="1400" b="0" i="0" u="none" strike="noStrike" dirty="0">
                          <a:solidFill>
                            <a:srgbClr val="000000"/>
                          </a:solidFill>
                          <a:effectLst/>
                          <a:latin typeface="Calibri"/>
                        </a:rPr>
                        <a:t> </a:t>
                      </a:r>
                      <a:br>
                        <a:rPr lang="en-GB" sz="1400" b="0" i="0" u="none" strike="noStrike" dirty="0">
                          <a:solidFill>
                            <a:srgbClr val="000000"/>
                          </a:solidFill>
                          <a:effectLst/>
                          <a:latin typeface="Calibri"/>
                        </a:rPr>
                      </a:br>
                      <a:r>
                        <a:rPr lang="en-GB" sz="1400" b="0" i="0" u="none" strike="noStrike" dirty="0">
                          <a:solidFill>
                            <a:srgbClr val="000000"/>
                          </a:solidFill>
                          <a:effectLst/>
                          <a:latin typeface="Calibri"/>
                        </a:rPr>
                        <a:t>(b: benefit, </a:t>
                      </a:r>
                      <a:r>
                        <a:rPr lang="en-GB" sz="1400" b="0" i="0" u="none" strike="noStrike" dirty="0" err="1">
                          <a:solidFill>
                            <a:srgbClr val="000000"/>
                          </a:solidFill>
                          <a:effectLst/>
                          <a:latin typeface="Calibri"/>
                        </a:rPr>
                        <a:t>ch</a:t>
                      </a:r>
                      <a:r>
                        <a:rPr lang="en-GB" sz="1400" b="0" i="0" u="none" strike="noStrike" dirty="0">
                          <a:solidFill>
                            <a:srgbClr val="000000"/>
                          </a:solidFill>
                          <a:effectLst/>
                          <a:latin typeface="Calibri"/>
                        </a:rPr>
                        <a:t>: child, _s: simulated)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9527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err="1">
                          <a:solidFill>
                            <a:srgbClr val="000000"/>
                          </a:solidFill>
                          <a:effectLst/>
                          <a:latin typeface="Calibri"/>
                        </a:rPr>
                        <a:t>tu_bu_uk</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6" name="Slide Number Placeholder 5"/>
          <p:cNvSpPr>
            <a:spLocks noGrp="1"/>
          </p:cNvSpPr>
          <p:nvPr>
            <p:ph type="sldNum" sz="quarter" idx="12"/>
          </p:nvPr>
        </p:nvSpPr>
        <p:spPr/>
        <p:txBody>
          <a:bodyPr/>
          <a:lstStyle/>
          <a:p>
            <a:pPr>
              <a:defRPr/>
            </a:pPr>
            <a:fld id="{1A6CC7B3-AEC5-4E06-B4AF-038A90F6F178}" type="slidenum">
              <a:rPr lang="en-GB" smtClean="0"/>
              <a:pPr>
                <a:defRPr/>
              </a:pPr>
              <a:t>122</a:t>
            </a:fld>
            <a:endParaRPr lang="en-GB"/>
          </a:p>
        </p:txBody>
      </p:sp>
      <p:sp>
        <p:nvSpPr>
          <p:cNvPr id="8" name="Oval 9"/>
          <p:cNvSpPr/>
          <p:nvPr/>
        </p:nvSpPr>
        <p:spPr>
          <a:xfrm>
            <a:off x="782381" y="3301913"/>
            <a:ext cx="1341347" cy="32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Oval 9"/>
          <p:cNvSpPr/>
          <p:nvPr/>
        </p:nvSpPr>
        <p:spPr>
          <a:xfrm>
            <a:off x="683568" y="5823266"/>
            <a:ext cx="1845739" cy="3240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Title 1">
            <a:extLst>
              <a:ext uri="{FF2B5EF4-FFF2-40B4-BE49-F238E27FC236}">
                <a16:creationId xmlns:a16="http://schemas.microsoft.com/office/drawing/2014/main" id="{28B6269E-D6F7-4666-98AE-814F992677FA}"/>
              </a:ext>
            </a:extLst>
          </p:cNvPr>
          <p:cNvSpPr txBox="1">
            <a:spLocks/>
          </p:cNvSpPr>
          <p:nvPr/>
        </p:nvSpPr>
        <p:spPr>
          <a:xfrm>
            <a:off x="457200" y="6676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Arial" panose="020B0604020202020204" pitchFamily="34" charset="0"/>
                <a:ea typeface="+mj-ea"/>
                <a:cs typeface="Arial" panose="020B0604020202020204" pitchFamily="34" charset="0"/>
              </a:defRPr>
            </a:lvl1pPr>
          </a:lstStyle>
          <a:p>
            <a:pPr algn="l" fontAlgn="auto">
              <a:spcAft>
                <a:spcPts val="0"/>
              </a:spcAft>
            </a:pPr>
            <a:r>
              <a:rPr lang="en-US" sz="4000" dirty="0"/>
              <a:t>Parameters: Output </a:t>
            </a:r>
          </a:p>
          <a:p>
            <a:pPr algn="l" fontAlgn="auto">
              <a:spcAft>
                <a:spcPts val="0"/>
              </a:spcAft>
            </a:pPr>
            <a:r>
              <a:rPr lang="en-US" sz="3200" dirty="0"/>
              <a:t>(</a:t>
            </a:r>
            <a:r>
              <a:rPr lang="en-US" sz="3200" dirty="0" err="1"/>
              <a:t>output_var</a:t>
            </a:r>
            <a:r>
              <a:rPr lang="en-US" sz="3200" dirty="0"/>
              <a:t>; </a:t>
            </a:r>
            <a:r>
              <a:rPr lang="en-US" sz="3200" dirty="0" err="1"/>
              <a:t>output_add_var</a:t>
            </a:r>
            <a:r>
              <a:rPr lang="en-US" sz="3200" dirty="0"/>
              <a:t>)</a:t>
            </a:r>
          </a:p>
        </p:txBody>
      </p:sp>
    </p:spTree>
    <p:extLst>
      <p:ext uri="{BB962C8B-B14F-4D97-AF65-F5344CB8AC3E}">
        <p14:creationId xmlns:p14="http://schemas.microsoft.com/office/powerpoint/2010/main" val="354730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rmAutofit fontScale="90000"/>
          </a:bodyPr>
          <a:lstStyle/>
          <a:p>
            <a:pPr algn="l"/>
            <a:r>
              <a:rPr lang="en-GB" dirty="0"/>
              <a:t>User Interface: Adding a function</a:t>
            </a:r>
          </a:p>
        </p:txBody>
      </p:sp>
      <p:sp>
        <p:nvSpPr>
          <p:cNvPr id="4" name="Slide Number Placeholder 3"/>
          <p:cNvSpPr>
            <a:spLocks noGrp="1"/>
          </p:cNvSpPr>
          <p:nvPr>
            <p:ph type="sldNum" sz="quarter" idx="12"/>
          </p:nvPr>
        </p:nvSpPr>
        <p:spPr/>
        <p:txBody>
          <a:bodyPr/>
          <a:lstStyle/>
          <a:p>
            <a:fld id="{C48A8FB8-C411-4B7B-B8DF-3C88CBE8C9E0}" type="slidenum">
              <a:rPr lang="en-GB" smtClean="0"/>
              <a:t>123</a:t>
            </a:fld>
            <a:endParaRPr lang="en-GB"/>
          </a:p>
        </p:txBody>
      </p:sp>
      <p:graphicFrame>
        <p:nvGraphicFramePr>
          <p:cNvPr id="5" name="Content Placeholder 8"/>
          <p:cNvGraphicFramePr>
            <a:graphicFrameLocks/>
          </p:cNvGraphicFramePr>
          <p:nvPr/>
        </p:nvGraphicFramePr>
        <p:xfrm>
          <a:off x="851358" y="2492896"/>
          <a:ext cx="7073900" cy="952500"/>
        </p:xfrm>
        <a:graphic>
          <a:graphicData uri="http://schemas.openxmlformats.org/drawingml/2006/table">
            <a:tbl>
              <a:tblPr/>
              <a:tblGrid>
                <a:gridCol w="215803">
                  <a:extLst>
                    <a:ext uri="{9D8B030D-6E8A-4147-A177-3AD203B41FA5}">
                      <a16:colId xmlns:a16="http://schemas.microsoft.com/office/drawing/2014/main" val="20000"/>
                    </a:ext>
                  </a:extLst>
                </a:gridCol>
                <a:gridCol w="1548705">
                  <a:extLst>
                    <a:ext uri="{9D8B030D-6E8A-4147-A177-3AD203B41FA5}">
                      <a16:colId xmlns:a16="http://schemas.microsoft.com/office/drawing/2014/main" val="20001"/>
                    </a:ext>
                  </a:extLst>
                </a:gridCol>
                <a:gridCol w="2123122">
                  <a:extLst>
                    <a:ext uri="{9D8B030D-6E8A-4147-A177-3AD203B41FA5}">
                      <a16:colId xmlns:a16="http://schemas.microsoft.com/office/drawing/2014/main" val="20002"/>
                    </a:ext>
                  </a:extLst>
                </a:gridCol>
                <a:gridCol w="3186270">
                  <a:extLst>
                    <a:ext uri="{9D8B030D-6E8A-4147-A177-3AD203B41FA5}">
                      <a16:colId xmlns:a16="http://schemas.microsoft.com/office/drawing/2014/main" val="20003"/>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38125">
                <a:tc gridSpan="2">
                  <a:txBody>
                    <a:bodyPr/>
                    <a:lstStyle/>
                    <a:p>
                      <a:pPr algn="l" fontAlgn="ctr"/>
                      <a:r>
                        <a:rPr lang="en-GB" sz="1400" b="1" i="0" u="none" strike="noStrike">
                          <a:solidFill>
                            <a:srgbClr val="000000"/>
                          </a:solidFill>
                          <a:effectLst/>
                          <a:latin typeface="Calibri"/>
                        </a:rPr>
                        <a:t>Elig</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eligibility condition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elig_cond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IsLoneParentOfDepChild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if a lone parent of a dependent 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5" y="1229992"/>
            <a:ext cx="2658691" cy="5217264"/>
          </a:xfrm>
          <a:prstGeom prst="rect">
            <a:avLst/>
          </a:prstGeom>
          <a:ln w="28575">
            <a:solidFill>
              <a:srgbClr val="0070C0"/>
            </a:solidFill>
          </a:ln>
        </p:spPr>
      </p:pic>
      <p:sp>
        <p:nvSpPr>
          <p:cNvPr id="7" name="Rounded Rectangle 6"/>
          <p:cNvSpPr/>
          <p:nvPr/>
        </p:nvSpPr>
        <p:spPr>
          <a:xfrm>
            <a:off x="4427984" y="1225038"/>
            <a:ext cx="2658692" cy="50901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8" name="Group 7"/>
          <p:cNvGrpSpPr/>
          <p:nvPr/>
        </p:nvGrpSpPr>
        <p:grpSpPr>
          <a:xfrm>
            <a:off x="275294" y="3507395"/>
            <a:ext cx="3864658" cy="1848401"/>
            <a:chOff x="6386748" y="2798940"/>
            <a:chExt cx="3864658" cy="1848401"/>
          </a:xfrm>
        </p:grpSpPr>
        <p:sp>
          <p:nvSpPr>
            <p:cNvPr id="9" name="Down Arrow 8"/>
            <p:cNvSpPr/>
            <p:nvPr/>
          </p:nvSpPr>
          <p:spPr>
            <a:xfrm rot="10800000">
              <a:off x="7773578" y="2798940"/>
              <a:ext cx="325389" cy="864096"/>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0" name="TextBox 9"/>
            <p:cNvSpPr txBox="1"/>
            <p:nvPr/>
          </p:nvSpPr>
          <p:spPr>
            <a:xfrm>
              <a:off x="6386748" y="3447012"/>
              <a:ext cx="3864658" cy="1200329"/>
            </a:xfrm>
            <a:prstGeom prst="rect">
              <a:avLst/>
            </a:prstGeom>
            <a:solidFill>
              <a:schemeClr val="bg1"/>
            </a:solidFill>
            <a:ln>
              <a:solidFill>
                <a:schemeClr val="tx2"/>
              </a:solidFill>
            </a:ln>
          </p:spPr>
          <p:txBody>
            <a:bodyPr wrap="square" rtlCol="0">
              <a:spAutoFit/>
            </a:bodyPr>
            <a:lstStyle/>
            <a:p>
              <a:r>
                <a:rPr lang="en-GB" dirty="0"/>
                <a:t>find existing function, after/before which to place new function, and right-click on function or parameter name to open “menu”</a:t>
              </a:r>
            </a:p>
          </p:txBody>
        </p:sp>
      </p:grpSp>
      <p:sp>
        <p:nvSpPr>
          <p:cNvPr id="11" name="Rounded Rectangle 10"/>
          <p:cNvSpPr/>
          <p:nvPr/>
        </p:nvSpPr>
        <p:spPr>
          <a:xfrm>
            <a:off x="827584" y="2708921"/>
            <a:ext cx="1800200" cy="79847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0851" y="1222287"/>
            <a:ext cx="1581150" cy="1866900"/>
          </a:xfrm>
          <a:prstGeom prst="rect">
            <a:avLst/>
          </a:prstGeom>
          <a:ln>
            <a:solidFill>
              <a:srgbClr val="0070C0"/>
            </a:solidFill>
          </a:ln>
        </p:spPr>
      </p:pic>
    </p:spTree>
    <p:extLst>
      <p:ext uri="{BB962C8B-B14F-4D97-AF65-F5344CB8AC3E}">
        <p14:creationId xmlns:p14="http://schemas.microsoft.com/office/powerpoint/2010/main" val="375089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nvGraphicFramePr>
        <p:xfrm>
          <a:off x="899592" y="1733513"/>
          <a:ext cx="7073900" cy="2381250"/>
        </p:xfrm>
        <a:graphic>
          <a:graphicData uri="http://schemas.openxmlformats.org/drawingml/2006/table">
            <a:tbl>
              <a:tblPr/>
              <a:tblGrid>
                <a:gridCol w="215803">
                  <a:extLst>
                    <a:ext uri="{9D8B030D-6E8A-4147-A177-3AD203B41FA5}">
                      <a16:colId xmlns:a16="http://schemas.microsoft.com/office/drawing/2014/main" val="20000"/>
                    </a:ext>
                  </a:extLst>
                </a:gridCol>
                <a:gridCol w="1548705">
                  <a:extLst>
                    <a:ext uri="{9D8B030D-6E8A-4147-A177-3AD203B41FA5}">
                      <a16:colId xmlns:a16="http://schemas.microsoft.com/office/drawing/2014/main" val="20001"/>
                    </a:ext>
                  </a:extLst>
                </a:gridCol>
                <a:gridCol w="2123122">
                  <a:extLst>
                    <a:ext uri="{9D8B030D-6E8A-4147-A177-3AD203B41FA5}">
                      <a16:colId xmlns:a16="http://schemas.microsoft.com/office/drawing/2014/main" val="20002"/>
                    </a:ext>
                  </a:extLst>
                </a:gridCol>
                <a:gridCol w="3186270">
                  <a:extLst>
                    <a:ext uri="{9D8B030D-6E8A-4147-A177-3AD203B41FA5}">
                      <a16:colId xmlns:a16="http://schemas.microsoft.com/office/drawing/2014/main" val="20003"/>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38125">
                <a:tc gridSpan="2">
                  <a:txBody>
                    <a:bodyPr/>
                    <a:lstStyle/>
                    <a:p>
                      <a:pPr algn="l" fontAlgn="ctr"/>
                      <a:r>
                        <a:rPr lang="en-GB" sz="1400" b="1" i="0" u="none" strike="noStrike">
                          <a:solidFill>
                            <a:srgbClr val="000000"/>
                          </a:solidFill>
                          <a:effectLst/>
                          <a:latin typeface="Calibri"/>
                        </a:rPr>
                        <a:t>Elig</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eligibility condition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elig_cond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IsLoneParentOfDepChild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if a lone parent of a dependent 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76250">
                <a:tc gridSpan="2">
                  <a:txBody>
                    <a:bodyPr/>
                    <a:lstStyle/>
                    <a:p>
                      <a:pPr algn="l" fontAlgn="ctr"/>
                      <a:r>
                        <a:rPr lang="en-GB" sz="1400" b="1" i="0" u="none" strike="noStrike">
                          <a:solidFill>
                            <a:srgbClr val="000000"/>
                          </a:solidFill>
                          <a:effectLst/>
                          <a:latin typeface="Calibri"/>
                        </a:rPr>
                        <a:t>ArithOp</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 supplement for lone parents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238125">
                <a:tc>
                  <a:txBody>
                    <a:bodyPr/>
                    <a:lstStyle/>
                    <a:p>
                      <a:pPr algn="l" fontAlgn="b"/>
                      <a:r>
                        <a:rPr lang="en-GB" sz="1100" b="0" i="0" u="none" strike="noStrike" dirty="0">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15#w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£15 per week for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7625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output_add_var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bch_s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add answer to the result of the previous function, saved in the variable bch_s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a:xfrm>
            <a:off x="467544" y="188640"/>
            <a:ext cx="8229600" cy="706090"/>
          </a:xfrm>
        </p:spPr>
        <p:txBody>
          <a:bodyPr>
            <a:normAutofit/>
          </a:bodyPr>
          <a:lstStyle/>
          <a:p>
            <a:pPr algn="l"/>
            <a:r>
              <a:rPr lang="en-GB" sz="3600" dirty="0"/>
              <a:t>User Interface: Adding a parameter (1)</a:t>
            </a:r>
          </a:p>
        </p:txBody>
      </p:sp>
      <p:sp>
        <p:nvSpPr>
          <p:cNvPr id="4" name="Slide Number Placeholder 3"/>
          <p:cNvSpPr>
            <a:spLocks noGrp="1"/>
          </p:cNvSpPr>
          <p:nvPr>
            <p:ph type="sldNum" sz="quarter" idx="12"/>
          </p:nvPr>
        </p:nvSpPr>
        <p:spPr/>
        <p:txBody>
          <a:bodyPr/>
          <a:lstStyle/>
          <a:p>
            <a:fld id="{C48A8FB8-C411-4B7B-B8DF-3C88CBE8C9E0}" type="slidenum">
              <a:rPr lang="en-GB" smtClean="0"/>
              <a:t>124</a:t>
            </a:fld>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684" y="1052736"/>
            <a:ext cx="2658691" cy="5217264"/>
          </a:xfrm>
          <a:prstGeom prst="rect">
            <a:avLst/>
          </a:prstGeom>
          <a:ln w="28575">
            <a:solidFill>
              <a:srgbClr val="0070C0"/>
            </a:solidFill>
          </a:ln>
        </p:spPr>
      </p:pic>
      <p:sp>
        <p:nvSpPr>
          <p:cNvPr id="7" name="Rounded Rectangle 6"/>
          <p:cNvSpPr/>
          <p:nvPr/>
        </p:nvSpPr>
        <p:spPr>
          <a:xfrm>
            <a:off x="827584" y="2708921"/>
            <a:ext cx="1872208" cy="137918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8" name="Group 7"/>
          <p:cNvGrpSpPr/>
          <p:nvPr/>
        </p:nvGrpSpPr>
        <p:grpSpPr>
          <a:xfrm>
            <a:off x="265690" y="4088106"/>
            <a:ext cx="4464496" cy="1571402"/>
            <a:chOff x="6386748" y="2798940"/>
            <a:chExt cx="4464496" cy="1571402"/>
          </a:xfrm>
        </p:grpSpPr>
        <p:sp>
          <p:nvSpPr>
            <p:cNvPr id="9" name="Down Arrow 8"/>
            <p:cNvSpPr/>
            <p:nvPr/>
          </p:nvSpPr>
          <p:spPr>
            <a:xfrm rot="10800000">
              <a:off x="7773578" y="2798940"/>
              <a:ext cx="325389" cy="864096"/>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0" name="TextBox 9"/>
            <p:cNvSpPr txBox="1"/>
            <p:nvPr/>
          </p:nvSpPr>
          <p:spPr>
            <a:xfrm>
              <a:off x="6386748" y="3447012"/>
              <a:ext cx="4464496" cy="923330"/>
            </a:xfrm>
            <a:prstGeom prst="rect">
              <a:avLst/>
            </a:prstGeom>
            <a:solidFill>
              <a:schemeClr val="bg1"/>
            </a:solidFill>
            <a:ln>
              <a:solidFill>
                <a:schemeClr val="tx2"/>
              </a:solidFill>
            </a:ln>
          </p:spPr>
          <p:txBody>
            <a:bodyPr wrap="square" rtlCol="0">
              <a:spAutoFit/>
            </a:bodyPr>
            <a:lstStyle/>
            <a:p>
              <a:r>
                <a:rPr lang="en-GB" dirty="0"/>
                <a:t>find relevant function and right-click on function or parameter name to open “menu”</a:t>
              </a:r>
            </a:p>
          </p:txBody>
        </p:sp>
      </p:grpSp>
      <p:sp>
        <p:nvSpPr>
          <p:cNvPr id="16" name="Rounded Rectangle 15"/>
          <p:cNvSpPr/>
          <p:nvPr/>
        </p:nvSpPr>
        <p:spPr>
          <a:xfrm>
            <a:off x="5116639" y="6040641"/>
            <a:ext cx="2658692" cy="25450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167638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EA84CF3-C825-44F7-883C-DEF09BFFD3F3}"/>
              </a:ext>
            </a:extLst>
          </p:cNvPr>
          <p:cNvPicPr/>
          <p:nvPr/>
        </p:nvPicPr>
        <p:blipFill>
          <a:blip r:embed="rId2"/>
          <a:stretch>
            <a:fillRect/>
          </a:stretch>
        </p:blipFill>
        <p:spPr>
          <a:xfrm>
            <a:off x="108287" y="944828"/>
            <a:ext cx="8856201" cy="4921411"/>
          </a:xfrm>
          <a:prstGeom prst="rect">
            <a:avLst/>
          </a:prstGeom>
          <a:ln>
            <a:solidFill>
              <a:srgbClr val="0070C0"/>
            </a:solidFill>
          </a:ln>
        </p:spPr>
      </p:pic>
      <p:sp>
        <p:nvSpPr>
          <p:cNvPr id="2" name="Title 1"/>
          <p:cNvSpPr>
            <a:spLocks noGrp="1"/>
          </p:cNvSpPr>
          <p:nvPr>
            <p:ph type="title"/>
          </p:nvPr>
        </p:nvSpPr>
        <p:spPr>
          <a:xfrm>
            <a:off x="467544" y="23142"/>
            <a:ext cx="8229600" cy="741562"/>
          </a:xfrm>
        </p:spPr>
        <p:txBody>
          <a:bodyPr>
            <a:normAutofit fontScale="90000"/>
          </a:bodyPr>
          <a:lstStyle/>
          <a:p>
            <a:pPr algn="l"/>
            <a:r>
              <a:rPr lang="en-GB" sz="3600" dirty="0"/>
              <a:t>User Interface: Adding a parameter (2)</a:t>
            </a:r>
            <a:r>
              <a:rPr lang="en-GB" dirty="0"/>
              <a:t> </a:t>
            </a:r>
          </a:p>
        </p:txBody>
      </p:sp>
      <p:sp>
        <p:nvSpPr>
          <p:cNvPr id="4" name="Slide Number Placeholder 3"/>
          <p:cNvSpPr>
            <a:spLocks noGrp="1"/>
          </p:cNvSpPr>
          <p:nvPr>
            <p:ph type="sldNum" sz="quarter" idx="12"/>
          </p:nvPr>
        </p:nvSpPr>
        <p:spPr/>
        <p:txBody>
          <a:bodyPr/>
          <a:lstStyle/>
          <a:p>
            <a:fld id="{C48A8FB8-C411-4B7B-B8DF-3C88CBE8C9E0}" type="slidenum">
              <a:rPr lang="en-GB" smtClean="0"/>
              <a:t>125</a:t>
            </a:fld>
            <a:endParaRPr lang="en-GB"/>
          </a:p>
        </p:txBody>
      </p:sp>
      <p:sp>
        <p:nvSpPr>
          <p:cNvPr id="7" name="Oval 6"/>
          <p:cNvSpPr/>
          <p:nvPr/>
        </p:nvSpPr>
        <p:spPr>
          <a:xfrm>
            <a:off x="93404" y="1429277"/>
            <a:ext cx="864097" cy="3260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8" name="TextBox 7"/>
          <p:cNvSpPr txBox="1"/>
          <p:nvPr/>
        </p:nvSpPr>
        <p:spPr>
          <a:xfrm>
            <a:off x="1013148" y="1306162"/>
            <a:ext cx="3173127" cy="369332"/>
          </a:xfrm>
          <a:prstGeom prst="rect">
            <a:avLst/>
          </a:prstGeom>
          <a:solidFill>
            <a:schemeClr val="bg1"/>
          </a:solidFill>
          <a:ln w="19050">
            <a:solidFill>
              <a:srgbClr val="C00000"/>
            </a:solidFill>
          </a:ln>
        </p:spPr>
        <p:txBody>
          <a:bodyPr wrap="square" rtlCol="0">
            <a:spAutoFit/>
          </a:bodyPr>
          <a:lstStyle/>
          <a:p>
            <a:r>
              <a:rPr lang="en-GB" dirty="0">
                <a:latin typeface="Arial" panose="020B0604020202020204" pitchFamily="34" charset="0"/>
                <a:cs typeface="Arial" panose="020B0604020202020204" pitchFamily="34" charset="0"/>
              </a:rPr>
              <a:t>function parameters refer to</a:t>
            </a:r>
          </a:p>
        </p:txBody>
      </p:sp>
      <p:sp>
        <p:nvSpPr>
          <p:cNvPr id="10" name="Oval 9"/>
          <p:cNvSpPr/>
          <p:nvPr/>
        </p:nvSpPr>
        <p:spPr>
          <a:xfrm>
            <a:off x="3059832" y="5157192"/>
            <a:ext cx="2446913" cy="576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1" name="Graphic 10" descr="Arrow: Rotate left">
            <a:extLst>
              <a:ext uri="{FF2B5EF4-FFF2-40B4-BE49-F238E27FC236}">
                <a16:creationId xmlns:a16="http://schemas.microsoft.com/office/drawing/2014/main" id="{770F51E3-5866-BF4F-BA3F-0673CB1025E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548" y="1079106"/>
            <a:ext cx="457201" cy="457201"/>
          </a:xfrm>
          <a:prstGeom prst="rect">
            <a:avLst/>
          </a:prstGeom>
        </p:spPr>
      </p:pic>
      <p:sp>
        <p:nvSpPr>
          <p:cNvPr id="12" name="Rounded Rectangle 11"/>
          <p:cNvSpPr/>
          <p:nvPr/>
        </p:nvSpPr>
        <p:spPr>
          <a:xfrm>
            <a:off x="185745" y="2636912"/>
            <a:ext cx="1433927" cy="32602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133087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E08B8D-E8BA-4218-81D1-8080AD784A77}"/>
              </a:ext>
            </a:extLst>
          </p:cNvPr>
          <p:cNvSpPr>
            <a:spLocks noGrp="1"/>
          </p:cNvSpPr>
          <p:nvPr>
            <p:ph type="title"/>
          </p:nvPr>
        </p:nvSpPr>
        <p:spPr>
          <a:xfrm>
            <a:off x="457200" y="274638"/>
            <a:ext cx="8229600" cy="1143000"/>
          </a:xfrm>
        </p:spPr>
        <p:txBody>
          <a:bodyPr anchor="ctr">
            <a:normAutofit/>
          </a:bodyPr>
          <a:lstStyle/>
          <a:p>
            <a:r>
              <a:rPr lang="en-GB" dirty="0"/>
              <a:t>End of </a:t>
            </a:r>
            <a:r>
              <a:rPr lang="en-GB"/>
              <a:t>Day 1</a:t>
            </a:r>
            <a:endParaRPr lang="en-GB" dirty="0"/>
          </a:p>
        </p:txBody>
      </p:sp>
      <p:pic>
        <p:nvPicPr>
          <p:cNvPr id="8" name="Picture 7" descr="Background pattern&#10;&#10;Description automatically generated">
            <a:extLst>
              <a:ext uri="{FF2B5EF4-FFF2-40B4-BE49-F238E27FC236}">
                <a16:creationId xmlns:a16="http://schemas.microsoft.com/office/drawing/2014/main" id="{D8EB6ECD-CE14-474B-862C-FC6802000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990" y="1600200"/>
            <a:ext cx="6330019" cy="4525963"/>
          </a:xfrm>
          <a:prstGeom prst="rect">
            <a:avLst/>
          </a:prstGeom>
          <a:noFill/>
        </p:spPr>
      </p:pic>
      <p:sp>
        <p:nvSpPr>
          <p:cNvPr id="4" name="Slide Number Placeholder 3">
            <a:extLst>
              <a:ext uri="{FF2B5EF4-FFF2-40B4-BE49-F238E27FC236}">
                <a16:creationId xmlns:a16="http://schemas.microsoft.com/office/drawing/2014/main" id="{28BFADB7-AD7B-4228-992F-74223B21EC46}"/>
              </a:ext>
            </a:extLst>
          </p:cNvPr>
          <p:cNvSpPr>
            <a:spLocks noGrp="1"/>
          </p:cNvSpPr>
          <p:nvPr>
            <p:ph type="sldNum" sz="quarter" idx="12"/>
          </p:nvPr>
        </p:nvSpPr>
        <p:spPr>
          <a:xfrm>
            <a:off x="7010400" y="0"/>
            <a:ext cx="2133600" cy="365125"/>
          </a:xfrm>
        </p:spPr>
        <p:txBody>
          <a:bodyPr anchor="ctr">
            <a:normAutofit/>
          </a:bodyPr>
          <a:lstStyle/>
          <a:p>
            <a:pPr>
              <a:spcAft>
                <a:spcPts val="600"/>
              </a:spcAft>
            </a:pPr>
            <a:fld id="{C48A8FB8-C411-4B7B-B8DF-3C88CBE8C9E0}" type="slidenum">
              <a:rPr lang="en-GB" smtClean="0"/>
              <a:pPr>
                <a:spcAft>
                  <a:spcPts val="600"/>
                </a:spcAft>
              </a:pPr>
              <a:t>126</a:t>
            </a:fld>
            <a:endParaRPr lang="en-GB"/>
          </a:p>
        </p:txBody>
      </p:sp>
    </p:spTree>
    <p:extLst>
      <p:ext uri="{BB962C8B-B14F-4D97-AF65-F5344CB8AC3E}">
        <p14:creationId xmlns:p14="http://schemas.microsoft.com/office/powerpoint/2010/main" val="3369825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6DAEA-5EF6-484A-AA2E-ECDA427526ED}"/>
              </a:ext>
            </a:extLst>
          </p:cNvPr>
          <p:cNvSpPr>
            <a:spLocks noGrp="1"/>
          </p:cNvSpPr>
          <p:nvPr>
            <p:ph type="title"/>
          </p:nvPr>
        </p:nvSpPr>
        <p:spPr/>
        <p:txBody>
          <a:bodyPr>
            <a:normAutofit/>
          </a:bodyPr>
          <a:lstStyle/>
          <a:p>
            <a:r>
              <a:rPr lang="en-US" dirty="0"/>
              <a:t>Why use a tax-benefit model?</a:t>
            </a:r>
          </a:p>
        </p:txBody>
      </p:sp>
      <p:sp>
        <p:nvSpPr>
          <p:cNvPr id="3" name="Content Placeholder 2">
            <a:extLst>
              <a:ext uri="{FF2B5EF4-FFF2-40B4-BE49-F238E27FC236}">
                <a16:creationId xmlns:a16="http://schemas.microsoft.com/office/drawing/2014/main" id="{CCF75740-CDBB-C44B-8265-BC0C82BE61DC}"/>
              </a:ext>
            </a:extLst>
          </p:cNvPr>
          <p:cNvSpPr>
            <a:spLocks noGrp="1"/>
          </p:cNvSpPr>
          <p:nvPr>
            <p:ph idx="1"/>
          </p:nvPr>
        </p:nvSpPr>
        <p:spPr>
          <a:xfrm>
            <a:off x="457200" y="2204864"/>
            <a:ext cx="8229600" cy="3921299"/>
          </a:xfrm>
        </p:spPr>
        <p:txBody>
          <a:bodyPr>
            <a:normAutofit/>
          </a:bodyPr>
          <a:lstStyle/>
          <a:p>
            <a:r>
              <a:rPr lang="en-GB" altLang="it-IT" sz="2400" dirty="0"/>
              <a:t>Added value to </a:t>
            </a:r>
            <a:r>
              <a:rPr lang="en-GB" altLang="it-IT" sz="2400" dirty="0">
                <a:solidFill>
                  <a:srgbClr val="0070C0"/>
                </a:solidFill>
              </a:rPr>
              <a:t>survey/register microdata</a:t>
            </a:r>
          </a:p>
          <a:p>
            <a:pPr lvl="1"/>
            <a:r>
              <a:rPr lang="en-GB" altLang="it-IT" dirty="0"/>
              <a:t>information which is otherwise not (publicly) available</a:t>
            </a:r>
          </a:p>
          <a:p>
            <a:pPr lvl="1"/>
            <a:r>
              <a:rPr lang="en-GB" altLang="it-IT" dirty="0"/>
              <a:t>e.g. tax deductions, benefit eligibility, net/gross values</a:t>
            </a:r>
          </a:p>
          <a:p>
            <a:pPr lvl="1">
              <a:buClr>
                <a:schemeClr val="bg2"/>
              </a:buClr>
              <a:buSzPct val="120000"/>
            </a:pPr>
            <a:endParaRPr lang="en-GB" altLang="it-IT" sz="2400" dirty="0"/>
          </a:p>
          <a:p>
            <a:r>
              <a:rPr lang="en-GB" altLang="it-IT" sz="2400" dirty="0"/>
              <a:t>More </a:t>
            </a:r>
            <a:r>
              <a:rPr lang="en-GB" altLang="it-IT" sz="2400" dirty="0">
                <a:solidFill>
                  <a:srgbClr val="0070C0"/>
                </a:solidFill>
              </a:rPr>
              <a:t>up-to-date results </a:t>
            </a:r>
            <a:r>
              <a:rPr lang="en-GB" altLang="it-IT" sz="2400" dirty="0"/>
              <a:t>(as data collection and release take time)</a:t>
            </a:r>
            <a:br>
              <a:rPr lang="en-GB" altLang="it-IT" sz="2400" dirty="0"/>
            </a:br>
            <a:endParaRPr lang="en-GB" altLang="it-IT" sz="2400" dirty="0"/>
          </a:p>
          <a:p>
            <a:r>
              <a:rPr lang="en-GB" altLang="it-IT" dirty="0"/>
              <a:t>Easy to “change the rules” and build </a:t>
            </a:r>
            <a:r>
              <a:rPr lang="en-GB" altLang="it-IT" dirty="0">
                <a:solidFill>
                  <a:srgbClr val="0070C0"/>
                </a:solidFill>
              </a:rPr>
              <a:t>counterfactuals</a:t>
            </a:r>
          </a:p>
          <a:p>
            <a:endParaRPr lang="en-US" sz="2400" dirty="0"/>
          </a:p>
        </p:txBody>
      </p:sp>
    </p:spTree>
    <p:extLst>
      <p:ext uri="{BB962C8B-B14F-4D97-AF65-F5344CB8AC3E}">
        <p14:creationId xmlns:p14="http://schemas.microsoft.com/office/powerpoint/2010/main" val="1131410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0C280B3-C6F4-3F41-B3A4-BBDFDA3AE62E}"/>
              </a:ext>
            </a:extLst>
          </p:cNvPr>
          <p:cNvGrpSpPr/>
          <p:nvPr/>
        </p:nvGrpSpPr>
        <p:grpSpPr>
          <a:xfrm rot="1765493">
            <a:off x="4932040" y="1414463"/>
            <a:ext cx="1656184" cy="1947361"/>
            <a:chOff x="3923928" y="2586608"/>
            <a:chExt cx="1105272" cy="1299592"/>
          </a:xfrm>
          <a:solidFill>
            <a:srgbClr val="92D050">
              <a:alpha val="48000"/>
            </a:srgbClr>
          </a:solidFill>
        </p:grpSpPr>
        <p:pic>
          <p:nvPicPr>
            <p:cNvPr id="9" name="Graphic 8" descr="Gears">
              <a:extLst>
                <a:ext uri="{FF2B5EF4-FFF2-40B4-BE49-F238E27FC236}">
                  <a16:creationId xmlns:a16="http://schemas.microsoft.com/office/drawing/2014/main" id="{83F055B1-33D2-D74D-8D97-43C43E7B99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800" y="2971800"/>
              <a:ext cx="914400" cy="914400"/>
            </a:xfrm>
            <a:prstGeom prst="rect">
              <a:avLst/>
            </a:prstGeom>
          </p:spPr>
        </p:pic>
        <p:pic>
          <p:nvPicPr>
            <p:cNvPr id="10" name="Graphic 9" descr="Gears">
              <a:extLst>
                <a:ext uri="{FF2B5EF4-FFF2-40B4-BE49-F238E27FC236}">
                  <a16:creationId xmlns:a16="http://schemas.microsoft.com/office/drawing/2014/main" id="{AC38AFFB-22E4-934B-9D8D-9AF50CDB235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23928" y="2586608"/>
              <a:ext cx="914400" cy="914400"/>
            </a:xfrm>
            <a:prstGeom prst="rect">
              <a:avLst/>
            </a:prstGeom>
          </p:spPr>
        </p:pic>
      </p:grpSp>
      <p:sp>
        <p:nvSpPr>
          <p:cNvPr id="2" name="Title 1">
            <a:extLst>
              <a:ext uri="{FF2B5EF4-FFF2-40B4-BE49-F238E27FC236}">
                <a16:creationId xmlns:a16="http://schemas.microsoft.com/office/drawing/2014/main" id="{5190B443-7F1C-9B40-ABE3-08613731C4C9}"/>
              </a:ext>
            </a:extLst>
          </p:cNvPr>
          <p:cNvSpPr>
            <a:spLocks noGrp="1"/>
          </p:cNvSpPr>
          <p:nvPr>
            <p:ph type="title"/>
          </p:nvPr>
        </p:nvSpPr>
        <p:spPr/>
        <p:txBody>
          <a:bodyPr>
            <a:normAutofit/>
          </a:bodyPr>
          <a:lstStyle/>
          <a:p>
            <a:r>
              <a:rPr lang="en-US" dirty="0"/>
              <a:t>UKMOD</a:t>
            </a:r>
          </a:p>
        </p:txBody>
      </p:sp>
      <p:graphicFrame>
        <p:nvGraphicFramePr>
          <p:cNvPr id="5" name="Content Placeholder 4">
            <a:extLst>
              <a:ext uri="{FF2B5EF4-FFF2-40B4-BE49-F238E27FC236}">
                <a16:creationId xmlns:a16="http://schemas.microsoft.com/office/drawing/2014/main" id="{06CCF9A7-3E27-6E46-B733-FA6C07B35D34}"/>
              </a:ext>
            </a:extLst>
          </p:cNvPr>
          <p:cNvGraphicFramePr>
            <a:graphicFrameLocks noGrp="1"/>
          </p:cNvGraphicFramePr>
          <p:nvPr>
            <p:ph idx="1"/>
            <p:extLst>
              <p:ext uri="{D42A27DB-BD31-4B8C-83A1-F6EECF244321}">
                <p14:modId xmlns:p14="http://schemas.microsoft.com/office/powerpoint/2010/main" val="3652279401"/>
              </p:ext>
            </p:extLst>
          </p:nvPr>
        </p:nvGraphicFramePr>
        <p:xfrm>
          <a:off x="251520" y="692696"/>
          <a:ext cx="8640960" cy="37052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a:extLst>
              <a:ext uri="{FF2B5EF4-FFF2-40B4-BE49-F238E27FC236}">
                <a16:creationId xmlns:a16="http://schemas.microsoft.com/office/drawing/2014/main" id="{4B6DC5F4-25A1-6440-ACCA-9F510172E613}"/>
              </a:ext>
            </a:extLst>
          </p:cNvPr>
          <p:cNvSpPr>
            <a:spLocks noGrp="1"/>
          </p:cNvSpPr>
          <p:nvPr>
            <p:ph type="sldNum" sz="quarter" idx="12"/>
          </p:nvPr>
        </p:nvSpPr>
        <p:spPr/>
        <p:txBody>
          <a:bodyPr/>
          <a:lstStyle/>
          <a:p>
            <a:fld id="{C48A8FB8-C411-4B7B-B8DF-3C88CBE8C9E0}" type="slidenum">
              <a:rPr lang="en-GB" smtClean="0"/>
              <a:t>14</a:t>
            </a:fld>
            <a:endParaRPr lang="en-GB"/>
          </a:p>
        </p:txBody>
      </p:sp>
      <p:sp>
        <p:nvSpPr>
          <p:cNvPr id="6" name="TextBox 5">
            <a:extLst>
              <a:ext uri="{FF2B5EF4-FFF2-40B4-BE49-F238E27FC236}">
                <a16:creationId xmlns:a16="http://schemas.microsoft.com/office/drawing/2014/main" id="{1CEBCEF3-B5DE-8B40-A48C-066E927F2DD4}"/>
              </a:ext>
            </a:extLst>
          </p:cNvPr>
          <p:cNvSpPr txBox="1"/>
          <p:nvPr/>
        </p:nvSpPr>
        <p:spPr>
          <a:xfrm>
            <a:off x="2415840" y="4786293"/>
            <a:ext cx="6548648" cy="1015663"/>
          </a:xfrm>
          <a:prstGeom prst="rect">
            <a:avLst/>
          </a:prstGeom>
          <a:noFill/>
        </p:spPr>
        <p:txBody>
          <a:bodyPr wrap="square" rtlCol="0">
            <a:spAutoFit/>
          </a:bodyPr>
          <a:lstStyle/>
          <a:p>
            <a:r>
              <a:rPr lang="en-US" sz="1500" dirty="0"/>
              <a:t>Accounts for:</a:t>
            </a:r>
          </a:p>
          <a:p>
            <a:pPr marL="285750" indent="-285750">
              <a:buFont typeface="Arial" panose="020B0604020202020204" pitchFamily="34" charset="0"/>
              <a:buChar char="•"/>
            </a:pPr>
            <a:r>
              <a:rPr lang="en-US" sz="1500" b="1" dirty="0"/>
              <a:t>interactions between policies</a:t>
            </a:r>
          </a:p>
          <a:p>
            <a:pPr marL="285750" indent="-285750">
              <a:buFont typeface="Arial" panose="020B0604020202020204" pitchFamily="34" charset="0"/>
              <a:buChar char="•"/>
            </a:pPr>
            <a:r>
              <a:rPr lang="en-US" sz="1500" b="1" dirty="0"/>
              <a:t>interactions between policies and household characteristics</a:t>
            </a:r>
          </a:p>
          <a:p>
            <a:pPr marL="285750" indent="-285750">
              <a:buFont typeface="Arial" panose="020B0604020202020204" pitchFamily="34" charset="0"/>
              <a:buChar char="•"/>
            </a:pPr>
            <a:r>
              <a:rPr lang="en-US" sz="1500" b="1" dirty="0"/>
              <a:t>heterogeneity of household characteristics</a:t>
            </a:r>
          </a:p>
        </p:txBody>
      </p:sp>
      <p:sp>
        <p:nvSpPr>
          <p:cNvPr id="7" name="Chevron 6">
            <a:extLst>
              <a:ext uri="{FF2B5EF4-FFF2-40B4-BE49-F238E27FC236}">
                <a16:creationId xmlns:a16="http://schemas.microsoft.com/office/drawing/2014/main" id="{2B9F1991-3985-2747-A149-FB127EE33439}"/>
              </a:ext>
            </a:extLst>
          </p:cNvPr>
          <p:cNvSpPr/>
          <p:nvPr/>
        </p:nvSpPr>
        <p:spPr>
          <a:xfrm rot="5400000">
            <a:off x="5530403" y="3932430"/>
            <a:ext cx="578732" cy="1104862"/>
          </a:xfrm>
          <a:prstGeom prst="chevron">
            <a:avLst>
              <a:gd name="adj" fmla="val 62310"/>
            </a:avLst>
          </a:prstGeom>
          <a:solidFill>
            <a:srgbClr val="00B05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val="3834327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6038-4C7E-924F-896E-4DEFD4FA2132}"/>
              </a:ext>
            </a:extLst>
          </p:cNvPr>
          <p:cNvSpPr>
            <a:spLocks noGrp="1"/>
          </p:cNvSpPr>
          <p:nvPr>
            <p:ph type="title"/>
          </p:nvPr>
        </p:nvSpPr>
        <p:spPr>
          <a:xfrm>
            <a:off x="457200" y="274638"/>
            <a:ext cx="8229600" cy="1143000"/>
          </a:xfrm>
          <a:prstGeom prst="rect">
            <a:avLst/>
          </a:prstGeom>
        </p:spPr>
        <p:txBody>
          <a:bodyPr anchor="ctr">
            <a:normAutofit/>
          </a:bodyPr>
          <a:lstStyle/>
          <a:p>
            <a:r>
              <a:rPr lang="en-US" dirty="0"/>
              <a:t>UKMOD</a:t>
            </a:r>
          </a:p>
        </p:txBody>
      </p:sp>
      <p:sp>
        <p:nvSpPr>
          <p:cNvPr id="3" name="Content Placeholder 2">
            <a:extLst>
              <a:ext uri="{FF2B5EF4-FFF2-40B4-BE49-F238E27FC236}">
                <a16:creationId xmlns:a16="http://schemas.microsoft.com/office/drawing/2014/main" id="{2FE5EC58-A84E-1849-9DD9-0B16C3D50624}"/>
              </a:ext>
            </a:extLst>
          </p:cNvPr>
          <p:cNvSpPr>
            <a:spLocks noGrp="1"/>
          </p:cNvSpPr>
          <p:nvPr>
            <p:ph sz="half" idx="1"/>
          </p:nvPr>
        </p:nvSpPr>
        <p:spPr>
          <a:xfrm>
            <a:off x="457200" y="1600200"/>
            <a:ext cx="7931224" cy="4525963"/>
          </a:xfrm>
          <a:prstGeom prst="rect">
            <a:avLst/>
          </a:prstGeom>
        </p:spPr>
        <p:txBody>
          <a:bodyPr>
            <a:noAutofit/>
          </a:bodyPr>
          <a:lstStyle/>
          <a:p>
            <a:pPr>
              <a:lnSpc>
                <a:spcPct val="90000"/>
              </a:lnSpc>
            </a:pPr>
            <a:r>
              <a:rPr lang="en-GB" sz="2400" dirty="0"/>
              <a:t>An open-access, flexible and transparent static tax-benefit microsimulation model:</a:t>
            </a:r>
          </a:p>
          <a:p>
            <a:pPr lvl="1">
              <a:lnSpc>
                <a:spcPct val="90000"/>
              </a:lnSpc>
            </a:pPr>
            <a:r>
              <a:rPr lang="en-GB" dirty="0">
                <a:solidFill>
                  <a:srgbClr val="0070C0"/>
                </a:solidFill>
              </a:rPr>
              <a:t>no hard-wiring</a:t>
            </a:r>
            <a:r>
              <a:rPr lang="en-GB" dirty="0"/>
              <a:t>; everything is parameterised</a:t>
            </a:r>
          </a:p>
          <a:p>
            <a:pPr lvl="1">
              <a:lnSpc>
                <a:spcPct val="90000"/>
              </a:lnSpc>
            </a:pPr>
            <a:r>
              <a:rPr lang="en-GB" dirty="0"/>
              <a:t>(relatively) easy to simulate </a:t>
            </a:r>
            <a:r>
              <a:rPr lang="en-GB" dirty="0">
                <a:solidFill>
                  <a:srgbClr val="0070C0"/>
                </a:solidFill>
              </a:rPr>
              <a:t>structural reforms</a:t>
            </a:r>
          </a:p>
          <a:p>
            <a:pPr lvl="1">
              <a:lnSpc>
                <a:spcPct val="90000"/>
              </a:lnSpc>
            </a:pPr>
            <a:r>
              <a:rPr lang="en-GB" dirty="0"/>
              <a:t>extensive and growing </a:t>
            </a:r>
            <a:r>
              <a:rPr lang="en-GB" dirty="0">
                <a:solidFill>
                  <a:srgbClr val="0070C0"/>
                </a:solidFill>
              </a:rPr>
              <a:t>documentation</a:t>
            </a:r>
          </a:p>
          <a:p>
            <a:pPr lvl="1">
              <a:lnSpc>
                <a:spcPct val="90000"/>
              </a:lnSpc>
            </a:pPr>
            <a:r>
              <a:rPr lang="en-GB" dirty="0"/>
              <a:t>a growing </a:t>
            </a:r>
            <a:r>
              <a:rPr lang="en-GB" dirty="0">
                <a:solidFill>
                  <a:srgbClr val="0070C0"/>
                </a:solidFill>
              </a:rPr>
              <a:t>community</a:t>
            </a:r>
            <a:r>
              <a:rPr lang="en-GB" dirty="0"/>
              <a:t> of users</a:t>
            </a:r>
          </a:p>
          <a:p>
            <a:pPr lvl="1">
              <a:lnSpc>
                <a:spcPct val="90000"/>
              </a:lnSpc>
            </a:pPr>
            <a:r>
              <a:rPr lang="en-GB" dirty="0"/>
              <a:t>uses EUROMOD software, which provides a </a:t>
            </a:r>
            <a:r>
              <a:rPr lang="en-GB" dirty="0">
                <a:solidFill>
                  <a:srgbClr val="0070C0"/>
                </a:solidFill>
              </a:rPr>
              <a:t>flexible user interface</a:t>
            </a:r>
          </a:p>
          <a:p>
            <a:pPr lvl="1">
              <a:lnSpc>
                <a:spcPct val="90000"/>
              </a:lnSpc>
            </a:pPr>
            <a:r>
              <a:rPr lang="en-GB" dirty="0"/>
              <a:t>additional </a:t>
            </a:r>
            <a:r>
              <a:rPr lang="en-GB" dirty="0">
                <a:solidFill>
                  <a:srgbClr val="0070C0"/>
                </a:solidFill>
              </a:rPr>
              <a:t>simplified interfaces and online models</a:t>
            </a:r>
            <a:r>
              <a:rPr lang="en-GB" dirty="0"/>
              <a:t> </a:t>
            </a:r>
          </a:p>
          <a:p>
            <a:pPr lvl="1">
              <a:lnSpc>
                <a:spcPct val="90000"/>
              </a:lnSpc>
            </a:pPr>
            <a:r>
              <a:rPr lang="en-US" dirty="0">
                <a:solidFill>
                  <a:srgbClr val="0070C0"/>
                </a:solidFill>
              </a:rPr>
              <a:t>freely available!</a:t>
            </a:r>
          </a:p>
        </p:txBody>
      </p:sp>
      <p:sp>
        <p:nvSpPr>
          <p:cNvPr id="4" name="Slide Number Placeholder 3">
            <a:extLst>
              <a:ext uri="{FF2B5EF4-FFF2-40B4-BE49-F238E27FC236}">
                <a16:creationId xmlns:a16="http://schemas.microsoft.com/office/drawing/2014/main" id="{DA94C17D-116B-6946-B5D5-DB753145BC58}"/>
              </a:ext>
            </a:extLst>
          </p:cNvPr>
          <p:cNvSpPr>
            <a:spLocks noGrp="1"/>
          </p:cNvSpPr>
          <p:nvPr>
            <p:ph type="sldNum" sz="quarter" idx="12"/>
          </p:nvPr>
        </p:nvSpPr>
        <p:spPr>
          <a:xfrm>
            <a:off x="7010400" y="0"/>
            <a:ext cx="2133600" cy="365125"/>
          </a:xfrm>
          <a:prstGeom prst="rect">
            <a:avLst/>
          </a:prstGeom>
        </p:spPr>
        <p:txBody>
          <a:bodyPr anchor="ctr">
            <a:normAutofit/>
          </a:bodyPr>
          <a:lstStyle/>
          <a:p>
            <a:pPr>
              <a:spcAft>
                <a:spcPts val="600"/>
              </a:spcAft>
            </a:pPr>
            <a:fld id="{C48A8FB8-C411-4B7B-B8DF-3C88CBE8C9E0}" type="slidenum">
              <a:rPr lang="en-GB" smtClean="0"/>
              <a:pPr>
                <a:spcAft>
                  <a:spcPts val="600"/>
                </a:spcAft>
              </a:pPr>
              <a:t>15</a:t>
            </a:fld>
            <a:endParaRPr lang="en-GB"/>
          </a:p>
        </p:txBody>
      </p:sp>
    </p:spTree>
    <p:extLst>
      <p:ext uri="{BB962C8B-B14F-4D97-AF65-F5344CB8AC3E}">
        <p14:creationId xmlns:p14="http://schemas.microsoft.com/office/powerpoint/2010/main" val="2474104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6038-4C7E-924F-896E-4DEFD4FA2132}"/>
              </a:ext>
            </a:extLst>
          </p:cNvPr>
          <p:cNvSpPr>
            <a:spLocks noGrp="1"/>
          </p:cNvSpPr>
          <p:nvPr>
            <p:ph type="title"/>
          </p:nvPr>
        </p:nvSpPr>
        <p:spPr>
          <a:xfrm>
            <a:off x="457200" y="274638"/>
            <a:ext cx="8229600" cy="1143000"/>
          </a:xfrm>
          <a:prstGeom prst="rect">
            <a:avLst/>
          </a:prstGeom>
        </p:spPr>
        <p:txBody>
          <a:bodyPr anchor="ctr">
            <a:normAutofit/>
          </a:bodyPr>
          <a:lstStyle/>
          <a:p>
            <a:r>
              <a:rPr lang="en-US" dirty="0"/>
              <a:t>UKMOD’s origins</a:t>
            </a:r>
          </a:p>
        </p:txBody>
      </p:sp>
      <p:sp>
        <p:nvSpPr>
          <p:cNvPr id="3" name="Content Placeholder 2">
            <a:extLst>
              <a:ext uri="{FF2B5EF4-FFF2-40B4-BE49-F238E27FC236}">
                <a16:creationId xmlns:a16="http://schemas.microsoft.com/office/drawing/2014/main" id="{2FE5EC58-A84E-1849-9DD9-0B16C3D50624}"/>
              </a:ext>
            </a:extLst>
          </p:cNvPr>
          <p:cNvSpPr>
            <a:spLocks noGrp="1"/>
          </p:cNvSpPr>
          <p:nvPr>
            <p:ph sz="half" idx="1"/>
          </p:nvPr>
        </p:nvSpPr>
        <p:spPr>
          <a:xfrm>
            <a:off x="457200" y="1600200"/>
            <a:ext cx="8363272" cy="4525963"/>
          </a:xfrm>
          <a:prstGeom prst="rect">
            <a:avLst/>
          </a:prstGeom>
        </p:spPr>
        <p:txBody>
          <a:bodyPr>
            <a:noAutofit/>
          </a:bodyPr>
          <a:lstStyle/>
          <a:p>
            <a:pPr>
              <a:lnSpc>
                <a:spcPct val="90000"/>
              </a:lnSpc>
            </a:pPr>
            <a:r>
              <a:rPr lang="en-US" sz="2400" dirty="0"/>
              <a:t>A spin-off from </a:t>
            </a:r>
            <a:r>
              <a:rPr lang="en-US" sz="2400" dirty="0">
                <a:solidFill>
                  <a:srgbClr val="0070C0"/>
                </a:solidFill>
              </a:rPr>
              <a:t>EUROMOD</a:t>
            </a:r>
            <a:r>
              <a:rPr lang="en-US" sz="2400" dirty="0"/>
              <a:t>:</a:t>
            </a:r>
          </a:p>
          <a:p>
            <a:pPr lvl="1">
              <a:lnSpc>
                <a:spcPct val="90000"/>
              </a:lnSpc>
            </a:pPr>
            <a:r>
              <a:rPr lang="en-US" dirty="0"/>
              <a:t>EU-funded project that covered EU countries in a common framework, originally developed and coordinated by the University of Essex.</a:t>
            </a:r>
            <a:br>
              <a:rPr lang="en-US" dirty="0"/>
            </a:br>
            <a:endParaRPr lang="en-US" dirty="0"/>
          </a:p>
          <a:p>
            <a:pPr lvl="1">
              <a:lnSpc>
                <a:spcPct val="90000"/>
              </a:lnSpc>
            </a:pPr>
            <a:r>
              <a:rPr lang="en-US" dirty="0"/>
              <a:t>The ownership of the EU-wide model has moved to the European Commission, but software is open-source</a:t>
            </a:r>
            <a:br>
              <a:rPr lang="en-US" dirty="0"/>
            </a:br>
            <a:endParaRPr lang="en-US" dirty="0"/>
          </a:p>
          <a:p>
            <a:pPr lvl="1">
              <a:lnSpc>
                <a:spcPct val="90000"/>
              </a:lnSpc>
            </a:pPr>
            <a:r>
              <a:rPr lang="en-US" dirty="0"/>
              <a:t>EUROMOD provides a </a:t>
            </a:r>
            <a:r>
              <a:rPr lang="en-US" dirty="0">
                <a:solidFill>
                  <a:srgbClr val="0070C0"/>
                </a:solidFill>
              </a:rPr>
              <a:t>tax-benefit microsimulation programming language </a:t>
            </a:r>
            <a:r>
              <a:rPr lang="en-US" dirty="0"/>
              <a:t>and a </a:t>
            </a:r>
            <a:r>
              <a:rPr lang="en-US" dirty="0">
                <a:solidFill>
                  <a:srgbClr val="0070C0"/>
                </a:solidFill>
              </a:rPr>
              <a:t>structure</a:t>
            </a:r>
            <a:r>
              <a:rPr lang="en-US" dirty="0"/>
              <a:t> which can be used to </a:t>
            </a:r>
            <a:r>
              <a:rPr lang="en-US" dirty="0">
                <a:solidFill>
                  <a:srgbClr val="0070C0"/>
                </a:solidFill>
                <a:hlinkClick r:id="rId2">
                  <a:extLst>
                    <a:ext uri="{A12FA001-AC4F-418D-AE19-62706E023703}">
                      <ahyp:hlinkClr xmlns:ahyp="http://schemas.microsoft.com/office/drawing/2018/hyperlinkcolor" val="tx"/>
                    </a:ext>
                  </a:extLst>
                </a:hlinkClick>
              </a:rPr>
              <a:t>produce a tax-benefit model for any country</a:t>
            </a:r>
            <a:endParaRPr lang="en-US" dirty="0">
              <a:solidFill>
                <a:srgbClr val="0070C0"/>
              </a:solidFill>
            </a:endParaRPr>
          </a:p>
        </p:txBody>
      </p:sp>
      <p:sp>
        <p:nvSpPr>
          <p:cNvPr id="4" name="Slide Number Placeholder 3">
            <a:extLst>
              <a:ext uri="{FF2B5EF4-FFF2-40B4-BE49-F238E27FC236}">
                <a16:creationId xmlns:a16="http://schemas.microsoft.com/office/drawing/2014/main" id="{DA94C17D-116B-6946-B5D5-DB753145BC58}"/>
              </a:ext>
            </a:extLst>
          </p:cNvPr>
          <p:cNvSpPr>
            <a:spLocks noGrp="1"/>
          </p:cNvSpPr>
          <p:nvPr>
            <p:ph type="sldNum" sz="quarter" idx="12"/>
          </p:nvPr>
        </p:nvSpPr>
        <p:spPr>
          <a:xfrm>
            <a:off x="7010400" y="0"/>
            <a:ext cx="2133600" cy="365125"/>
          </a:xfrm>
          <a:prstGeom prst="rect">
            <a:avLst/>
          </a:prstGeom>
        </p:spPr>
        <p:txBody>
          <a:bodyPr anchor="ctr">
            <a:normAutofit/>
          </a:bodyPr>
          <a:lstStyle/>
          <a:p>
            <a:pPr>
              <a:spcAft>
                <a:spcPts val="600"/>
              </a:spcAft>
            </a:pPr>
            <a:fld id="{C48A8FB8-C411-4B7B-B8DF-3C88CBE8C9E0}" type="slidenum">
              <a:rPr lang="en-GB" smtClean="0"/>
              <a:pPr>
                <a:spcAft>
                  <a:spcPts val="600"/>
                </a:spcAft>
              </a:pPr>
              <a:t>16</a:t>
            </a:fld>
            <a:endParaRPr lang="en-GB"/>
          </a:p>
        </p:txBody>
      </p:sp>
    </p:spTree>
    <p:extLst>
      <p:ext uri="{BB962C8B-B14F-4D97-AF65-F5344CB8AC3E}">
        <p14:creationId xmlns:p14="http://schemas.microsoft.com/office/powerpoint/2010/main" val="2606975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95B5C-BA2A-C34D-A1AE-AF8A3D498458}"/>
              </a:ext>
            </a:extLst>
          </p:cNvPr>
          <p:cNvSpPr>
            <a:spLocks noGrp="1"/>
          </p:cNvSpPr>
          <p:nvPr>
            <p:ph type="title"/>
          </p:nvPr>
        </p:nvSpPr>
        <p:spPr>
          <a:xfrm>
            <a:off x="457200" y="274638"/>
            <a:ext cx="8229600" cy="1143000"/>
          </a:xfrm>
          <a:prstGeom prst="rect">
            <a:avLst/>
          </a:prstGeom>
        </p:spPr>
        <p:txBody>
          <a:bodyPr anchor="ctr">
            <a:normAutofit/>
          </a:bodyPr>
          <a:lstStyle/>
          <a:p>
            <a:r>
              <a:rPr lang="en-US" dirty="0"/>
              <a:t>UKMOD/EUROMOD: key users</a:t>
            </a:r>
          </a:p>
        </p:txBody>
      </p:sp>
      <p:sp>
        <p:nvSpPr>
          <p:cNvPr id="4" name="Slide Number Placeholder 3">
            <a:extLst>
              <a:ext uri="{FF2B5EF4-FFF2-40B4-BE49-F238E27FC236}">
                <a16:creationId xmlns:a16="http://schemas.microsoft.com/office/drawing/2014/main" id="{9E09DD36-47C4-A14C-A7F0-2AF8C82F7B0F}"/>
              </a:ext>
            </a:extLst>
          </p:cNvPr>
          <p:cNvSpPr>
            <a:spLocks noGrp="1"/>
          </p:cNvSpPr>
          <p:nvPr>
            <p:ph type="sldNum" sz="quarter" idx="12"/>
          </p:nvPr>
        </p:nvSpPr>
        <p:spPr>
          <a:xfrm>
            <a:off x="7010400" y="0"/>
            <a:ext cx="2133600" cy="365125"/>
          </a:xfrm>
          <a:prstGeom prst="rect">
            <a:avLst/>
          </a:prstGeom>
        </p:spPr>
        <p:txBody>
          <a:bodyPr anchor="ctr">
            <a:normAutofit/>
          </a:bodyPr>
          <a:lstStyle/>
          <a:p>
            <a:pPr>
              <a:spcAft>
                <a:spcPts val="600"/>
              </a:spcAft>
            </a:pPr>
            <a:fld id="{C48A8FB8-C411-4B7B-B8DF-3C88CBE8C9E0}" type="slidenum">
              <a:rPr lang="en-GB" smtClean="0"/>
              <a:pPr>
                <a:spcAft>
                  <a:spcPts val="600"/>
                </a:spcAft>
              </a:pPr>
              <a:t>17</a:t>
            </a:fld>
            <a:endParaRPr lang="en-GB"/>
          </a:p>
        </p:txBody>
      </p:sp>
      <p:graphicFrame>
        <p:nvGraphicFramePr>
          <p:cNvPr id="6" name="Content Placeholder 2">
            <a:extLst>
              <a:ext uri="{FF2B5EF4-FFF2-40B4-BE49-F238E27FC236}">
                <a16:creationId xmlns:a16="http://schemas.microsoft.com/office/drawing/2014/main" id="{560D7B79-A193-4C75-A275-67880ECB1755}"/>
              </a:ext>
            </a:extLst>
          </p:cNvPr>
          <p:cNvGraphicFramePr>
            <a:graphicFrameLocks noGrp="1"/>
          </p:cNvGraphicFramePr>
          <p:nvPr>
            <p:ph idx="1"/>
            <p:extLst>
              <p:ext uri="{D42A27DB-BD31-4B8C-83A1-F6EECF244321}">
                <p14:modId xmlns:p14="http://schemas.microsoft.com/office/powerpoint/2010/main" val="382878091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9521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7671-D710-494C-8CA0-56C8AE5A9598}"/>
              </a:ext>
            </a:extLst>
          </p:cNvPr>
          <p:cNvSpPr>
            <a:spLocks noGrp="1"/>
          </p:cNvSpPr>
          <p:nvPr>
            <p:ph type="title"/>
          </p:nvPr>
        </p:nvSpPr>
        <p:spPr/>
        <p:txBody>
          <a:bodyPr>
            <a:normAutofit fontScale="90000"/>
          </a:bodyPr>
          <a:lstStyle/>
          <a:p>
            <a:r>
              <a:rPr lang="en-US" dirty="0"/>
              <a:t>Availability of static tax-benefit microsimulation models</a:t>
            </a:r>
          </a:p>
        </p:txBody>
      </p:sp>
      <p:sp>
        <p:nvSpPr>
          <p:cNvPr id="3" name="Content Placeholder 2">
            <a:extLst>
              <a:ext uri="{FF2B5EF4-FFF2-40B4-BE49-F238E27FC236}">
                <a16:creationId xmlns:a16="http://schemas.microsoft.com/office/drawing/2014/main" id="{19BD17B2-04E1-2041-A956-65B31A5C477D}"/>
              </a:ext>
            </a:extLst>
          </p:cNvPr>
          <p:cNvSpPr>
            <a:spLocks noGrp="1"/>
          </p:cNvSpPr>
          <p:nvPr>
            <p:ph idx="1"/>
          </p:nvPr>
        </p:nvSpPr>
        <p:spPr>
          <a:xfrm>
            <a:off x="457200" y="1600201"/>
            <a:ext cx="8229600" cy="1540768"/>
          </a:xfrm>
        </p:spPr>
        <p:txBody>
          <a:bodyPr>
            <a:normAutofit/>
          </a:bodyPr>
          <a:lstStyle/>
          <a:p>
            <a:r>
              <a:rPr lang="en-US" dirty="0"/>
              <a:t>models are built and maintained by researchers (for academic purposes) or ministries and civil service (for impact assessment of policies)</a:t>
            </a:r>
          </a:p>
          <a:p>
            <a:pPr marL="0" indent="0">
              <a:buNone/>
            </a:pPr>
            <a:endParaRPr lang="en-US" dirty="0"/>
          </a:p>
        </p:txBody>
      </p:sp>
      <p:sp>
        <p:nvSpPr>
          <p:cNvPr id="4" name="Slide Number Placeholder 3">
            <a:extLst>
              <a:ext uri="{FF2B5EF4-FFF2-40B4-BE49-F238E27FC236}">
                <a16:creationId xmlns:a16="http://schemas.microsoft.com/office/drawing/2014/main" id="{18B1FC2F-79D3-E44C-909E-731573B88714}"/>
              </a:ext>
            </a:extLst>
          </p:cNvPr>
          <p:cNvSpPr>
            <a:spLocks noGrp="1"/>
          </p:cNvSpPr>
          <p:nvPr>
            <p:ph type="sldNum" sz="quarter" idx="12"/>
          </p:nvPr>
        </p:nvSpPr>
        <p:spPr/>
        <p:txBody>
          <a:bodyPr/>
          <a:lstStyle/>
          <a:p>
            <a:fld id="{C48A8FB8-C411-4B7B-B8DF-3C88CBE8C9E0}" type="slidenum">
              <a:rPr lang="en-GB" smtClean="0"/>
              <a:t>18</a:t>
            </a:fld>
            <a:endParaRPr lang="en-GB"/>
          </a:p>
        </p:txBody>
      </p:sp>
      <p:graphicFrame>
        <p:nvGraphicFramePr>
          <p:cNvPr id="5" name="Diagram 4">
            <a:extLst>
              <a:ext uri="{FF2B5EF4-FFF2-40B4-BE49-F238E27FC236}">
                <a16:creationId xmlns:a16="http://schemas.microsoft.com/office/drawing/2014/main" id="{8C88A531-310F-DB43-8097-683FD26B13C1}"/>
              </a:ext>
            </a:extLst>
          </p:cNvPr>
          <p:cNvGraphicFramePr/>
          <p:nvPr>
            <p:extLst>
              <p:ext uri="{D42A27DB-BD31-4B8C-83A1-F6EECF244321}">
                <p14:modId xmlns:p14="http://schemas.microsoft.com/office/powerpoint/2010/main" val="111329638"/>
              </p:ext>
            </p:extLst>
          </p:nvPr>
        </p:nvGraphicFramePr>
        <p:xfrm>
          <a:off x="228600" y="2996952"/>
          <a:ext cx="8686800" cy="3005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3990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6038-4C7E-924F-896E-4DEFD4FA2132}"/>
              </a:ext>
            </a:extLst>
          </p:cNvPr>
          <p:cNvSpPr>
            <a:spLocks noGrp="1"/>
          </p:cNvSpPr>
          <p:nvPr>
            <p:ph type="title"/>
          </p:nvPr>
        </p:nvSpPr>
        <p:spPr>
          <a:xfrm>
            <a:off x="457200" y="274638"/>
            <a:ext cx="8229600" cy="1143000"/>
          </a:xfrm>
          <a:prstGeom prst="rect">
            <a:avLst/>
          </a:prstGeom>
        </p:spPr>
        <p:txBody>
          <a:bodyPr anchor="ctr">
            <a:normAutofit/>
          </a:bodyPr>
          <a:lstStyle/>
          <a:p>
            <a:r>
              <a:rPr lang="en-US" dirty="0"/>
              <a:t>UKMOD and related models (1)</a:t>
            </a:r>
          </a:p>
        </p:txBody>
      </p:sp>
      <p:sp>
        <p:nvSpPr>
          <p:cNvPr id="3" name="Content Placeholder 2">
            <a:extLst>
              <a:ext uri="{FF2B5EF4-FFF2-40B4-BE49-F238E27FC236}">
                <a16:creationId xmlns:a16="http://schemas.microsoft.com/office/drawing/2014/main" id="{2FE5EC58-A84E-1849-9DD9-0B16C3D50624}"/>
              </a:ext>
            </a:extLst>
          </p:cNvPr>
          <p:cNvSpPr>
            <a:spLocks noGrp="1"/>
          </p:cNvSpPr>
          <p:nvPr>
            <p:ph sz="half" idx="1"/>
          </p:nvPr>
        </p:nvSpPr>
        <p:spPr>
          <a:xfrm>
            <a:off x="457200" y="1600200"/>
            <a:ext cx="8003232" cy="4525963"/>
          </a:xfrm>
          <a:prstGeom prst="rect">
            <a:avLst/>
          </a:prstGeom>
        </p:spPr>
        <p:txBody>
          <a:bodyPr>
            <a:normAutofit/>
          </a:bodyPr>
          <a:lstStyle/>
          <a:p>
            <a:pPr>
              <a:lnSpc>
                <a:spcPct val="90000"/>
              </a:lnSpc>
            </a:pPr>
            <a:r>
              <a:rPr lang="en-US" sz="2400" dirty="0"/>
              <a:t>Other models for the UK exist:</a:t>
            </a:r>
          </a:p>
          <a:p>
            <a:pPr lvl="1"/>
            <a:r>
              <a:rPr lang="en-GB" dirty="0">
                <a:solidFill>
                  <a:srgbClr val="0070C0"/>
                </a:solidFill>
              </a:rPr>
              <a:t>UK government</a:t>
            </a:r>
            <a:r>
              <a:rPr lang="en-GB" dirty="0"/>
              <a:t>: HMT (IGOTM), DWP (PSM)</a:t>
            </a:r>
          </a:p>
          <a:p>
            <a:pPr lvl="1"/>
            <a:r>
              <a:rPr lang="en-GB" dirty="0">
                <a:solidFill>
                  <a:srgbClr val="0070C0"/>
                </a:solidFill>
              </a:rPr>
              <a:t>IFS</a:t>
            </a:r>
            <a:r>
              <a:rPr lang="en-GB" dirty="0"/>
              <a:t>: TAXBEN</a:t>
            </a:r>
          </a:p>
          <a:p>
            <a:pPr lvl="1"/>
            <a:r>
              <a:rPr lang="en-GB" dirty="0">
                <a:solidFill>
                  <a:srgbClr val="0070C0"/>
                </a:solidFill>
              </a:rPr>
              <a:t>IPPR</a:t>
            </a:r>
            <a:r>
              <a:rPr lang="en-GB" dirty="0"/>
              <a:t>: The “Institute of Public Policy Research Tax-Benefit Model”: </a:t>
            </a:r>
            <a:r>
              <a:rPr lang="en-GB" dirty="0">
                <a:solidFill>
                  <a:srgbClr val="0070C0"/>
                </a:solidFill>
                <a:hlinkClick r:id="rId2">
                  <a:extLst>
                    <a:ext uri="{A12FA001-AC4F-418D-AE19-62706E023703}">
                      <ahyp:hlinkClr xmlns:ahyp="http://schemas.microsoft.com/office/drawing/2018/hyperlinkcolor" val="tx"/>
                    </a:ext>
                  </a:extLst>
                </a:hlinkClick>
              </a:rPr>
              <a:t>https://www.mmuperu.co.uk</a:t>
            </a:r>
            <a:br>
              <a:rPr lang="en-GB" dirty="0"/>
            </a:br>
            <a:endParaRPr lang="en-GB" dirty="0"/>
          </a:p>
          <a:p>
            <a:r>
              <a:rPr lang="en-GB" sz="2400" dirty="0"/>
              <a:t>UKMOD is freely available; well-documented; flexible and transparent; goes back to 2005</a:t>
            </a:r>
            <a:endParaRPr lang="en-US" sz="2400" dirty="0"/>
          </a:p>
        </p:txBody>
      </p:sp>
      <p:sp>
        <p:nvSpPr>
          <p:cNvPr id="4" name="Slide Number Placeholder 3">
            <a:extLst>
              <a:ext uri="{FF2B5EF4-FFF2-40B4-BE49-F238E27FC236}">
                <a16:creationId xmlns:a16="http://schemas.microsoft.com/office/drawing/2014/main" id="{DA94C17D-116B-6946-B5D5-DB753145BC58}"/>
              </a:ext>
            </a:extLst>
          </p:cNvPr>
          <p:cNvSpPr>
            <a:spLocks noGrp="1"/>
          </p:cNvSpPr>
          <p:nvPr>
            <p:ph type="sldNum" sz="quarter" idx="12"/>
          </p:nvPr>
        </p:nvSpPr>
        <p:spPr>
          <a:xfrm>
            <a:off x="7010400" y="0"/>
            <a:ext cx="2133600" cy="365125"/>
          </a:xfrm>
          <a:prstGeom prst="rect">
            <a:avLst/>
          </a:prstGeom>
        </p:spPr>
        <p:txBody>
          <a:bodyPr anchor="ctr">
            <a:normAutofit/>
          </a:bodyPr>
          <a:lstStyle/>
          <a:p>
            <a:pPr>
              <a:spcAft>
                <a:spcPts val="600"/>
              </a:spcAft>
            </a:pPr>
            <a:fld id="{C48A8FB8-C411-4B7B-B8DF-3C88CBE8C9E0}" type="slidenum">
              <a:rPr lang="en-GB" smtClean="0"/>
              <a:pPr>
                <a:spcAft>
                  <a:spcPts val="600"/>
                </a:spcAft>
              </a:pPr>
              <a:t>19</a:t>
            </a:fld>
            <a:endParaRPr lang="en-GB"/>
          </a:p>
        </p:txBody>
      </p:sp>
    </p:spTree>
    <p:extLst>
      <p:ext uri="{BB962C8B-B14F-4D97-AF65-F5344CB8AC3E}">
        <p14:creationId xmlns:p14="http://schemas.microsoft.com/office/powerpoint/2010/main" val="3510799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FC9E-87FE-4FD4-A9A0-CAC259481AED}"/>
              </a:ext>
            </a:extLst>
          </p:cNvPr>
          <p:cNvSpPr>
            <a:spLocks noGrp="1"/>
          </p:cNvSpPr>
          <p:nvPr>
            <p:ph type="title"/>
          </p:nvPr>
        </p:nvSpPr>
        <p:spPr/>
        <p:txBody>
          <a:bodyPr/>
          <a:lstStyle/>
          <a:p>
            <a:r>
              <a:rPr lang="en-GB" dirty="0"/>
              <a:t>Welcome!</a:t>
            </a:r>
          </a:p>
        </p:txBody>
      </p:sp>
      <p:sp>
        <p:nvSpPr>
          <p:cNvPr id="3" name="Content Placeholder 2">
            <a:extLst>
              <a:ext uri="{FF2B5EF4-FFF2-40B4-BE49-F238E27FC236}">
                <a16:creationId xmlns:a16="http://schemas.microsoft.com/office/drawing/2014/main" id="{CD19E639-FB13-477D-9562-36ADA12B56FC}"/>
              </a:ext>
            </a:extLst>
          </p:cNvPr>
          <p:cNvSpPr>
            <a:spLocks noGrp="1"/>
          </p:cNvSpPr>
          <p:nvPr>
            <p:ph idx="1"/>
          </p:nvPr>
        </p:nvSpPr>
        <p:spPr/>
        <p:txBody>
          <a:bodyPr/>
          <a:lstStyle/>
          <a:p>
            <a:r>
              <a:rPr lang="en-GB" dirty="0">
                <a:solidFill>
                  <a:srgbClr val="0070C0"/>
                </a:solidFill>
              </a:rPr>
              <a:t>Day 1</a:t>
            </a:r>
            <a:r>
              <a:rPr lang="en-GB" dirty="0"/>
              <a:t>:</a:t>
            </a:r>
          </a:p>
          <a:p>
            <a:pPr lvl="1"/>
            <a:r>
              <a:rPr lang="en-GB" dirty="0"/>
              <a:t>Introduction to static tax-benefit models and UKMOD </a:t>
            </a:r>
          </a:p>
          <a:p>
            <a:pPr lvl="1"/>
            <a:r>
              <a:rPr lang="en-GB" dirty="0"/>
              <a:t>UKMOD: how it works + exercises</a:t>
            </a:r>
          </a:p>
          <a:p>
            <a:pPr lvl="1"/>
            <a:r>
              <a:rPr lang="en-GB" dirty="0"/>
              <a:t>UKMOD policy functions </a:t>
            </a:r>
            <a:r>
              <a:rPr lang="en-GB" i="1" dirty="0" err="1"/>
              <a:t>Elig</a:t>
            </a:r>
            <a:r>
              <a:rPr lang="en-GB" dirty="0"/>
              <a:t> and </a:t>
            </a:r>
            <a:r>
              <a:rPr lang="en-GB" i="1" dirty="0" err="1"/>
              <a:t>ArithOp</a:t>
            </a:r>
            <a:endParaRPr lang="en-GB" i="1" dirty="0"/>
          </a:p>
          <a:p>
            <a:pPr marL="0" indent="0">
              <a:buNone/>
            </a:pPr>
            <a:endParaRPr lang="en-GB" dirty="0"/>
          </a:p>
        </p:txBody>
      </p:sp>
      <p:sp>
        <p:nvSpPr>
          <p:cNvPr id="4" name="Slide Number Placeholder 3">
            <a:extLst>
              <a:ext uri="{FF2B5EF4-FFF2-40B4-BE49-F238E27FC236}">
                <a16:creationId xmlns:a16="http://schemas.microsoft.com/office/drawing/2014/main" id="{DF878F19-33CE-4D74-8976-3FCAD34BF7FF}"/>
              </a:ext>
            </a:extLst>
          </p:cNvPr>
          <p:cNvSpPr>
            <a:spLocks noGrp="1"/>
          </p:cNvSpPr>
          <p:nvPr>
            <p:ph type="sldNum" sz="quarter" idx="12"/>
          </p:nvPr>
        </p:nvSpPr>
        <p:spPr/>
        <p:txBody>
          <a:bodyPr/>
          <a:lstStyle/>
          <a:p>
            <a:fld id="{C48A8FB8-C411-4B7B-B8DF-3C88CBE8C9E0}" type="slidenum">
              <a:rPr lang="en-GB" smtClean="0"/>
              <a:t>2</a:t>
            </a:fld>
            <a:endParaRPr lang="en-GB"/>
          </a:p>
        </p:txBody>
      </p:sp>
    </p:spTree>
    <p:extLst>
      <p:ext uri="{BB962C8B-B14F-4D97-AF65-F5344CB8AC3E}">
        <p14:creationId xmlns:p14="http://schemas.microsoft.com/office/powerpoint/2010/main" val="1131770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6038-4C7E-924F-896E-4DEFD4FA2132}"/>
              </a:ext>
            </a:extLst>
          </p:cNvPr>
          <p:cNvSpPr>
            <a:spLocks noGrp="1"/>
          </p:cNvSpPr>
          <p:nvPr>
            <p:ph type="title"/>
          </p:nvPr>
        </p:nvSpPr>
        <p:spPr>
          <a:xfrm>
            <a:off x="457200" y="274638"/>
            <a:ext cx="8229600" cy="1143000"/>
          </a:xfrm>
          <a:prstGeom prst="rect">
            <a:avLst/>
          </a:prstGeom>
        </p:spPr>
        <p:txBody>
          <a:bodyPr anchor="ctr">
            <a:normAutofit/>
          </a:bodyPr>
          <a:lstStyle/>
          <a:p>
            <a:r>
              <a:rPr lang="en-US" dirty="0"/>
              <a:t>UKMOD and related models (2)</a:t>
            </a:r>
          </a:p>
        </p:txBody>
      </p:sp>
      <p:sp>
        <p:nvSpPr>
          <p:cNvPr id="3" name="Content Placeholder 2">
            <a:extLst>
              <a:ext uri="{FF2B5EF4-FFF2-40B4-BE49-F238E27FC236}">
                <a16:creationId xmlns:a16="http://schemas.microsoft.com/office/drawing/2014/main" id="{2FE5EC58-A84E-1849-9DD9-0B16C3D50624}"/>
              </a:ext>
            </a:extLst>
          </p:cNvPr>
          <p:cNvSpPr>
            <a:spLocks noGrp="1"/>
          </p:cNvSpPr>
          <p:nvPr>
            <p:ph sz="half" idx="1"/>
          </p:nvPr>
        </p:nvSpPr>
        <p:spPr>
          <a:xfrm>
            <a:off x="486791" y="1700808"/>
            <a:ext cx="8507288" cy="4075344"/>
          </a:xfrm>
          <a:prstGeom prst="rect">
            <a:avLst/>
          </a:prstGeom>
        </p:spPr>
        <p:txBody>
          <a:bodyPr>
            <a:noAutofit/>
          </a:bodyPr>
          <a:lstStyle/>
          <a:p>
            <a:pPr>
              <a:lnSpc>
                <a:spcPct val="90000"/>
              </a:lnSpc>
            </a:pPr>
            <a:r>
              <a:rPr lang="en-US" sz="2400" dirty="0"/>
              <a:t>UKMOD comes with data from </a:t>
            </a:r>
            <a:r>
              <a:rPr lang="en-US" sz="2400" dirty="0">
                <a:solidFill>
                  <a:srgbClr val="0070C0"/>
                </a:solidFill>
              </a:rPr>
              <a:t>Family Resources Survey </a:t>
            </a:r>
          </a:p>
          <a:p>
            <a:pPr lvl="1">
              <a:lnSpc>
                <a:spcPct val="90000"/>
              </a:lnSpc>
            </a:pPr>
            <a:r>
              <a:rPr lang="en-US" dirty="0"/>
              <a:t>Although it can in principle be run on other datasets…</a:t>
            </a:r>
          </a:p>
          <a:p>
            <a:pPr lvl="2">
              <a:lnSpc>
                <a:spcPct val="90000"/>
              </a:lnSpc>
            </a:pPr>
            <a:r>
              <a:rPr lang="en-US" dirty="0"/>
              <a:t>A version running on Understanding Society will be available next year</a:t>
            </a:r>
          </a:p>
          <a:p>
            <a:pPr lvl="1">
              <a:lnSpc>
                <a:spcPct val="90000"/>
              </a:lnSpc>
            </a:pPr>
            <a:r>
              <a:rPr lang="en-US" dirty="0"/>
              <a:t>It does not cover indirect taxes, nor wealth taxes</a:t>
            </a:r>
          </a:p>
          <a:p>
            <a:pPr lvl="2">
              <a:lnSpc>
                <a:spcPct val="90000"/>
              </a:lnSpc>
            </a:pPr>
            <a:r>
              <a:rPr lang="en-US" dirty="0"/>
              <a:t>Extension to indirect taxes is under development</a:t>
            </a:r>
          </a:p>
          <a:p>
            <a:pPr marL="457200" lvl="1" indent="0">
              <a:lnSpc>
                <a:spcPct val="90000"/>
              </a:lnSpc>
              <a:buNone/>
            </a:pPr>
            <a:endParaRPr lang="en-US" dirty="0"/>
          </a:p>
          <a:p>
            <a:pPr>
              <a:lnSpc>
                <a:spcPct val="90000"/>
              </a:lnSpc>
            </a:pPr>
            <a:r>
              <a:rPr lang="en-US" sz="2400" dirty="0"/>
              <a:t>Hard to compare with other models’ outputs as we don’t have access, and documentation not supplied</a:t>
            </a:r>
          </a:p>
          <a:p>
            <a:pPr lvl="1">
              <a:lnSpc>
                <a:spcPct val="90000"/>
              </a:lnSpc>
            </a:pPr>
            <a:r>
              <a:rPr lang="en-US" dirty="0"/>
              <a:t>Efforts to reconcile alternative model outputs underway</a:t>
            </a:r>
          </a:p>
          <a:p>
            <a:pPr lvl="1">
              <a:lnSpc>
                <a:spcPct val="90000"/>
              </a:lnSpc>
            </a:pPr>
            <a:r>
              <a:rPr lang="en-US" dirty="0"/>
              <a:t>UKMOD has been a trusted and well-used part of EUROMOD for 20 years</a:t>
            </a:r>
          </a:p>
        </p:txBody>
      </p:sp>
      <p:sp>
        <p:nvSpPr>
          <p:cNvPr id="4" name="Slide Number Placeholder 3">
            <a:extLst>
              <a:ext uri="{FF2B5EF4-FFF2-40B4-BE49-F238E27FC236}">
                <a16:creationId xmlns:a16="http://schemas.microsoft.com/office/drawing/2014/main" id="{DA94C17D-116B-6946-B5D5-DB753145BC58}"/>
              </a:ext>
            </a:extLst>
          </p:cNvPr>
          <p:cNvSpPr>
            <a:spLocks noGrp="1"/>
          </p:cNvSpPr>
          <p:nvPr>
            <p:ph type="sldNum" sz="quarter" idx="12"/>
          </p:nvPr>
        </p:nvSpPr>
        <p:spPr>
          <a:xfrm>
            <a:off x="7010400" y="0"/>
            <a:ext cx="2133600" cy="365125"/>
          </a:xfrm>
          <a:prstGeom prst="rect">
            <a:avLst/>
          </a:prstGeom>
        </p:spPr>
        <p:txBody>
          <a:bodyPr anchor="ctr">
            <a:normAutofit/>
          </a:bodyPr>
          <a:lstStyle/>
          <a:p>
            <a:pPr>
              <a:spcAft>
                <a:spcPts val="600"/>
              </a:spcAft>
            </a:pPr>
            <a:fld id="{C48A8FB8-C411-4B7B-B8DF-3C88CBE8C9E0}" type="slidenum">
              <a:rPr lang="en-GB" smtClean="0"/>
              <a:pPr>
                <a:spcAft>
                  <a:spcPts val="600"/>
                </a:spcAft>
              </a:pPr>
              <a:t>20</a:t>
            </a:fld>
            <a:endParaRPr lang="en-GB"/>
          </a:p>
        </p:txBody>
      </p:sp>
    </p:spTree>
    <p:extLst>
      <p:ext uri="{BB962C8B-B14F-4D97-AF65-F5344CB8AC3E}">
        <p14:creationId xmlns:p14="http://schemas.microsoft.com/office/powerpoint/2010/main" val="795463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Ways of using UKMOD (1)</a:t>
            </a:r>
          </a:p>
        </p:txBody>
      </p:sp>
      <p:sp>
        <p:nvSpPr>
          <p:cNvPr id="3" name="Content Placeholder 2"/>
          <p:cNvSpPr>
            <a:spLocks noGrp="1"/>
          </p:cNvSpPr>
          <p:nvPr>
            <p:ph idx="1"/>
          </p:nvPr>
        </p:nvSpPr>
        <p:spPr>
          <a:xfrm>
            <a:off x="467544" y="1556792"/>
            <a:ext cx="8229600" cy="4525963"/>
          </a:xfrm>
        </p:spPr>
        <p:txBody>
          <a:bodyPr>
            <a:normAutofit/>
          </a:bodyPr>
          <a:lstStyle/>
          <a:p>
            <a:r>
              <a:rPr lang="en-GB" dirty="0"/>
              <a:t>To analyse the impact of actual or hypothetical tax-benefit changes on the distribution of income, fiscal aggregates or work incentives:</a:t>
            </a:r>
          </a:p>
          <a:p>
            <a:endParaRPr lang="en-GB" dirty="0"/>
          </a:p>
          <a:p>
            <a:pPr lvl="1"/>
            <a:r>
              <a:rPr lang="en-GB" dirty="0"/>
              <a:t>We have coded up some standard analysis into UKMOD (the “</a:t>
            </a:r>
            <a:r>
              <a:rPr lang="en-GB" dirty="0">
                <a:solidFill>
                  <a:srgbClr val="0070C0"/>
                </a:solidFill>
              </a:rPr>
              <a:t>Statistics Presenter</a:t>
            </a:r>
            <a:r>
              <a:rPr lang="en-GB" dirty="0"/>
              <a:t>” and “</a:t>
            </a:r>
            <a:r>
              <a:rPr lang="en-GB" dirty="0">
                <a:solidFill>
                  <a:srgbClr val="0070C0"/>
                </a:solidFill>
              </a:rPr>
              <a:t>In-depth analysis tool</a:t>
            </a:r>
            <a:r>
              <a:rPr lang="en-GB" dirty="0"/>
              <a:t>”)</a:t>
            </a:r>
          </a:p>
          <a:p>
            <a:pPr lvl="1"/>
            <a:endParaRPr lang="en-GB" dirty="0"/>
          </a:p>
          <a:p>
            <a:pPr lvl="1"/>
            <a:r>
              <a:rPr lang="en-GB" dirty="0"/>
              <a:t>Or you can </a:t>
            </a:r>
            <a:r>
              <a:rPr lang="en-GB" dirty="0">
                <a:solidFill>
                  <a:srgbClr val="0070C0"/>
                </a:solidFill>
              </a:rPr>
              <a:t>analyse the micro-data </a:t>
            </a:r>
            <a:r>
              <a:rPr lang="en-GB" dirty="0"/>
              <a:t>produced by UKMOD using your own statistical software (we are not covering this in this course)</a:t>
            </a:r>
          </a:p>
          <a:p>
            <a:pPr lvl="1"/>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21</a:t>
            </a:fld>
            <a:endParaRPr lang="en-GB"/>
          </a:p>
        </p:txBody>
      </p:sp>
    </p:spTree>
    <p:extLst>
      <p:ext uri="{BB962C8B-B14F-4D97-AF65-F5344CB8AC3E}">
        <p14:creationId xmlns:p14="http://schemas.microsoft.com/office/powerpoint/2010/main" val="2803757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Ways of using UKMOD (2)</a:t>
            </a:r>
          </a:p>
        </p:txBody>
      </p:sp>
      <p:sp>
        <p:nvSpPr>
          <p:cNvPr id="3" name="Content Placeholder 2"/>
          <p:cNvSpPr>
            <a:spLocks noGrp="1"/>
          </p:cNvSpPr>
          <p:nvPr>
            <p:ph idx="1"/>
          </p:nvPr>
        </p:nvSpPr>
        <p:spPr>
          <a:xfrm>
            <a:off x="445365" y="1484784"/>
            <a:ext cx="8579296" cy="4525963"/>
          </a:xfrm>
        </p:spPr>
        <p:txBody>
          <a:bodyPr>
            <a:normAutofit/>
          </a:bodyPr>
          <a:lstStyle/>
          <a:p>
            <a:r>
              <a:rPr lang="en-GB" dirty="0"/>
              <a:t>You can use UKMOD </a:t>
            </a:r>
            <a:r>
              <a:rPr lang="en-GB" dirty="0">
                <a:solidFill>
                  <a:srgbClr val="0070C0"/>
                </a:solidFill>
              </a:rPr>
              <a:t>as a tool in a more complicated piece of analysis</a:t>
            </a:r>
            <a:r>
              <a:rPr lang="en-GB" dirty="0"/>
              <a:t>, by:</a:t>
            </a:r>
            <a:endParaRPr lang="en-GB" dirty="0">
              <a:solidFill>
                <a:srgbClr val="0070C0"/>
              </a:solidFill>
            </a:endParaRPr>
          </a:p>
          <a:p>
            <a:pPr lvl="1"/>
            <a:r>
              <a:rPr lang="en-GB" dirty="0"/>
              <a:t>Doing further analysis on the output data</a:t>
            </a:r>
          </a:p>
          <a:p>
            <a:pPr lvl="2"/>
            <a:r>
              <a:rPr lang="en-GB" dirty="0"/>
              <a:t>What are the labour supply responses to a change in Universal Credit?</a:t>
            </a:r>
          </a:p>
          <a:p>
            <a:pPr lvl="2"/>
            <a:r>
              <a:rPr lang="en-GB" dirty="0"/>
              <a:t>How would increase higher spending on UC reduce poverty, as defined by the Social Mobility Commission?</a:t>
            </a:r>
          </a:p>
          <a:p>
            <a:pPr lvl="1"/>
            <a:r>
              <a:rPr lang="en-GB" dirty="0"/>
              <a:t>Adjusting the input data set</a:t>
            </a:r>
          </a:p>
          <a:p>
            <a:pPr lvl="2"/>
            <a:r>
              <a:rPr lang="en-GB" dirty="0"/>
              <a:t>How would a rise in earnings inequality affect the distribution of income?</a:t>
            </a:r>
          </a:p>
          <a:p>
            <a:pPr lvl="2"/>
            <a:r>
              <a:rPr lang="en-GB" dirty="0"/>
              <a:t>How does demographic change affect government revenues?</a:t>
            </a:r>
          </a:p>
          <a:p>
            <a:pPr lvl="1"/>
            <a:r>
              <a:rPr lang="en-GB" dirty="0"/>
              <a:t>Linking UKMOD to other models (e.g. </a:t>
            </a:r>
            <a:r>
              <a:rPr lang="en-GB" dirty="0">
                <a:solidFill>
                  <a:srgbClr val="0070C0"/>
                </a:solidFill>
                <a:hlinkClick r:id="rId2">
                  <a:extLst>
                    <a:ext uri="{A12FA001-AC4F-418D-AE19-62706E023703}">
                      <ahyp:hlinkClr xmlns:ahyp="http://schemas.microsoft.com/office/drawing/2018/hyperlinkcolor" val="tx"/>
                    </a:ext>
                  </a:extLst>
                </a:hlinkClick>
              </a:rPr>
              <a:t>dynamic models</a:t>
            </a:r>
            <a:r>
              <a:rPr lang="en-GB" dirty="0"/>
              <a:t>)</a:t>
            </a:r>
          </a:p>
          <a:p>
            <a:pPr lvl="1"/>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22</a:t>
            </a:fld>
            <a:endParaRPr lang="en-GB"/>
          </a:p>
        </p:txBody>
      </p:sp>
    </p:spTree>
    <p:extLst>
      <p:ext uri="{BB962C8B-B14F-4D97-AF65-F5344CB8AC3E}">
        <p14:creationId xmlns:p14="http://schemas.microsoft.com/office/powerpoint/2010/main" val="3323028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9D07-51B6-A44E-8995-7E26242FC1AA}"/>
              </a:ext>
            </a:extLst>
          </p:cNvPr>
          <p:cNvSpPr>
            <a:spLocks noGrp="1"/>
          </p:cNvSpPr>
          <p:nvPr>
            <p:ph type="title"/>
          </p:nvPr>
        </p:nvSpPr>
        <p:spPr>
          <a:xfrm>
            <a:off x="457200" y="274638"/>
            <a:ext cx="8229600" cy="1143000"/>
          </a:xfrm>
        </p:spPr>
        <p:txBody>
          <a:bodyPr/>
          <a:lstStyle/>
          <a:p>
            <a:r>
              <a:rPr lang="en-US" dirty="0"/>
              <a:t>UKMOD: Uses</a:t>
            </a:r>
          </a:p>
        </p:txBody>
      </p:sp>
      <p:sp>
        <p:nvSpPr>
          <p:cNvPr id="3" name="Content Placeholder 2">
            <a:extLst>
              <a:ext uri="{FF2B5EF4-FFF2-40B4-BE49-F238E27FC236}">
                <a16:creationId xmlns:a16="http://schemas.microsoft.com/office/drawing/2014/main" id="{6D99A34C-4CD1-A445-A079-5CDBA0AF111A}"/>
              </a:ext>
            </a:extLst>
          </p:cNvPr>
          <p:cNvSpPr>
            <a:spLocks noGrp="1"/>
          </p:cNvSpPr>
          <p:nvPr>
            <p:ph idx="1"/>
          </p:nvPr>
        </p:nvSpPr>
        <p:spPr>
          <a:xfrm>
            <a:off x="482844" y="1484784"/>
            <a:ext cx="8229600" cy="4709120"/>
          </a:xfrm>
        </p:spPr>
        <p:txBody>
          <a:bodyPr>
            <a:noAutofit/>
          </a:bodyPr>
          <a:lstStyle/>
          <a:p>
            <a:pPr>
              <a:spcBef>
                <a:spcPts val="0"/>
              </a:spcBef>
            </a:pPr>
            <a:r>
              <a:rPr lang="en-GB" dirty="0"/>
              <a:t>Simulate </a:t>
            </a:r>
            <a:r>
              <a:rPr lang="en-GB" dirty="0">
                <a:solidFill>
                  <a:srgbClr val="0070C0"/>
                </a:solidFill>
              </a:rPr>
              <a:t>actual, proposed or illustrative </a:t>
            </a:r>
            <a:r>
              <a:rPr lang="en-GB" dirty="0"/>
              <a:t>changes to TB rules:</a:t>
            </a:r>
          </a:p>
          <a:p>
            <a:pPr lvl="2">
              <a:spcBef>
                <a:spcPts val="0"/>
              </a:spcBef>
            </a:pPr>
            <a:r>
              <a:rPr lang="en-GB" dirty="0"/>
              <a:t>distributive analysis, budgetary effects, work incentives</a:t>
            </a:r>
            <a:endParaRPr lang="en-GB" sz="1000" dirty="0"/>
          </a:p>
          <a:p>
            <a:pPr>
              <a:spcBef>
                <a:spcPts val="1200"/>
              </a:spcBef>
            </a:pPr>
            <a:r>
              <a:rPr lang="en-GB" dirty="0">
                <a:solidFill>
                  <a:srgbClr val="0070C0"/>
                </a:solidFill>
              </a:rPr>
              <a:t>Complex reforms </a:t>
            </a:r>
          </a:p>
          <a:p>
            <a:pPr lvl="2">
              <a:spcBef>
                <a:spcPts val="0"/>
              </a:spcBef>
            </a:pPr>
            <a:r>
              <a:rPr lang="en-GB" dirty="0"/>
              <a:t>e.g. revenue-neutral packages, policy swaps</a:t>
            </a:r>
          </a:p>
          <a:p>
            <a:pPr>
              <a:spcBef>
                <a:spcPts val="1200"/>
              </a:spcBef>
            </a:pPr>
            <a:r>
              <a:rPr lang="en-GB" dirty="0">
                <a:solidFill>
                  <a:srgbClr val="0070C0"/>
                </a:solidFill>
              </a:rPr>
              <a:t>Counterfactual (“what if”) scenarios</a:t>
            </a:r>
          </a:p>
          <a:p>
            <a:pPr lvl="2">
              <a:spcBef>
                <a:spcPts val="0"/>
              </a:spcBef>
            </a:pPr>
            <a:r>
              <a:rPr lang="en-GB" dirty="0"/>
              <a:t>policy swaps</a:t>
            </a:r>
          </a:p>
          <a:p>
            <a:pPr lvl="2">
              <a:spcBef>
                <a:spcPts val="0"/>
              </a:spcBef>
            </a:pPr>
            <a:r>
              <a:rPr lang="en-GB" dirty="0"/>
              <a:t>stress test for unemployment shocks</a:t>
            </a:r>
          </a:p>
          <a:p>
            <a:pPr lvl="2">
              <a:spcBef>
                <a:spcPts val="0"/>
              </a:spcBef>
            </a:pPr>
            <a:r>
              <a:rPr lang="en-GB" dirty="0"/>
              <a:t>automatic stabilising effects</a:t>
            </a:r>
            <a:endParaRPr lang="en-GB" sz="2400" dirty="0"/>
          </a:p>
          <a:p>
            <a:pPr>
              <a:spcBef>
                <a:spcPts val="1200"/>
              </a:spcBef>
            </a:pPr>
            <a:r>
              <a:rPr lang="en-GB" dirty="0"/>
              <a:t>Design </a:t>
            </a:r>
            <a:r>
              <a:rPr lang="en-GB" dirty="0">
                <a:solidFill>
                  <a:srgbClr val="0070C0"/>
                </a:solidFill>
              </a:rPr>
              <a:t>regional/national/EU-wide</a:t>
            </a:r>
            <a:r>
              <a:rPr lang="en-GB" dirty="0"/>
              <a:t> policy reforms</a:t>
            </a:r>
            <a:endParaRPr lang="en-GB" altLang="en-US" dirty="0"/>
          </a:p>
          <a:p>
            <a:pPr lvl="2">
              <a:spcBef>
                <a:spcPts val="0"/>
              </a:spcBef>
            </a:pPr>
            <a:r>
              <a:rPr lang="en-GB" altLang="en-US" dirty="0"/>
              <a:t>single country, cross-country comparative, or European-level analysis</a:t>
            </a:r>
            <a:endParaRPr lang="en-GB" dirty="0"/>
          </a:p>
          <a:p>
            <a:pPr>
              <a:spcBef>
                <a:spcPts val="0"/>
              </a:spcBef>
            </a:pPr>
            <a:endParaRPr lang="en-GB" dirty="0"/>
          </a:p>
        </p:txBody>
      </p:sp>
      <p:sp>
        <p:nvSpPr>
          <p:cNvPr id="4" name="Slide Number Placeholder 3">
            <a:extLst>
              <a:ext uri="{FF2B5EF4-FFF2-40B4-BE49-F238E27FC236}">
                <a16:creationId xmlns:a16="http://schemas.microsoft.com/office/drawing/2014/main" id="{91737D06-C358-5845-A772-9C806841D64B}"/>
              </a:ext>
            </a:extLst>
          </p:cNvPr>
          <p:cNvSpPr>
            <a:spLocks noGrp="1"/>
          </p:cNvSpPr>
          <p:nvPr>
            <p:ph type="sldNum" sz="quarter" idx="12"/>
          </p:nvPr>
        </p:nvSpPr>
        <p:spPr>
          <a:xfrm>
            <a:off x="7010400" y="0"/>
            <a:ext cx="2133600" cy="365125"/>
          </a:xfrm>
        </p:spPr>
        <p:txBody>
          <a:bodyPr/>
          <a:lstStyle/>
          <a:p>
            <a:fld id="{C48A8FB8-C411-4B7B-B8DF-3C88CBE8C9E0}" type="slidenum">
              <a:rPr lang="en-GB" smtClean="0"/>
              <a:t>23</a:t>
            </a:fld>
            <a:endParaRPr lang="en-GB"/>
          </a:p>
        </p:txBody>
      </p:sp>
    </p:spTree>
    <p:extLst>
      <p:ext uri="{BB962C8B-B14F-4D97-AF65-F5344CB8AC3E}">
        <p14:creationId xmlns:p14="http://schemas.microsoft.com/office/powerpoint/2010/main" val="519993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56357-85A1-A445-88A5-0FB8FC67401B}"/>
              </a:ext>
            </a:extLst>
          </p:cNvPr>
          <p:cNvSpPr>
            <a:spLocks noGrp="1"/>
          </p:cNvSpPr>
          <p:nvPr>
            <p:ph type="title"/>
          </p:nvPr>
        </p:nvSpPr>
        <p:spPr>
          <a:xfrm>
            <a:off x="457200" y="274638"/>
            <a:ext cx="8229600" cy="1143000"/>
          </a:xfrm>
        </p:spPr>
        <p:txBody>
          <a:bodyPr>
            <a:normAutofit/>
          </a:bodyPr>
          <a:lstStyle/>
          <a:p>
            <a:r>
              <a:rPr lang="en-US" dirty="0"/>
              <a:t>UKMOD: More uses</a:t>
            </a:r>
          </a:p>
        </p:txBody>
      </p:sp>
      <p:sp>
        <p:nvSpPr>
          <p:cNvPr id="3" name="Content Placeholder 2">
            <a:extLst>
              <a:ext uri="{FF2B5EF4-FFF2-40B4-BE49-F238E27FC236}">
                <a16:creationId xmlns:a16="http://schemas.microsoft.com/office/drawing/2014/main" id="{CC430EB3-1D4D-FA4F-ABBD-B68AD5DE32E8}"/>
              </a:ext>
            </a:extLst>
          </p:cNvPr>
          <p:cNvSpPr>
            <a:spLocks noGrp="1"/>
          </p:cNvSpPr>
          <p:nvPr>
            <p:ph idx="1"/>
          </p:nvPr>
        </p:nvSpPr>
        <p:spPr>
          <a:xfrm>
            <a:off x="457200" y="1659965"/>
            <a:ext cx="8229600" cy="4525963"/>
          </a:xfrm>
        </p:spPr>
        <p:txBody>
          <a:bodyPr>
            <a:noAutofit/>
          </a:bodyPr>
          <a:lstStyle/>
          <a:p>
            <a:r>
              <a:rPr lang="en-GB" dirty="0"/>
              <a:t>Extending policy scope with </a:t>
            </a:r>
            <a:r>
              <a:rPr lang="en-GB" dirty="0">
                <a:solidFill>
                  <a:srgbClr val="0070C0"/>
                </a:solidFill>
              </a:rPr>
              <a:t>additional micro-data</a:t>
            </a:r>
          </a:p>
          <a:p>
            <a:pPr lvl="2"/>
            <a:r>
              <a:rPr lang="en-GB" dirty="0"/>
              <a:t>Indirect taxes (FRS + LCF data)</a:t>
            </a:r>
          </a:p>
          <a:p>
            <a:pPr lvl="2"/>
            <a:r>
              <a:rPr lang="en-GB" dirty="0"/>
              <a:t>Wealth and property taxes (HFCS data)</a:t>
            </a:r>
          </a:p>
          <a:p>
            <a:pPr lvl="2"/>
            <a:r>
              <a:rPr lang="en-GB" dirty="0"/>
              <a:t>Tax evasion and non-take-up simulation/calibration (special data)</a:t>
            </a:r>
          </a:p>
          <a:p>
            <a:pPr lvl="2"/>
            <a:endParaRPr lang="en-GB" dirty="0"/>
          </a:p>
          <a:p>
            <a:r>
              <a:rPr lang="en-GB" dirty="0">
                <a:solidFill>
                  <a:srgbClr val="0070C0"/>
                </a:solidFill>
              </a:rPr>
              <a:t>Linkage to other models</a:t>
            </a:r>
            <a:r>
              <a:rPr lang="en-GB" dirty="0"/>
              <a:t>, providing a distributional/micro perspective within many other types of analysis (labour supply models; links with CGE etc.)</a:t>
            </a:r>
          </a:p>
          <a:p>
            <a:endParaRPr lang="en-GB" dirty="0"/>
          </a:p>
          <a:p>
            <a:r>
              <a:rPr lang="en-GB" dirty="0"/>
              <a:t>State-of-the-art </a:t>
            </a:r>
            <a:r>
              <a:rPr lang="en-GB" dirty="0">
                <a:solidFill>
                  <a:srgbClr val="0070C0"/>
                </a:solidFill>
              </a:rPr>
              <a:t>Hypothetical Household Tool</a:t>
            </a:r>
            <a:r>
              <a:rPr lang="en-GB" dirty="0"/>
              <a:t> (</a:t>
            </a:r>
            <a:r>
              <a:rPr lang="en-GB" dirty="0" err="1"/>
              <a:t>HHoT</a:t>
            </a:r>
            <a:r>
              <a:rPr lang="en-GB" dirty="0"/>
              <a:t>)</a:t>
            </a:r>
          </a:p>
        </p:txBody>
      </p:sp>
      <p:sp>
        <p:nvSpPr>
          <p:cNvPr id="4" name="Slide Number Placeholder 3">
            <a:extLst>
              <a:ext uri="{FF2B5EF4-FFF2-40B4-BE49-F238E27FC236}">
                <a16:creationId xmlns:a16="http://schemas.microsoft.com/office/drawing/2014/main" id="{A48453E9-6C95-614E-B2D2-B5DC04F68073}"/>
              </a:ext>
            </a:extLst>
          </p:cNvPr>
          <p:cNvSpPr>
            <a:spLocks noGrp="1"/>
          </p:cNvSpPr>
          <p:nvPr>
            <p:ph type="sldNum" sz="quarter" idx="12"/>
          </p:nvPr>
        </p:nvSpPr>
        <p:spPr>
          <a:xfrm>
            <a:off x="7010400" y="0"/>
            <a:ext cx="2133600" cy="365125"/>
          </a:xfrm>
        </p:spPr>
        <p:txBody>
          <a:bodyPr/>
          <a:lstStyle/>
          <a:p>
            <a:fld id="{C48A8FB8-C411-4B7B-B8DF-3C88CBE8C9E0}" type="slidenum">
              <a:rPr lang="en-GB" smtClean="0"/>
              <a:t>24</a:t>
            </a:fld>
            <a:endParaRPr lang="en-GB"/>
          </a:p>
        </p:txBody>
      </p:sp>
    </p:spTree>
    <p:extLst>
      <p:ext uri="{BB962C8B-B14F-4D97-AF65-F5344CB8AC3E}">
        <p14:creationId xmlns:p14="http://schemas.microsoft.com/office/powerpoint/2010/main" val="2283282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a:t>Typical elements of distributional analysis of tax-benefit reforms</a:t>
            </a:r>
          </a:p>
        </p:txBody>
      </p:sp>
      <p:sp>
        <p:nvSpPr>
          <p:cNvPr id="6" name="Content Placeholder 5"/>
          <p:cNvSpPr>
            <a:spLocks noGrp="1"/>
          </p:cNvSpPr>
          <p:nvPr>
            <p:ph idx="1"/>
          </p:nvPr>
        </p:nvSpPr>
        <p:spPr>
          <a:xfrm>
            <a:off x="444374" y="1844824"/>
            <a:ext cx="8229600" cy="4525963"/>
          </a:xfrm>
        </p:spPr>
        <p:txBody>
          <a:bodyPr>
            <a:noAutofit/>
          </a:bodyPr>
          <a:lstStyle/>
          <a:p>
            <a:r>
              <a:rPr lang="en-GB" dirty="0"/>
              <a:t>Common to look at the </a:t>
            </a:r>
            <a:r>
              <a:rPr lang="en-GB" i="1" dirty="0"/>
              <a:t>average change in income</a:t>
            </a:r>
            <a:r>
              <a:rPr lang="en-GB" dirty="0"/>
              <a:t> within </a:t>
            </a:r>
            <a:r>
              <a:rPr lang="en-GB" i="1" dirty="0"/>
              <a:t>income deciles</a:t>
            </a:r>
          </a:p>
          <a:p>
            <a:endParaRPr lang="en-GB" i="1" dirty="0"/>
          </a:p>
          <a:p>
            <a:pPr lvl="2"/>
            <a:r>
              <a:rPr lang="en-GB" dirty="0"/>
              <a:t>Work out </a:t>
            </a:r>
            <a:r>
              <a:rPr lang="en-GB" i="1" dirty="0"/>
              <a:t>total net (disposable) income </a:t>
            </a:r>
            <a:r>
              <a:rPr lang="en-GB" dirty="0"/>
              <a:t>for each household (private income + benefits – taxes)</a:t>
            </a:r>
          </a:p>
          <a:p>
            <a:pPr lvl="2"/>
            <a:r>
              <a:rPr lang="en-GB" dirty="0"/>
              <a:t>Divide by that household’s </a:t>
            </a:r>
            <a:r>
              <a:rPr lang="en-GB" i="1" dirty="0"/>
              <a:t>equivalence scale</a:t>
            </a:r>
          </a:p>
          <a:p>
            <a:pPr lvl="2"/>
            <a:r>
              <a:rPr lang="en-GB" dirty="0"/>
              <a:t>Rank all individuals by their household’s </a:t>
            </a:r>
            <a:r>
              <a:rPr lang="en-GB" i="1" dirty="0"/>
              <a:t>net equivalised income</a:t>
            </a:r>
            <a:r>
              <a:rPr lang="en-GB" dirty="0"/>
              <a:t>, and form 10 income decile groups</a:t>
            </a:r>
          </a:p>
          <a:p>
            <a:pPr lvl="2"/>
            <a:r>
              <a:rPr lang="en-GB" dirty="0"/>
              <a:t>Calculate average (mean) change in income</a:t>
            </a:r>
            <a:r>
              <a:rPr lang="en-GB" i="1" dirty="0"/>
              <a:t> </a:t>
            </a:r>
            <a:r>
              <a:rPr lang="en-GB" dirty="0"/>
              <a:t>between baseline and reform systems within each decile group</a:t>
            </a:r>
          </a:p>
          <a:p>
            <a:pPr lvl="2"/>
            <a:endParaRPr lang="en-GB" sz="2400" dirty="0"/>
          </a:p>
        </p:txBody>
      </p:sp>
      <p:sp>
        <p:nvSpPr>
          <p:cNvPr id="4" name="Slide Number Placeholder 3"/>
          <p:cNvSpPr>
            <a:spLocks noGrp="1"/>
          </p:cNvSpPr>
          <p:nvPr>
            <p:ph type="sldNum" sz="quarter" idx="12"/>
          </p:nvPr>
        </p:nvSpPr>
        <p:spPr/>
        <p:txBody>
          <a:bodyPr/>
          <a:lstStyle/>
          <a:p>
            <a:fld id="{C48A8FB8-C411-4B7B-B8DF-3C88CBE8C9E0}" type="slidenum">
              <a:rPr lang="en-GB" smtClean="0"/>
              <a:t>25</a:t>
            </a:fld>
            <a:endParaRPr lang="en-GB"/>
          </a:p>
        </p:txBody>
      </p:sp>
    </p:spTree>
    <p:extLst>
      <p:ext uri="{BB962C8B-B14F-4D97-AF65-F5344CB8AC3E}">
        <p14:creationId xmlns:p14="http://schemas.microsoft.com/office/powerpoint/2010/main" val="2400168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FF1A2-E428-45EE-92C0-F6548D65BE43}"/>
              </a:ext>
            </a:extLst>
          </p:cNvPr>
          <p:cNvSpPr>
            <a:spLocks noGrp="1"/>
          </p:cNvSpPr>
          <p:nvPr>
            <p:ph type="title"/>
          </p:nvPr>
        </p:nvSpPr>
        <p:spPr/>
        <p:txBody>
          <a:bodyPr>
            <a:normAutofit fontScale="90000"/>
          </a:bodyPr>
          <a:lstStyle/>
          <a:p>
            <a:r>
              <a:rPr lang="en-GB" dirty="0"/>
              <a:t>Example: Hypothetical tax reform in Scotland</a:t>
            </a:r>
          </a:p>
        </p:txBody>
      </p:sp>
      <p:sp>
        <p:nvSpPr>
          <p:cNvPr id="3" name="Content Placeholder 2">
            <a:extLst>
              <a:ext uri="{FF2B5EF4-FFF2-40B4-BE49-F238E27FC236}">
                <a16:creationId xmlns:a16="http://schemas.microsoft.com/office/drawing/2014/main" id="{5840A581-0D8A-4B7C-9319-0F5331C973A8}"/>
              </a:ext>
            </a:extLst>
          </p:cNvPr>
          <p:cNvSpPr>
            <a:spLocks noGrp="1"/>
          </p:cNvSpPr>
          <p:nvPr>
            <p:ph idx="1"/>
          </p:nvPr>
        </p:nvSpPr>
        <p:spPr>
          <a:solidFill>
            <a:schemeClr val="bg1"/>
          </a:solidFill>
        </p:spPr>
        <p:txBody>
          <a:bodyPr>
            <a:normAutofit fontScale="70000" lnSpcReduction="20000"/>
          </a:bodyPr>
          <a:lstStyle/>
          <a:p>
            <a:pPr marL="457200" lvl="1" indent="0">
              <a:buNone/>
            </a:pPr>
            <a:r>
              <a:rPr lang="en-GB" dirty="0"/>
              <a:t>Average change in tax by household and income decile, introducing a new zero rate band of £1,000 above personal allowance in Scotland</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a:p>
            <a:pPr marL="0" indent="0">
              <a:buNone/>
            </a:pPr>
            <a:endParaRPr lang="en-GB" dirty="0"/>
          </a:p>
          <a:p>
            <a:pPr marL="0" indent="0">
              <a:buNone/>
            </a:pPr>
            <a:r>
              <a:rPr lang="en-GB" dirty="0"/>
              <a:t>	</a:t>
            </a:r>
          </a:p>
          <a:p>
            <a:pPr marL="0" indent="0" algn="ctr">
              <a:buNone/>
            </a:pPr>
            <a:endParaRPr lang="en-GB" sz="1900" i="1" dirty="0"/>
          </a:p>
          <a:p>
            <a:pPr marL="0" indent="0" algn="ctr">
              <a:buNone/>
            </a:pPr>
            <a:endParaRPr lang="en-GB" sz="1900" i="1" dirty="0"/>
          </a:p>
          <a:p>
            <a:pPr marL="0" indent="0" algn="ctr">
              <a:buNone/>
            </a:pPr>
            <a:r>
              <a:rPr lang="en-GB" sz="1900" i="1" dirty="0"/>
              <a:t>Source:</a:t>
            </a:r>
            <a:r>
              <a:rPr lang="en-GB" sz="1900" dirty="0"/>
              <a:t> Berthier &amp; Hudson (2017), </a:t>
            </a:r>
            <a:r>
              <a:rPr lang="en-GB" sz="1900" i="1" dirty="0" err="1"/>
              <a:t>SPICe</a:t>
            </a:r>
            <a:r>
              <a:rPr lang="en-GB" sz="1900" i="1" dirty="0"/>
              <a:t> </a:t>
            </a:r>
            <a:r>
              <a:rPr lang="en-GB" sz="1900" i="1" dirty="0" err="1"/>
              <a:t>BriefingNotes</a:t>
            </a:r>
            <a:r>
              <a:rPr lang="en-GB" sz="1900" i="1" dirty="0"/>
              <a:t>:</a:t>
            </a:r>
            <a:r>
              <a:rPr lang="en-GB" sz="1900" dirty="0"/>
              <a:t> using EUROMOD and FRS for analysis for Scotland</a:t>
            </a:r>
            <a:endParaRPr lang="en-GB" sz="2600" dirty="0"/>
          </a:p>
        </p:txBody>
      </p:sp>
      <p:sp>
        <p:nvSpPr>
          <p:cNvPr id="4" name="Slide Number Placeholder 3">
            <a:extLst>
              <a:ext uri="{FF2B5EF4-FFF2-40B4-BE49-F238E27FC236}">
                <a16:creationId xmlns:a16="http://schemas.microsoft.com/office/drawing/2014/main" id="{41D19336-2EA8-4934-B618-9BB45C784EDB}"/>
              </a:ext>
            </a:extLst>
          </p:cNvPr>
          <p:cNvSpPr>
            <a:spLocks noGrp="1"/>
          </p:cNvSpPr>
          <p:nvPr>
            <p:ph type="sldNum" sz="quarter" idx="12"/>
          </p:nvPr>
        </p:nvSpPr>
        <p:spPr/>
        <p:txBody>
          <a:bodyPr/>
          <a:lstStyle/>
          <a:p>
            <a:pPr>
              <a:defRPr/>
            </a:pPr>
            <a:fld id="{C6F7B4B3-AE8E-4042-A23C-7141963C0C11}" type="slidenum">
              <a:rPr lang="en-GB" smtClean="0"/>
              <a:pPr>
                <a:defRPr/>
              </a:pPr>
              <a:t>26</a:t>
            </a:fld>
            <a:endParaRPr lang="en-GB" dirty="0"/>
          </a:p>
        </p:txBody>
      </p:sp>
      <p:pic>
        <p:nvPicPr>
          <p:cNvPr id="6" name="Picture 5">
            <a:extLst>
              <a:ext uri="{FF2B5EF4-FFF2-40B4-BE49-F238E27FC236}">
                <a16:creationId xmlns:a16="http://schemas.microsoft.com/office/drawing/2014/main" id="{6DA9B80F-83E6-4D1E-811E-5243AFF5BA1E}"/>
              </a:ext>
            </a:extLst>
          </p:cNvPr>
          <p:cNvPicPr>
            <a:picLocks noChangeAspect="1"/>
          </p:cNvPicPr>
          <p:nvPr/>
        </p:nvPicPr>
        <p:blipFill>
          <a:blip r:embed="rId2"/>
          <a:stretch>
            <a:fillRect/>
          </a:stretch>
        </p:blipFill>
        <p:spPr>
          <a:xfrm>
            <a:off x="2663787" y="2348880"/>
            <a:ext cx="4680485" cy="2880320"/>
          </a:xfrm>
          <a:prstGeom prst="rect">
            <a:avLst/>
          </a:prstGeom>
        </p:spPr>
      </p:pic>
    </p:spTree>
    <p:extLst>
      <p:ext uri="{BB962C8B-B14F-4D97-AF65-F5344CB8AC3E}">
        <p14:creationId xmlns:p14="http://schemas.microsoft.com/office/powerpoint/2010/main" val="3602025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056" y="1268760"/>
            <a:ext cx="4038600" cy="872787"/>
          </a:xfrm>
        </p:spPr>
        <p:txBody>
          <a:bodyPr anchor="ctr">
            <a:normAutofit fontScale="90000"/>
          </a:bodyPr>
          <a:lstStyle/>
          <a:p>
            <a:pPr algn="l"/>
            <a:r>
              <a:rPr lang="en-GB" dirty="0"/>
              <a:t>Example: Distributional effects</a:t>
            </a:r>
            <a:br>
              <a:rPr lang="en-GB" dirty="0"/>
            </a:br>
            <a:r>
              <a:rPr lang="en-GB" dirty="0"/>
              <a:t> of Covid-19</a:t>
            </a:r>
          </a:p>
        </p:txBody>
      </p:sp>
      <p:sp>
        <p:nvSpPr>
          <p:cNvPr id="3" name="Content Placeholder 2"/>
          <p:cNvSpPr>
            <a:spLocks noGrp="1"/>
          </p:cNvSpPr>
          <p:nvPr>
            <p:ph type="body" sz="half" idx="1"/>
          </p:nvPr>
        </p:nvSpPr>
        <p:spPr>
          <a:xfrm>
            <a:off x="251520" y="3068960"/>
            <a:ext cx="4244280" cy="3057203"/>
          </a:xfrm>
        </p:spPr>
        <p:txBody>
          <a:bodyPr>
            <a:normAutofit lnSpcReduction="10000"/>
          </a:bodyPr>
          <a:lstStyle/>
          <a:p>
            <a:pPr marL="0" indent="0">
              <a:lnSpc>
                <a:spcPct val="90000"/>
              </a:lnSpc>
              <a:buNone/>
            </a:pPr>
            <a:endParaRPr lang="en-GB" sz="1800" dirty="0"/>
          </a:p>
          <a:p>
            <a:pPr marL="0" indent="0">
              <a:lnSpc>
                <a:spcPct val="90000"/>
              </a:lnSpc>
              <a:buNone/>
            </a:pPr>
            <a:endParaRPr lang="en-GB" sz="1800" dirty="0"/>
          </a:p>
          <a:p>
            <a:pPr marL="0" indent="0">
              <a:lnSpc>
                <a:spcPct val="90000"/>
              </a:lnSpc>
              <a:buNone/>
            </a:pPr>
            <a:endParaRPr lang="en-GB" sz="1300" dirty="0"/>
          </a:p>
          <a:p>
            <a:pPr marL="0" indent="0">
              <a:lnSpc>
                <a:spcPct val="90000"/>
              </a:lnSpc>
              <a:buNone/>
            </a:pPr>
            <a:endParaRPr lang="en-GB" sz="1300" dirty="0"/>
          </a:p>
          <a:p>
            <a:pPr marL="0" indent="0">
              <a:lnSpc>
                <a:spcPct val="90000"/>
              </a:lnSpc>
              <a:buNone/>
            </a:pPr>
            <a:endParaRPr lang="en-GB" sz="1300" dirty="0"/>
          </a:p>
          <a:p>
            <a:pPr marL="0" indent="0">
              <a:lnSpc>
                <a:spcPct val="90000"/>
              </a:lnSpc>
              <a:spcBef>
                <a:spcPts val="0"/>
              </a:spcBef>
              <a:buNone/>
            </a:pPr>
            <a:endParaRPr lang="en-GB" sz="1300" i="1" dirty="0"/>
          </a:p>
          <a:p>
            <a:pPr marL="0" indent="0">
              <a:lnSpc>
                <a:spcPct val="90000"/>
              </a:lnSpc>
              <a:spcBef>
                <a:spcPts val="0"/>
              </a:spcBef>
              <a:buNone/>
            </a:pPr>
            <a:endParaRPr lang="en-GB" sz="1300" i="1" dirty="0"/>
          </a:p>
          <a:p>
            <a:pPr marL="0" indent="0">
              <a:lnSpc>
                <a:spcPct val="90000"/>
              </a:lnSpc>
              <a:spcBef>
                <a:spcPts val="0"/>
              </a:spcBef>
              <a:buNone/>
            </a:pPr>
            <a:endParaRPr lang="en-GB" sz="1300" i="1" dirty="0"/>
          </a:p>
          <a:p>
            <a:pPr marL="0" indent="0">
              <a:lnSpc>
                <a:spcPct val="90000"/>
              </a:lnSpc>
              <a:spcBef>
                <a:spcPts val="0"/>
              </a:spcBef>
              <a:buNone/>
            </a:pPr>
            <a:r>
              <a:rPr lang="en-GB" sz="1300" i="1" dirty="0"/>
              <a:t>Source</a:t>
            </a:r>
            <a:r>
              <a:rPr lang="en-GB" sz="1300" dirty="0"/>
              <a:t>: Brewer, M. &amp; I. Tasseva (2020), </a:t>
            </a:r>
            <a:r>
              <a:rPr lang="en-GB" sz="1300" dirty="0">
                <a:hlinkClick r:id="rId3"/>
              </a:rPr>
              <a:t>“Did the UK Policy Response to Covid-19 Protect Household Incomes?”, </a:t>
            </a:r>
            <a:r>
              <a:rPr lang="en-GB" sz="1300" dirty="0"/>
              <a:t>EUROMODEUROMOD Working Paper 12/20</a:t>
            </a:r>
            <a:endParaRPr lang="en-GB" sz="1300" i="1" dirty="0"/>
          </a:p>
          <a:p>
            <a:pPr marL="0" indent="0">
              <a:lnSpc>
                <a:spcPct val="90000"/>
              </a:lnSpc>
              <a:spcBef>
                <a:spcPts val="0"/>
              </a:spcBef>
              <a:buNone/>
            </a:pPr>
            <a:r>
              <a:rPr lang="en-GB" sz="1300" i="1" dirty="0"/>
              <a:t>Notes</a:t>
            </a:r>
            <a:r>
              <a:rPr lang="en-GB" sz="1300" dirty="0"/>
              <a:t>: Own calculations using UKMOD, the Family Resources Survey and Understanding Society COVID-19 Study</a:t>
            </a:r>
          </a:p>
        </p:txBody>
      </p:sp>
      <p:pic>
        <p:nvPicPr>
          <p:cNvPr id="7" name="Picture 6">
            <a:extLst>
              <a:ext uri="{FF2B5EF4-FFF2-40B4-BE49-F238E27FC236}">
                <a16:creationId xmlns:a16="http://schemas.microsoft.com/office/drawing/2014/main" id="{8E0A70DC-CB91-4A3E-A8B0-674C419230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972571"/>
            <a:ext cx="4121155" cy="5153592"/>
          </a:xfrm>
          <a:prstGeom prst="rect">
            <a:avLst/>
          </a:prstGeom>
          <a:noFill/>
        </p:spPr>
      </p:pic>
      <p:sp>
        <p:nvSpPr>
          <p:cNvPr id="4" name="Slide Number Placeholder 3"/>
          <p:cNvSpPr>
            <a:spLocks noGrp="1"/>
          </p:cNvSpPr>
          <p:nvPr>
            <p:ph type="sldNum" sz="quarter" idx="12"/>
          </p:nvPr>
        </p:nvSpPr>
        <p:spPr>
          <a:xfrm>
            <a:off x="7010400" y="0"/>
            <a:ext cx="2133600" cy="365125"/>
          </a:xfrm>
        </p:spPr>
        <p:txBody>
          <a:bodyPr anchor="ctr">
            <a:normAutofit/>
          </a:bodyPr>
          <a:lstStyle/>
          <a:p>
            <a:pPr>
              <a:spcAft>
                <a:spcPts val="600"/>
              </a:spcAft>
              <a:defRPr/>
            </a:pPr>
            <a:fld id="{C6F7B4B3-AE8E-4042-A23C-7141963C0C11}" type="slidenum">
              <a:rPr lang="en-GB" smtClean="0"/>
              <a:pPr>
                <a:spcAft>
                  <a:spcPts val="600"/>
                </a:spcAft>
                <a:defRPr/>
              </a:pPr>
              <a:t>27</a:t>
            </a:fld>
            <a:endParaRPr lang="en-GB"/>
          </a:p>
        </p:txBody>
      </p:sp>
    </p:spTree>
    <p:extLst>
      <p:ext uri="{BB962C8B-B14F-4D97-AF65-F5344CB8AC3E}">
        <p14:creationId xmlns:p14="http://schemas.microsoft.com/office/powerpoint/2010/main" val="2249960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a:t>Typical elements of distributional analysis of tax-benefit reforms</a:t>
            </a:r>
          </a:p>
        </p:txBody>
      </p:sp>
      <p:sp>
        <p:nvSpPr>
          <p:cNvPr id="6" name="Content Placeholder 5"/>
          <p:cNvSpPr>
            <a:spLocks noGrp="1"/>
          </p:cNvSpPr>
          <p:nvPr>
            <p:ph idx="1"/>
          </p:nvPr>
        </p:nvSpPr>
        <p:spPr>
          <a:xfrm>
            <a:off x="475936" y="2204864"/>
            <a:ext cx="8229600" cy="4525963"/>
          </a:xfrm>
        </p:spPr>
        <p:txBody>
          <a:bodyPr/>
          <a:lstStyle/>
          <a:p>
            <a:r>
              <a:rPr lang="en-GB" dirty="0"/>
              <a:t>Compare two tax-benefit systems</a:t>
            </a:r>
          </a:p>
          <a:p>
            <a:pPr lvl="2"/>
            <a:r>
              <a:rPr lang="en-GB" dirty="0"/>
              <a:t>“How different would incomes be under the reform system compared to the baseline system” </a:t>
            </a:r>
          </a:p>
          <a:p>
            <a:pPr lvl="2"/>
            <a:r>
              <a:rPr lang="en-GB" dirty="0"/>
              <a:t>In this case, “baseline” = 2020 if Covid-9 did not happen &amp; “reform” = 2020 with Covid-19 shocks + benefit emergency package + CJRS + SEISS</a:t>
            </a:r>
          </a:p>
          <a:p>
            <a:pPr lvl="2"/>
            <a:endParaRPr lang="en-GB" dirty="0"/>
          </a:p>
          <a:p>
            <a:r>
              <a:rPr lang="en-GB" dirty="0"/>
              <a:t>For a particular population (dataset)</a:t>
            </a:r>
          </a:p>
          <a:p>
            <a:pPr lvl="2"/>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28</a:t>
            </a:fld>
            <a:endParaRPr lang="en-GB"/>
          </a:p>
        </p:txBody>
      </p:sp>
    </p:spTree>
    <p:extLst>
      <p:ext uri="{BB962C8B-B14F-4D97-AF65-F5344CB8AC3E}">
        <p14:creationId xmlns:p14="http://schemas.microsoft.com/office/powerpoint/2010/main" val="2463200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FD443-9FDA-413C-B968-9F03458637A4}"/>
              </a:ext>
            </a:extLst>
          </p:cNvPr>
          <p:cNvSpPr>
            <a:spLocks noGrp="1"/>
          </p:cNvSpPr>
          <p:nvPr>
            <p:ph type="title"/>
          </p:nvPr>
        </p:nvSpPr>
        <p:spPr>
          <a:xfrm>
            <a:off x="0" y="238125"/>
            <a:ext cx="3363825" cy="836712"/>
          </a:xfrm>
        </p:spPr>
        <p:txBody>
          <a:bodyPr>
            <a:normAutofit fontScale="90000"/>
          </a:bodyPr>
          <a:lstStyle/>
          <a:p>
            <a:pPr algn="l"/>
            <a:r>
              <a:rPr lang="en-GB" dirty="0"/>
              <a:t>Example:</a:t>
            </a:r>
            <a:br>
              <a:rPr lang="en-GB" dirty="0"/>
            </a:br>
            <a:r>
              <a:rPr lang="en-GB" dirty="0"/>
              <a:t>policy swaps</a:t>
            </a:r>
          </a:p>
        </p:txBody>
      </p:sp>
      <p:sp>
        <p:nvSpPr>
          <p:cNvPr id="3" name="Content Placeholder 2">
            <a:extLst>
              <a:ext uri="{FF2B5EF4-FFF2-40B4-BE49-F238E27FC236}">
                <a16:creationId xmlns:a16="http://schemas.microsoft.com/office/drawing/2014/main" id="{3355E241-69A0-473B-98EE-800C3964B540}"/>
              </a:ext>
            </a:extLst>
          </p:cNvPr>
          <p:cNvSpPr>
            <a:spLocks noGrp="1"/>
          </p:cNvSpPr>
          <p:nvPr>
            <p:ph idx="1"/>
          </p:nvPr>
        </p:nvSpPr>
        <p:spPr>
          <a:xfrm>
            <a:off x="107505" y="1600200"/>
            <a:ext cx="2880320" cy="5257800"/>
          </a:xfrm>
          <a:solidFill>
            <a:schemeClr val="bg1"/>
          </a:solidFill>
        </p:spPr>
        <p:txBody>
          <a:bodyPr>
            <a:normAutofit fontScale="92500" lnSpcReduction="20000"/>
          </a:bodyPr>
          <a:lstStyle/>
          <a:p>
            <a:pPr marL="0" indent="0">
              <a:buNone/>
            </a:pPr>
            <a:r>
              <a:rPr lang="en-GB" dirty="0"/>
              <a:t>Impact on household incomes of own and other countries’ child-related policies </a:t>
            </a:r>
          </a:p>
          <a:p>
            <a:endParaRPr lang="en-GB" dirty="0"/>
          </a:p>
          <a:p>
            <a:endParaRPr lang="en-GB" dirty="0"/>
          </a:p>
          <a:p>
            <a:endParaRPr lang="en-GB" dirty="0"/>
          </a:p>
          <a:p>
            <a:endParaRPr lang="en-GB" dirty="0"/>
          </a:p>
          <a:p>
            <a:pPr marL="0" indent="0">
              <a:buNone/>
            </a:pPr>
            <a:r>
              <a:rPr lang="en-GB" i="1" dirty="0"/>
              <a:t>Source: </a:t>
            </a:r>
            <a:r>
              <a:rPr lang="en-GB" dirty="0"/>
              <a:t>Levy et al. (2007), </a:t>
            </a:r>
            <a:r>
              <a:rPr lang="en-GB" i="1" dirty="0"/>
              <a:t>Journal of Social Policy</a:t>
            </a:r>
          </a:p>
          <a:p>
            <a:pPr marL="0" indent="0">
              <a:buNone/>
            </a:pPr>
            <a:endParaRPr lang="en-GB" i="1" dirty="0"/>
          </a:p>
          <a:p>
            <a:pPr marL="0" indent="0">
              <a:buNone/>
            </a:pPr>
            <a:r>
              <a:rPr lang="en-GB" i="1" dirty="0"/>
              <a:t>Notes</a:t>
            </a:r>
            <a:r>
              <a:rPr lang="en-GB" dirty="0"/>
              <a:t>: households are ranked in decile groups based on their actual net income in 2003</a:t>
            </a:r>
          </a:p>
        </p:txBody>
      </p:sp>
      <p:sp>
        <p:nvSpPr>
          <p:cNvPr id="4" name="Slide Number Placeholder 3">
            <a:extLst>
              <a:ext uri="{FF2B5EF4-FFF2-40B4-BE49-F238E27FC236}">
                <a16:creationId xmlns:a16="http://schemas.microsoft.com/office/drawing/2014/main" id="{55DF765B-9052-4F84-9429-3CFA4214D57B}"/>
              </a:ext>
            </a:extLst>
          </p:cNvPr>
          <p:cNvSpPr>
            <a:spLocks noGrp="1"/>
          </p:cNvSpPr>
          <p:nvPr>
            <p:ph type="sldNum" sz="quarter" idx="12"/>
          </p:nvPr>
        </p:nvSpPr>
        <p:spPr/>
        <p:txBody>
          <a:bodyPr/>
          <a:lstStyle/>
          <a:p>
            <a:pPr>
              <a:defRPr/>
            </a:pPr>
            <a:fld id="{C6F7B4B3-AE8E-4042-A23C-7141963C0C11}" type="slidenum">
              <a:rPr lang="en-GB" smtClean="0"/>
              <a:pPr>
                <a:defRPr/>
              </a:pPr>
              <a:t>29</a:t>
            </a:fld>
            <a:endParaRPr lang="en-GB" dirty="0"/>
          </a:p>
        </p:txBody>
      </p:sp>
      <p:pic>
        <p:nvPicPr>
          <p:cNvPr id="8" name="Picture 7">
            <a:extLst>
              <a:ext uri="{FF2B5EF4-FFF2-40B4-BE49-F238E27FC236}">
                <a16:creationId xmlns:a16="http://schemas.microsoft.com/office/drawing/2014/main" id="{7EBE255D-E13D-4C19-8416-076DCC0500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0519" y="0"/>
            <a:ext cx="5775977" cy="6858000"/>
          </a:xfrm>
          <a:prstGeom prst="rect">
            <a:avLst/>
          </a:prstGeom>
        </p:spPr>
      </p:pic>
    </p:spTree>
    <p:extLst>
      <p:ext uri="{BB962C8B-B14F-4D97-AF65-F5344CB8AC3E}">
        <p14:creationId xmlns:p14="http://schemas.microsoft.com/office/powerpoint/2010/main" val="329990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normAutofit/>
          </a:bodyPr>
          <a:lstStyle/>
          <a:p>
            <a:r>
              <a:rPr lang="en-GB" dirty="0"/>
              <a:t>Course structure</a:t>
            </a:r>
          </a:p>
        </p:txBody>
      </p:sp>
      <p:sp>
        <p:nvSpPr>
          <p:cNvPr id="4" name="Slide Number Placeholder 3"/>
          <p:cNvSpPr>
            <a:spLocks noGrp="1"/>
          </p:cNvSpPr>
          <p:nvPr>
            <p:ph type="sldNum" sz="quarter" idx="12"/>
          </p:nvPr>
        </p:nvSpPr>
        <p:spPr>
          <a:xfrm>
            <a:off x="7010400" y="0"/>
            <a:ext cx="2133600" cy="365125"/>
          </a:xfrm>
          <a:prstGeom prst="rect">
            <a:avLst/>
          </a:prstGeom>
        </p:spPr>
        <p:txBody>
          <a:bodyPr anchor="ctr">
            <a:normAutofit/>
          </a:bodyPr>
          <a:lstStyle/>
          <a:p>
            <a:pPr>
              <a:spcAft>
                <a:spcPts val="600"/>
              </a:spcAft>
            </a:pPr>
            <a:fld id="{C48A8FB8-C411-4B7B-B8DF-3C88CBE8C9E0}" type="slidenum">
              <a:rPr lang="en-GB" smtClean="0"/>
              <a:pPr>
                <a:spcAft>
                  <a:spcPts val="600"/>
                </a:spcAft>
              </a:pPr>
              <a:t>3</a:t>
            </a:fld>
            <a:endParaRPr lang="en-GB"/>
          </a:p>
        </p:txBody>
      </p:sp>
      <p:graphicFrame>
        <p:nvGraphicFramePr>
          <p:cNvPr id="9" name="Content Placeholder 2">
            <a:extLst>
              <a:ext uri="{FF2B5EF4-FFF2-40B4-BE49-F238E27FC236}">
                <a16:creationId xmlns:a16="http://schemas.microsoft.com/office/drawing/2014/main" id="{5E1BC680-CD43-1741-B141-4261C1FA25C6}"/>
              </a:ext>
            </a:extLst>
          </p:cNvPr>
          <p:cNvGraphicFramePr>
            <a:graphicFrameLocks noGrp="1"/>
          </p:cNvGraphicFramePr>
          <p:nvPr>
            <p:ph idx="1"/>
            <p:extLst>
              <p:ext uri="{D42A27DB-BD31-4B8C-83A1-F6EECF244321}">
                <p14:modId xmlns:p14="http://schemas.microsoft.com/office/powerpoint/2010/main" val="106227473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6513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BD6F3-B67E-40E3-B38C-9908822F6EDC}"/>
              </a:ext>
            </a:extLst>
          </p:cNvPr>
          <p:cNvSpPr>
            <a:spLocks noGrp="1"/>
          </p:cNvSpPr>
          <p:nvPr>
            <p:ph type="title"/>
          </p:nvPr>
        </p:nvSpPr>
        <p:spPr>
          <a:xfrm>
            <a:off x="434628" y="0"/>
            <a:ext cx="8229600" cy="908720"/>
          </a:xfrm>
        </p:spPr>
        <p:txBody>
          <a:bodyPr/>
          <a:lstStyle/>
          <a:p>
            <a:r>
              <a:rPr lang="en-GB" dirty="0"/>
              <a:t>Example: work incentives</a:t>
            </a:r>
          </a:p>
        </p:txBody>
      </p:sp>
      <p:sp>
        <p:nvSpPr>
          <p:cNvPr id="3" name="Content Placeholder 2">
            <a:extLst>
              <a:ext uri="{FF2B5EF4-FFF2-40B4-BE49-F238E27FC236}">
                <a16:creationId xmlns:a16="http://schemas.microsoft.com/office/drawing/2014/main" id="{ACACFD0A-ACC9-49BC-BC98-DB3C43FB0C8E}"/>
              </a:ext>
            </a:extLst>
          </p:cNvPr>
          <p:cNvSpPr>
            <a:spLocks noGrp="1"/>
          </p:cNvSpPr>
          <p:nvPr>
            <p:ph idx="1"/>
          </p:nvPr>
        </p:nvSpPr>
        <p:spPr>
          <a:xfrm>
            <a:off x="0" y="778902"/>
            <a:ext cx="9144000" cy="6079098"/>
          </a:xfrm>
          <a:solidFill>
            <a:schemeClr val="bg1"/>
          </a:solidFill>
        </p:spPr>
        <p:txBody>
          <a:bodyPr>
            <a:normAutofit fontScale="70000" lnSpcReduction="20000"/>
          </a:bodyPr>
          <a:lstStyle/>
          <a:p>
            <a:pPr marL="342900" indent="-342900">
              <a:buFont typeface="Arial" panose="020B0604020202020204" pitchFamily="34" charset="0"/>
              <a:buChar char="•"/>
            </a:pPr>
            <a:r>
              <a:rPr lang="en-GB" dirty="0"/>
              <a:t>Decomposing the mean Marginal Effective Tax Rate by type of policy in 2015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a:p>
            <a:pPr marL="0" indent="0">
              <a:buNone/>
            </a:pPr>
            <a:endParaRPr lang="en-GB" sz="1500" dirty="0"/>
          </a:p>
          <a:p>
            <a:pPr marL="0" indent="0">
              <a:buNone/>
            </a:pPr>
            <a:endParaRPr lang="en-GB" dirty="0"/>
          </a:p>
          <a:p>
            <a:pPr marL="0" indent="0">
              <a:buNone/>
            </a:pPr>
            <a:endParaRPr lang="en-GB" sz="2900" i="1" dirty="0"/>
          </a:p>
          <a:p>
            <a:pPr marL="0" indent="0">
              <a:buNone/>
            </a:pPr>
            <a:endParaRPr lang="en-GB" sz="2900" i="1" dirty="0"/>
          </a:p>
          <a:p>
            <a:pPr marL="0" indent="0">
              <a:buNone/>
            </a:pPr>
            <a:endParaRPr lang="en-GB" sz="2900" i="1" dirty="0"/>
          </a:p>
          <a:p>
            <a:pPr marL="0" indent="0">
              <a:buNone/>
            </a:pPr>
            <a:endParaRPr lang="en-GB" sz="2900" i="1" dirty="0"/>
          </a:p>
          <a:p>
            <a:pPr marL="0" indent="0">
              <a:buNone/>
            </a:pPr>
            <a:endParaRPr lang="en-GB" sz="2900" i="1" dirty="0"/>
          </a:p>
          <a:p>
            <a:pPr marL="0" indent="0">
              <a:buNone/>
            </a:pPr>
            <a:r>
              <a:rPr lang="en-GB" sz="2900" i="1" dirty="0"/>
              <a:t>Source: </a:t>
            </a:r>
            <a:r>
              <a:rPr lang="en-GB" sz="2900" dirty="0"/>
              <a:t>Jara, Gasior &amp; Makovec (2017), </a:t>
            </a:r>
            <a:r>
              <a:rPr lang="en-GB" sz="2900" i="1" dirty="0"/>
              <a:t>EUROMOD Working Paper 3/17</a:t>
            </a:r>
          </a:p>
          <a:p>
            <a:pPr marL="0" indent="0">
              <a:spcBef>
                <a:spcPts val="0"/>
              </a:spcBef>
              <a:buNone/>
            </a:pPr>
            <a:r>
              <a:rPr lang="en-GB" sz="2900" i="1" dirty="0"/>
              <a:t>Notes: </a:t>
            </a:r>
            <a:r>
              <a:rPr lang="en-GB" sz="2900" dirty="0"/>
              <a:t>METRs measure the incentive to work longer hours; </a:t>
            </a:r>
          </a:p>
          <a:p>
            <a:pPr marL="0" indent="0">
              <a:spcBef>
                <a:spcPts val="0"/>
              </a:spcBef>
              <a:buNone/>
            </a:pPr>
            <a:r>
              <a:rPr lang="en-GB" sz="2900" dirty="0"/>
              <a:t>calculations with the Marginal Tax Rates tool in EUROMOD</a:t>
            </a:r>
          </a:p>
          <a:p>
            <a:endParaRPr lang="en-GB" dirty="0"/>
          </a:p>
        </p:txBody>
      </p:sp>
      <p:sp>
        <p:nvSpPr>
          <p:cNvPr id="4" name="Slide Number Placeholder 3">
            <a:extLst>
              <a:ext uri="{FF2B5EF4-FFF2-40B4-BE49-F238E27FC236}">
                <a16:creationId xmlns:a16="http://schemas.microsoft.com/office/drawing/2014/main" id="{B520BF40-74EE-4B1B-93D7-139E600E10A0}"/>
              </a:ext>
            </a:extLst>
          </p:cNvPr>
          <p:cNvSpPr>
            <a:spLocks noGrp="1"/>
          </p:cNvSpPr>
          <p:nvPr>
            <p:ph type="sldNum" sz="quarter" idx="12"/>
          </p:nvPr>
        </p:nvSpPr>
        <p:spPr/>
        <p:txBody>
          <a:bodyPr/>
          <a:lstStyle/>
          <a:p>
            <a:pPr>
              <a:defRPr/>
            </a:pPr>
            <a:fld id="{C6F7B4B3-AE8E-4042-A23C-7141963C0C11}" type="slidenum">
              <a:rPr lang="en-GB" smtClean="0"/>
              <a:pPr>
                <a:defRPr/>
              </a:pPr>
              <a:t>30</a:t>
            </a:fld>
            <a:endParaRPr lang="en-GB" dirty="0"/>
          </a:p>
        </p:txBody>
      </p:sp>
      <p:pic>
        <p:nvPicPr>
          <p:cNvPr id="7" name="Picture 6">
            <a:extLst>
              <a:ext uri="{FF2B5EF4-FFF2-40B4-BE49-F238E27FC236}">
                <a16:creationId xmlns:a16="http://schemas.microsoft.com/office/drawing/2014/main" id="{4A0C7676-2AA5-41F0-B8BD-B35487DDE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216852"/>
            <a:ext cx="6264696" cy="4317880"/>
          </a:xfrm>
          <a:prstGeom prst="rect">
            <a:avLst/>
          </a:prstGeom>
        </p:spPr>
      </p:pic>
    </p:spTree>
    <p:extLst>
      <p:ext uri="{BB962C8B-B14F-4D97-AF65-F5344CB8AC3E}">
        <p14:creationId xmlns:p14="http://schemas.microsoft.com/office/powerpoint/2010/main" val="3035773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BD6F3-B67E-40E3-B38C-9908822F6EDC}"/>
              </a:ext>
            </a:extLst>
          </p:cNvPr>
          <p:cNvSpPr>
            <a:spLocks noGrp="1"/>
          </p:cNvSpPr>
          <p:nvPr>
            <p:ph type="title"/>
          </p:nvPr>
        </p:nvSpPr>
        <p:spPr>
          <a:xfrm>
            <a:off x="434628" y="0"/>
            <a:ext cx="8229600" cy="778902"/>
          </a:xfrm>
        </p:spPr>
        <p:txBody>
          <a:bodyPr/>
          <a:lstStyle/>
          <a:p>
            <a:r>
              <a:rPr lang="en-GB" dirty="0"/>
              <a:t>Example: EU-wide reforms</a:t>
            </a:r>
          </a:p>
        </p:txBody>
      </p:sp>
      <p:sp>
        <p:nvSpPr>
          <p:cNvPr id="3" name="Content Placeholder 2">
            <a:extLst>
              <a:ext uri="{FF2B5EF4-FFF2-40B4-BE49-F238E27FC236}">
                <a16:creationId xmlns:a16="http://schemas.microsoft.com/office/drawing/2014/main" id="{ACACFD0A-ACC9-49BC-BC98-DB3C43FB0C8E}"/>
              </a:ext>
            </a:extLst>
          </p:cNvPr>
          <p:cNvSpPr>
            <a:spLocks noGrp="1"/>
          </p:cNvSpPr>
          <p:nvPr>
            <p:ph idx="1"/>
          </p:nvPr>
        </p:nvSpPr>
        <p:spPr>
          <a:xfrm>
            <a:off x="0" y="801790"/>
            <a:ext cx="9144000" cy="6056210"/>
          </a:xfrm>
          <a:solidFill>
            <a:schemeClr val="bg1"/>
          </a:solidFill>
        </p:spPr>
        <p:txBody>
          <a:bodyPr>
            <a:normAutofit fontScale="77500" lnSpcReduction="20000"/>
          </a:bodyPr>
          <a:lstStyle/>
          <a:p>
            <a:pPr marL="342900" indent="-342900">
              <a:buFont typeface="Arial" panose="020B0604020202020204" pitchFamily="34" charset="0"/>
              <a:buChar char="•"/>
            </a:pPr>
            <a:r>
              <a:rPr lang="en-GB" dirty="0"/>
              <a:t>Income Stabilisation Coefficient with and without EMU Unemployment Insurance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a:p>
            <a:pPr marL="0" indent="0">
              <a:buNone/>
            </a:pPr>
            <a:endParaRPr lang="en-GB" i="1" dirty="0"/>
          </a:p>
          <a:p>
            <a:pPr marL="0" indent="0">
              <a:buNone/>
            </a:pPr>
            <a:endParaRPr lang="en-GB" sz="1700" i="1" dirty="0"/>
          </a:p>
          <a:p>
            <a:pPr marL="0" indent="0">
              <a:buNone/>
            </a:pPr>
            <a:endParaRPr lang="en-GB" sz="1700" i="1" dirty="0"/>
          </a:p>
          <a:p>
            <a:pPr marL="0" indent="0">
              <a:buNone/>
            </a:pPr>
            <a:endParaRPr lang="en-GB" sz="1700" i="1" dirty="0"/>
          </a:p>
          <a:p>
            <a:pPr marL="0" indent="0">
              <a:buNone/>
            </a:pPr>
            <a:endParaRPr lang="en-GB" sz="1700" i="1" dirty="0"/>
          </a:p>
          <a:p>
            <a:pPr marL="0" indent="0">
              <a:buNone/>
            </a:pPr>
            <a:r>
              <a:rPr lang="en-GB" sz="1700" i="1" dirty="0"/>
              <a:t>Source: </a:t>
            </a:r>
            <a:r>
              <a:rPr lang="en-GB" sz="1700" dirty="0"/>
              <a:t>Jara, Sutherland &amp; Tumino (2017), </a:t>
            </a:r>
            <a:r>
              <a:rPr lang="en-GB" sz="1700" i="1" dirty="0"/>
              <a:t>EUROMOD Working Paper 3/17</a:t>
            </a:r>
          </a:p>
          <a:p>
            <a:pPr marL="0" indent="0">
              <a:buNone/>
            </a:pPr>
            <a:r>
              <a:rPr lang="en-GB" sz="1700" i="1" dirty="0"/>
              <a:t>Notes: </a:t>
            </a:r>
            <a:r>
              <a:rPr lang="en-GB" sz="1700" dirty="0"/>
              <a:t>EMU-UI = European Monetary Union Unemployment Insurance benefit. ISC measures how much of the earnings loss is retained through tax-benefit policies</a:t>
            </a:r>
          </a:p>
          <a:p>
            <a:endParaRPr lang="en-GB" dirty="0"/>
          </a:p>
        </p:txBody>
      </p:sp>
      <p:sp>
        <p:nvSpPr>
          <p:cNvPr id="4" name="Slide Number Placeholder 3">
            <a:extLst>
              <a:ext uri="{FF2B5EF4-FFF2-40B4-BE49-F238E27FC236}">
                <a16:creationId xmlns:a16="http://schemas.microsoft.com/office/drawing/2014/main" id="{B520BF40-74EE-4B1B-93D7-139E600E10A0}"/>
              </a:ext>
            </a:extLst>
          </p:cNvPr>
          <p:cNvSpPr>
            <a:spLocks noGrp="1"/>
          </p:cNvSpPr>
          <p:nvPr>
            <p:ph type="sldNum" sz="quarter" idx="12"/>
          </p:nvPr>
        </p:nvSpPr>
        <p:spPr/>
        <p:txBody>
          <a:bodyPr/>
          <a:lstStyle/>
          <a:p>
            <a:pPr>
              <a:defRPr/>
            </a:pPr>
            <a:fld id="{C6F7B4B3-AE8E-4042-A23C-7141963C0C11}" type="slidenum">
              <a:rPr lang="en-GB" smtClean="0"/>
              <a:pPr>
                <a:defRPr/>
              </a:pPr>
              <a:t>31</a:t>
            </a:fld>
            <a:endParaRPr lang="en-GB" dirty="0"/>
          </a:p>
        </p:txBody>
      </p:sp>
      <p:pic>
        <p:nvPicPr>
          <p:cNvPr id="11" name="Picture 10">
            <a:extLst>
              <a:ext uri="{FF2B5EF4-FFF2-40B4-BE49-F238E27FC236}">
                <a16:creationId xmlns:a16="http://schemas.microsoft.com/office/drawing/2014/main" id="{6AC4E8DB-C4D2-4DE8-B502-16F145AA8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1558" y="1649251"/>
            <a:ext cx="5768794" cy="4011997"/>
          </a:xfrm>
          <a:prstGeom prst="rect">
            <a:avLst/>
          </a:prstGeom>
        </p:spPr>
      </p:pic>
    </p:spTree>
    <p:extLst>
      <p:ext uri="{BB962C8B-B14F-4D97-AF65-F5344CB8AC3E}">
        <p14:creationId xmlns:p14="http://schemas.microsoft.com/office/powerpoint/2010/main" val="1212920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355"/>
            <a:ext cx="8229600" cy="1143000"/>
          </a:xfrm>
        </p:spPr>
        <p:txBody>
          <a:bodyPr/>
          <a:lstStyle/>
          <a:p>
            <a:r>
              <a:rPr lang="en-GB" dirty="0"/>
              <a:t>Example: Behavioural reactions</a:t>
            </a:r>
          </a:p>
        </p:txBody>
      </p:sp>
      <p:sp>
        <p:nvSpPr>
          <p:cNvPr id="3" name="Content Placeholder 2"/>
          <p:cNvSpPr>
            <a:spLocks noGrp="1"/>
          </p:cNvSpPr>
          <p:nvPr>
            <p:ph idx="1"/>
          </p:nvPr>
        </p:nvSpPr>
        <p:spPr>
          <a:xfrm>
            <a:off x="107504" y="976411"/>
            <a:ext cx="8784976" cy="5881589"/>
          </a:xfrm>
          <a:solidFill>
            <a:schemeClr val="bg1"/>
          </a:solidFill>
        </p:spPr>
        <p:txBody>
          <a:bodyPr>
            <a:normAutofit fontScale="92500" lnSpcReduction="10000"/>
          </a:bodyPr>
          <a:lstStyle/>
          <a:p>
            <a:pPr marL="342900" indent="-342900">
              <a:buFont typeface="Arial" panose="020B0604020202020204" pitchFamily="34" charset="0"/>
              <a:buChar char="•"/>
            </a:pPr>
            <a:r>
              <a:rPr lang="en-GB" dirty="0"/>
              <a:t>Calculating labour supply elasticities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altLang="it-IT" dirty="0"/>
          </a:p>
          <a:p>
            <a:pPr marL="0" indent="0">
              <a:buNone/>
            </a:pPr>
            <a:r>
              <a:rPr lang="en-GB" altLang="it-IT" dirty="0"/>
              <a:t>	</a:t>
            </a:r>
            <a:r>
              <a:rPr lang="en-GB" altLang="it-IT" i="1" dirty="0"/>
              <a:t>Source:</a:t>
            </a:r>
            <a:r>
              <a:rPr lang="en-GB" altLang="it-IT" dirty="0"/>
              <a:t> Bargain et al. (2013) </a:t>
            </a:r>
            <a:r>
              <a:rPr lang="en-US" altLang="it-IT" i="1" dirty="0"/>
              <a:t>Journal of Human Resources</a:t>
            </a:r>
            <a:endParaRPr lang="it-IT" altLang="it-IT" dirty="0"/>
          </a:p>
          <a:p>
            <a:pPr marL="342900" indent="-34290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32</a:t>
            </a:fld>
            <a:endParaRPr lang="en-GB" dirty="0"/>
          </a:p>
        </p:txBody>
      </p:sp>
      <p:pic>
        <p:nvPicPr>
          <p:cNvPr id="5" name="Picture 9" descr="Fig1_elas__elas_4types.wmf"/>
          <p:cNvPicPr>
            <a:picLocks noChangeAspect="1" noChangeArrowheads="1"/>
          </p:cNvPicPr>
          <p:nvPr/>
        </p:nvPicPr>
        <p:blipFill>
          <a:blip r:embed="rId2" cstate="print"/>
          <a:srcRect/>
          <a:stretch>
            <a:fillRect/>
          </a:stretch>
        </p:blipFill>
        <p:spPr bwMode="auto">
          <a:xfrm>
            <a:off x="419100" y="1380305"/>
            <a:ext cx="8129189" cy="4712991"/>
          </a:xfrm>
          <a:prstGeom prst="rect">
            <a:avLst/>
          </a:prstGeom>
          <a:noFill/>
          <a:ln w="9525">
            <a:noFill/>
            <a:miter lim="800000"/>
            <a:headEnd/>
            <a:tailEnd/>
          </a:ln>
        </p:spPr>
      </p:pic>
    </p:spTree>
    <p:extLst>
      <p:ext uri="{BB962C8B-B14F-4D97-AF65-F5344CB8AC3E}">
        <p14:creationId xmlns:p14="http://schemas.microsoft.com/office/powerpoint/2010/main" val="2578697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468C4C-CE6B-0341-8096-181939C4147D}"/>
              </a:ext>
            </a:extLst>
          </p:cNvPr>
          <p:cNvSpPr>
            <a:spLocks noGrp="1"/>
          </p:cNvSpPr>
          <p:nvPr>
            <p:ph type="ctrTitle"/>
          </p:nvPr>
        </p:nvSpPr>
        <p:spPr/>
        <p:txBody>
          <a:bodyPr/>
          <a:lstStyle/>
          <a:p>
            <a:r>
              <a:rPr lang="en-US" dirty="0"/>
              <a:t>UKMOD</a:t>
            </a:r>
            <a:br>
              <a:rPr lang="en-US" dirty="0"/>
            </a:br>
            <a:r>
              <a:rPr lang="en-US" dirty="0"/>
              <a:t>What it covers</a:t>
            </a:r>
          </a:p>
        </p:txBody>
      </p:sp>
      <p:sp>
        <p:nvSpPr>
          <p:cNvPr id="4" name="Slide Number Placeholder 3">
            <a:extLst>
              <a:ext uri="{FF2B5EF4-FFF2-40B4-BE49-F238E27FC236}">
                <a16:creationId xmlns:a16="http://schemas.microsoft.com/office/drawing/2014/main" id="{C71F9CEE-B9E8-D648-AD2A-7382BBC3A376}"/>
              </a:ext>
            </a:extLst>
          </p:cNvPr>
          <p:cNvSpPr>
            <a:spLocks noGrp="1"/>
          </p:cNvSpPr>
          <p:nvPr>
            <p:ph type="sldNum" sz="quarter" idx="12"/>
          </p:nvPr>
        </p:nvSpPr>
        <p:spPr/>
        <p:txBody>
          <a:bodyPr/>
          <a:lstStyle/>
          <a:p>
            <a:fld id="{C48A8FB8-C411-4B7B-B8DF-3C88CBE8C9E0}" type="slidenum">
              <a:rPr lang="en-GB" smtClean="0"/>
              <a:t>33</a:t>
            </a:fld>
            <a:endParaRPr lang="en-GB"/>
          </a:p>
        </p:txBody>
      </p:sp>
    </p:spTree>
    <p:extLst>
      <p:ext uri="{BB962C8B-B14F-4D97-AF65-F5344CB8AC3E}">
        <p14:creationId xmlns:p14="http://schemas.microsoft.com/office/powerpoint/2010/main" val="1580169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EB50-E8CD-419A-9153-8533CDA782CE}"/>
              </a:ext>
            </a:extLst>
          </p:cNvPr>
          <p:cNvSpPr>
            <a:spLocks noGrp="1"/>
          </p:cNvSpPr>
          <p:nvPr>
            <p:ph type="title"/>
          </p:nvPr>
        </p:nvSpPr>
        <p:spPr/>
        <p:txBody>
          <a:bodyPr/>
          <a:lstStyle/>
          <a:p>
            <a:r>
              <a:rPr lang="en-GB" dirty="0"/>
              <a:t>Taxes</a:t>
            </a:r>
          </a:p>
        </p:txBody>
      </p:sp>
      <p:sp>
        <p:nvSpPr>
          <p:cNvPr id="4" name="Slide Number Placeholder 3">
            <a:extLst>
              <a:ext uri="{FF2B5EF4-FFF2-40B4-BE49-F238E27FC236}">
                <a16:creationId xmlns:a16="http://schemas.microsoft.com/office/drawing/2014/main" id="{C4E48CBF-26C8-4E0D-B906-B6595CFF9644}"/>
              </a:ext>
            </a:extLst>
          </p:cNvPr>
          <p:cNvSpPr>
            <a:spLocks noGrp="1"/>
          </p:cNvSpPr>
          <p:nvPr>
            <p:ph type="sldNum" sz="quarter" idx="12"/>
          </p:nvPr>
        </p:nvSpPr>
        <p:spPr/>
        <p:txBody>
          <a:bodyPr/>
          <a:lstStyle/>
          <a:p>
            <a:fld id="{C48A8FB8-C411-4B7B-B8DF-3C88CBE8C9E0}" type="slidenum">
              <a:rPr lang="en-GB" smtClean="0"/>
              <a:t>34</a:t>
            </a:fld>
            <a:endParaRPr lang="en-GB"/>
          </a:p>
        </p:txBody>
      </p:sp>
      <p:graphicFrame>
        <p:nvGraphicFramePr>
          <p:cNvPr id="5" name="Table 4">
            <a:extLst>
              <a:ext uri="{FF2B5EF4-FFF2-40B4-BE49-F238E27FC236}">
                <a16:creationId xmlns:a16="http://schemas.microsoft.com/office/drawing/2014/main" id="{E7D82CC8-F9F4-4DCE-907E-CFD6878523A6}"/>
              </a:ext>
            </a:extLst>
          </p:cNvPr>
          <p:cNvGraphicFramePr>
            <a:graphicFrameLocks noGrp="1"/>
          </p:cNvGraphicFramePr>
          <p:nvPr>
            <p:extLst>
              <p:ext uri="{D42A27DB-BD31-4B8C-83A1-F6EECF244321}">
                <p14:modId xmlns:p14="http://schemas.microsoft.com/office/powerpoint/2010/main" val="1646608505"/>
              </p:ext>
            </p:extLst>
          </p:nvPr>
        </p:nvGraphicFramePr>
        <p:xfrm>
          <a:off x="1259632" y="1692276"/>
          <a:ext cx="6940871" cy="2540889"/>
        </p:xfrm>
        <a:graphic>
          <a:graphicData uri="http://schemas.openxmlformats.org/drawingml/2006/table">
            <a:tbl>
              <a:tblPr firstRow="1" firstCol="1" bandRow="1">
                <a:tableStyleId>{5C22544A-7EE6-4342-B048-85BDC9FD1C3A}</a:tableStyleId>
              </a:tblPr>
              <a:tblGrid>
                <a:gridCol w="2332360">
                  <a:extLst>
                    <a:ext uri="{9D8B030D-6E8A-4147-A177-3AD203B41FA5}">
                      <a16:colId xmlns:a16="http://schemas.microsoft.com/office/drawing/2014/main" val="2694274370"/>
                    </a:ext>
                  </a:extLst>
                </a:gridCol>
                <a:gridCol w="3168352">
                  <a:extLst>
                    <a:ext uri="{9D8B030D-6E8A-4147-A177-3AD203B41FA5}">
                      <a16:colId xmlns:a16="http://schemas.microsoft.com/office/drawing/2014/main" val="3428260134"/>
                    </a:ext>
                  </a:extLst>
                </a:gridCol>
                <a:gridCol w="1440159">
                  <a:extLst>
                    <a:ext uri="{9D8B030D-6E8A-4147-A177-3AD203B41FA5}">
                      <a16:colId xmlns:a16="http://schemas.microsoft.com/office/drawing/2014/main" val="1280413205"/>
                    </a:ext>
                  </a:extLst>
                </a:gridCol>
              </a:tblGrid>
              <a:tr h="338455">
                <a:tc>
                  <a:txBody>
                    <a:bodyPr/>
                    <a:lstStyle/>
                    <a:p>
                      <a:pPr>
                        <a:lnSpc>
                          <a:spcPct val="107000"/>
                        </a:lnSpc>
                        <a:spcAft>
                          <a:spcPts val="800"/>
                        </a:spcAft>
                      </a:pPr>
                      <a:r>
                        <a:rPr lang="en-GB" sz="1000">
                          <a:effectLst/>
                        </a:rPr>
                        <a:t>Tax type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a:effectLst/>
                        </a:rPr>
                        <a:t>Tax name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Treatment in UKMOD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1761823"/>
                  </a:ext>
                </a:extLst>
              </a:tr>
              <a:tr h="186055">
                <a:tc rowSpan="4">
                  <a:txBody>
                    <a:bodyPr/>
                    <a:lstStyle/>
                    <a:p>
                      <a:pPr>
                        <a:lnSpc>
                          <a:spcPct val="107000"/>
                        </a:lnSpc>
                        <a:spcAft>
                          <a:spcPts val="800"/>
                        </a:spcAft>
                      </a:pPr>
                      <a:r>
                        <a:rPr lang="en-GB" sz="1000">
                          <a:effectLst/>
                        </a:rPr>
                        <a:t>National Insurance Contributions (NICs)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b="1" dirty="0">
                          <a:effectLst/>
                        </a:rPr>
                        <a:t>Employees NICs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8148832"/>
                  </a:ext>
                </a:extLst>
              </a:tr>
              <a:tr h="186055">
                <a:tc vMerge="1">
                  <a:txBody>
                    <a:bodyPr/>
                    <a:lstStyle/>
                    <a:p>
                      <a:endParaRPr lang="en-GB"/>
                    </a:p>
                  </a:txBody>
                  <a:tcPr/>
                </a:tc>
                <a:tc>
                  <a:txBody>
                    <a:bodyPr/>
                    <a:lstStyle/>
                    <a:p>
                      <a:pPr>
                        <a:lnSpc>
                          <a:spcPct val="107000"/>
                        </a:lnSpc>
                        <a:spcAft>
                          <a:spcPts val="800"/>
                        </a:spcAft>
                      </a:pPr>
                      <a:r>
                        <a:rPr lang="en-GB" sz="1000" b="1" dirty="0">
                          <a:effectLst/>
                        </a:rPr>
                        <a:t>Self-employed NICs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885369"/>
                  </a:ext>
                </a:extLst>
              </a:tr>
              <a:tr h="186055">
                <a:tc vMerge="1">
                  <a:txBody>
                    <a:bodyPr/>
                    <a:lstStyle/>
                    <a:p>
                      <a:endParaRPr lang="en-GB"/>
                    </a:p>
                  </a:txBody>
                  <a:tcPr/>
                </a:tc>
                <a:tc>
                  <a:txBody>
                    <a:bodyPr/>
                    <a:lstStyle/>
                    <a:p>
                      <a:pPr>
                        <a:lnSpc>
                          <a:spcPct val="107000"/>
                        </a:lnSpc>
                        <a:spcAft>
                          <a:spcPts val="800"/>
                        </a:spcAft>
                      </a:pPr>
                      <a:r>
                        <a:rPr lang="en-GB" sz="1000" b="1" dirty="0">
                          <a:effectLst/>
                        </a:rPr>
                        <a:t>Employers NICs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6217885"/>
                  </a:ext>
                </a:extLst>
              </a:tr>
              <a:tr h="186055">
                <a:tc vMerge="1">
                  <a:txBody>
                    <a:bodyPr/>
                    <a:lstStyle/>
                    <a:p>
                      <a:endParaRPr lang="en-GB"/>
                    </a:p>
                  </a:txBody>
                  <a:tcPr/>
                </a:tc>
                <a:tc>
                  <a:txBody>
                    <a:bodyPr/>
                    <a:lstStyle/>
                    <a:p>
                      <a:pPr>
                        <a:lnSpc>
                          <a:spcPct val="107000"/>
                        </a:lnSpc>
                      </a:pPr>
                      <a:r>
                        <a:rPr lang="en-GB" sz="1000" b="1" dirty="0">
                          <a:effectLst/>
                        </a:rPr>
                        <a:t>Credited (State) National Insurance Contributions </a:t>
                      </a:r>
                      <a:endParaRPr lang="en-GB"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84758617"/>
                  </a:ext>
                </a:extLst>
              </a:tr>
              <a:tr h="186055">
                <a:tc>
                  <a:txBody>
                    <a:bodyPr/>
                    <a:lstStyle/>
                    <a:p>
                      <a:pPr>
                        <a:lnSpc>
                          <a:spcPct val="107000"/>
                        </a:lnSpc>
                        <a:spcAft>
                          <a:spcPts val="800"/>
                        </a:spcAft>
                      </a:pPr>
                      <a:r>
                        <a:rPr lang="en-GB" sz="1000">
                          <a:effectLst/>
                        </a:rPr>
                        <a:t>Private pension contributions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PS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87774463"/>
                  </a:ext>
                </a:extLst>
              </a:tr>
              <a:tr h="107954">
                <a:tc rowSpan="5">
                  <a:txBody>
                    <a:bodyPr/>
                    <a:lstStyle/>
                    <a:p>
                      <a:pPr>
                        <a:lnSpc>
                          <a:spcPct val="107000"/>
                        </a:lnSpc>
                        <a:spcAft>
                          <a:spcPts val="800"/>
                        </a:spcAft>
                      </a:pPr>
                      <a:r>
                        <a:rPr lang="en-GB" sz="1000">
                          <a:effectLst/>
                        </a:rPr>
                        <a:t>Direct Taxes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b="1" dirty="0">
                          <a:effectLst/>
                        </a:rPr>
                        <a:t>Income Tax</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8423240"/>
                  </a:ext>
                </a:extLst>
              </a:tr>
              <a:tr h="186055">
                <a:tc vMerge="1">
                  <a:txBody>
                    <a:bodyPr/>
                    <a:lstStyle/>
                    <a:p>
                      <a:endParaRPr lang="en-GB"/>
                    </a:p>
                  </a:txBody>
                  <a:tcPr/>
                </a:tc>
                <a:tc>
                  <a:txBody>
                    <a:bodyPr/>
                    <a:lstStyle/>
                    <a:p>
                      <a:pPr>
                        <a:lnSpc>
                          <a:spcPct val="107000"/>
                        </a:lnSpc>
                        <a:spcAft>
                          <a:spcPts val="800"/>
                        </a:spcAft>
                      </a:pPr>
                      <a:r>
                        <a:rPr lang="en-GB" sz="1000" dirty="0">
                          <a:effectLst/>
                        </a:rPr>
                        <a:t>Council Tax</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dirty="0">
                          <a:effectLst/>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66261700"/>
                  </a:ext>
                </a:extLst>
              </a:tr>
              <a:tr h="186055">
                <a:tc vMerge="1">
                  <a:txBody>
                    <a:bodyPr/>
                    <a:lstStyle/>
                    <a:p>
                      <a:endParaRPr lang="en-GB"/>
                    </a:p>
                  </a:txBody>
                  <a:tcPr/>
                </a:tc>
                <a:tc>
                  <a:txBody>
                    <a:bodyPr/>
                    <a:lstStyle/>
                    <a:p>
                      <a:pPr>
                        <a:lnSpc>
                          <a:spcPct val="107000"/>
                        </a:lnSpc>
                        <a:spcAft>
                          <a:spcPts val="800"/>
                        </a:spcAft>
                      </a:pPr>
                      <a:r>
                        <a:rPr lang="en-GB" sz="1000">
                          <a:effectLst/>
                        </a:rPr>
                        <a:t>Capital Gains Tax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4297465"/>
                  </a:ext>
                </a:extLst>
              </a:tr>
              <a:tr h="186055">
                <a:tc vMerge="1">
                  <a:txBody>
                    <a:bodyPr/>
                    <a:lstStyle/>
                    <a:p>
                      <a:endParaRPr lang="en-GB"/>
                    </a:p>
                  </a:txBody>
                  <a:tcPr/>
                </a:tc>
                <a:tc>
                  <a:txBody>
                    <a:bodyPr/>
                    <a:lstStyle/>
                    <a:p>
                      <a:pPr>
                        <a:lnSpc>
                          <a:spcPct val="107000"/>
                        </a:lnSpc>
                        <a:spcAft>
                          <a:spcPts val="800"/>
                        </a:spcAft>
                      </a:pPr>
                      <a:r>
                        <a:rPr lang="en-GB" sz="1000">
                          <a:effectLst/>
                        </a:rPr>
                        <a:t>Inheritance Tax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326974"/>
                  </a:ext>
                </a:extLst>
              </a:tr>
              <a:tr h="186055">
                <a:tc vMerge="1">
                  <a:txBody>
                    <a:bodyPr/>
                    <a:lstStyle/>
                    <a:p>
                      <a:endParaRPr lang="en-GB"/>
                    </a:p>
                  </a:txBody>
                  <a:tcPr/>
                </a:tc>
                <a:tc>
                  <a:txBody>
                    <a:bodyPr/>
                    <a:lstStyle/>
                    <a:p>
                      <a:pPr>
                        <a:lnSpc>
                          <a:spcPct val="107000"/>
                        </a:lnSpc>
                        <a:spcAft>
                          <a:spcPts val="800"/>
                        </a:spcAft>
                      </a:pPr>
                      <a:r>
                        <a:rPr lang="en-GB" sz="1000">
                          <a:effectLst/>
                        </a:rPr>
                        <a:t>Property and Stamp Duties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3379526"/>
                  </a:ext>
                </a:extLst>
              </a:tr>
              <a:tr h="186055">
                <a:tc rowSpan="2">
                  <a:txBody>
                    <a:bodyPr/>
                    <a:lstStyle/>
                    <a:p>
                      <a:pPr>
                        <a:lnSpc>
                          <a:spcPct val="107000"/>
                        </a:lnSpc>
                        <a:spcAft>
                          <a:spcPts val="800"/>
                        </a:spcAft>
                      </a:pPr>
                      <a:r>
                        <a:rPr lang="en-GB" sz="1000">
                          <a:effectLst/>
                        </a:rPr>
                        <a:t>Indirect Taxes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a:effectLst/>
                        </a:rPr>
                        <a:t>Valued Added Tax (VAT)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872853"/>
                  </a:ext>
                </a:extLst>
              </a:tr>
              <a:tr h="186055">
                <a:tc vMerge="1">
                  <a:txBody>
                    <a:bodyPr/>
                    <a:lstStyle/>
                    <a:p>
                      <a:endParaRPr lang="en-GB"/>
                    </a:p>
                  </a:txBody>
                  <a:tcPr/>
                </a:tc>
                <a:tc>
                  <a:txBody>
                    <a:bodyPr/>
                    <a:lstStyle/>
                    <a:p>
                      <a:pPr>
                        <a:lnSpc>
                          <a:spcPct val="107000"/>
                        </a:lnSpc>
                        <a:spcAft>
                          <a:spcPts val="800"/>
                        </a:spcAft>
                      </a:pPr>
                      <a:r>
                        <a:rPr lang="en-GB" sz="1000">
                          <a:effectLst/>
                        </a:rPr>
                        <a:t>Excises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dirty="0">
                          <a:effectLst/>
                        </a:rPr>
                        <a: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7824217"/>
                  </a:ext>
                </a:extLst>
              </a:tr>
            </a:tbl>
          </a:graphicData>
        </a:graphic>
      </p:graphicFrame>
      <p:sp>
        <p:nvSpPr>
          <p:cNvPr id="6" name="Rectangle 5">
            <a:extLst>
              <a:ext uri="{FF2B5EF4-FFF2-40B4-BE49-F238E27FC236}">
                <a16:creationId xmlns:a16="http://schemas.microsoft.com/office/drawing/2014/main" id="{4946A493-65B5-4B99-A9ED-F375DB152A8C}"/>
              </a:ext>
            </a:extLst>
          </p:cNvPr>
          <p:cNvSpPr/>
          <p:nvPr/>
        </p:nvSpPr>
        <p:spPr>
          <a:xfrm>
            <a:off x="1239903" y="4437112"/>
            <a:ext cx="6940871" cy="1169551"/>
          </a:xfrm>
          <a:prstGeom prst="rect">
            <a:avLst/>
          </a:prstGeom>
        </p:spPr>
        <p:txBody>
          <a:bodyPr wrap="square">
            <a:spAutoFit/>
          </a:bodyPr>
          <a:lstStyle/>
          <a:p>
            <a:pPr>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Notes: “E”: excluded from the model as it is neither included in the micro-data nor simulated; “I”: included in the micro-data but not simulated; “PS” partially simulated as some of its relevant rules are not simulated; “S” simulated although some minor or very specific rules may not be simulated.</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dirty="0">
                <a:latin typeface="Calibri" panose="020F0502020204030204" pitchFamily="34" charset="0"/>
                <a:ea typeface="Calibri" panose="020F0502020204030204" pitchFamily="34" charset="0"/>
                <a:cs typeface="Times New Roman" panose="02020603050405020304" pitchFamily="18" charset="0"/>
              </a:rPr>
              <a:t>(*) Simulated only in 2020-21 with simulation of Covid-19 shocks.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060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1D6B2-C17F-49CD-9298-D1C5F2AF08AD}"/>
              </a:ext>
            </a:extLst>
          </p:cNvPr>
          <p:cNvSpPr>
            <a:spLocks noGrp="1"/>
          </p:cNvSpPr>
          <p:nvPr>
            <p:ph type="title"/>
          </p:nvPr>
        </p:nvSpPr>
        <p:spPr/>
        <p:txBody>
          <a:bodyPr/>
          <a:lstStyle/>
          <a:p>
            <a:r>
              <a:rPr lang="en-GB" dirty="0"/>
              <a:t>Benefits</a:t>
            </a:r>
          </a:p>
        </p:txBody>
      </p:sp>
      <p:sp>
        <p:nvSpPr>
          <p:cNvPr id="3" name="Content Placeholder 2">
            <a:extLst>
              <a:ext uri="{FF2B5EF4-FFF2-40B4-BE49-F238E27FC236}">
                <a16:creationId xmlns:a16="http://schemas.microsoft.com/office/drawing/2014/main" id="{22B30837-48BC-497F-9FA3-0DF2E2F4D0D5}"/>
              </a:ext>
            </a:extLst>
          </p:cNvPr>
          <p:cNvSpPr>
            <a:spLocks noGrp="1"/>
          </p:cNvSpPr>
          <p:nvPr>
            <p:ph idx="1"/>
          </p:nvPr>
        </p:nvSpPr>
        <p:spPr/>
        <p:txBody>
          <a:bodyPr>
            <a:normAutofit fontScale="85000" lnSpcReduction="10000"/>
          </a:bodyPr>
          <a:lstStyle/>
          <a:p>
            <a:r>
              <a:rPr lang="en-GB" dirty="0">
                <a:solidFill>
                  <a:srgbClr val="0070C0"/>
                </a:solidFill>
              </a:rPr>
              <a:t>Contributory benefits </a:t>
            </a:r>
            <a:r>
              <a:rPr lang="en-GB" dirty="0"/>
              <a:t>are earnings-replacement benefits and pensions. Entitlement to these benefits depends on having met certain conditions regarding National Insurance contributions. Some contributory benefits are subject to specific tests on current income. </a:t>
            </a:r>
          </a:p>
          <a:p>
            <a:r>
              <a:rPr lang="en-GB" dirty="0">
                <a:solidFill>
                  <a:srgbClr val="0070C0"/>
                </a:solidFill>
              </a:rPr>
              <a:t>Non-contributory, non-means-tested benefits </a:t>
            </a:r>
            <a:r>
              <a:rPr lang="en-GB" dirty="0"/>
              <a:t>depend on certain contingencies such as disability or (lone) parenthood but do not require contributions to have been made and are not subject to an income test. </a:t>
            </a:r>
          </a:p>
          <a:p>
            <a:r>
              <a:rPr lang="en-GB" dirty="0">
                <a:solidFill>
                  <a:srgbClr val="0070C0"/>
                </a:solidFill>
              </a:rPr>
              <a:t>Non-contributory, means-tested benefits </a:t>
            </a:r>
            <a:r>
              <a:rPr lang="en-GB" dirty="0"/>
              <a:t>depend on a range of personal and family circumstances but also on family incomes – benefit entitlement is reduced if family incomes increase. </a:t>
            </a:r>
          </a:p>
          <a:p>
            <a:r>
              <a:rPr lang="en-GB" dirty="0">
                <a:solidFill>
                  <a:srgbClr val="0070C0"/>
                </a:solidFill>
              </a:rPr>
              <a:t>Tax credits</a:t>
            </a:r>
            <a:r>
              <a:rPr lang="en-GB" dirty="0"/>
              <a:t> have changed their name, format and administering authority over the past 15 years. In practice, despite being administered by the tax authorities, tax credits are like cash benefits and are treated as such in UKMOD. </a:t>
            </a:r>
          </a:p>
          <a:p>
            <a:endParaRPr lang="en-GB" dirty="0"/>
          </a:p>
        </p:txBody>
      </p:sp>
      <p:sp>
        <p:nvSpPr>
          <p:cNvPr id="4" name="Slide Number Placeholder 3">
            <a:extLst>
              <a:ext uri="{FF2B5EF4-FFF2-40B4-BE49-F238E27FC236}">
                <a16:creationId xmlns:a16="http://schemas.microsoft.com/office/drawing/2014/main" id="{4F44DE6B-1852-4490-8C40-A9ABCAD87838}"/>
              </a:ext>
            </a:extLst>
          </p:cNvPr>
          <p:cNvSpPr>
            <a:spLocks noGrp="1"/>
          </p:cNvSpPr>
          <p:nvPr>
            <p:ph type="sldNum" sz="quarter" idx="12"/>
          </p:nvPr>
        </p:nvSpPr>
        <p:spPr/>
        <p:txBody>
          <a:bodyPr/>
          <a:lstStyle/>
          <a:p>
            <a:fld id="{C48A8FB8-C411-4B7B-B8DF-3C88CBE8C9E0}" type="slidenum">
              <a:rPr lang="en-GB" smtClean="0"/>
              <a:t>35</a:t>
            </a:fld>
            <a:endParaRPr lang="en-GB"/>
          </a:p>
        </p:txBody>
      </p:sp>
    </p:spTree>
    <p:extLst>
      <p:ext uri="{BB962C8B-B14F-4D97-AF65-F5344CB8AC3E}">
        <p14:creationId xmlns:p14="http://schemas.microsoft.com/office/powerpoint/2010/main" val="1741392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EB50-E8CD-419A-9153-8533CDA782CE}"/>
              </a:ext>
            </a:extLst>
          </p:cNvPr>
          <p:cNvSpPr>
            <a:spLocks noGrp="1"/>
          </p:cNvSpPr>
          <p:nvPr>
            <p:ph type="title"/>
          </p:nvPr>
        </p:nvSpPr>
        <p:spPr/>
        <p:txBody>
          <a:bodyPr>
            <a:normAutofit fontScale="90000"/>
          </a:bodyPr>
          <a:lstStyle/>
          <a:p>
            <a:r>
              <a:rPr lang="en-GB" dirty="0"/>
              <a:t>Benefits:</a:t>
            </a:r>
            <a:br>
              <a:rPr lang="en-GB" dirty="0"/>
            </a:br>
            <a:r>
              <a:rPr lang="en-GB" dirty="0"/>
              <a:t>contributory</a:t>
            </a:r>
          </a:p>
        </p:txBody>
      </p:sp>
      <p:sp>
        <p:nvSpPr>
          <p:cNvPr id="4" name="Slide Number Placeholder 3">
            <a:extLst>
              <a:ext uri="{FF2B5EF4-FFF2-40B4-BE49-F238E27FC236}">
                <a16:creationId xmlns:a16="http://schemas.microsoft.com/office/drawing/2014/main" id="{C4E48CBF-26C8-4E0D-B906-B6595CFF9644}"/>
              </a:ext>
            </a:extLst>
          </p:cNvPr>
          <p:cNvSpPr>
            <a:spLocks noGrp="1"/>
          </p:cNvSpPr>
          <p:nvPr>
            <p:ph type="sldNum" sz="quarter" idx="12"/>
          </p:nvPr>
        </p:nvSpPr>
        <p:spPr/>
        <p:txBody>
          <a:bodyPr/>
          <a:lstStyle/>
          <a:p>
            <a:fld id="{C48A8FB8-C411-4B7B-B8DF-3C88CBE8C9E0}" type="slidenum">
              <a:rPr lang="en-GB" smtClean="0"/>
              <a:t>36</a:t>
            </a:fld>
            <a:endParaRPr lang="en-GB"/>
          </a:p>
        </p:txBody>
      </p:sp>
      <p:sp>
        <p:nvSpPr>
          <p:cNvPr id="6" name="Rectangle 5">
            <a:extLst>
              <a:ext uri="{FF2B5EF4-FFF2-40B4-BE49-F238E27FC236}">
                <a16:creationId xmlns:a16="http://schemas.microsoft.com/office/drawing/2014/main" id="{4946A493-65B5-4B99-A9ED-F375DB152A8C}"/>
              </a:ext>
            </a:extLst>
          </p:cNvPr>
          <p:cNvSpPr/>
          <p:nvPr/>
        </p:nvSpPr>
        <p:spPr>
          <a:xfrm>
            <a:off x="1239903" y="4437112"/>
            <a:ext cx="6940871" cy="1169551"/>
          </a:xfrm>
          <a:prstGeom prst="rect">
            <a:avLst/>
          </a:prstGeom>
        </p:spPr>
        <p:txBody>
          <a:bodyPr wrap="square">
            <a:spAutoFit/>
          </a:bodyPr>
          <a:lstStyle/>
          <a:p>
            <a:pPr>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Notes: “E”: excluded from the model as it is neither included in the micro-data nor simulated; “I”: included in the micro-data but not simulated; “PS” partially simulated as some of its relevant rules are not simulated; “S” simulated although some minor or very specific rules may not be simulated.</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dirty="0">
                <a:latin typeface="Calibri" panose="020F0502020204030204" pitchFamily="34" charset="0"/>
                <a:ea typeface="Calibri" panose="020F0502020204030204" pitchFamily="34" charset="0"/>
                <a:cs typeface="Times New Roman" panose="02020603050405020304" pitchFamily="18" charset="0"/>
              </a:rPr>
              <a:t>(*) Simulated only in 2020-21 with simulation of Covid-19 shocks.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A7EA24E-F4F3-4310-A075-B4AD2343DE1B}"/>
              </a:ext>
            </a:extLst>
          </p:cNvPr>
          <p:cNvGraphicFramePr>
            <a:graphicFrameLocks noGrp="1"/>
          </p:cNvGraphicFramePr>
          <p:nvPr>
            <p:extLst>
              <p:ext uri="{D42A27DB-BD31-4B8C-83A1-F6EECF244321}">
                <p14:modId xmlns:p14="http://schemas.microsoft.com/office/powerpoint/2010/main" val="2358896916"/>
              </p:ext>
            </p:extLst>
          </p:nvPr>
        </p:nvGraphicFramePr>
        <p:xfrm>
          <a:off x="1255689" y="2060848"/>
          <a:ext cx="6849133" cy="1986915"/>
        </p:xfrm>
        <a:graphic>
          <a:graphicData uri="http://schemas.openxmlformats.org/drawingml/2006/table">
            <a:tbl>
              <a:tblPr firstRow="1" firstCol="1" bandRow="1">
                <a:tableStyleId>{5C22544A-7EE6-4342-B048-85BDC9FD1C3A}</a:tableStyleId>
              </a:tblPr>
              <a:tblGrid>
                <a:gridCol w="2380207">
                  <a:extLst>
                    <a:ext uri="{9D8B030D-6E8A-4147-A177-3AD203B41FA5}">
                      <a16:colId xmlns:a16="http://schemas.microsoft.com/office/drawing/2014/main" val="959166532"/>
                    </a:ext>
                  </a:extLst>
                </a:gridCol>
                <a:gridCol w="3308425">
                  <a:extLst>
                    <a:ext uri="{9D8B030D-6E8A-4147-A177-3AD203B41FA5}">
                      <a16:colId xmlns:a16="http://schemas.microsoft.com/office/drawing/2014/main" val="1822949586"/>
                    </a:ext>
                  </a:extLst>
                </a:gridCol>
                <a:gridCol w="1160501">
                  <a:extLst>
                    <a:ext uri="{9D8B030D-6E8A-4147-A177-3AD203B41FA5}">
                      <a16:colId xmlns:a16="http://schemas.microsoft.com/office/drawing/2014/main" val="4043605132"/>
                    </a:ext>
                  </a:extLst>
                </a:gridCol>
              </a:tblGrid>
              <a:tr h="338455">
                <a:tc>
                  <a:txBody>
                    <a:bodyPr/>
                    <a:lstStyle/>
                    <a:p>
                      <a:pPr>
                        <a:lnSpc>
                          <a:spcPct val="107000"/>
                        </a:lnSpc>
                        <a:spcAft>
                          <a:spcPts val="800"/>
                        </a:spcAft>
                      </a:pPr>
                      <a:r>
                        <a:rPr lang="en-GB" sz="1000">
                          <a:effectLst/>
                        </a:rPr>
                        <a:t>Benefit type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a:effectLst/>
                        </a:rPr>
                        <a:t>Benefit name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Treatment in UKMOD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9479535"/>
                  </a:ext>
                </a:extLst>
              </a:tr>
              <a:tr h="180975">
                <a:tc rowSpan="8">
                  <a:txBody>
                    <a:bodyPr/>
                    <a:lstStyle/>
                    <a:p>
                      <a:pPr>
                        <a:lnSpc>
                          <a:spcPct val="107000"/>
                        </a:lnSpc>
                        <a:spcAft>
                          <a:spcPts val="800"/>
                        </a:spcAft>
                      </a:pPr>
                      <a:r>
                        <a:rPr lang="en-GB" sz="1000" dirty="0">
                          <a:effectLst/>
                        </a:rPr>
                        <a:t>Contributory </a:t>
                      </a:r>
                      <a:br>
                        <a:rPr lang="en-GB" sz="1000" dirty="0">
                          <a:effectLst/>
                        </a:rPr>
                      </a:br>
                      <a:r>
                        <a:rPr lang="en-GB" sz="1000" dirty="0">
                          <a:effectLst/>
                        </a:rPr>
                        <a:t>(aka National Insurance Benefits)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a:effectLst/>
                        </a:rPr>
                        <a:t>Bereavement benefit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0025147"/>
                  </a:ext>
                </a:extLst>
              </a:tr>
              <a:tr h="180975">
                <a:tc vMerge="1">
                  <a:txBody>
                    <a:bodyPr/>
                    <a:lstStyle/>
                    <a:p>
                      <a:endParaRPr lang="en-GB"/>
                    </a:p>
                  </a:txBody>
                  <a:tcPr/>
                </a:tc>
                <a:tc>
                  <a:txBody>
                    <a:bodyPr/>
                    <a:lstStyle/>
                    <a:p>
                      <a:pPr>
                        <a:lnSpc>
                          <a:spcPct val="107000"/>
                        </a:lnSpc>
                        <a:spcAft>
                          <a:spcPts val="800"/>
                        </a:spcAft>
                      </a:pPr>
                      <a:r>
                        <a:rPr lang="en-GB" sz="1000">
                          <a:effectLst/>
                        </a:rPr>
                        <a:t>Employment and Support Allowance (ESA)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8414084"/>
                  </a:ext>
                </a:extLst>
              </a:tr>
              <a:tr h="180975">
                <a:tc vMerge="1">
                  <a:txBody>
                    <a:bodyPr/>
                    <a:lstStyle/>
                    <a:p>
                      <a:endParaRPr lang="en-GB"/>
                    </a:p>
                  </a:txBody>
                  <a:tcPr/>
                </a:tc>
                <a:tc>
                  <a:txBody>
                    <a:bodyPr/>
                    <a:lstStyle/>
                    <a:p>
                      <a:pPr>
                        <a:lnSpc>
                          <a:spcPct val="107000"/>
                        </a:lnSpc>
                        <a:spcAft>
                          <a:spcPts val="800"/>
                        </a:spcAft>
                      </a:pPr>
                      <a:r>
                        <a:rPr lang="en-GB" sz="1000">
                          <a:effectLst/>
                        </a:rPr>
                        <a:t>Incapacity Benefit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018928"/>
                  </a:ext>
                </a:extLst>
              </a:tr>
              <a:tr h="180975">
                <a:tc vMerge="1">
                  <a:txBody>
                    <a:bodyPr/>
                    <a:lstStyle/>
                    <a:p>
                      <a:endParaRPr lang="en-GB"/>
                    </a:p>
                  </a:txBody>
                  <a:tcPr/>
                </a:tc>
                <a:tc>
                  <a:txBody>
                    <a:bodyPr/>
                    <a:lstStyle/>
                    <a:p>
                      <a:pPr>
                        <a:lnSpc>
                          <a:spcPct val="107000"/>
                        </a:lnSpc>
                        <a:spcAft>
                          <a:spcPts val="800"/>
                        </a:spcAft>
                      </a:pPr>
                      <a:r>
                        <a:rPr lang="en-GB" sz="1000" b="1" dirty="0">
                          <a:effectLst/>
                        </a:rPr>
                        <a:t>Jobseeker’s Allowance (JSA):</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PS(*)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840618"/>
                  </a:ext>
                </a:extLst>
              </a:tr>
              <a:tr h="180975">
                <a:tc vMerge="1">
                  <a:txBody>
                    <a:bodyPr/>
                    <a:lstStyle/>
                    <a:p>
                      <a:endParaRPr lang="en-GB"/>
                    </a:p>
                  </a:txBody>
                  <a:tcPr/>
                </a:tc>
                <a:tc>
                  <a:txBody>
                    <a:bodyPr/>
                    <a:lstStyle/>
                    <a:p>
                      <a:pPr>
                        <a:lnSpc>
                          <a:spcPct val="107000"/>
                        </a:lnSpc>
                        <a:spcAft>
                          <a:spcPts val="800"/>
                        </a:spcAft>
                      </a:pPr>
                      <a:r>
                        <a:rPr lang="en-GB" sz="1000" dirty="0">
                          <a:effectLst/>
                        </a:rPr>
                        <a:t>Maternity Allowance (MA)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dirty="0">
                          <a:effectLst/>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9072542"/>
                  </a:ext>
                </a:extLst>
              </a:tr>
              <a:tr h="180975">
                <a:tc vMerge="1">
                  <a:txBody>
                    <a:bodyPr/>
                    <a:lstStyle/>
                    <a:p>
                      <a:endParaRPr lang="en-GB"/>
                    </a:p>
                  </a:txBody>
                  <a:tcPr/>
                </a:tc>
                <a:tc>
                  <a:txBody>
                    <a:bodyPr/>
                    <a:lstStyle/>
                    <a:p>
                      <a:pPr>
                        <a:lnSpc>
                          <a:spcPct val="107000"/>
                        </a:lnSpc>
                        <a:spcAft>
                          <a:spcPts val="800"/>
                        </a:spcAft>
                      </a:pPr>
                      <a:r>
                        <a:rPr lang="en-GB" sz="1000">
                          <a:effectLst/>
                        </a:rPr>
                        <a:t>State Pension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2750378"/>
                  </a:ext>
                </a:extLst>
              </a:tr>
              <a:tr h="186055">
                <a:tc vMerge="1">
                  <a:txBody>
                    <a:bodyPr/>
                    <a:lstStyle/>
                    <a:p>
                      <a:endParaRPr lang="en-GB"/>
                    </a:p>
                  </a:txBody>
                  <a:tcPr/>
                </a:tc>
                <a:tc>
                  <a:txBody>
                    <a:bodyPr/>
                    <a:lstStyle/>
                    <a:p>
                      <a:pPr>
                        <a:lnSpc>
                          <a:spcPct val="107000"/>
                        </a:lnSpc>
                        <a:spcAft>
                          <a:spcPts val="800"/>
                        </a:spcAft>
                      </a:pPr>
                      <a:r>
                        <a:rPr lang="en-GB" sz="1000" b="1" dirty="0">
                          <a:effectLst/>
                        </a:rPr>
                        <a:t>Winter Fuel Allowance</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9410218"/>
                  </a:ext>
                </a:extLst>
              </a:tr>
              <a:tr h="376555">
                <a:tc vMerge="1">
                  <a:txBody>
                    <a:bodyPr/>
                    <a:lstStyle/>
                    <a:p>
                      <a:endParaRPr lang="en-GB"/>
                    </a:p>
                  </a:txBody>
                  <a:tcPr/>
                </a:tc>
                <a:tc>
                  <a:txBody>
                    <a:bodyPr/>
                    <a:lstStyle/>
                    <a:p>
                      <a:pPr>
                        <a:lnSpc>
                          <a:spcPct val="107000"/>
                        </a:lnSpc>
                        <a:spcAft>
                          <a:spcPts val="800"/>
                        </a:spcAft>
                      </a:pPr>
                      <a:r>
                        <a:rPr lang="en-GB" sz="1000" b="1" dirty="0">
                          <a:effectLst/>
                        </a:rPr>
                        <a:t>Self-Employed Income Support Scheme (SEISS)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00711685"/>
                  </a:ext>
                </a:extLst>
              </a:tr>
            </a:tbl>
          </a:graphicData>
        </a:graphic>
      </p:graphicFrame>
    </p:spTree>
    <p:extLst>
      <p:ext uri="{BB962C8B-B14F-4D97-AF65-F5344CB8AC3E}">
        <p14:creationId xmlns:p14="http://schemas.microsoft.com/office/powerpoint/2010/main" val="2196003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EB50-E8CD-419A-9153-8533CDA782CE}"/>
              </a:ext>
            </a:extLst>
          </p:cNvPr>
          <p:cNvSpPr>
            <a:spLocks noGrp="1"/>
          </p:cNvSpPr>
          <p:nvPr>
            <p:ph type="title"/>
          </p:nvPr>
        </p:nvSpPr>
        <p:spPr/>
        <p:txBody>
          <a:bodyPr>
            <a:normAutofit fontScale="90000"/>
          </a:bodyPr>
          <a:lstStyle/>
          <a:p>
            <a:r>
              <a:rPr lang="en-GB" dirty="0"/>
              <a:t>Benefits:</a:t>
            </a:r>
            <a:br>
              <a:rPr lang="en-GB" dirty="0"/>
            </a:br>
            <a:r>
              <a:rPr lang="en-GB" dirty="0"/>
              <a:t>non-contributory, non-means-tested</a:t>
            </a:r>
          </a:p>
        </p:txBody>
      </p:sp>
      <p:sp>
        <p:nvSpPr>
          <p:cNvPr id="4" name="Slide Number Placeholder 3">
            <a:extLst>
              <a:ext uri="{FF2B5EF4-FFF2-40B4-BE49-F238E27FC236}">
                <a16:creationId xmlns:a16="http://schemas.microsoft.com/office/drawing/2014/main" id="{C4E48CBF-26C8-4E0D-B906-B6595CFF9644}"/>
              </a:ext>
            </a:extLst>
          </p:cNvPr>
          <p:cNvSpPr>
            <a:spLocks noGrp="1"/>
          </p:cNvSpPr>
          <p:nvPr>
            <p:ph type="sldNum" sz="quarter" idx="12"/>
          </p:nvPr>
        </p:nvSpPr>
        <p:spPr/>
        <p:txBody>
          <a:bodyPr/>
          <a:lstStyle/>
          <a:p>
            <a:fld id="{C48A8FB8-C411-4B7B-B8DF-3C88CBE8C9E0}" type="slidenum">
              <a:rPr lang="en-GB" smtClean="0"/>
              <a:t>37</a:t>
            </a:fld>
            <a:endParaRPr lang="en-GB"/>
          </a:p>
        </p:txBody>
      </p:sp>
      <p:sp>
        <p:nvSpPr>
          <p:cNvPr id="6" name="Rectangle 5">
            <a:extLst>
              <a:ext uri="{FF2B5EF4-FFF2-40B4-BE49-F238E27FC236}">
                <a16:creationId xmlns:a16="http://schemas.microsoft.com/office/drawing/2014/main" id="{4946A493-65B5-4B99-A9ED-F375DB152A8C}"/>
              </a:ext>
            </a:extLst>
          </p:cNvPr>
          <p:cNvSpPr/>
          <p:nvPr/>
        </p:nvSpPr>
        <p:spPr>
          <a:xfrm>
            <a:off x="1239903" y="4437112"/>
            <a:ext cx="6940871" cy="1169551"/>
          </a:xfrm>
          <a:prstGeom prst="rect">
            <a:avLst/>
          </a:prstGeom>
        </p:spPr>
        <p:txBody>
          <a:bodyPr wrap="square">
            <a:spAutoFit/>
          </a:bodyPr>
          <a:lstStyle/>
          <a:p>
            <a:pPr>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Notes: “E”: excluded from the model as it is neither included in the micro-data nor simulated; “I”: included in the micro-data but not simulated; “PS” partially simulated as some of its relevant rules are not simulated; “S” simulated although some minor or very specific rules may not be simulated.</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dirty="0">
                <a:latin typeface="Calibri" panose="020F0502020204030204" pitchFamily="34" charset="0"/>
                <a:ea typeface="Calibri" panose="020F0502020204030204" pitchFamily="34" charset="0"/>
                <a:cs typeface="Times New Roman" panose="02020603050405020304" pitchFamily="18" charset="0"/>
              </a:rPr>
              <a:t>(*) Simulated only in 2020-21 with simulation of Covid-19 shocks.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FB421E74-D5C9-455F-BAFE-5E8AF057F236}"/>
              </a:ext>
            </a:extLst>
          </p:cNvPr>
          <p:cNvGraphicFramePr>
            <a:graphicFrameLocks noGrp="1"/>
          </p:cNvGraphicFramePr>
          <p:nvPr>
            <p:extLst>
              <p:ext uri="{D42A27DB-BD31-4B8C-83A1-F6EECF244321}">
                <p14:modId xmlns:p14="http://schemas.microsoft.com/office/powerpoint/2010/main" val="1457677721"/>
              </p:ext>
            </p:extLst>
          </p:nvPr>
        </p:nvGraphicFramePr>
        <p:xfrm>
          <a:off x="1331640" y="1537134"/>
          <a:ext cx="6768752" cy="2877185"/>
        </p:xfrm>
        <a:graphic>
          <a:graphicData uri="http://schemas.openxmlformats.org/drawingml/2006/table">
            <a:tbl>
              <a:tblPr firstRow="1" firstCol="1" bandRow="1">
                <a:tableStyleId>{5C22544A-7EE6-4342-B048-85BDC9FD1C3A}</a:tableStyleId>
              </a:tblPr>
              <a:tblGrid>
                <a:gridCol w="2304256">
                  <a:extLst>
                    <a:ext uri="{9D8B030D-6E8A-4147-A177-3AD203B41FA5}">
                      <a16:colId xmlns:a16="http://schemas.microsoft.com/office/drawing/2014/main" val="3415394736"/>
                    </a:ext>
                  </a:extLst>
                </a:gridCol>
                <a:gridCol w="3312368">
                  <a:extLst>
                    <a:ext uri="{9D8B030D-6E8A-4147-A177-3AD203B41FA5}">
                      <a16:colId xmlns:a16="http://schemas.microsoft.com/office/drawing/2014/main" val="452123004"/>
                    </a:ext>
                  </a:extLst>
                </a:gridCol>
                <a:gridCol w="1152128">
                  <a:extLst>
                    <a:ext uri="{9D8B030D-6E8A-4147-A177-3AD203B41FA5}">
                      <a16:colId xmlns:a16="http://schemas.microsoft.com/office/drawing/2014/main" val="770782688"/>
                    </a:ext>
                  </a:extLst>
                </a:gridCol>
              </a:tblGrid>
              <a:tr h="338455">
                <a:tc>
                  <a:txBody>
                    <a:bodyPr/>
                    <a:lstStyle/>
                    <a:p>
                      <a:pPr>
                        <a:lnSpc>
                          <a:spcPct val="107000"/>
                        </a:lnSpc>
                        <a:spcAft>
                          <a:spcPts val="800"/>
                        </a:spcAft>
                      </a:pPr>
                      <a:r>
                        <a:rPr lang="en-GB" sz="1000">
                          <a:effectLst/>
                        </a:rPr>
                        <a:t>Benefit type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a:effectLst/>
                        </a:rPr>
                        <a:t>Benefit name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Treatment in UKMOD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7443933"/>
                  </a:ext>
                </a:extLst>
              </a:tr>
              <a:tr h="180975">
                <a:tc rowSpan="14">
                  <a:txBody>
                    <a:bodyPr/>
                    <a:lstStyle/>
                    <a:p>
                      <a:pPr>
                        <a:lnSpc>
                          <a:spcPct val="107000"/>
                        </a:lnSpc>
                        <a:spcAft>
                          <a:spcPts val="800"/>
                        </a:spcAft>
                      </a:pPr>
                      <a:r>
                        <a:rPr lang="en-GB" sz="1000">
                          <a:effectLst/>
                        </a:rPr>
                        <a:t>Non-contributory, non-means-tested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a:effectLst/>
                        </a:rPr>
                        <a:t>Attendance Allowance (AA)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23462406"/>
                  </a:ext>
                </a:extLst>
              </a:tr>
              <a:tr h="180975">
                <a:tc vMerge="1">
                  <a:txBody>
                    <a:bodyPr/>
                    <a:lstStyle/>
                    <a:p>
                      <a:endParaRPr lang="en-GB"/>
                    </a:p>
                  </a:txBody>
                  <a:tcPr/>
                </a:tc>
                <a:tc>
                  <a:txBody>
                    <a:bodyPr/>
                    <a:lstStyle/>
                    <a:p>
                      <a:pPr>
                        <a:lnSpc>
                          <a:spcPct val="107000"/>
                        </a:lnSpc>
                        <a:spcAft>
                          <a:spcPts val="800"/>
                        </a:spcAft>
                      </a:pPr>
                      <a:r>
                        <a:rPr lang="en-GB" sz="1000">
                          <a:effectLst/>
                        </a:rPr>
                        <a:t>Carer’s Allowance (CA)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5051225"/>
                  </a:ext>
                </a:extLst>
              </a:tr>
              <a:tr h="180975">
                <a:tc vMerge="1">
                  <a:txBody>
                    <a:bodyPr/>
                    <a:lstStyle/>
                    <a:p>
                      <a:endParaRPr lang="en-GB"/>
                    </a:p>
                  </a:txBody>
                  <a:tcPr/>
                </a:tc>
                <a:tc>
                  <a:txBody>
                    <a:bodyPr/>
                    <a:lstStyle/>
                    <a:p>
                      <a:pPr>
                        <a:lnSpc>
                          <a:spcPct val="107000"/>
                        </a:lnSpc>
                        <a:spcAft>
                          <a:spcPts val="800"/>
                        </a:spcAft>
                      </a:pPr>
                      <a:r>
                        <a:rPr lang="en-GB" sz="1000" b="1" dirty="0">
                          <a:effectLst/>
                        </a:rPr>
                        <a:t>Child Benefit (CB)</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5034877"/>
                  </a:ext>
                </a:extLst>
              </a:tr>
              <a:tr h="180975">
                <a:tc vMerge="1">
                  <a:txBody>
                    <a:bodyPr/>
                    <a:lstStyle/>
                    <a:p>
                      <a:endParaRPr lang="en-GB"/>
                    </a:p>
                  </a:txBody>
                  <a:tcPr/>
                </a:tc>
                <a:tc>
                  <a:txBody>
                    <a:bodyPr/>
                    <a:lstStyle/>
                    <a:p>
                      <a:pPr>
                        <a:lnSpc>
                          <a:spcPct val="107000"/>
                        </a:lnSpc>
                        <a:spcAft>
                          <a:spcPts val="800"/>
                        </a:spcAft>
                      </a:pPr>
                      <a:r>
                        <a:rPr lang="en-GB" sz="1000">
                          <a:effectLst/>
                        </a:rPr>
                        <a:t>Disability Living Allowance (DLA)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dirty="0">
                          <a:effectLst/>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6133092"/>
                  </a:ext>
                </a:extLst>
              </a:tr>
              <a:tr h="180975">
                <a:tc vMerge="1">
                  <a:txBody>
                    <a:bodyPr/>
                    <a:lstStyle/>
                    <a:p>
                      <a:endParaRPr lang="en-GB"/>
                    </a:p>
                  </a:txBody>
                  <a:tcPr/>
                </a:tc>
                <a:tc>
                  <a:txBody>
                    <a:bodyPr/>
                    <a:lstStyle/>
                    <a:p>
                      <a:pPr>
                        <a:lnSpc>
                          <a:spcPct val="107000"/>
                        </a:lnSpc>
                        <a:spcAft>
                          <a:spcPts val="800"/>
                        </a:spcAft>
                      </a:pPr>
                      <a:r>
                        <a:rPr lang="en-GB" sz="1000">
                          <a:effectLst/>
                        </a:rPr>
                        <a:t>Guardian’s Allowance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7509436"/>
                  </a:ext>
                </a:extLst>
              </a:tr>
              <a:tr h="180975">
                <a:tc vMerge="1">
                  <a:txBody>
                    <a:bodyPr/>
                    <a:lstStyle/>
                    <a:p>
                      <a:endParaRPr lang="en-GB"/>
                    </a:p>
                  </a:txBody>
                  <a:tcPr/>
                </a:tc>
                <a:tc>
                  <a:txBody>
                    <a:bodyPr/>
                    <a:lstStyle/>
                    <a:p>
                      <a:pPr>
                        <a:lnSpc>
                          <a:spcPct val="107000"/>
                        </a:lnSpc>
                        <a:spcAft>
                          <a:spcPts val="800"/>
                        </a:spcAft>
                      </a:pPr>
                      <a:r>
                        <a:rPr lang="en-GB" sz="1000">
                          <a:effectLst/>
                        </a:rPr>
                        <a:t>Industrial Injuries Disablement Benefit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6338860"/>
                  </a:ext>
                </a:extLst>
              </a:tr>
              <a:tr h="180975">
                <a:tc vMerge="1">
                  <a:txBody>
                    <a:bodyPr/>
                    <a:lstStyle/>
                    <a:p>
                      <a:endParaRPr lang="en-GB"/>
                    </a:p>
                  </a:txBody>
                  <a:tcPr/>
                </a:tc>
                <a:tc>
                  <a:txBody>
                    <a:bodyPr/>
                    <a:lstStyle/>
                    <a:p>
                      <a:pPr>
                        <a:lnSpc>
                          <a:spcPct val="107000"/>
                        </a:lnSpc>
                        <a:spcAft>
                          <a:spcPts val="800"/>
                        </a:spcAft>
                      </a:pPr>
                      <a:r>
                        <a:rPr lang="en-GB" sz="1000">
                          <a:effectLst/>
                        </a:rPr>
                        <a:t>Personal Independence Payment (PIP)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5504225"/>
                  </a:ext>
                </a:extLst>
              </a:tr>
              <a:tr h="180975">
                <a:tc vMerge="1">
                  <a:txBody>
                    <a:bodyPr/>
                    <a:lstStyle/>
                    <a:p>
                      <a:endParaRPr lang="en-GB"/>
                    </a:p>
                  </a:txBody>
                  <a:tcPr/>
                </a:tc>
                <a:tc>
                  <a:txBody>
                    <a:bodyPr/>
                    <a:lstStyle/>
                    <a:p>
                      <a:pPr>
                        <a:lnSpc>
                          <a:spcPct val="107000"/>
                        </a:lnSpc>
                        <a:spcAft>
                          <a:spcPts val="800"/>
                        </a:spcAft>
                      </a:pPr>
                      <a:r>
                        <a:rPr lang="en-GB" sz="1000" b="1" dirty="0">
                          <a:effectLst/>
                        </a:rPr>
                        <a:t>Scottish Carer’s Allowance Supplement (Scotland only)</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PS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4530461"/>
                  </a:ext>
                </a:extLst>
              </a:tr>
              <a:tr h="180975">
                <a:tc vMerge="1">
                  <a:txBody>
                    <a:bodyPr/>
                    <a:lstStyle/>
                    <a:p>
                      <a:endParaRPr lang="en-GB"/>
                    </a:p>
                  </a:txBody>
                  <a:tcPr/>
                </a:tc>
                <a:tc>
                  <a:txBody>
                    <a:bodyPr/>
                    <a:lstStyle/>
                    <a:p>
                      <a:pPr>
                        <a:lnSpc>
                          <a:spcPct val="107000"/>
                        </a:lnSpc>
                        <a:spcAft>
                          <a:spcPts val="800"/>
                        </a:spcAft>
                      </a:pPr>
                      <a:r>
                        <a:rPr lang="en-GB" sz="1000" b="1">
                          <a:effectLst/>
                        </a:rPr>
                        <a:t>Scottish Child Winter Heating Assistance</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7065319"/>
                  </a:ext>
                </a:extLst>
              </a:tr>
              <a:tr h="180975">
                <a:tc vMerge="1">
                  <a:txBody>
                    <a:bodyPr/>
                    <a:lstStyle/>
                    <a:p>
                      <a:endParaRPr lang="en-GB"/>
                    </a:p>
                  </a:txBody>
                  <a:tcPr/>
                </a:tc>
                <a:tc>
                  <a:txBody>
                    <a:bodyPr/>
                    <a:lstStyle/>
                    <a:p>
                      <a:pPr>
                        <a:lnSpc>
                          <a:spcPct val="107000"/>
                        </a:lnSpc>
                        <a:spcAft>
                          <a:spcPts val="800"/>
                        </a:spcAft>
                      </a:pPr>
                      <a:r>
                        <a:rPr lang="en-GB" sz="1000">
                          <a:effectLst/>
                        </a:rPr>
                        <a:t>Severe Disablement Allowance (SDA)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122301"/>
                  </a:ext>
                </a:extLst>
              </a:tr>
              <a:tr h="180975">
                <a:tc vMerge="1">
                  <a:txBody>
                    <a:bodyPr/>
                    <a:lstStyle/>
                    <a:p>
                      <a:endParaRPr lang="en-GB"/>
                    </a:p>
                  </a:txBody>
                  <a:tcPr/>
                </a:tc>
                <a:tc>
                  <a:txBody>
                    <a:bodyPr/>
                    <a:lstStyle/>
                    <a:p>
                      <a:pPr>
                        <a:lnSpc>
                          <a:spcPct val="107000"/>
                        </a:lnSpc>
                        <a:spcAft>
                          <a:spcPts val="800"/>
                        </a:spcAft>
                      </a:pPr>
                      <a:r>
                        <a:rPr lang="en-GB" sz="1000" b="1" dirty="0">
                          <a:effectLst/>
                        </a:rPr>
                        <a:t>Sure Start Maternity Grant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8934717"/>
                  </a:ext>
                </a:extLst>
              </a:tr>
              <a:tr h="180975">
                <a:tc vMerge="1">
                  <a:txBody>
                    <a:bodyPr/>
                    <a:lstStyle/>
                    <a:p>
                      <a:endParaRPr lang="en-GB"/>
                    </a:p>
                  </a:txBody>
                  <a:tcPr/>
                </a:tc>
                <a:tc>
                  <a:txBody>
                    <a:bodyPr/>
                    <a:lstStyle/>
                    <a:p>
                      <a:pPr>
                        <a:lnSpc>
                          <a:spcPct val="107000"/>
                        </a:lnSpc>
                        <a:spcAft>
                          <a:spcPts val="800"/>
                        </a:spcAft>
                      </a:pPr>
                      <a:r>
                        <a:rPr lang="en-GB" sz="1000" b="1" dirty="0">
                          <a:effectLst/>
                        </a:rPr>
                        <a:t>War Pension</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PS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6284736"/>
                  </a:ext>
                </a:extLst>
              </a:tr>
              <a:tr h="180975">
                <a:tc vMerge="1">
                  <a:txBody>
                    <a:bodyPr/>
                    <a:lstStyle/>
                    <a:p>
                      <a:endParaRPr lang="en-GB"/>
                    </a:p>
                  </a:txBody>
                  <a:tcPr/>
                </a:tc>
                <a:tc>
                  <a:txBody>
                    <a:bodyPr/>
                    <a:lstStyle/>
                    <a:p>
                      <a:pPr>
                        <a:lnSpc>
                          <a:spcPct val="107000"/>
                        </a:lnSpc>
                        <a:spcAft>
                          <a:spcPts val="800"/>
                        </a:spcAft>
                      </a:pPr>
                      <a:r>
                        <a:rPr lang="en-GB" sz="1000" b="1" dirty="0">
                          <a:effectLst/>
                        </a:rPr>
                        <a:t>Widow’s Pension</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PS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5970046"/>
                  </a:ext>
                </a:extLst>
              </a:tr>
              <a:tr h="186055">
                <a:tc vMerge="1">
                  <a:txBody>
                    <a:bodyPr/>
                    <a:lstStyle/>
                    <a:p>
                      <a:endParaRPr lang="en-GB"/>
                    </a:p>
                  </a:txBody>
                  <a:tcPr/>
                </a:tc>
                <a:tc>
                  <a:txBody>
                    <a:bodyPr/>
                    <a:lstStyle/>
                    <a:p>
                      <a:pPr>
                        <a:lnSpc>
                          <a:spcPct val="107000"/>
                        </a:lnSpc>
                        <a:spcAft>
                          <a:spcPts val="800"/>
                        </a:spcAft>
                      </a:pPr>
                      <a:r>
                        <a:rPr lang="en-GB" sz="1000" b="1" dirty="0">
                          <a:effectLst/>
                        </a:rPr>
                        <a:t>Winter Fuel Allowance</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0996558"/>
                  </a:ext>
                </a:extLst>
              </a:tr>
            </a:tbl>
          </a:graphicData>
        </a:graphic>
      </p:graphicFrame>
    </p:spTree>
    <p:extLst>
      <p:ext uri="{BB962C8B-B14F-4D97-AF65-F5344CB8AC3E}">
        <p14:creationId xmlns:p14="http://schemas.microsoft.com/office/powerpoint/2010/main" val="2734852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EB50-E8CD-419A-9153-8533CDA782CE}"/>
              </a:ext>
            </a:extLst>
          </p:cNvPr>
          <p:cNvSpPr>
            <a:spLocks noGrp="1"/>
          </p:cNvSpPr>
          <p:nvPr>
            <p:ph type="title"/>
          </p:nvPr>
        </p:nvSpPr>
        <p:spPr/>
        <p:txBody>
          <a:bodyPr>
            <a:normAutofit fontScale="90000"/>
          </a:bodyPr>
          <a:lstStyle/>
          <a:p>
            <a:r>
              <a:rPr lang="en-GB" dirty="0"/>
              <a:t>Benefits:</a:t>
            </a:r>
            <a:br>
              <a:rPr lang="en-GB" dirty="0"/>
            </a:br>
            <a:r>
              <a:rPr lang="en-GB" dirty="0"/>
              <a:t>non-contributory, means-tested</a:t>
            </a:r>
          </a:p>
        </p:txBody>
      </p:sp>
      <p:sp>
        <p:nvSpPr>
          <p:cNvPr id="4" name="Slide Number Placeholder 3">
            <a:extLst>
              <a:ext uri="{FF2B5EF4-FFF2-40B4-BE49-F238E27FC236}">
                <a16:creationId xmlns:a16="http://schemas.microsoft.com/office/drawing/2014/main" id="{C4E48CBF-26C8-4E0D-B906-B6595CFF9644}"/>
              </a:ext>
            </a:extLst>
          </p:cNvPr>
          <p:cNvSpPr>
            <a:spLocks noGrp="1"/>
          </p:cNvSpPr>
          <p:nvPr>
            <p:ph type="sldNum" sz="quarter" idx="12"/>
          </p:nvPr>
        </p:nvSpPr>
        <p:spPr/>
        <p:txBody>
          <a:bodyPr/>
          <a:lstStyle/>
          <a:p>
            <a:fld id="{C48A8FB8-C411-4B7B-B8DF-3C88CBE8C9E0}" type="slidenum">
              <a:rPr lang="en-GB" smtClean="0"/>
              <a:t>38</a:t>
            </a:fld>
            <a:endParaRPr lang="en-GB"/>
          </a:p>
        </p:txBody>
      </p:sp>
      <p:sp>
        <p:nvSpPr>
          <p:cNvPr id="6" name="Rectangle 5">
            <a:extLst>
              <a:ext uri="{FF2B5EF4-FFF2-40B4-BE49-F238E27FC236}">
                <a16:creationId xmlns:a16="http://schemas.microsoft.com/office/drawing/2014/main" id="{4946A493-65B5-4B99-A9ED-F375DB152A8C}"/>
              </a:ext>
            </a:extLst>
          </p:cNvPr>
          <p:cNvSpPr/>
          <p:nvPr/>
        </p:nvSpPr>
        <p:spPr>
          <a:xfrm>
            <a:off x="1239903" y="4437112"/>
            <a:ext cx="6940871" cy="1169551"/>
          </a:xfrm>
          <a:prstGeom prst="rect">
            <a:avLst/>
          </a:prstGeom>
        </p:spPr>
        <p:txBody>
          <a:bodyPr wrap="square">
            <a:spAutoFit/>
          </a:bodyPr>
          <a:lstStyle/>
          <a:p>
            <a:pPr>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Notes: “E”: excluded from the model as it is neither included in the micro-data nor simulated; “I”: included in the micro-data but not simulated; “PS” partially simulated as some of its relevant rules are not simulated; “S” simulated although some minor or very specific rules may not be simulated.</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dirty="0">
                <a:latin typeface="Calibri" panose="020F0502020204030204" pitchFamily="34" charset="0"/>
                <a:ea typeface="Calibri" panose="020F0502020204030204" pitchFamily="34" charset="0"/>
                <a:cs typeface="Times New Roman" panose="02020603050405020304" pitchFamily="18" charset="0"/>
              </a:rPr>
              <a:t>(*) Simulated only in 2020 with simulation of Covid-19 shocks.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BADEE44E-9DAD-4AB9-9274-0492C2C6EE61}"/>
              </a:ext>
            </a:extLst>
          </p:cNvPr>
          <p:cNvGraphicFramePr>
            <a:graphicFrameLocks noGrp="1"/>
          </p:cNvGraphicFramePr>
          <p:nvPr>
            <p:extLst>
              <p:ext uri="{D42A27DB-BD31-4B8C-83A1-F6EECF244321}">
                <p14:modId xmlns:p14="http://schemas.microsoft.com/office/powerpoint/2010/main" val="3692062122"/>
              </p:ext>
            </p:extLst>
          </p:nvPr>
        </p:nvGraphicFramePr>
        <p:xfrm>
          <a:off x="1271468" y="1556792"/>
          <a:ext cx="6828923" cy="2696210"/>
        </p:xfrm>
        <a:graphic>
          <a:graphicData uri="http://schemas.openxmlformats.org/drawingml/2006/table">
            <a:tbl>
              <a:tblPr firstRow="1" firstCol="1" bandRow="1">
                <a:tableStyleId>{5C22544A-7EE6-4342-B048-85BDC9FD1C3A}</a:tableStyleId>
              </a:tblPr>
              <a:tblGrid>
                <a:gridCol w="2364428">
                  <a:extLst>
                    <a:ext uri="{9D8B030D-6E8A-4147-A177-3AD203B41FA5}">
                      <a16:colId xmlns:a16="http://schemas.microsoft.com/office/drawing/2014/main" val="3535092542"/>
                    </a:ext>
                  </a:extLst>
                </a:gridCol>
                <a:gridCol w="3312368">
                  <a:extLst>
                    <a:ext uri="{9D8B030D-6E8A-4147-A177-3AD203B41FA5}">
                      <a16:colId xmlns:a16="http://schemas.microsoft.com/office/drawing/2014/main" val="2922441245"/>
                    </a:ext>
                  </a:extLst>
                </a:gridCol>
                <a:gridCol w="1152127">
                  <a:extLst>
                    <a:ext uri="{9D8B030D-6E8A-4147-A177-3AD203B41FA5}">
                      <a16:colId xmlns:a16="http://schemas.microsoft.com/office/drawing/2014/main" val="2159891726"/>
                    </a:ext>
                  </a:extLst>
                </a:gridCol>
              </a:tblGrid>
              <a:tr h="338455">
                <a:tc>
                  <a:txBody>
                    <a:bodyPr/>
                    <a:lstStyle/>
                    <a:p>
                      <a:pPr>
                        <a:lnSpc>
                          <a:spcPct val="107000"/>
                        </a:lnSpc>
                        <a:spcAft>
                          <a:spcPts val="800"/>
                        </a:spcAft>
                      </a:pPr>
                      <a:r>
                        <a:rPr lang="en-GB" sz="1000">
                          <a:effectLst/>
                        </a:rPr>
                        <a:t>Benefit type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a:effectLst/>
                        </a:rPr>
                        <a:t>Benefit name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Treatment in UKMOD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0330098"/>
                  </a:ext>
                </a:extLst>
              </a:tr>
              <a:tr h="180975">
                <a:tc rowSpan="13">
                  <a:txBody>
                    <a:bodyPr/>
                    <a:lstStyle/>
                    <a:p>
                      <a:pPr>
                        <a:lnSpc>
                          <a:spcPct val="107000"/>
                        </a:lnSpc>
                        <a:spcAft>
                          <a:spcPts val="800"/>
                        </a:spcAft>
                      </a:pPr>
                      <a:r>
                        <a:rPr lang="en-GB" sz="1000">
                          <a:effectLst/>
                        </a:rPr>
                        <a:t>Means-tested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b="1" dirty="0">
                          <a:effectLst/>
                        </a:rPr>
                        <a:t>Best Start Grant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4070891"/>
                  </a:ext>
                </a:extLst>
              </a:tr>
              <a:tr h="180975">
                <a:tc vMerge="1">
                  <a:txBody>
                    <a:bodyPr/>
                    <a:lstStyle/>
                    <a:p>
                      <a:endParaRPr lang="en-GB"/>
                    </a:p>
                  </a:txBody>
                  <a:tcPr/>
                </a:tc>
                <a:tc>
                  <a:txBody>
                    <a:bodyPr/>
                    <a:lstStyle/>
                    <a:p>
                      <a:pPr>
                        <a:lnSpc>
                          <a:spcPct val="107000"/>
                        </a:lnSpc>
                        <a:spcAft>
                          <a:spcPts val="800"/>
                        </a:spcAft>
                      </a:pPr>
                      <a:r>
                        <a:rPr lang="en-GB" sz="1000" b="1" dirty="0">
                          <a:effectLst/>
                        </a:rPr>
                        <a:t>Child Tax Credit (CTC)</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1797507"/>
                  </a:ext>
                </a:extLst>
              </a:tr>
              <a:tr h="180975">
                <a:tc vMerge="1">
                  <a:txBody>
                    <a:bodyPr/>
                    <a:lstStyle/>
                    <a:p>
                      <a:endParaRPr lang="en-GB"/>
                    </a:p>
                  </a:txBody>
                  <a:tcPr/>
                </a:tc>
                <a:tc>
                  <a:txBody>
                    <a:bodyPr/>
                    <a:lstStyle/>
                    <a:p>
                      <a:pPr>
                        <a:lnSpc>
                          <a:spcPct val="107000"/>
                        </a:lnSpc>
                        <a:spcAft>
                          <a:spcPts val="800"/>
                        </a:spcAft>
                      </a:pPr>
                      <a:r>
                        <a:rPr lang="en-GB" sz="1000" b="1" dirty="0">
                          <a:effectLst/>
                        </a:rPr>
                        <a:t>Council Tax Reduction (CTR)</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6075737"/>
                  </a:ext>
                </a:extLst>
              </a:tr>
              <a:tr h="180975">
                <a:tc vMerge="1">
                  <a:txBody>
                    <a:bodyPr/>
                    <a:lstStyle/>
                    <a:p>
                      <a:endParaRPr lang="en-GB"/>
                    </a:p>
                  </a:txBody>
                  <a:tcPr/>
                </a:tc>
                <a:tc>
                  <a:txBody>
                    <a:bodyPr/>
                    <a:lstStyle/>
                    <a:p>
                      <a:pPr>
                        <a:lnSpc>
                          <a:spcPct val="107000"/>
                        </a:lnSpc>
                        <a:spcAft>
                          <a:spcPts val="800"/>
                        </a:spcAft>
                      </a:pPr>
                      <a:r>
                        <a:rPr lang="en-GB" sz="1000" b="1" dirty="0">
                          <a:effectLst/>
                        </a:rPr>
                        <a:t>Employment and Support Allowance (income-based)</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0937264"/>
                  </a:ext>
                </a:extLst>
              </a:tr>
              <a:tr h="180975">
                <a:tc vMerge="1">
                  <a:txBody>
                    <a:bodyPr/>
                    <a:lstStyle/>
                    <a:p>
                      <a:endParaRPr lang="en-GB"/>
                    </a:p>
                  </a:txBody>
                  <a:tcPr/>
                </a:tc>
                <a:tc>
                  <a:txBody>
                    <a:bodyPr/>
                    <a:lstStyle/>
                    <a:p>
                      <a:pPr>
                        <a:lnSpc>
                          <a:spcPct val="107000"/>
                        </a:lnSpc>
                        <a:spcAft>
                          <a:spcPts val="800"/>
                        </a:spcAft>
                      </a:pPr>
                      <a:r>
                        <a:rPr lang="en-GB" sz="1000" b="1" dirty="0">
                          <a:effectLst/>
                        </a:rPr>
                        <a:t>Housing Benefit (HB)</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6167903"/>
                  </a:ext>
                </a:extLst>
              </a:tr>
              <a:tr h="180975">
                <a:tc vMerge="1">
                  <a:txBody>
                    <a:bodyPr/>
                    <a:lstStyle/>
                    <a:p>
                      <a:endParaRPr lang="en-GB"/>
                    </a:p>
                  </a:txBody>
                  <a:tcPr/>
                </a:tc>
                <a:tc>
                  <a:txBody>
                    <a:bodyPr/>
                    <a:lstStyle/>
                    <a:p>
                      <a:pPr>
                        <a:lnSpc>
                          <a:spcPct val="107000"/>
                        </a:lnSpc>
                        <a:spcAft>
                          <a:spcPts val="800"/>
                        </a:spcAft>
                      </a:pPr>
                      <a:r>
                        <a:rPr lang="en-GB" sz="1000" b="1" dirty="0">
                          <a:effectLst/>
                        </a:rPr>
                        <a:t>Income Support (IS)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7593657"/>
                  </a:ext>
                </a:extLst>
              </a:tr>
              <a:tr h="180975">
                <a:tc vMerge="1">
                  <a:txBody>
                    <a:bodyPr/>
                    <a:lstStyle/>
                    <a:p>
                      <a:endParaRPr lang="en-GB"/>
                    </a:p>
                  </a:txBody>
                  <a:tcPr/>
                </a:tc>
                <a:tc>
                  <a:txBody>
                    <a:bodyPr/>
                    <a:lstStyle/>
                    <a:p>
                      <a:pPr>
                        <a:lnSpc>
                          <a:spcPct val="107000"/>
                        </a:lnSpc>
                        <a:spcAft>
                          <a:spcPts val="800"/>
                        </a:spcAft>
                      </a:pPr>
                      <a:r>
                        <a:rPr lang="en-GB" sz="1000" b="1" dirty="0">
                          <a:effectLst/>
                        </a:rPr>
                        <a:t>Jobseeker’s Allowance (income-based)</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295132"/>
                  </a:ext>
                </a:extLst>
              </a:tr>
              <a:tr h="180975">
                <a:tc vMerge="1">
                  <a:txBody>
                    <a:bodyPr/>
                    <a:lstStyle/>
                    <a:p>
                      <a:endParaRPr lang="en-GB"/>
                    </a:p>
                  </a:txBody>
                  <a:tcPr/>
                </a:tc>
                <a:tc>
                  <a:txBody>
                    <a:bodyPr/>
                    <a:lstStyle/>
                    <a:p>
                      <a:pPr>
                        <a:lnSpc>
                          <a:spcPct val="107000"/>
                        </a:lnSpc>
                        <a:spcAft>
                          <a:spcPts val="800"/>
                        </a:spcAft>
                      </a:pPr>
                      <a:r>
                        <a:rPr lang="en-GB" sz="1000" b="1" dirty="0">
                          <a:effectLst/>
                        </a:rPr>
                        <a:t>Local Housing Allowance (LHA)</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PS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3234211"/>
                  </a:ext>
                </a:extLst>
              </a:tr>
              <a:tr h="180975">
                <a:tc vMerge="1">
                  <a:txBody>
                    <a:bodyPr/>
                    <a:lstStyle/>
                    <a:p>
                      <a:endParaRPr lang="en-GB"/>
                    </a:p>
                  </a:txBody>
                  <a:tcPr/>
                </a:tc>
                <a:tc>
                  <a:txBody>
                    <a:bodyPr/>
                    <a:lstStyle/>
                    <a:p>
                      <a:pPr>
                        <a:lnSpc>
                          <a:spcPct val="107000"/>
                        </a:lnSpc>
                        <a:spcAft>
                          <a:spcPts val="800"/>
                        </a:spcAft>
                      </a:pPr>
                      <a:r>
                        <a:rPr lang="en-GB" sz="1000" b="1">
                          <a:effectLst/>
                        </a:rPr>
                        <a:t>Pension Credit (PC)</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0740574"/>
                  </a:ext>
                </a:extLst>
              </a:tr>
              <a:tr h="180975">
                <a:tc vMerge="1">
                  <a:txBody>
                    <a:bodyPr/>
                    <a:lstStyle/>
                    <a:p>
                      <a:endParaRPr lang="en-GB"/>
                    </a:p>
                  </a:txBody>
                  <a:tcPr/>
                </a:tc>
                <a:tc>
                  <a:txBody>
                    <a:bodyPr/>
                    <a:lstStyle/>
                    <a:p>
                      <a:pPr>
                        <a:lnSpc>
                          <a:spcPct val="107000"/>
                        </a:lnSpc>
                        <a:spcAft>
                          <a:spcPts val="800"/>
                        </a:spcAft>
                      </a:pPr>
                      <a:r>
                        <a:rPr lang="en-GB" sz="1000" b="1">
                          <a:effectLst/>
                        </a:rPr>
                        <a:t>Scottish Child Payment</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5313881"/>
                  </a:ext>
                </a:extLst>
              </a:tr>
              <a:tr h="180975">
                <a:tc vMerge="1">
                  <a:txBody>
                    <a:bodyPr/>
                    <a:lstStyle/>
                    <a:p>
                      <a:endParaRPr lang="en-GB"/>
                    </a:p>
                  </a:txBody>
                  <a:tcPr/>
                </a:tc>
                <a:tc>
                  <a:txBody>
                    <a:bodyPr/>
                    <a:lstStyle/>
                    <a:p>
                      <a:pPr>
                        <a:lnSpc>
                          <a:spcPct val="107000"/>
                        </a:lnSpc>
                        <a:spcAft>
                          <a:spcPts val="800"/>
                        </a:spcAft>
                      </a:pPr>
                      <a:r>
                        <a:rPr lang="en-GB" sz="1000">
                          <a:effectLst/>
                        </a:rPr>
                        <a:t>Social Fund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4422336"/>
                  </a:ext>
                </a:extLst>
              </a:tr>
              <a:tr h="180975">
                <a:tc vMerge="1">
                  <a:txBody>
                    <a:bodyPr/>
                    <a:lstStyle/>
                    <a:p>
                      <a:endParaRPr lang="en-GB"/>
                    </a:p>
                  </a:txBody>
                  <a:tcPr/>
                </a:tc>
                <a:tc>
                  <a:txBody>
                    <a:bodyPr/>
                    <a:lstStyle/>
                    <a:p>
                      <a:pPr>
                        <a:lnSpc>
                          <a:spcPct val="107000"/>
                        </a:lnSpc>
                        <a:spcAft>
                          <a:spcPts val="800"/>
                        </a:spcAft>
                      </a:pPr>
                      <a:r>
                        <a:rPr lang="en-GB" sz="1000" b="1" dirty="0">
                          <a:effectLst/>
                        </a:rPr>
                        <a:t>Universal Credit (UC)</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4883216"/>
                  </a:ext>
                </a:extLst>
              </a:tr>
              <a:tr h="186055">
                <a:tc vMerge="1">
                  <a:txBody>
                    <a:bodyPr/>
                    <a:lstStyle/>
                    <a:p>
                      <a:endParaRPr lang="en-GB"/>
                    </a:p>
                  </a:txBody>
                  <a:tcPr/>
                </a:tc>
                <a:tc>
                  <a:txBody>
                    <a:bodyPr/>
                    <a:lstStyle/>
                    <a:p>
                      <a:pPr>
                        <a:lnSpc>
                          <a:spcPct val="107000"/>
                        </a:lnSpc>
                        <a:spcAft>
                          <a:spcPts val="800"/>
                        </a:spcAft>
                      </a:pPr>
                      <a:r>
                        <a:rPr lang="en-GB" sz="1000" b="1" dirty="0">
                          <a:effectLst/>
                        </a:rPr>
                        <a:t>Working Tax Credit (WTC)</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7365135"/>
                  </a:ext>
                </a:extLst>
              </a:tr>
            </a:tbl>
          </a:graphicData>
        </a:graphic>
      </p:graphicFrame>
    </p:spTree>
    <p:extLst>
      <p:ext uri="{BB962C8B-B14F-4D97-AF65-F5344CB8AC3E}">
        <p14:creationId xmlns:p14="http://schemas.microsoft.com/office/powerpoint/2010/main" val="2591743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EB50-E8CD-419A-9153-8533CDA782CE}"/>
              </a:ext>
            </a:extLst>
          </p:cNvPr>
          <p:cNvSpPr>
            <a:spLocks noGrp="1"/>
          </p:cNvSpPr>
          <p:nvPr>
            <p:ph type="title"/>
          </p:nvPr>
        </p:nvSpPr>
        <p:spPr/>
        <p:txBody>
          <a:bodyPr>
            <a:normAutofit fontScale="90000"/>
          </a:bodyPr>
          <a:lstStyle/>
          <a:p>
            <a:r>
              <a:rPr lang="en-GB" dirty="0"/>
              <a:t>Benefits:</a:t>
            </a:r>
            <a:br>
              <a:rPr lang="en-GB" dirty="0"/>
            </a:br>
            <a:r>
              <a:rPr lang="en-GB" dirty="0"/>
              <a:t>others</a:t>
            </a:r>
          </a:p>
        </p:txBody>
      </p:sp>
      <p:sp>
        <p:nvSpPr>
          <p:cNvPr id="4" name="Slide Number Placeholder 3">
            <a:extLst>
              <a:ext uri="{FF2B5EF4-FFF2-40B4-BE49-F238E27FC236}">
                <a16:creationId xmlns:a16="http://schemas.microsoft.com/office/drawing/2014/main" id="{C4E48CBF-26C8-4E0D-B906-B6595CFF9644}"/>
              </a:ext>
            </a:extLst>
          </p:cNvPr>
          <p:cNvSpPr>
            <a:spLocks noGrp="1"/>
          </p:cNvSpPr>
          <p:nvPr>
            <p:ph type="sldNum" sz="quarter" idx="12"/>
          </p:nvPr>
        </p:nvSpPr>
        <p:spPr/>
        <p:txBody>
          <a:bodyPr/>
          <a:lstStyle/>
          <a:p>
            <a:fld id="{C48A8FB8-C411-4B7B-B8DF-3C88CBE8C9E0}" type="slidenum">
              <a:rPr lang="en-GB" smtClean="0"/>
              <a:t>39</a:t>
            </a:fld>
            <a:endParaRPr lang="en-GB"/>
          </a:p>
        </p:txBody>
      </p:sp>
      <p:sp>
        <p:nvSpPr>
          <p:cNvPr id="6" name="Rectangle 5">
            <a:extLst>
              <a:ext uri="{FF2B5EF4-FFF2-40B4-BE49-F238E27FC236}">
                <a16:creationId xmlns:a16="http://schemas.microsoft.com/office/drawing/2014/main" id="{4946A493-65B5-4B99-A9ED-F375DB152A8C}"/>
              </a:ext>
            </a:extLst>
          </p:cNvPr>
          <p:cNvSpPr/>
          <p:nvPr/>
        </p:nvSpPr>
        <p:spPr>
          <a:xfrm>
            <a:off x="1239903" y="4437112"/>
            <a:ext cx="6940871" cy="1384995"/>
          </a:xfrm>
          <a:prstGeom prst="rect">
            <a:avLst/>
          </a:prstGeom>
        </p:spPr>
        <p:txBody>
          <a:bodyPr wrap="square">
            <a:spAutoFit/>
          </a:bodyPr>
          <a:lstStyle/>
          <a:p>
            <a:pPr>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Notes: “E”: excluded from the model as it is neither included in the micro-data nor simulated; “I”: included in the micro-data but not simulated; “PS” partially simulated as some of its relevant rules are not simulated; “S” simulated although some minor or very specific rules may not be simulated.</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dirty="0">
                <a:latin typeface="Calibri" panose="020F0502020204030204" pitchFamily="34" charset="0"/>
                <a:ea typeface="Calibri" panose="020F0502020204030204" pitchFamily="34" charset="0"/>
                <a:cs typeface="Times New Roman" panose="02020603050405020304" pitchFamily="18" charset="0"/>
              </a:rPr>
              <a:t>(*) Simulated only in 2020-21 with simulation of Covid-19 shocks. </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dirty="0">
                <a:latin typeface="Calibri" panose="020F0502020204030204" pitchFamily="34" charset="0"/>
                <a:ea typeface="Calibri" panose="020F0502020204030204" pitchFamily="34" charset="0"/>
                <a:cs typeface="Times New Roman" panose="02020603050405020304" pitchFamily="18" charset="0"/>
              </a:rPr>
              <a:t>(**) Included in the data but not simulated in the baseline</a:t>
            </a:r>
          </a:p>
        </p:txBody>
      </p:sp>
      <p:graphicFrame>
        <p:nvGraphicFramePr>
          <p:cNvPr id="5" name="Table 4">
            <a:extLst>
              <a:ext uri="{FF2B5EF4-FFF2-40B4-BE49-F238E27FC236}">
                <a16:creationId xmlns:a16="http://schemas.microsoft.com/office/drawing/2014/main" id="{85D8FF46-7D4C-4CF2-A550-B79B7B3FD444}"/>
              </a:ext>
            </a:extLst>
          </p:cNvPr>
          <p:cNvGraphicFramePr>
            <a:graphicFrameLocks noGrp="1"/>
          </p:cNvGraphicFramePr>
          <p:nvPr>
            <p:extLst>
              <p:ext uri="{D42A27DB-BD31-4B8C-83A1-F6EECF244321}">
                <p14:modId xmlns:p14="http://schemas.microsoft.com/office/powerpoint/2010/main" val="1162153959"/>
              </p:ext>
            </p:extLst>
          </p:nvPr>
        </p:nvGraphicFramePr>
        <p:xfrm>
          <a:off x="1331640" y="1556792"/>
          <a:ext cx="6768752" cy="2348865"/>
        </p:xfrm>
        <a:graphic>
          <a:graphicData uri="http://schemas.openxmlformats.org/drawingml/2006/table">
            <a:tbl>
              <a:tblPr firstRow="1" firstCol="1" bandRow="1">
                <a:tableStyleId>{5C22544A-7EE6-4342-B048-85BDC9FD1C3A}</a:tableStyleId>
              </a:tblPr>
              <a:tblGrid>
                <a:gridCol w="2304256">
                  <a:extLst>
                    <a:ext uri="{9D8B030D-6E8A-4147-A177-3AD203B41FA5}">
                      <a16:colId xmlns:a16="http://schemas.microsoft.com/office/drawing/2014/main" val="348995380"/>
                    </a:ext>
                  </a:extLst>
                </a:gridCol>
                <a:gridCol w="3384376">
                  <a:extLst>
                    <a:ext uri="{9D8B030D-6E8A-4147-A177-3AD203B41FA5}">
                      <a16:colId xmlns:a16="http://schemas.microsoft.com/office/drawing/2014/main" val="1913118165"/>
                    </a:ext>
                  </a:extLst>
                </a:gridCol>
                <a:gridCol w="1080120">
                  <a:extLst>
                    <a:ext uri="{9D8B030D-6E8A-4147-A177-3AD203B41FA5}">
                      <a16:colId xmlns:a16="http://schemas.microsoft.com/office/drawing/2014/main" val="1313023452"/>
                    </a:ext>
                  </a:extLst>
                </a:gridCol>
              </a:tblGrid>
              <a:tr h="338455">
                <a:tc>
                  <a:txBody>
                    <a:bodyPr/>
                    <a:lstStyle/>
                    <a:p>
                      <a:pPr>
                        <a:lnSpc>
                          <a:spcPct val="107000"/>
                        </a:lnSpc>
                        <a:spcAft>
                          <a:spcPts val="800"/>
                        </a:spcAft>
                      </a:pPr>
                      <a:r>
                        <a:rPr lang="en-GB" sz="1000">
                          <a:effectLst/>
                        </a:rPr>
                        <a:t>Benefit type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a:effectLst/>
                        </a:rPr>
                        <a:t>Benefit name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Treatment in UKMOD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2018500"/>
                  </a:ext>
                </a:extLst>
              </a:tr>
              <a:tr h="180975">
                <a:tc rowSpan="8">
                  <a:txBody>
                    <a:bodyPr/>
                    <a:lstStyle/>
                    <a:p>
                      <a:pPr>
                        <a:lnSpc>
                          <a:spcPct val="107000"/>
                        </a:lnSpc>
                        <a:spcAft>
                          <a:spcPts val="800"/>
                        </a:spcAft>
                      </a:pPr>
                      <a:r>
                        <a:rPr lang="en-GB" sz="1000">
                          <a:effectLst/>
                        </a:rPr>
                        <a:t>Other (not strictly) benefits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a:effectLst/>
                        </a:rPr>
                        <a:t>Child support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615372"/>
                  </a:ext>
                </a:extLst>
              </a:tr>
              <a:tr h="180975">
                <a:tc vMerge="1">
                  <a:txBody>
                    <a:bodyPr/>
                    <a:lstStyle/>
                    <a:p>
                      <a:endParaRPr lang="en-GB"/>
                    </a:p>
                  </a:txBody>
                  <a:tcPr/>
                </a:tc>
                <a:tc>
                  <a:txBody>
                    <a:bodyPr/>
                    <a:lstStyle/>
                    <a:p>
                      <a:pPr>
                        <a:lnSpc>
                          <a:spcPct val="107000"/>
                        </a:lnSpc>
                        <a:spcAft>
                          <a:spcPts val="800"/>
                        </a:spcAft>
                      </a:pPr>
                      <a:r>
                        <a:rPr lang="en-GB" sz="1000">
                          <a:effectLst/>
                        </a:rPr>
                        <a:t>Foster Allowances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1374774"/>
                  </a:ext>
                </a:extLst>
              </a:tr>
              <a:tr h="180975">
                <a:tc vMerge="1">
                  <a:txBody>
                    <a:bodyPr/>
                    <a:lstStyle/>
                    <a:p>
                      <a:endParaRPr lang="en-GB"/>
                    </a:p>
                  </a:txBody>
                  <a:tcPr/>
                </a:tc>
                <a:tc>
                  <a:txBody>
                    <a:bodyPr/>
                    <a:lstStyle/>
                    <a:p>
                      <a:pPr>
                        <a:lnSpc>
                          <a:spcPct val="107000"/>
                        </a:lnSpc>
                        <a:spcAft>
                          <a:spcPts val="800"/>
                        </a:spcAft>
                      </a:pPr>
                      <a:r>
                        <a:rPr lang="en-GB" sz="1000">
                          <a:effectLst/>
                        </a:rPr>
                        <a:t>Occupational and approved personal pensions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9464471"/>
                  </a:ext>
                </a:extLst>
              </a:tr>
              <a:tr h="180975">
                <a:tc vMerge="1">
                  <a:txBody>
                    <a:bodyPr/>
                    <a:lstStyle/>
                    <a:p>
                      <a:endParaRPr lang="en-GB"/>
                    </a:p>
                  </a:txBody>
                  <a:tcPr/>
                </a:tc>
                <a:tc>
                  <a:txBody>
                    <a:bodyPr/>
                    <a:lstStyle/>
                    <a:p>
                      <a:pPr>
                        <a:lnSpc>
                          <a:spcPct val="107000"/>
                        </a:lnSpc>
                        <a:spcAft>
                          <a:spcPts val="800"/>
                        </a:spcAft>
                      </a:pPr>
                      <a:r>
                        <a:rPr lang="en-GB" sz="1000" b="1" dirty="0">
                          <a:effectLst/>
                        </a:rPr>
                        <a:t>Statutory Maternity Pay (SMP)</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44777708"/>
                  </a:ext>
                </a:extLst>
              </a:tr>
              <a:tr h="180975">
                <a:tc vMerge="1">
                  <a:txBody>
                    <a:bodyPr/>
                    <a:lstStyle/>
                    <a:p>
                      <a:endParaRPr lang="en-GB"/>
                    </a:p>
                  </a:txBody>
                  <a:tcPr/>
                </a:tc>
                <a:tc>
                  <a:txBody>
                    <a:bodyPr/>
                    <a:lstStyle/>
                    <a:p>
                      <a:pPr>
                        <a:lnSpc>
                          <a:spcPct val="107000"/>
                        </a:lnSpc>
                        <a:spcAft>
                          <a:spcPts val="800"/>
                        </a:spcAft>
                      </a:pPr>
                      <a:r>
                        <a:rPr lang="en-GB" sz="1000" b="1" dirty="0">
                          <a:effectLst/>
                        </a:rPr>
                        <a:t>Statutory Paternity Pay (SPP)</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5125573"/>
                  </a:ext>
                </a:extLst>
              </a:tr>
              <a:tr h="180975">
                <a:tc vMerge="1">
                  <a:txBody>
                    <a:bodyPr/>
                    <a:lstStyle/>
                    <a:p>
                      <a:endParaRPr lang="en-GB"/>
                    </a:p>
                  </a:txBody>
                  <a:tcPr/>
                </a:tc>
                <a:tc>
                  <a:txBody>
                    <a:bodyPr/>
                    <a:lstStyle/>
                    <a:p>
                      <a:pPr>
                        <a:lnSpc>
                          <a:spcPct val="107000"/>
                        </a:lnSpc>
                        <a:spcAft>
                          <a:spcPts val="800"/>
                        </a:spcAft>
                      </a:pPr>
                      <a:r>
                        <a:rPr lang="en-GB" sz="1000" b="1">
                          <a:effectLst/>
                        </a:rPr>
                        <a:t>Statutory Sick Pay (SSP)</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8413960"/>
                  </a:ext>
                </a:extLst>
              </a:tr>
              <a:tr h="180975">
                <a:tc vMerge="1">
                  <a:txBody>
                    <a:bodyPr/>
                    <a:lstStyle/>
                    <a:p>
                      <a:endParaRPr lang="en-GB"/>
                    </a:p>
                  </a:txBody>
                  <a:tcPr/>
                </a:tc>
                <a:tc>
                  <a:txBody>
                    <a:bodyPr/>
                    <a:lstStyle/>
                    <a:p>
                      <a:pPr>
                        <a:lnSpc>
                          <a:spcPct val="107000"/>
                        </a:lnSpc>
                        <a:spcAft>
                          <a:spcPts val="800"/>
                        </a:spcAft>
                      </a:pPr>
                      <a:r>
                        <a:rPr lang="en-GB" sz="1000">
                          <a:effectLst/>
                        </a:rPr>
                        <a:t>Student loans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7969065"/>
                  </a:ext>
                </a:extLst>
              </a:tr>
              <a:tr h="186055">
                <a:tc vMerge="1">
                  <a:txBody>
                    <a:bodyPr/>
                    <a:lstStyle/>
                    <a:p>
                      <a:endParaRPr lang="en-GB"/>
                    </a:p>
                  </a:txBody>
                  <a:tcPr/>
                </a:tc>
                <a:tc>
                  <a:txBody>
                    <a:bodyPr/>
                    <a:lstStyle/>
                    <a:p>
                      <a:pPr>
                        <a:lnSpc>
                          <a:spcPct val="107000"/>
                        </a:lnSpc>
                        <a:spcAft>
                          <a:spcPts val="800"/>
                        </a:spcAft>
                      </a:pPr>
                      <a:r>
                        <a:rPr lang="en-GB" sz="1000">
                          <a:effectLst/>
                        </a:rPr>
                        <a:t>Training allowances and Education Maintenance Allowance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7486131"/>
                  </a:ext>
                </a:extLst>
              </a:tr>
              <a:tr h="180975">
                <a:tc rowSpan="2">
                  <a:txBody>
                    <a:bodyPr/>
                    <a:lstStyle/>
                    <a:p>
                      <a:pPr>
                        <a:lnSpc>
                          <a:spcPct val="107000"/>
                        </a:lnSpc>
                        <a:spcAft>
                          <a:spcPts val="800"/>
                        </a:spcAft>
                      </a:pPr>
                      <a:r>
                        <a:rPr lang="en-GB" sz="1000">
                          <a:effectLst/>
                        </a:rPr>
                        <a:t>Covid-19 Market income support schemes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b="1" dirty="0">
                          <a:effectLst/>
                        </a:rPr>
                        <a:t>Coronavirus Job Retention Scheme (CJRS)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7847200"/>
                  </a:ext>
                </a:extLst>
              </a:tr>
              <a:tr h="376555">
                <a:tc vMerge="1">
                  <a:txBody>
                    <a:bodyPr/>
                    <a:lstStyle/>
                    <a:p>
                      <a:endParaRPr lang="en-GB"/>
                    </a:p>
                  </a:txBody>
                  <a:tcPr/>
                </a:tc>
                <a:tc>
                  <a:txBody>
                    <a:bodyPr/>
                    <a:lstStyle/>
                    <a:p>
                      <a:pPr>
                        <a:lnSpc>
                          <a:spcPct val="107000"/>
                        </a:lnSpc>
                        <a:spcAft>
                          <a:spcPts val="800"/>
                        </a:spcAft>
                      </a:pPr>
                      <a:r>
                        <a:rPr lang="en-GB" sz="1000" b="1" dirty="0">
                          <a:effectLst/>
                        </a:rPr>
                        <a:t>Self-Employed Income Support Scheme (SEISS)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5035065"/>
                  </a:ext>
                </a:extLst>
              </a:tr>
            </a:tbl>
          </a:graphicData>
        </a:graphic>
      </p:graphicFrame>
    </p:spTree>
    <p:extLst>
      <p:ext uri="{BB962C8B-B14F-4D97-AF65-F5344CB8AC3E}">
        <p14:creationId xmlns:p14="http://schemas.microsoft.com/office/powerpoint/2010/main" val="2644827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71BF-E6AC-4547-8F50-4D3CAB7875FB}"/>
              </a:ext>
            </a:extLst>
          </p:cNvPr>
          <p:cNvSpPr>
            <a:spLocks noGrp="1"/>
          </p:cNvSpPr>
          <p:nvPr>
            <p:ph type="title"/>
          </p:nvPr>
        </p:nvSpPr>
        <p:spPr>
          <a:xfrm>
            <a:off x="457200" y="448573"/>
            <a:ext cx="8229600" cy="635160"/>
          </a:xfrm>
        </p:spPr>
        <p:txBody>
          <a:bodyPr anchor="t">
            <a:normAutofit/>
          </a:bodyPr>
          <a:lstStyle/>
          <a:p>
            <a:r>
              <a:rPr lang="en-GB" dirty="0"/>
              <a:t>Quick round of introductions</a:t>
            </a:r>
          </a:p>
        </p:txBody>
      </p:sp>
      <p:pic>
        <p:nvPicPr>
          <p:cNvPr id="6" name="Content Placeholder 5" descr="A close up of a card&#10;&#10;Description automatically generated">
            <a:extLst>
              <a:ext uri="{FF2B5EF4-FFF2-40B4-BE49-F238E27FC236}">
                <a16:creationId xmlns:a16="http://schemas.microsoft.com/office/drawing/2014/main" id="{075B11D2-7B67-48E4-8863-E74B9193F3AA}"/>
              </a:ext>
            </a:extLst>
          </p:cNvPr>
          <p:cNvPicPr>
            <a:picLocks noGrp="1" noChangeAspect="1"/>
          </p:cNvPicPr>
          <p:nvPr>
            <p:ph sz="quarter" idx="1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744" r="2" b="35058"/>
          <a:stretch/>
        </p:blipFill>
        <p:spPr>
          <a:xfrm>
            <a:off x="457200" y="1244600"/>
            <a:ext cx="8232273" cy="4216400"/>
          </a:xfrm>
          <a:noFill/>
        </p:spPr>
      </p:pic>
      <p:sp>
        <p:nvSpPr>
          <p:cNvPr id="4" name="Slide Number Placeholder 3">
            <a:extLst>
              <a:ext uri="{FF2B5EF4-FFF2-40B4-BE49-F238E27FC236}">
                <a16:creationId xmlns:a16="http://schemas.microsoft.com/office/drawing/2014/main" id="{7E0CBD18-4C79-4956-A4E1-4B27BF5AC545}"/>
              </a:ext>
            </a:extLst>
          </p:cNvPr>
          <p:cNvSpPr>
            <a:spLocks noGrp="1"/>
          </p:cNvSpPr>
          <p:nvPr>
            <p:ph type="sldNum" sz="quarter" idx="4"/>
          </p:nvPr>
        </p:nvSpPr>
        <p:spPr>
          <a:xfrm>
            <a:off x="7010400" y="0"/>
            <a:ext cx="2133600" cy="365125"/>
          </a:xfrm>
        </p:spPr>
        <p:txBody>
          <a:bodyPr anchor="ctr">
            <a:normAutofit/>
          </a:bodyPr>
          <a:lstStyle/>
          <a:p>
            <a:pPr>
              <a:spcAft>
                <a:spcPts val="600"/>
              </a:spcAft>
            </a:pPr>
            <a:fld id="{C48A8FB8-C411-4B7B-B8DF-3C88CBE8C9E0}" type="slidenum">
              <a:rPr lang="en-GB" smtClean="0"/>
              <a:pPr>
                <a:spcAft>
                  <a:spcPts val="600"/>
                </a:spcAft>
              </a:pPr>
              <a:t>4</a:t>
            </a:fld>
            <a:endParaRPr lang="en-GB"/>
          </a:p>
        </p:txBody>
      </p:sp>
    </p:spTree>
    <p:extLst>
      <p:ext uri="{BB962C8B-B14F-4D97-AF65-F5344CB8AC3E}">
        <p14:creationId xmlns:p14="http://schemas.microsoft.com/office/powerpoint/2010/main" val="434168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468C4C-CE6B-0341-8096-181939C4147D}"/>
              </a:ext>
            </a:extLst>
          </p:cNvPr>
          <p:cNvSpPr>
            <a:spLocks noGrp="1"/>
          </p:cNvSpPr>
          <p:nvPr>
            <p:ph type="ctrTitle"/>
          </p:nvPr>
        </p:nvSpPr>
        <p:spPr/>
        <p:txBody>
          <a:bodyPr/>
          <a:lstStyle/>
          <a:p>
            <a:r>
              <a:rPr lang="en-US" dirty="0"/>
              <a:t>UKMOD</a:t>
            </a:r>
            <a:br>
              <a:rPr lang="en-US" dirty="0"/>
            </a:br>
            <a:r>
              <a:rPr lang="en-US" dirty="0"/>
              <a:t>How it works</a:t>
            </a:r>
          </a:p>
        </p:txBody>
      </p:sp>
      <p:sp>
        <p:nvSpPr>
          <p:cNvPr id="4" name="Slide Number Placeholder 3">
            <a:extLst>
              <a:ext uri="{FF2B5EF4-FFF2-40B4-BE49-F238E27FC236}">
                <a16:creationId xmlns:a16="http://schemas.microsoft.com/office/drawing/2014/main" id="{C71F9CEE-B9E8-D648-AD2A-7382BBC3A376}"/>
              </a:ext>
            </a:extLst>
          </p:cNvPr>
          <p:cNvSpPr>
            <a:spLocks noGrp="1"/>
          </p:cNvSpPr>
          <p:nvPr>
            <p:ph type="sldNum" sz="quarter" idx="12"/>
          </p:nvPr>
        </p:nvSpPr>
        <p:spPr/>
        <p:txBody>
          <a:bodyPr/>
          <a:lstStyle/>
          <a:p>
            <a:fld id="{C48A8FB8-C411-4B7B-B8DF-3C88CBE8C9E0}" type="slidenum">
              <a:rPr lang="en-GB" smtClean="0"/>
              <a:t>40</a:t>
            </a:fld>
            <a:endParaRPr lang="en-GB"/>
          </a:p>
        </p:txBody>
      </p:sp>
    </p:spTree>
    <p:extLst>
      <p:ext uri="{BB962C8B-B14F-4D97-AF65-F5344CB8AC3E}">
        <p14:creationId xmlns:p14="http://schemas.microsoft.com/office/powerpoint/2010/main" val="3761124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Three components</a:t>
            </a:r>
          </a:p>
        </p:txBody>
      </p:sp>
      <p:sp>
        <p:nvSpPr>
          <p:cNvPr id="3" name="Content Placeholder 2"/>
          <p:cNvSpPr>
            <a:spLocks noGrp="1"/>
          </p:cNvSpPr>
          <p:nvPr>
            <p:ph idx="1"/>
          </p:nvPr>
        </p:nvSpPr>
        <p:spPr/>
        <p:txBody>
          <a:bodyPr>
            <a:normAutofit/>
          </a:bodyPr>
          <a:lstStyle/>
          <a:p>
            <a:pPr marL="0" indent="0">
              <a:buNone/>
            </a:pPr>
            <a:r>
              <a:rPr lang="en-GB" dirty="0"/>
              <a:t>UKMOD consists of three components:</a:t>
            </a:r>
          </a:p>
          <a:p>
            <a:pPr marL="0" indent="0">
              <a:buNone/>
            </a:pPr>
            <a:endParaRPr lang="en-GB" dirty="0"/>
          </a:p>
          <a:p>
            <a:pPr marL="514350" indent="-514350">
              <a:buFont typeface="+mj-lt"/>
              <a:buAutoNum type="arabicPeriod"/>
            </a:pPr>
            <a:r>
              <a:rPr lang="en-GB" dirty="0"/>
              <a:t>Input micro-data</a:t>
            </a:r>
          </a:p>
          <a:p>
            <a:pPr marL="514350" indent="-514350">
              <a:buFont typeface="+mj-lt"/>
              <a:buAutoNum type="arabicPeriod"/>
            </a:pPr>
            <a:endParaRPr lang="en-GB" dirty="0"/>
          </a:p>
          <a:p>
            <a:pPr marL="514350" indent="-514350">
              <a:buFont typeface="+mj-lt"/>
              <a:buAutoNum type="arabicPeriod"/>
            </a:pPr>
            <a:r>
              <a:rPr lang="en-GB" dirty="0"/>
              <a:t>Tax-benefit policy code, i.e. the UKMOD model</a:t>
            </a:r>
          </a:p>
          <a:p>
            <a:pPr marL="514350" indent="-514350">
              <a:buFont typeface="+mj-lt"/>
              <a:buAutoNum type="arabicPeriod"/>
            </a:pPr>
            <a:endParaRPr lang="en-GB" dirty="0"/>
          </a:p>
          <a:p>
            <a:pPr marL="514350" indent="-514350">
              <a:buFont typeface="+mj-lt"/>
              <a:buAutoNum type="arabicPeriod"/>
            </a:pPr>
            <a:r>
              <a:rPr lang="en-GB" dirty="0"/>
              <a:t>EUROMOD software</a:t>
            </a:r>
          </a:p>
          <a:p>
            <a:pPr marL="514350" indent="-514350">
              <a:buFont typeface="+mj-lt"/>
              <a:buAutoNum type="arabicPeriod"/>
            </a:pPr>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41</a:t>
            </a:fld>
            <a:endParaRPr lang="en-GB"/>
          </a:p>
        </p:txBody>
      </p:sp>
    </p:spTree>
    <p:extLst>
      <p:ext uri="{BB962C8B-B14F-4D97-AF65-F5344CB8AC3E}">
        <p14:creationId xmlns:p14="http://schemas.microsoft.com/office/powerpoint/2010/main" val="1692429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2D04-1327-4B41-B921-DE306C6F4FF8}"/>
              </a:ext>
            </a:extLst>
          </p:cNvPr>
          <p:cNvSpPr>
            <a:spLocks noGrp="1"/>
          </p:cNvSpPr>
          <p:nvPr>
            <p:ph type="title"/>
          </p:nvPr>
        </p:nvSpPr>
        <p:spPr/>
        <p:txBody>
          <a:bodyPr>
            <a:noAutofit/>
          </a:bodyPr>
          <a:lstStyle/>
          <a:p>
            <a:r>
              <a:rPr lang="en-US" sz="3600" dirty="0"/>
              <a:t>How does UKMOD work?</a:t>
            </a:r>
          </a:p>
        </p:txBody>
      </p:sp>
      <p:sp>
        <p:nvSpPr>
          <p:cNvPr id="4" name="Slide Number Placeholder 3">
            <a:extLst>
              <a:ext uri="{FF2B5EF4-FFF2-40B4-BE49-F238E27FC236}">
                <a16:creationId xmlns:a16="http://schemas.microsoft.com/office/drawing/2014/main" id="{469172C0-60D9-0B46-A53F-DBDB7542D5BC}"/>
              </a:ext>
            </a:extLst>
          </p:cNvPr>
          <p:cNvSpPr>
            <a:spLocks noGrp="1"/>
          </p:cNvSpPr>
          <p:nvPr>
            <p:ph type="sldNum" sz="quarter" idx="12"/>
          </p:nvPr>
        </p:nvSpPr>
        <p:spPr/>
        <p:txBody>
          <a:bodyPr/>
          <a:lstStyle/>
          <a:p>
            <a:fld id="{C48A8FB8-C411-4B7B-B8DF-3C88CBE8C9E0}" type="slidenum">
              <a:rPr lang="en-GB" smtClean="0"/>
              <a:t>42</a:t>
            </a:fld>
            <a:endParaRPr lang="en-GB"/>
          </a:p>
        </p:txBody>
      </p:sp>
      <p:sp>
        <p:nvSpPr>
          <p:cNvPr id="34" name="Right Arrow 33">
            <a:extLst>
              <a:ext uri="{FF2B5EF4-FFF2-40B4-BE49-F238E27FC236}">
                <a16:creationId xmlns:a16="http://schemas.microsoft.com/office/drawing/2014/main" id="{55976B84-AC59-104D-8146-C69E67598CFB}"/>
              </a:ext>
            </a:extLst>
          </p:cNvPr>
          <p:cNvSpPr/>
          <p:nvPr/>
        </p:nvSpPr>
        <p:spPr>
          <a:xfrm rot="5400000">
            <a:off x="2698391" y="3153548"/>
            <a:ext cx="364208"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3E6087C9-8A71-0744-A2B8-B54B64FD0970}"/>
              </a:ext>
            </a:extLst>
          </p:cNvPr>
          <p:cNvSpPr/>
          <p:nvPr/>
        </p:nvSpPr>
        <p:spPr>
          <a:xfrm>
            <a:off x="899592" y="2218893"/>
            <a:ext cx="3048631"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Model: Tax-benefit policy code</a:t>
            </a:r>
          </a:p>
          <a:p>
            <a:pPr algn="ctr"/>
            <a:r>
              <a:rPr lang="en-GB" sz="1400" dirty="0">
                <a:solidFill>
                  <a:srgbClr val="0E4D9D"/>
                </a:solidFill>
                <a:latin typeface="Arial" panose="020B0604020202020204" pitchFamily="34" charset="0"/>
                <a:cs typeface="Arial" panose="020B0604020202020204" pitchFamily="34" charset="0"/>
              </a:rPr>
              <a:t>(via the EUROMOD User Interface)</a:t>
            </a:r>
          </a:p>
        </p:txBody>
      </p:sp>
      <p:sp>
        <p:nvSpPr>
          <p:cNvPr id="36" name="Right Arrow 35">
            <a:extLst>
              <a:ext uri="{FF2B5EF4-FFF2-40B4-BE49-F238E27FC236}">
                <a16:creationId xmlns:a16="http://schemas.microsoft.com/office/drawing/2014/main" id="{242680A9-E932-CF43-B6E0-C7193E27B1CF}"/>
              </a:ext>
            </a:extLst>
          </p:cNvPr>
          <p:cNvSpPr/>
          <p:nvPr/>
        </p:nvSpPr>
        <p:spPr>
          <a:xfrm rot="5400000">
            <a:off x="5631774" y="3152800"/>
            <a:ext cx="365703"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7" name="Right Arrow 36">
            <a:extLst>
              <a:ext uri="{FF2B5EF4-FFF2-40B4-BE49-F238E27FC236}">
                <a16:creationId xmlns:a16="http://schemas.microsoft.com/office/drawing/2014/main" id="{612EE1A3-ED97-0D47-987D-191231A780F6}"/>
              </a:ext>
            </a:extLst>
          </p:cNvPr>
          <p:cNvSpPr/>
          <p:nvPr/>
        </p:nvSpPr>
        <p:spPr>
          <a:xfrm rot="5400000">
            <a:off x="4265726" y="4145864"/>
            <a:ext cx="345166" cy="80781"/>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7C929D41-DF5F-8F48-8549-8714E89BB7B5}"/>
              </a:ext>
            </a:extLst>
          </p:cNvPr>
          <p:cNvSpPr/>
          <p:nvPr/>
        </p:nvSpPr>
        <p:spPr>
          <a:xfrm>
            <a:off x="4747125" y="2218893"/>
            <a:ext cx="2777203"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Input micro-data</a:t>
            </a:r>
          </a:p>
          <a:p>
            <a:pPr algn="ctr"/>
            <a:r>
              <a:rPr lang="en-GB" sz="1400" dirty="0">
                <a:solidFill>
                  <a:srgbClr val="0E4D9D"/>
                </a:solidFill>
                <a:latin typeface="Arial" panose="020B0604020202020204" pitchFamily="34" charset="0"/>
                <a:cs typeface="Arial" panose="020B0604020202020204" pitchFamily="34" charset="0"/>
              </a:rPr>
              <a:t>(FRS or hypothetical households data)</a:t>
            </a:r>
          </a:p>
        </p:txBody>
      </p:sp>
      <p:sp>
        <p:nvSpPr>
          <p:cNvPr id="39" name="Rounded Rectangle 38">
            <a:extLst>
              <a:ext uri="{FF2B5EF4-FFF2-40B4-BE49-F238E27FC236}">
                <a16:creationId xmlns:a16="http://schemas.microsoft.com/office/drawing/2014/main" id="{FC88D686-3EF7-9747-BF25-4AB6335C98C8}"/>
              </a:ext>
            </a:extLst>
          </p:cNvPr>
          <p:cNvSpPr/>
          <p:nvPr/>
        </p:nvSpPr>
        <p:spPr>
          <a:xfrm>
            <a:off x="2307186" y="3385805"/>
            <a:ext cx="4425053" cy="66461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Policy simulations</a:t>
            </a:r>
          </a:p>
          <a:p>
            <a:pPr algn="ctr"/>
            <a:r>
              <a:rPr lang="en-GB" sz="1400" dirty="0">
                <a:solidFill>
                  <a:srgbClr val="0E4D9D"/>
                </a:solidFill>
                <a:latin typeface="Arial" panose="020B0604020202020204" pitchFamily="34" charset="0"/>
                <a:cs typeface="Arial" panose="020B0604020202020204" pitchFamily="34" charset="0"/>
              </a:rPr>
              <a:t>(EUROMOD software)</a:t>
            </a:r>
          </a:p>
        </p:txBody>
      </p:sp>
      <p:sp>
        <p:nvSpPr>
          <p:cNvPr id="40" name="Right Arrow 39">
            <a:extLst>
              <a:ext uri="{FF2B5EF4-FFF2-40B4-BE49-F238E27FC236}">
                <a16:creationId xmlns:a16="http://schemas.microsoft.com/office/drawing/2014/main" id="{ADE2B09A-7668-7341-B3E5-B5504D01E6F7}"/>
              </a:ext>
            </a:extLst>
          </p:cNvPr>
          <p:cNvSpPr/>
          <p:nvPr/>
        </p:nvSpPr>
        <p:spPr>
          <a:xfrm rot="5400000">
            <a:off x="4301465" y="5073218"/>
            <a:ext cx="271643" cy="9017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96C506A0-B2AF-7540-BF9C-8C35FB3F54A5}"/>
              </a:ext>
            </a:extLst>
          </p:cNvPr>
          <p:cNvSpPr/>
          <p:nvPr/>
        </p:nvSpPr>
        <p:spPr>
          <a:xfrm>
            <a:off x="2361657" y="5272328"/>
            <a:ext cx="4425053" cy="55050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Tools for analysis: Statistics Presenter</a:t>
            </a:r>
            <a:r>
              <a:rPr lang="en-GB" sz="1400" b="1">
                <a:solidFill>
                  <a:srgbClr val="0E4D9D"/>
                </a:solidFill>
                <a:latin typeface="Arial" panose="020B0604020202020204" pitchFamily="34" charset="0"/>
                <a:cs typeface="Arial" panose="020B0604020202020204" pitchFamily="34" charset="0"/>
              </a:rPr>
              <a:t>, IDA</a:t>
            </a:r>
            <a:endParaRPr lang="en-GB" sz="1400" b="1" dirty="0">
              <a:solidFill>
                <a:srgbClr val="0E4D9D"/>
              </a:solidFill>
              <a:latin typeface="Arial" panose="020B0604020202020204" pitchFamily="34" charset="0"/>
              <a:cs typeface="Arial" panose="020B0604020202020204" pitchFamily="34" charset="0"/>
            </a:endParaRPr>
          </a:p>
          <a:p>
            <a:pPr algn="ctr"/>
            <a:r>
              <a:rPr lang="en-GB" sz="1400" dirty="0">
                <a:solidFill>
                  <a:srgbClr val="0E4D9D"/>
                </a:solidFill>
                <a:latin typeface="Arial" panose="020B0604020202020204" pitchFamily="34" charset="0"/>
                <a:cs typeface="Arial" panose="020B0604020202020204" pitchFamily="34" charset="0"/>
              </a:rPr>
              <a:t>(or statistical software e.g. Stata)</a:t>
            </a:r>
          </a:p>
        </p:txBody>
      </p:sp>
      <p:sp>
        <p:nvSpPr>
          <p:cNvPr id="42" name="Rounded Rectangle 41">
            <a:extLst>
              <a:ext uri="{FF2B5EF4-FFF2-40B4-BE49-F238E27FC236}">
                <a16:creationId xmlns:a16="http://schemas.microsoft.com/office/drawing/2014/main" id="{C85B0A18-E746-F841-A312-AD72A37EAB65}"/>
              </a:ext>
            </a:extLst>
          </p:cNvPr>
          <p:cNvSpPr/>
          <p:nvPr/>
        </p:nvSpPr>
        <p:spPr>
          <a:xfrm>
            <a:off x="2339751" y="4400154"/>
            <a:ext cx="4425053" cy="58233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Output micro-data  = </a:t>
            </a:r>
          </a:p>
          <a:p>
            <a:pPr algn="ctr"/>
            <a:r>
              <a:rPr lang="en-GB" sz="1400" dirty="0">
                <a:solidFill>
                  <a:srgbClr val="0E4D9D"/>
                </a:solidFill>
                <a:latin typeface="Arial" panose="020B0604020202020204" pitchFamily="34" charset="0"/>
                <a:cs typeface="Arial" panose="020B0604020202020204" pitchFamily="34" charset="0"/>
              </a:rPr>
              <a:t>input micro-data  + additional simulated variables</a:t>
            </a:r>
          </a:p>
        </p:txBody>
      </p:sp>
      <p:sp>
        <p:nvSpPr>
          <p:cNvPr id="43" name="Right Arrow 42">
            <a:extLst>
              <a:ext uri="{FF2B5EF4-FFF2-40B4-BE49-F238E27FC236}">
                <a16:creationId xmlns:a16="http://schemas.microsoft.com/office/drawing/2014/main" id="{9312B410-DD8A-0E4D-BE94-9DD3501539D6}"/>
              </a:ext>
            </a:extLst>
          </p:cNvPr>
          <p:cNvSpPr/>
          <p:nvPr/>
        </p:nvSpPr>
        <p:spPr>
          <a:xfrm rot="5400000">
            <a:off x="5659217" y="2004880"/>
            <a:ext cx="310818" cy="54006"/>
          </a:xfrm>
          <a:prstGeom prst="rightArrow">
            <a:avLst/>
          </a:prstGeom>
          <a:solidFill>
            <a:srgbClr val="1D347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4" name="Rounded Rectangle 43">
            <a:extLst>
              <a:ext uri="{FF2B5EF4-FFF2-40B4-BE49-F238E27FC236}">
                <a16:creationId xmlns:a16="http://schemas.microsoft.com/office/drawing/2014/main" id="{6DF63D4D-73CC-F54E-BE03-60AEF01B035F}"/>
              </a:ext>
            </a:extLst>
          </p:cNvPr>
          <p:cNvSpPr/>
          <p:nvPr/>
        </p:nvSpPr>
        <p:spPr>
          <a:xfrm>
            <a:off x="4747125" y="1268760"/>
            <a:ext cx="2777203" cy="607714"/>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2">
                    <a:lumMod val="25000"/>
                  </a:schemeClr>
                </a:solidFill>
                <a:latin typeface="Arial" panose="020B0604020202020204" pitchFamily="34" charset="0"/>
                <a:cs typeface="Arial" panose="020B0604020202020204" pitchFamily="34" charset="0"/>
              </a:rPr>
              <a:t>Original micro-data</a:t>
            </a:r>
          </a:p>
          <a:p>
            <a:pPr algn="ctr"/>
            <a:r>
              <a:rPr lang="en-GB" sz="1400" dirty="0">
                <a:solidFill>
                  <a:schemeClr val="bg2">
                    <a:lumMod val="25000"/>
                  </a:schemeClr>
                </a:solidFill>
                <a:latin typeface="Arial" panose="020B0604020202020204" pitchFamily="34" charset="0"/>
                <a:cs typeface="Arial" panose="020B0604020202020204" pitchFamily="34" charset="0"/>
              </a:rPr>
              <a:t>(FRS for the UK)</a:t>
            </a:r>
          </a:p>
        </p:txBody>
      </p:sp>
      <p:sp>
        <p:nvSpPr>
          <p:cNvPr id="45" name="Right Arrow 44">
            <a:extLst>
              <a:ext uri="{FF2B5EF4-FFF2-40B4-BE49-F238E27FC236}">
                <a16:creationId xmlns:a16="http://schemas.microsoft.com/office/drawing/2014/main" id="{0455D645-4934-8943-B1E8-F0AB951BCB83}"/>
              </a:ext>
            </a:extLst>
          </p:cNvPr>
          <p:cNvSpPr/>
          <p:nvPr/>
        </p:nvSpPr>
        <p:spPr>
          <a:xfrm rot="10800000" flipV="1">
            <a:off x="3965405" y="2616295"/>
            <a:ext cx="764476" cy="45720"/>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223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867B-1036-D54B-9348-37F077272BE7}"/>
              </a:ext>
            </a:extLst>
          </p:cNvPr>
          <p:cNvSpPr>
            <a:spLocks noGrp="1"/>
          </p:cNvSpPr>
          <p:nvPr>
            <p:ph type="title"/>
          </p:nvPr>
        </p:nvSpPr>
        <p:spPr/>
        <p:txBody>
          <a:bodyPr>
            <a:normAutofit/>
          </a:bodyPr>
          <a:lstStyle/>
          <a:p>
            <a:r>
              <a:rPr lang="en-US" dirty="0"/>
              <a:t>UKMOD in this course</a:t>
            </a:r>
          </a:p>
        </p:txBody>
      </p:sp>
      <p:sp>
        <p:nvSpPr>
          <p:cNvPr id="3" name="Content Placeholder 2">
            <a:extLst>
              <a:ext uri="{FF2B5EF4-FFF2-40B4-BE49-F238E27FC236}">
                <a16:creationId xmlns:a16="http://schemas.microsoft.com/office/drawing/2014/main" id="{0F3BCDF3-5756-EE4E-953D-A478B5BAF0C5}"/>
              </a:ext>
            </a:extLst>
          </p:cNvPr>
          <p:cNvSpPr>
            <a:spLocks noGrp="1"/>
          </p:cNvSpPr>
          <p:nvPr>
            <p:ph idx="1"/>
          </p:nvPr>
        </p:nvSpPr>
        <p:spPr/>
        <p:txBody>
          <a:bodyPr>
            <a:normAutofit fontScale="92500" lnSpcReduction="10000"/>
          </a:bodyPr>
          <a:lstStyle/>
          <a:p>
            <a:r>
              <a:rPr lang="en-GB" dirty="0"/>
              <a:t>EUROMOD Software version: 3.4.10</a:t>
            </a:r>
          </a:p>
          <a:p>
            <a:endParaRPr lang="en-GB" dirty="0"/>
          </a:p>
          <a:p>
            <a:r>
              <a:rPr lang="en-GB" dirty="0"/>
              <a:t>Model (tax-benefit code):</a:t>
            </a:r>
          </a:p>
          <a:p>
            <a:pPr lvl="1"/>
            <a:r>
              <a:rPr lang="en-GB" dirty="0"/>
              <a:t>Version A3.23+</a:t>
            </a:r>
          </a:p>
          <a:p>
            <a:pPr lvl="1"/>
            <a:r>
              <a:rPr lang="en-GB" dirty="0"/>
              <a:t>Models for the UK, England, NI, Scotland and Wales</a:t>
            </a:r>
          </a:p>
          <a:p>
            <a:pPr lvl="2"/>
            <a:r>
              <a:rPr lang="en-GB" dirty="0"/>
              <a:t>policy years (systems) for 2005-2025</a:t>
            </a:r>
          </a:p>
          <a:p>
            <a:pPr lvl="2"/>
            <a:r>
              <a:rPr lang="en-GB" dirty="0"/>
              <a:t>Universal Credit included</a:t>
            </a:r>
          </a:p>
          <a:p>
            <a:pPr lvl="2"/>
            <a:r>
              <a:rPr lang="en-GB" dirty="0"/>
              <a:t>Scottish Budget, UK budget, Covid-19 measures</a:t>
            </a:r>
          </a:p>
          <a:p>
            <a:pPr marL="0" indent="0">
              <a:buNone/>
            </a:pPr>
            <a:endParaRPr lang="en-GB" dirty="0"/>
          </a:p>
          <a:p>
            <a:r>
              <a:rPr lang="en-GB" dirty="0"/>
              <a:t>Input micro-data</a:t>
            </a:r>
          </a:p>
          <a:p>
            <a:pPr lvl="1"/>
            <a:r>
              <a:rPr lang="en-GB" dirty="0"/>
              <a:t>Family Resources Survey (UK) for 2019/2020 (UK_2019_a1)</a:t>
            </a:r>
          </a:p>
          <a:p>
            <a:endParaRPr lang="en-US" dirty="0"/>
          </a:p>
        </p:txBody>
      </p:sp>
      <p:sp>
        <p:nvSpPr>
          <p:cNvPr id="4" name="Slide Number Placeholder 3">
            <a:extLst>
              <a:ext uri="{FF2B5EF4-FFF2-40B4-BE49-F238E27FC236}">
                <a16:creationId xmlns:a16="http://schemas.microsoft.com/office/drawing/2014/main" id="{304D1289-EBAE-E84C-9644-D9D3EFCCB759}"/>
              </a:ext>
            </a:extLst>
          </p:cNvPr>
          <p:cNvSpPr>
            <a:spLocks noGrp="1"/>
          </p:cNvSpPr>
          <p:nvPr>
            <p:ph type="sldNum" sz="quarter" idx="12"/>
          </p:nvPr>
        </p:nvSpPr>
        <p:spPr/>
        <p:txBody>
          <a:bodyPr/>
          <a:lstStyle/>
          <a:p>
            <a:fld id="{C48A8FB8-C411-4B7B-B8DF-3C88CBE8C9E0}" type="slidenum">
              <a:rPr lang="en-GB" smtClean="0"/>
              <a:t>43</a:t>
            </a:fld>
            <a:endParaRPr lang="en-GB"/>
          </a:p>
        </p:txBody>
      </p:sp>
    </p:spTree>
    <p:extLst>
      <p:ext uri="{BB962C8B-B14F-4D97-AF65-F5344CB8AC3E}">
        <p14:creationId xmlns:p14="http://schemas.microsoft.com/office/powerpoint/2010/main" val="2006276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40CD5B-AFF2-2145-A15F-A77318F25342}"/>
              </a:ext>
            </a:extLst>
          </p:cNvPr>
          <p:cNvSpPr/>
          <p:nvPr/>
        </p:nvSpPr>
        <p:spPr>
          <a:xfrm>
            <a:off x="1835696" y="365125"/>
            <a:ext cx="3795344" cy="445542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4A2D04-1327-4B41-B921-DE306C6F4FF8}"/>
              </a:ext>
            </a:extLst>
          </p:cNvPr>
          <p:cNvSpPr>
            <a:spLocks noGrp="1"/>
          </p:cNvSpPr>
          <p:nvPr>
            <p:ph type="title"/>
          </p:nvPr>
        </p:nvSpPr>
        <p:spPr>
          <a:xfrm>
            <a:off x="722313" y="4820550"/>
            <a:ext cx="7772400" cy="1362075"/>
          </a:xfrm>
        </p:spPr>
        <p:txBody>
          <a:bodyPr>
            <a:noAutofit/>
          </a:bodyPr>
          <a:lstStyle/>
          <a:p>
            <a:r>
              <a:rPr lang="en-US" sz="3600" dirty="0"/>
              <a:t>UKMOD</a:t>
            </a:r>
            <a:br>
              <a:rPr lang="en-US" sz="3600" dirty="0"/>
            </a:br>
            <a:r>
              <a:rPr lang="en-US" sz="3600" dirty="0"/>
              <a:t>INPUT data</a:t>
            </a:r>
          </a:p>
        </p:txBody>
      </p:sp>
      <p:sp>
        <p:nvSpPr>
          <p:cNvPr id="5" name="Text Placeholder 4">
            <a:extLst>
              <a:ext uri="{FF2B5EF4-FFF2-40B4-BE49-F238E27FC236}">
                <a16:creationId xmlns:a16="http://schemas.microsoft.com/office/drawing/2014/main" id="{64E68BBC-5EF5-2D4D-8107-2F45D9FAF0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9172C0-60D9-0B46-A53F-DBDB7542D5BC}"/>
              </a:ext>
            </a:extLst>
          </p:cNvPr>
          <p:cNvSpPr>
            <a:spLocks noGrp="1"/>
          </p:cNvSpPr>
          <p:nvPr>
            <p:ph type="sldNum" sz="quarter" idx="12"/>
          </p:nvPr>
        </p:nvSpPr>
        <p:spPr/>
        <p:txBody>
          <a:bodyPr/>
          <a:lstStyle/>
          <a:p>
            <a:fld id="{C48A8FB8-C411-4B7B-B8DF-3C88CBE8C9E0}" type="slidenum">
              <a:rPr lang="en-GB" smtClean="0"/>
              <a:t>44</a:t>
            </a:fld>
            <a:endParaRPr lang="en-GB"/>
          </a:p>
        </p:txBody>
      </p:sp>
      <p:sp>
        <p:nvSpPr>
          <p:cNvPr id="34" name="Right Arrow 33">
            <a:extLst>
              <a:ext uri="{FF2B5EF4-FFF2-40B4-BE49-F238E27FC236}">
                <a16:creationId xmlns:a16="http://schemas.microsoft.com/office/drawing/2014/main" id="{55976B84-AC59-104D-8146-C69E67598CFB}"/>
              </a:ext>
            </a:extLst>
          </p:cNvPr>
          <p:cNvSpPr/>
          <p:nvPr/>
        </p:nvSpPr>
        <p:spPr>
          <a:xfrm rot="5400000">
            <a:off x="3599550" y="1967126"/>
            <a:ext cx="364208"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3E6087C9-8A71-0744-A2B8-B54B64FD0970}"/>
              </a:ext>
            </a:extLst>
          </p:cNvPr>
          <p:cNvSpPr/>
          <p:nvPr/>
        </p:nvSpPr>
        <p:spPr>
          <a:xfrm>
            <a:off x="1691680" y="1032471"/>
            <a:ext cx="3157703"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Model: Tax-benefit policy code</a:t>
            </a:r>
          </a:p>
          <a:p>
            <a:pPr algn="ctr"/>
            <a:r>
              <a:rPr lang="en-GB" sz="1400" dirty="0">
                <a:solidFill>
                  <a:srgbClr val="0E4D9D"/>
                </a:solidFill>
                <a:latin typeface="Arial" panose="020B0604020202020204" pitchFamily="34" charset="0"/>
                <a:cs typeface="Arial" panose="020B0604020202020204" pitchFamily="34" charset="0"/>
              </a:rPr>
              <a:t>(via the EUROMOD User Interface)</a:t>
            </a:r>
          </a:p>
        </p:txBody>
      </p:sp>
      <p:sp>
        <p:nvSpPr>
          <p:cNvPr id="36" name="Right Arrow 35">
            <a:extLst>
              <a:ext uri="{FF2B5EF4-FFF2-40B4-BE49-F238E27FC236}">
                <a16:creationId xmlns:a16="http://schemas.microsoft.com/office/drawing/2014/main" id="{242680A9-E932-CF43-B6E0-C7193E27B1CF}"/>
              </a:ext>
            </a:extLst>
          </p:cNvPr>
          <p:cNvSpPr/>
          <p:nvPr/>
        </p:nvSpPr>
        <p:spPr>
          <a:xfrm rot="5400000">
            <a:off x="6532933" y="1966378"/>
            <a:ext cx="365703"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7" name="Right Arrow 36">
            <a:extLst>
              <a:ext uri="{FF2B5EF4-FFF2-40B4-BE49-F238E27FC236}">
                <a16:creationId xmlns:a16="http://schemas.microsoft.com/office/drawing/2014/main" id="{612EE1A3-ED97-0D47-987D-191231A780F6}"/>
              </a:ext>
            </a:extLst>
          </p:cNvPr>
          <p:cNvSpPr/>
          <p:nvPr/>
        </p:nvSpPr>
        <p:spPr>
          <a:xfrm rot="5400000">
            <a:off x="5166885" y="2959442"/>
            <a:ext cx="345166" cy="80781"/>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7C929D41-DF5F-8F48-8549-8714E89BB7B5}"/>
              </a:ext>
            </a:extLst>
          </p:cNvPr>
          <p:cNvSpPr/>
          <p:nvPr/>
        </p:nvSpPr>
        <p:spPr>
          <a:xfrm>
            <a:off x="5648284" y="1032471"/>
            <a:ext cx="2777203"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Input micro-data</a:t>
            </a:r>
          </a:p>
          <a:p>
            <a:pPr algn="ctr"/>
            <a:r>
              <a:rPr lang="en-GB" sz="1400" dirty="0">
                <a:solidFill>
                  <a:srgbClr val="0E4D9D"/>
                </a:solidFill>
                <a:latin typeface="Arial" panose="020B0604020202020204" pitchFamily="34" charset="0"/>
                <a:cs typeface="Arial" panose="020B0604020202020204" pitchFamily="34" charset="0"/>
              </a:rPr>
              <a:t>(FRS or hypothetical households data)</a:t>
            </a:r>
          </a:p>
        </p:txBody>
      </p:sp>
      <p:sp>
        <p:nvSpPr>
          <p:cNvPr id="39" name="Rounded Rectangle 38">
            <a:extLst>
              <a:ext uri="{FF2B5EF4-FFF2-40B4-BE49-F238E27FC236}">
                <a16:creationId xmlns:a16="http://schemas.microsoft.com/office/drawing/2014/main" id="{FC88D686-3EF7-9747-BF25-4AB6335C98C8}"/>
              </a:ext>
            </a:extLst>
          </p:cNvPr>
          <p:cNvSpPr/>
          <p:nvPr/>
        </p:nvSpPr>
        <p:spPr>
          <a:xfrm>
            <a:off x="3208345" y="2199383"/>
            <a:ext cx="4425053" cy="66461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Policy simulations</a:t>
            </a:r>
          </a:p>
          <a:p>
            <a:pPr algn="ctr"/>
            <a:r>
              <a:rPr lang="en-GB" sz="1400" dirty="0">
                <a:solidFill>
                  <a:srgbClr val="0E4D9D"/>
                </a:solidFill>
                <a:latin typeface="Arial" panose="020B0604020202020204" pitchFamily="34" charset="0"/>
                <a:cs typeface="Arial" panose="020B0604020202020204" pitchFamily="34" charset="0"/>
              </a:rPr>
              <a:t>(EUROMOD software)</a:t>
            </a:r>
          </a:p>
        </p:txBody>
      </p:sp>
      <p:sp>
        <p:nvSpPr>
          <p:cNvPr id="40" name="Right Arrow 39">
            <a:extLst>
              <a:ext uri="{FF2B5EF4-FFF2-40B4-BE49-F238E27FC236}">
                <a16:creationId xmlns:a16="http://schemas.microsoft.com/office/drawing/2014/main" id="{ADE2B09A-7668-7341-B3E5-B5504D01E6F7}"/>
              </a:ext>
            </a:extLst>
          </p:cNvPr>
          <p:cNvSpPr/>
          <p:nvPr/>
        </p:nvSpPr>
        <p:spPr>
          <a:xfrm rot="5400000">
            <a:off x="5202624" y="3886796"/>
            <a:ext cx="271643" cy="9017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96C506A0-B2AF-7540-BF9C-8C35FB3F54A5}"/>
              </a:ext>
            </a:extLst>
          </p:cNvPr>
          <p:cNvSpPr/>
          <p:nvPr/>
        </p:nvSpPr>
        <p:spPr>
          <a:xfrm>
            <a:off x="3262816" y="4085906"/>
            <a:ext cx="4425053" cy="55050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Tools for analysis: Statistics Presenter</a:t>
            </a:r>
          </a:p>
          <a:p>
            <a:pPr algn="ctr"/>
            <a:r>
              <a:rPr lang="en-GB" sz="1400" dirty="0">
                <a:solidFill>
                  <a:srgbClr val="0E4D9D"/>
                </a:solidFill>
                <a:latin typeface="Arial" panose="020B0604020202020204" pitchFamily="34" charset="0"/>
                <a:cs typeface="Arial" panose="020B0604020202020204" pitchFamily="34" charset="0"/>
              </a:rPr>
              <a:t>(or statistical software e.g. Stata)</a:t>
            </a:r>
          </a:p>
        </p:txBody>
      </p:sp>
      <p:sp>
        <p:nvSpPr>
          <p:cNvPr id="42" name="Rounded Rectangle 41">
            <a:extLst>
              <a:ext uri="{FF2B5EF4-FFF2-40B4-BE49-F238E27FC236}">
                <a16:creationId xmlns:a16="http://schemas.microsoft.com/office/drawing/2014/main" id="{C85B0A18-E746-F841-A312-AD72A37EAB65}"/>
              </a:ext>
            </a:extLst>
          </p:cNvPr>
          <p:cNvSpPr/>
          <p:nvPr/>
        </p:nvSpPr>
        <p:spPr>
          <a:xfrm>
            <a:off x="3240910" y="3213732"/>
            <a:ext cx="4425053" cy="58233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Output micro-data  = </a:t>
            </a:r>
          </a:p>
          <a:p>
            <a:pPr algn="ctr"/>
            <a:r>
              <a:rPr lang="en-GB" sz="1400" dirty="0">
                <a:solidFill>
                  <a:srgbClr val="0E4D9D"/>
                </a:solidFill>
                <a:latin typeface="Arial" panose="020B0604020202020204" pitchFamily="34" charset="0"/>
                <a:cs typeface="Arial" panose="020B0604020202020204" pitchFamily="34" charset="0"/>
              </a:rPr>
              <a:t>input micro-data  + additional simulated variables</a:t>
            </a:r>
          </a:p>
        </p:txBody>
      </p:sp>
      <p:sp>
        <p:nvSpPr>
          <p:cNvPr id="43" name="Right Arrow 42">
            <a:extLst>
              <a:ext uri="{FF2B5EF4-FFF2-40B4-BE49-F238E27FC236}">
                <a16:creationId xmlns:a16="http://schemas.microsoft.com/office/drawing/2014/main" id="{9312B410-DD8A-0E4D-BE94-9DD3501539D6}"/>
              </a:ext>
            </a:extLst>
          </p:cNvPr>
          <p:cNvSpPr/>
          <p:nvPr/>
        </p:nvSpPr>
        <p:spPr>
          <a:xfrm rot="5400000">
            <a:off x="6560376" y="818458"/>
            <a:ext cx="310818" cy="54006"/>
          </a:xfrm>
          <a:prstGeom prst="rightArrow">
            <a:avLst/>
          </a:prstGeom>
          <a:solidFill>
            <a:srgbClr val="1D347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4" name="Rounded Rectangle 43">
            <a:extLst>
              <a:ext uri="{FF2B5EF4-FFF2-40B4-BE49-F238E27FC236}">
                <a16:creationId xmlns:a16="http://schemas.microsoft.com/office/drawing/2014/main" id="{6DF63D4D-73CC-F54E-BE03-60AEF01B035F}"/>
              </a:ext>
            </a:extLst>
          </p:cNvPr>
          <p:cNvSpPr/>
          <p:nvPr/>
        </p:nvSpPr>
        <p:spPr>
          <a:xfrm>
            <a:off x="5648284" y="82338"/>
            <a:ext cx="2777203" cy="607714"/>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2">
                    <a:lumMod val="25000"/>
                  </a:schemeClr>
                </a:solidFill>
                <a:latin typeface="Arial" panose="020B0604020202020204" pitchFamily="34" charset="0"/>
                <a:cs typeface="Arial" panose="020B0604020202020204" pitchFamily="34" charset="0"/>
              </a:rPr>
              <a:t>Original micro-data</a:t>
            </a:r>
          </a:p>
          <a:p>
            <a:pPr algn="ctr"/>
            <a:r>
              <a:rPr lang="en-GB" sz="1400" dirty="0">
                <a:solidFill>
                  <a:schemeClr val="bg2">
                    <a:lumMod val="25000"/>
                  </a:schemeClr>
                </a:solidFill>
                <a:latin typeface="Arial" panose="020B0604020202020204" pitchFamily="34" charset="0"/>
                <a:cs typeface="Arial" panose="020B0604020202020204" pitchFamily="34" charset="0"/>
              </a:rPr>
              <a:t>(FRS for the UK)</a:t>
            </a:r>
          </a:p>
        </p:txBody>
      </p:sp>
      <p:sp>
        <p:nvSpPr>
          <p:cNvPr id="45" name="Right Arrow 44">
            <a:extLst>
              <a:ext uri="{FF2B5EF4-FFF2-40B4-BE49-F238E27FC236}">
                <a16:creationId xmlns:a16="http://schemas.microsoft.com/office/drawing/2014/main" id="{0455D645-4934-8943-B1E8-F0AB951BCB83}"/>
              </a:ext>
            </a:extLst>
          </p:cNvPr>
          <p:cNvSpPr/>
          <p:nvPr/>
        </p:nvSpPr>
        <p:spPr>
          <a:xfrm rot="10800000" flipV="1">
            <a:off x="4866564" y="1429873"/>
            <a:ext cx="764476" cy="45720"/>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8A4D9AFB-F106-D44F-A11B-B6C3779EEBDB}"/>
              </a:ext>
            </a:extLst>
          </p:cNvPr>
          <p:cNvSpPr/>
          <p:nvPr/>
        </p:nvSpPr>
        <p:spPr>
          <a:xfrm>
            <a:off x="5631040" y="1839573"/>
            <a:ext cx="3324792" cy="2980978"/>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A4D9AFB-F106-D44F-A11B-B6C3779EEBDB}"/>
              </a:ext>
            </a:extLst>
          </p:cNvPr>
          <p:cNvSpPr/>
          <p:nvPr/>
        </p:nvSpPr>
        <p:spPr>
          <a:xfrm>
            <a:off x="1558622" y="746083"/>
            <a:ext cx="4072417" cy="4074468"/>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7290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592E87-D03D-8646-BDE2-4615D64454E5}"/>
              </a:ext>
            </a:extLst>
          </p:cNvPr>
          <p:cNvSpPr>
            <a:spLocks noGrp="1"/>
          </p:cNvSpPr>
          <p:nvPr>
            <p:ph type="title"/>
          </p:nvPr>
        </p:nvSpPr>
        <p:spPr/>
        <p:txBody>
          <a:bodyPr/>
          <a:lstStyle/>
          <a:p>
            <a:r>
              <a:rPr lang="en-US" dirty="0"/>
              <a:t>UKMOD input micro-data</a:t>
            </a:r>
          </a:p>
        </p:txBody>
      </p:sp>
      <p:sp>
        <p:nvSpPr>
          <p:cNvPr id="6" name="Content Placeholder 5">
            <a:extLst>
              <a:ext uri="{FF2B5EF4-FFF2-40B4-BE49-F238E27FC236}">
                <a16:creationId xmlns:a16="http://schemas.microsoft.com/office/drawing/2014/main" id="{067210C8-EAF9-6F4B-9858-E7E479C72A19}"/>
              </a:ext>
            </a:extLst>
          </p:cNvPr>
          <p:cNvSpPr>
            <a:spLocks noGrp="1"/>
          </p:cNvSpPr>
          <p:nvPr>
            <p:ph idx="1"/>
          </p:nvPr>
        </p:nvSpPr>
        <p:spPr/>
        <p:txBody>
          <a:bodyPr>
            <a:normAutofit fontScale="92500" lnSpcReduction="10000"/>
          </a:bodyPr>
          <a:lstStyle/>
          <a:p>
            <a:r>
              <a:rPr lang="en-GB" dirty="0"/>
              <a:t>Based on </a:t>
            </a:r>
            <a:r>
              <a:rPr lang="en-GB" b="1" dirty="0"/>
              <a:t>household survey micro-data from the FRS</a:t>
            </a:r>
          </a:p>
          <a:p>
            <a:pPr lvl="1"/>
            <a:r>
              <a:rPr lang="en-GB" dirty="0"/>
              <a:t>Only a set of variables from the FRS end up in the UKMOD input micro-data</a:t>
            </a:r>
          </a:p>
          <a:p>
            <a:pPr lvl="2"/>
            <a:r>
              <a:rPr lang="en-GB" dirty="0"/>
              <a:t>those relevant to tax-benefit simulation + for distributional analysis</a:t>
            </a:r>
          </a:p>
          <a:p>
            <a:pPr lvl="2"/>
            <a:r>
              <a:rPr lang="en-GB" dirty="0"/>
              <a:t>if the user has access to both the original FRS and UKMOD micro-data, they can combine the two files</a:t>
            </a:r>
          </a:p>
          <a:p>
            <a:pPr lvl="2"/>
            <a:endParaRPr lang="en-GB" dirty="0"/>
          </a:p>
          <a:p>
            <a:r>
              <a:rPr lang="en-GB" b="1" dirty="0"/>
              <a:t>Hypothetical Household Tool (</a:t>
            </a:r>
            <a:r>
              <a:rPr lang="en-GB" b="1" dirty="0" err="1"/>
              <a:t>HHoT</a:t>
            </a:r>
            <a:r>
              <a:rPr lang="en-GB" b="1" dirty="0"/>
              <a:t>) </a:t>
            </a:r>
            <a:r>
              <a:rPr lang="en-GB" dirty="0"/>
              <a:t>in EUROMOD allows to generate an input file with model households</a:t>
            </a:r>
          </a:p>
          <a:p>
            <a:pPr lvl="1"/>
            <a:r>
              <a:rPr lang="en-GB" dirty="0"/>
              <a:t>Households with user-defined characteristics</a:t>
            </a:r>
          </a:p>
          <a:p>
            <a:pPr lvl="1"/>
            <a:r>
              <a:rPr lang="en-GB" dirty="0"/>
              <a:t>Abstracts from complexities of real data – focus on specific household types (</a:t>
            </a:r>
            <a:r>
              <a:rPr lang="en-GB" dirty="0" err="1"/>
              <a:t>Gasior</a:t>
            </a:r>
            <a:r>
              <a:rPr lang="en-GB" dirty="0"/>
              <a:t> &amp; Recchia 2019)</a:t>
            </a:r>
          </a:p>
          <a:p>
            <a:pPr marL="0" indent="0">
              <a:lnSpc>
                <a:spcPct val="150000"/>
              </a:lnSpc>
              <a:buNone/>
            </a:pPr>
            <a:endParaRPr lang="en-GB" sz="2500" dirty="0"/>
          </a:p>
          <a:p>
            <a:pPr marL="0" indent="0">
              <a:lnSpc>
                <a:spcPct val="150000"/>
              </a:lnSpc>
              <a:buNone/>
            </a:pPr>
            <a:endParaRPr lang="en-GB" sz="2500" dirty="0"/>
          </a:p>
          <a:p>
            <a:pPr marL="0" indent="0">
              <a:lnSpc>
                <a:spcPct val="150000"/>
              </a:lnSpc>
              <a:buNone/>
            </a:pPr>
            <a:endParaRPr lang="en-GB" sz="2500" dirty="0"/>
          </a:p>
        </p:txBody>
      </p:sp>
      <p:sp>
        <p:nvSpPr>
          <p:cNvPr id="4" name="Slide Number Placeholder 3">
            <a:extLst>
              <a:ext uri="{FF2B5EF4-FFF2-40B4-BE49-F238E27FC236}">
                <a16:creationId xmlns:a16="http://schemas.microsoft.com/office/drawing/2014/main" id="{5840D8E4-4B0D-AA48-9DF5-FCCA4F973A04}"/>
              </a:ext>
            </a:extLst>
          </p:cNvPr>
          <p:cNvSpPr>
            <a:spLocks noGrp="1"/>
          </p:cNvSpPr>
          <p:nvPr>
            <p:ph type="sldNum" sz="quarter" idx="12"/>
          </p:nvPr>
        </p:nvSpPr>
        <p:spPr/>
        <p:txBody>
          <a:bodyPr/>
          <a:lstStyle/>
          <a:p>
            <a:fld id="{C48A8FB8-C411-4B7B-B8DF-3C88CBE8C9E0}" type="slidenum">
              <a:rPr lang="en-GB" smtClean="0"/>
              <a:t>45</a:t>
            </a:fld>
            <a:endParaRPr lang="en-GB"/>
          </a:p>
        </p:txBody>
      </p:sp>
    </p:spTree>
    <p:extLst>
      <p:ext uri="{BB962C8B-B14F-4D97-AF65-F5344CB8AC3E}">
        <p14:creationId xmlns:p14="http://schemas.microsoft.com/office/powerpoint/2010/main" val="1287428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E847D-5E94-CE4D-8D7F-3B6F07444D0C}"/>
              </a:ext>
            </a:extLst>
          </p:cNvPr>
          <p:cNvSpPr>
            <a:spLocks noGrp="1"/>
          </p:cNvSpPr>
          <p:nvPr>
            <p:ph type="title"/>
          </p:nvPr>
        </p:nvSpPr>
        <p:spPr/>
        <p:txBody>
          <a:bodyPr/>
          <a:lstStyle/>
          <a:p>
            <a:r>
              <a:rPr lang="en-US" dirty="0"/>
              <a:t>Variable characteristics</a:t>
            </a:r>
          </a:p>
        </p:txBody>
      </p:sp>
      <p:sp>
        <p:nvSpPr>
          <p:cNvPr id="3" name="Content Placeholder 2">
            <a:extLst>
              <a:ext uri="{FF2B5EF4-FFF2-40B4-BE49-F238E27FC236}">
                <a16:creationId xmlns:a16="http://schemas.microsoft.com/office/drawing/2014/main" id="{9C67188B-043A-B844-8E15-2C1E8FD43AA0}"/>
              </a:ext>
            </a:extLst>
          </p:cNvPr>
          <p:cNvSpPr>
            <a:spLocks noGrp="1"/>
          </p:cNvSpPr>
          <p:nvPr>
            <p:ph idx="1"/>
          </p:nvPr>
        </p:nvSpPr>
        <p:spPr/>
        <p:txBody>
          <a:bodyPr>
            <a:normAutofit/>
          </a:bodyPr>
          <a:lstStyle/>
          <a:p>
            <a:r>
              <a:rPr lang="en-GB" dirty="0"/>
              <a:t>Characteristics of the UKMOD input micro-data</a:t>
            </a:r>
          </a:p>
          <a:p>
            <a:pPr lvl="1"/>
            <a:r>
              <a:rPr lang="en-GB" dirty="0"/>
              <a:t>Variables: demographic, labour, income, assets, expenditure</a:t>
            </a:r>
          </a:p>
          <a:p>
            <a:pPr lvl="1"/>
            <a:r>
              <a:rPr lang="en-GB" dirty="0"/>
              <a:t>Gross incomes, at the individual level</a:t>
            </a:r>
          </a:p>
          <a:p>
            <a:pPr lvl="1"/>
            <a:r>
              <a:rPr lang="en-GB" dirty="0"/>
              <a:t>Monetary variables recoded to (average) monthly basis</a:t>
            </a:r>
          </a:p>
          <a:p>
            <a:pPr lvl="1"/>
            <a:r>
              <a:rPr lang="en-GB" dirty="0"/>
              <a:t>No missing values</a:t>
            </a:r>
          </a:p>
          <a:p>
            <a:endParaRPr lang="en-US" dirty="0"/>
          </a:p>
        </p:txBody>
      </p:sp>
      <p:sp>
        <p:nvSpPr>
          <p:cNvPr id="4" name="Slide Number Placeholder 3">
            <a:extLst>
              <a:ext uri="{FF2B5EF4-FFF2-40B4-BE49-F238E27FC236}">
                <a16:creationId xmlns:a16="http://schemas.microsoft.com/office/drawing/2014/main" id="{BA17AB81-B529-884C-819E-E5E5A4D94894}"/>
              </a:ext>
            </a:extLst>
          </p:cNvPr>
          <p:cNvSpPr>
            <a:spLocks noGrp="1"/>
          </p:cNvSpPr>
          <p:nvPr>
            <p:ph type="sldNum" sz="quarter" idx="12"/>
          </p:nvPr>
        </p:nvSpPr>
        <p:spPr/>
        <p:txBody>
          <a:bodyPr/>
          <a:lstStyle/>
          <a:p>
            <a:fld id="{C48A8FB8-C411-4B7B-B8DF-3C88CBE8C9E0}" type="slidenum">
              <a:rPr lang="en-GB" smtClean="0"/>
              <a:t>46</a:t>
            </a:fld>
            <a:endParaRPr lang="en-GB"/>
          </a:p>
        </p:txBody>
      </p:sp>
    </p:spTree>
    <p:extLst>
      <p:ext uri="{BB962C8B-B14F-4D97-AF65-F5344CB8AC3E}">
        <p14:creationId xmlns:p14="http://schemas.microsoft.com/office/powerpoint/2010/main" val="2602360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Exercise 1</a:t>
            </a:r>
          </a:p>
        </p:txBody>
      </p:sp>
      <p:sp>
        <p:nvSpPr>
          <p:cNvPr id="3" name="Content Placeholder 2"/>
          <p:cNvSpPr>
            <a:spLocks noGrp="1"/>
          </p:cNvSpPr>
          <p:nvPr>
            <p:ph idx="1"/>
          </p:nvPr>
        </p:nvSpPr>
        <p:spPr/>
        <p:txBody>
          <a:bodyPr>
            <a:normAutofit lnSpcReduction="10000"/>
          </a:bodyPr>
          <a:lstStyle/>
          <a:p>
            <a:r>
              <a:rPr lang="en-GB" dirty="0"/>
              <a:t>You will learn:</a:t>
            </a:r>
          </a:p>
          <a:p>
            <a:pPr lvl="1"/>
            <a:r>
              <a:rPr lang="en-GB" dirty="0"/>
              <a:t>How UKMOD files are organised</a:t>
            </a:r>
          </a:p>
          <a:p>
            <a:pPr lvl="1"/>
            <a:r>
              <a:rPr lang="en-GB" dirty="0"/>
              <a:t>How to link the UKMOD model to the User Interface (UI)</a:t>
            </a:r>
          </a:p>
          <a:p>
            <a:pPr lvl="1"/>
            <a:r>
              <a:rPr lang="en-GB" dirty="0"/>
              <a:t>How to run the model and produce output micro-data</a:t>
            </a:r>
          </a:p>
          <a:p>
            <a:pPr lvl="1"/>
            <a:r>
              <a:rPr lang="en-GB" dirty="0"/>
              <a:t>How to analyse the output micro-data with the Statistics Presenter Tool</a:t>
            </a:r>
          </a:p>
          <a:p>
            <a:pPr lvl="1"/>
            <a:endParaRPr lang="en-GB" dirty="0"/>
          </a:p>
          <a:p>
            <a:r>
              <a:rPr lang="en-GB" dirty="0"/>
              <a:t>We will do the exercise together!</a:t>
            </a:r>
          </a:p>
          <a:p>
            <a:pPr lvl="1"/>
            <a:r>
              <a:rPr lang="en-GB" dirty="0"/>
              <a:t>Each step is described in the following slides to permit you to return to them later</a:t>
            </a:r>
          </a:p>
          <a:p>
            <a:pPr lvl="1"/>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47</a:t>
            </a:fld>
            <a:endParaRPr lang="en-GB"/>
          </a:p>
        </p:txBody>
      </p:sp>
      <p:pic>
        <p:nvPicPr>
          <p:cNvPr id="8" name="Picture 2" descr="C:\Users\kg16893\AppData\Local\Microsoft\Windows\Temporary Internet Files\Content.IE5\XJYSR4RB\Abacus-symbo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65726"/>
            <a:ext cx="1422091" cy="108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41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UKMOD files</a:t>
            </a:r>
          </a:p>
        </p:txBody>
      </p:sp>
      <p:sp>
        <p:nvSpPr>
          <p:cNvPr id="4" name="Slide Number Placeholder 3"/>
          <p:cNvSpPr>
            <a:spLocks noGrp="1"/>
          </p:cNvSpPr>
          <p:nvPr>
            <p:ph type="sldNum" sz="quarter" idx="12"/>
          </p:nvPr>
        </p:nvSpPr>
        <p:spPr/>
        <p:txBody>
          <a:bodyPr/>
          <a:lstStyle/>
          <a:p>
            <a:fld id="{C48A8FB8-C411-4B7B-B8DF-3C88CBE8C9E0}" type="slidenum">
              <a:rPr lang="en-GB" smtClean="0"/>
              <a:t>48</a:t>
            </a:fld>
            <a:endParaRPr lang="en-GB"/>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8149" t="34286" b="26032"/>
          <a:stretch/>
        </p:blipFill>
        <p:spPr>
          <a:xfrm>
            <a:off x="3419872" y="3068959"/>
            <a:ext cx="5544616" cy="1800201"/>
          </a:xfrm>
          <a:prstGeom prst="rect">
            <a:avLst/>
          </a:prstGeom>
        </p:spPr>
      </p:pic>
      <p:sp>
        <p:nvSpPr>
          <p:cNvPr id="6" name="TextBox 5"/>
          <p:cNvSpPr txBox="1"/>
          <p:nvPr/>
        </p:nvSpPr>
        <p:spPr>
          <a:xfrm>
            <a:off x="5981104" y="3291954"/>
            <a:ext cx="1287532" cy="369332"/>
          </a:xfrm>
          <a:prstGeom prst="rect">
            <a:avLst/>
          </a:prstGeom>
          <a:noFill/>
        </p:spPr>
        <p:txBody>
          <a:bodyPr wrap="none" rtlCol="0">
            <a:spAutoFit/>
          </a:bodyPr>
          <a:lstStyle/>
          <a:p>
            <a:r>
              <a:rPr lang="en-US" b="1" dirty="0"/>
              <a:t>Input data</a:t>
            </a:r>
            <a:endParaRPr lang="en-GB" b="1" dirty="0"/>
          </a:p>
        </p:txBody>
      </p:sp>
      <p:sp>
        <p:nvSpPr>
          <p:cNvPr id="7" name="Left Arrow 6"/>
          <p:cNvSpPr/>
          <p:nvPr/>
        </p:nvSpPr>
        <p:spPr>
          <a:xfrm>
            <a:off x="4856475" y="3384287"/>
            <a:ext cx="978408" cy="18466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014149" y="4338570"/>
            <a:ext cx="2242922" cy="646331"/>
          </a:xfrm>
          <a:prstGeom prst="rect">
            <a:avLst/>
          </a:prstGeom>
          <a:noFill/>
        </p:spPr>
        <p:txBody>
          <a:bodyPr wrap="none" rtlCol="0">
            <a:spAutoFit/>
          </a:bodyPr>
          <a:lstStyle/>
          <a:p>
            <a:r>
              <a:rPr lang="en-US" b="1" dirty="0"/>
              <a:t>Country files </a:t>
            </a:r>
          </a:p>
          <a:p>
            <a:r>
              <a:rPr lang="en-US" b="1" dirty="0"/>
              <a:t>(=tax-benefit code)</a:t>
            </a:r>
            <a:endParaRPr lang="en-GB" b="1" dirty="0"/>
          </a:p>
        </p:txBody>
      </p:sp>
      <p:sp>
        <p:nvSpPr>
          <p:cNvPr id="9" name="Left Arrow 8"/>
          <p:cNvSpPr/>
          <p:nvPr/>
        </p:nvSpPr>
        <p:spPr>
          <a:xfrm>
            <a:off x="4911511" y="4505518"/>
            <a:ext cx="960080" cy="18466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014149" y="4002633"/>
            <a:ext cx="1479892" cy="369332"/>
          </a:xfrm>
          <a:prstGeom prst="rect">
            <a:avLst/>
          </a:prstGeom>
          <a:noFill/>
        </p:spPr>
        <p:txBody>
          <a:bodyPr wrap="none" rtlCol="0">
            <a:spAutoFit/>
          </a:bodyPr>
          <a:lstStyle/>
          <a:p>
            <a:r>
              <a:rPr lang="en-US" b="1" dirty="0"/>
              <a:t>Output data</a:t>
            </a:r>
            <a:endParaRPr lang="en-GB" b="1" dirty="0"/>
          </a:p>
        </p:txBody>
      </p:sp>
      <p:sp>
        <p:nvSpPr>
          <p:cNvPr id="11" name="Left Arrow 10"/>
          <p:cNvSpPr/>
          <p:nvPr/>
        </p:nvSpPr>
        <p:spPr>
          <a:xfrm>
            <a:off x="4893183" y="4098682"/>
            <a:ext cx="978408" cy="18466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1181889" y="3692239"/>
            <a:ext cx="1877943" cy="646331"/>
          </a:xfrm>
          <a:prstGeom prst="rect">
            <a:avLst/>
          </a:prstGeom>
          <a:solidFill>
            <a:schemeClr val="bg1"/>
          </a:solidFill>
          <a:ln w="19050">
            <a:solidFill>
              <a:srgbClr val="0070C0"/>
            </a:solidFill>
          </a:ln>
        </p:spPr>
        <p:txBody>
          <a:bodyPr wrap="square" rtlCol="0">
            <a:spAutoFit/>
          </a:bodyPr>
          <a:lstStyle/>
          <a:p>
            <a:r>
              <a:rPr lang="en-US" b="1" dirty="0"/>
              <a:t>Set structure </a:t>
            </a:r>
          </a:p>
          <a:p>
            <a:r>
              <a:rPr lang="en-US" b="1" dirty="0"/>
              <a:t>of folders</a:t>
            </a:r>
            <a:endParaRPr lang="en-GB" b="1" dirty="0"/>
          </a:p>
        </p:txBody>
      </p:sp>
      <p:sp>
        <p:nvSpPr>
          <p:cNvPr id="13" name="Right Brace 12"/>
          <p:cNvSpPr/>
          <p:nvPr/>
        </p:nvSpPr>
        <p:spPr>
          <a:xfrm>
            <a:off x="3059832" y="3291954"/>
            <a:ext cx="432048" cy="1678021"/>
          </a:xfrm>
          <a:prstGeom prst="rightBrac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712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p:bldP spid="11" grpId="0" animBg="1"/>
      <p:bldP spid="12"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2D04-1327-4B41-B921-DE306C6F4FF8}"/>
              </a:ext>
            </a:extLst>
          </p:cNvPr>
          <p:cNvSpPr>
            <a:spLocks noGrp="1"/>
          </p:cNvSpPr>
          <p:nvPr>
            <p:ph type="title"/>
          </p:nvPr>
        </p:nvSpPr>
        <p:spPr>
          <a:xfrm>
            <a:off x="722313" y="4820550"/>
            <a:ext cx="7772400" cy="1362075"/>
          </a:xfrm>
        </p:spPr>
        <p:txBody>
          <a:bodyPr>
            <a:noAutofit/>
          </a:bodyPr>
          <a:lstStyle/>
          <a:p>
            <a:r>
              <a:rPr lang="en-US" sz="3600" dirty="0"/>
              <a:t>UKMOD </a:t>
            </a:r>
            <a:r>
              <a:rPr lang="en-US" sz="2000" dirty="0"/>
              <a:t>via  the</a:t>
            </a:r>
            <a:br>
              <a:rPr lang="en-US" sz="3600" dirty="0"/>
            </a:br>
            <a:r>
              <a:rPr lang="en-US" sz="3600" dirty="0"/>
              <a:t>User Interface (UI) </a:t>
            </a:r>
          </a:p>
        </p:txBody>
      </p:sp>
      <p:sp>
        <p:nvSpPr>
          <p:cNvPr id="5" name="Text Placeholder 4">
            <a:extLst>
              <a:ext uri="{FF2B5EF4-FFF2-40B4-BE49-F238E27FC236}">
                <a16:creationId xmlns:a16="http://schemas.microsoft.com/office/drawing/2014/main" id="{64E68BBC-5EF5-2D4D-8107-2F45D9FAF0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9172C0-60D9-0B46-A53F-DBDB7542D5BC}"/>
              </a:ext>
            </a:extLst>
          </p:cNvPr>
          <p:cNvSpPr>
            <a:spLocks noGrp="1"/>
          </p:cNvSpPr>
          <p:nvPr>
            <p:ph type="sldNum" sz="quarter" idx="12"/>
          </p:nvPr>
        </p:nvSpPr>
        <p:spPr/>
        <p:txBody>
          <a:bodyPr/>
          <a:lstStyle/>
          <a:p>
            <a:fld id="{C48A8FB8-C411-4B7B-B8DF-3C88CBE8C9E0}" type="slidenum">
              <a:rPr lang="en-GB" smtClean="0"/>
              <a:t>49</a:t>
            </a:fld>
            <a:endParaRPr lang="en-GB"/>
          </a:p>
        </p:txBody>
      </p:sp>
      <p:sp>
        <p:nvSpPr>
          <p:cNvPr id="34" name="Right Arrow 33">
            <a:extLst>
              <a:ext uri="{FF2B5EF4-FFF2-40B4-BE49-F238E27FC236}">
                <a16:creationId xmlns:a16="http://schemas.microsoft.com/office/drawing/2014/main" id="{55976B84-AC59-104D-8146-C69E67598CFB}"/>
              </a:ext>
            </a:extLst>
          </p:cNvPr>
          <p:cNvSpPr/>
          <p:nvPr/>
        </p:nvSpPr>
        <p:spPr>
          <a:xfrm rot="5400000">
            <a:off x="3599550" y="1967126"/>
            <a:ext cx="364208"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3E6087C9-8A71-0744-A2B8-B54B64FD0970}"/>
              </a:ext>
            </a:extLst>
          </p:cNvPr>
          <p:cNvSpPr/>
          <p:nvPr/>
        </p:nvSpPr>
        <p:spPr>
          <a:xfrm>
            <a:off x="1691680" y="1032471"/>
            <a:ext cx="3157703"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Model: Tax-benefit policy code</a:t>
            </a:r>
          </a:p>
          <a:p>
            <a:pPr algn="ctr"/>
            <a:r>
              <a:rPr lang="en-GB" sz="1400" dirty="0">
                <a:solidFill>
                  <a:srgbClr val="0E4D9D"/>
                </a:solidFill>
                <a:latin typeface="Arial" panose="020B0604020202020204" pitchFamily="34" charset="0"/>
                <a:cs typeface="Arial" panose="020B0604020202020204" pitchFamily="34" charset="0"/>
              </a:rPr>
              <a:t>(via the EUROMOD User Interface)</a:t>
            </a:r>
          </a:p>
        </p:txBody>
      </p:sp>
      <p:sp>
        <p:nvSpPr>
          <p:cNvPr id="36" name="Right Arrow 35">
            <a:extLst>
              <a:ext uri="{FF2B5EF4-FFF2-40B4-BE49-F238E27FC236}">
                <a16:creationId xmlns:a16="http://schemas.microsoft.com/office/drawing/2014/main" id="{242680A9-E932-CF43-B6E0-C7193E27B1CF}"/>
              </a:ext>
            </a:extLst>
          </p:cNvPr>
          <p:cNvSpPr/>
          <p:nvPr/>
        </p:nvSpPr>
        <p:spPr>
          <a:xfrm rot="5400000">
            <a:off x="6532933" y="1966378"/>
            <a:ext cx="365703"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7" name="Right Arrow 36">
            <a:extLst>
              <a:ext uri="{FF2B5EF4-FFF2-40B4-BE49-F238E27FC236}">
                <a16:creationId xmlns:a16="http://schemas.microsoft.com/office/drawing/2014/main" id="{612EE1A3-ED97-0D47-987D-191231A780F6}"/>
              </a:ext>
            </a:extLst>
          </p:cNvPr>
          <p:cNvSpPr/>
          <p:nvPr/>
        </p:nvSpPr>
        <p:spPr>
          <a:xfrm rot="5400000">
            <a:off x="5166885" y="2959442"/>
            <a:ext cx="345166" cy="80781"/>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7C929D41-DF5F-8F48-8549-8714E89BB7B5}"/>
              </a:ext>
            </a:extLst>
          </p:cNvPr>
          <p:cNvSpPr/>
          <p:nvPr/>
        </p:nvSpPr>
        <p:spPr>
          <a:xfrm>
            <a:off x="5648284" y="1032471"/>
            <a:ext cx="2777203"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Input micro-data</a:t>
            </a:r>
          </a:p>
          <a:p>
            <a:pPr algn="ctr"/>
            <a:r>
              <a:rPr lang="en-GB" sz="1400" dirty="0">
                <a:solidFill>
                  <a:srgbClr val="0E4D9D"/>
                </a:solidFill>
                <a:latin typeface="Arial" panose="020B0604020202020204" pitchFamily="34" charset="0"/>
                <a:cs typeface="Arial" panose="020B0604020202020204" pitchFamily="34" charset="0"/>
              </a:rPr>
              <a:t>(FRS or hypothetical households data)</a:t>
            </a:r>
          </a:p>
        </p:txBody>
      </p:sp>
      <p:sp>
        <p:nvSpPr>
          <p:cNvPr id="39" name="Rounded Rectangle 38">
            <a:extLst>
              <a:ext uri="{FF2B5EF4-FFF2-40B4-BE49-F238E27FC236}">
                <a16:creationId xmlns:a16="http://schemas.microsoft.com/office/drawing/2014/main" id="{FC88D686-3EF7-9747-BF25-4AB6335C98C8}"/>
              </a:ext>
            </a:extLst>
          </p:cNvPr>
          <p:cNvSpPr/>
          <p:nvPr/>
        </p:nvSpPr>
        <p:spPr>
          <a:xfrm>
            <a:off x="3208345" y="2199383"/>
            <a:ext cx="4425053" cy="66461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Policy simulations</a:t>
            </a:r>
          </a:p>
          <a:p>
            <a:pPr algn="ctr"/>
            <a:r>
              <a:rPr lang="en-GB" sz="1400" dirty="0">
                <a:solidFill>
                  <a:srgbClr val="0E4D9D"/>
                </a:solidFill>
                <a:latin typeface="Arial" panose="020B0604020202020204" pitchFamily="34" charset="0"/>
                <a:cs typeface="Arial" panose="020B0604020202020204" pitchFamily="34" charset="0"/>
              </a:rPr>
              <a:t>(EUROMOD software)</a:t>
            </a:r>
          </a:p>
        </p:txBody>
      </p:sp>
      <p:sp>
        <p:nvSpPr>
          <p:cNvPr id="40" name="Right Arrow 39">
            <a:extLst>
              <a:ext uri="{FF2B5EF4-FFF2-40B4-BE49-F238E27FC236}">
                <a16:creationId xmlns:a16="http://schemas.microsoft.com/office/drawing/2014/main" id="{ADE2B09A-7668-7341-B3E5-B5504D01E6F7}"/>
              </a:ext>
            </a:extLst>
          </p:cNvPr>
          <p:cNvSpPr/>
          <p:nvPr/>
        </p:nvSpPr>
        <p:spPr>
          <a:xfrm rot="5400000">
            <a:off x="5202624" y="3886796"/>
            <a:ext cx="271643" cy="9017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96C506A0-B2AF-7540-BF9C-8C35FB3F54A5}"/>
              </a:ext>
            </a:extLst>
          </p:cNvPr>
          <p:cNvSpPr/>
          <p:nvPr/>
        </p:nvSpPr>
        <p:spPr>
          <a:xfrm>
            <a:off x="3262816" y="4085906"/>
            <a:ext cx="4425053" cy="55050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Tools for analysis: Statistics Presenter</a:t>
            </a:r>
          </a:p>
          <a:p>
            <a:pPr algn="ctr"/>
            <a:r>
              <a:rPr lang="en-GB" sz="1400" dirty="0">
                <a:solidFill>
                  <a:srgbClr val="0E4D9D"/>
                </a:solidFill>
                <a:latin typeface="Arial" panose="020B0604020202020204" pitchFamily="34" charset="0"/>
                <a:cs typeface="Arial" panose="020B0604020202020204" pitchFamily="34" charset="0"/>
              </a:rPr>
              <a:t>(or statistical software e.g. Stata)</a:t>
            </a:r>
          </a:p>
        </p:txBody>
      </p:sp>
      <p:sp>
        <p:nvSpPr>
          <p:cNvPr id="42" name="Rounded Rectangle 41">
            <a:extLst>
              <a:ext uri="{FF2B5EF4-FFF2-40B4-BE49-F238E27FC236}">
                <a16:creationId xmlns:a16="http://schemas.microsoft.com/office/drawing/2014/main" id="{C85B0A18-E746-F841-A312-AD72A37EAB65}"/>
              </a:ext>
            </a:extLst>
          </p:cNvPr>
          <p:cNvSpPr/>
          <p:nvPr/>
        </p:nvSpPr>
        <p:spPr>
          <a:xfrm>
            <a:off x="3240910" y="3213732"/>
            <a:ext cx="4425053" cy="58233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Output micro-data  = </a:t>
            </a:r>
          </a:p>
          <a:p>
            <a:pPr algn="ctr"/>
            <a:r>
              <a:rPr lang="en-GB" sz="1400" dirty="0">
                <a:solidFill>
                  <a:srgbClr val="0E4D9D"/>
                </a:solidFill>
                <a:latin typeface="Arial" panose="020B0604020202020204" pitchFamily="34" charset="0"/>
                <a:cs typeface="Arial" panose="020B0604020202020204" pitchFamily="34" charset="0"/>
              </a:rPr>
              <a:t>input micro-data  + additional simulated variables</a:t>
            </a:r>
          </a:p>
        </p:txBody>
      </p:sp>
      <p:sp>
        <p:nvSpPr>
          <p:cNvPr id="43" name="Right Arrow 42">
            <a:extLst>
              <a:ext uri="{FF2B5EF4-FFF2-40B4-BE49-F238E27FC236}">
                <a16:creationId xmlns:a16="http://schemas.microsoft.com/office/drawing/2014/main" id="{9312B410-DD8A-0E4D-BE94-9DD3501539D6}"/>
              </a:ext>
            </a:extLst>
          </p:cNvPr>
          <p:cNvSpPr/>
          <p:nvPr/>
        </p:nvSpPr>
        <p:spPr>
          <a:xfrm rot="5400000">
            <a:off x="6560376" y="818458"/>
            <a:ext cx="310818" cy="54006"/>
          </a:xfrm>
          <a:prstGeom prst="rightArrow">
            <a:avLst/>
          </a:prstGeom>
          <a:solidFill>
            <a:srgbClr val="1D347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4" name="Rounded Rectangle 43">
            <a:extLst>
              <a:ext uri="{FF2B5EF4-FFF2-40B4-BE49-F238E27FC236}">
                <a16:creationId xmlns:a16="http://schemas.microsoft.com/office/drawing/2014/main" id="{6DF63D4D-73CC-F54E-BE03-60AEF01B035F}"/>
              </a:ext>
            </a:extLst>
          </p:cNvPr>
          <p:cNvSpPr/>
          <p:nvPr/>
        </p:nvSpPr>
        <p:spPr>
          <a:xfrm>
            <a:off x="5648284" y="82338"/>
            <a:ext cx="2777203" cy="607714"/>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2">
                    <a:lumMod val="25000"/>
                  </a:schemeClr>
                </a:solidFill>
                <a:latin typeface="Arial" panose="020B0604020202020204" pitchFamily="34" charset="0"/>
                <a:cs typeface="Arial" panose="020B0604020202020204" pitchFamily="34" charset="0"/>
              </a:rPr>
              <a:t>Original micro-data</a:t>
            </a:r>
          </a:p>
          <a:p>
            <a:pPr algn="ctr"/>
            <a:r>
              <a:rPr lang="en-GB" sz="1400" dirty="0">
                <a:solidFill>
                  <a:schemeClr val="bg2">
                    <a:lumMod val="25000"/>
                  </a:schemeClr>
                </a:solidFill>
                <a:latin typeface="Arial" panose="020B0604020202020204" pitchFamily="34" charset="0"/>
                <a:cs typeface="Arial" panose="020B0604020202020204" pitchFamily="34" charset="0"/>
              </a:rPr>
              <a:t>(FRS for the UK)</a:t>
            </a:r>
          </a:p>
        </p:txBody>
      </p:sp>
      <p:sp>
        <p:nvSpPr>
          <p:cNvPr id="45" name="Right Arrow 44">
            <a:extLst>
              <a:ext uri="{FF2B5EF4-FFF2-40B4-BE49-F238E27FC236}">
                <a16:creationId xmlns:a16="http://schemas.microsoft.com/office/drawing/2014/main" id="{0455D645-4934-8943-B1E8-F0AB951BCB83}"/>
              </a:ext>
            </a:extLst>
          </p:cNvPr>
          <p:cNvSpPr/>
          <p:nvPr/>
        </p:nvSpPr>
        <p:spPr>
          <a:xfrm rot="10800000" flipV="1">
            <a:off x="4866564" y="1429873"/>
            <a:ext cx="764476" cy="45720"/>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840CD5B-AFF2-2145-A15F-A77318F25342}"/>
              </a:ext>
            </a:extLst>
          </p:cNvPr>
          <p:cNvSpPr/>
          <p:nvPr/>
        </p:nvSpPr>
        <p:spPr>
          <a:xfrm rot="5400000">
            <a:off x="3978592" y="623174"/>
            <a:ext cx="2822946" cy="5380547"/>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4D9AFB-F106-D44F-A11B-B6C3779EEBDB}"/>
              </a:ext>
            </a:extLst>
          </p:cNvPr>
          <p:cNvSpPr/>
          <p:nvPr/>
        </p:nvSpPr>
        <p:spPr>
          <a:xfrm>
            <a:off x="4863517" y="3246"/>
            <a:ext cx="3979723" cy="1898728"/>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127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normAutofit fontScale="90000"/>
          </a:bodyPr>
          <a:lstStyle/>
          <a:p>
            <a:r>
              <a:rPr lang="en-GB" dirty="0"/>
              <a:t>Introduction: static tax-benefit models, distributional analysis and the UKMOD project</a:t>
            </a:r>
          </a:p>
        </p:txBody>
      </p:sp>
    </p:spTree>
    <p:extLst>
      <p:ext uri="{BB962C8B-B14F-4D97-AF65-F5344CB8AC3E}">
        <p14:creationId xmlns:p14="http://schemas.microsoft.com/office/powerpoint/2010/main" val="10396546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3CEFB0-DA3D-4C36-8DE5-F7DDCD64F0FD}"/>
              </a:ext>
            </a:extLst>
          </p:cNvPr>
          <p:cNvPicPr>
            <a:picLocks noChangeAspect="1"/>
          </p:cNvPicPr>
          <p:nvPr/>
        </p:nvPicPr>
        <p:blipFill>
          <a:blip r:embed="rId2"/>
          <a:stretch>
            <a:fillRect/>
          </a:stretch>
        </p:blipFill>
        <p:spPr>
          <a:xfrm>
            <a:off x="323528" y="1039300"/>
            <a:ext cx="8528845" cy="5263834"/>
          </a:xfrm>
          <a:prstGeom prst="rect">
            <a:avLst/>
          </a:prstGeom>
        </p:spPr>
      </p:pic>
      <p:sp>
        <p:nvSpPr>
          <p:cNvPr id="2" name="Title 1"/>
          <p:cNvSpPr>
            <a:spLocks noGrp="1"/>
          </p:cNvSpPr>
          <p:nvPr>
            <p:ph type="title"/>
          </p:nvPr>
        </p:nvSpPr>
        <p:spPr>
          <a:xfrm>
            <a:off x="467544" y="35773"/>
            <a:ext cx="8229600" cy="1143000"/>
          </a:xfrm>
        </p:spPr>
        <p:txBody>
          <a:bodyPr>
            <a:normAutofit/>
          </a:bodyPr>
          <a:lstStyle/>
          <a:p>
            <a:r>
              <a:rPr lang="en-GB" dirty="0"/>
              <a:t>Linking the model to the UI (1)</a:t>
            </a:r>
          </a:p>
        </p:txBody>
      </p:sp>
      <p:sp>
        <p:nvSpPr>
          <p:cNvPr id="4" name="Slide Number Placeholder 3"/>
          <p:cNvSpPr>
            <a:spLocks noGrp="1"/>
          </p:cNvSpPr>
          <p:nvPr>
            <p:ph type="sldNum" sz="quarter" idx="12"/>
          </p:nvPr>
        </p:nvSpPr>
        <p:spPr/>
        <p:txBody>
          <a:bodyPr/>
          <a:lstStyle/>
          <a:p>
            <a:fld id="{C48A8FB8-C411-4B7B-B8DF-3C88CBE8C9E0}" type="slidenum">
              <a:rPr lang="en-GB" smtClean="0"/>
              <a:t>50</a:t>
            </a:fld>
            <a:endParaRPr lang="en-GB"/>
          </a:p>
        </p:txBody>
      </p:sp>
      <p:sp>
        <p:nvSpPr>
          <p:cNvPr id="6" name="Oval 5"/>
          <p:cNvSpPr/>
          <p:nvPr/>
        </p:nvSpPr>
        <p:spPr>
          <a:xfrm>
            <a:off x="179512" y="2564904"/>
            <a:ext cx="1224136" cy="4783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pic>
        <p:nvPicPr>
          <p:cNvPr id="11" name="Picture 10">
            <a:extLst>
              <a:ext uri="{FF2B5EF4-FFF2-40B4-BE49-F238E27FC236}">
                <a16:creationId xmlns:a16="http://schemas.microsoft.com/office/drawing/2014/main" id="{F6E298A7-F2B1-4AF9-9ADE-3347CA642CFE}"/>
              </a:ext>
            </a:extLst>
          </p:cNvPr>
          <p:cNvPicPr>
            <a:picLocks noChangeAspect="1"/>
          </p:cNvPicPr>
          <p:nvPr/>
        </p:nvPicPr>
        <p:blipFill>
          <a:blip r:embed="rId3"/>
          <a:stretch>
            <a:fillRect/>
          </a:stretch>
        </p:blipFill>
        <p:spPr>
          <a:xfrm>
            <a:off x="682948" y="3717398"/>
            <a:ext cx="8039100" cy="1285875"/>
          </a:xfrm>
          <a:prstGeom prst="rect">
            <a:avLst/>
          </a:prstGeom>
        </p:spPr>
      </p:pic>
    </p:spTree>
    <p:extLst>
      <p:ext uri="{BB962C8B-B14F-4D97-AF65-F5344CB8AC3E}">
        <p14:creationId xmlns:p14="http://schemas.microsoft.com/office/powerpoint/2010/main" val="286819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773"/>
            <a:ext cx="8229600" cy="1143000"/>
          </a:xfrm>
        </p:spPr>
        <p:txBody>
          <a:bodyPr>
            <a:normAutofit/>
          </a:bodyPr>
          <a:lstStyle/>
          <a:p>
            <a:r>
              <a:rPr lang="en-GB" dirty="0"/>
              <a:t>Linking the model to the UI (2)</a:t>
            </a:r>
          </a:p>
        </p:txBody>
      </p:sp>
      <p:sp>
        <p:nvSpPr>
          <p:cNvPr id="4" name="Slide Number Placeholder 3"/>
          <p:cNvSpPr>
            <a:spLocks noGrp="1"/>
          </p:cNvSpPr>
          <p:nvPr>
            <p:ph type="sldNum" sz="quarter" idx="12"/>
          </p:nvPr>
        </p:nvSpPr>
        <p:spPr/>
        <p:txBody>
          <a:bodyPr/>
          <a:lstStyle/>
          <a:p>
            <a:fld id="{C48A8FB8-C411-4B7B-B8DF-3C88CBE8C9E0}" type="slidenum">
              <a:rPr lang="en-GB" smtClean="0"/>
              <a:t>51</a:t>
            </a:fld>
            <a:endParaRPr lang="en-GB"/>
          </a:p>
        </p:txBody>
      </p:sp>
      <p:pic>
        <p:nvPicPr>
          <p:cNvPr id="8" name="Picture 7">
            <a:extLst>
              <a:ext uri="{FF2B5EF4-FFF2-40B4-BE49-F238E27FC236}">
                <a16:creationId xmlns:a16="http://schemas.microsoft.com/office/drawing/2014/main" id="{21C4CFD7-C6E3-4266-BA5A-ABA1001669D4}"/>
              </a:ext>
            </a:extLst>
          </p:cNvPr>
          <p:cNvPicPr>
            <a:picLocks noChangeAspect="1"/>
          </p:cNvPicPr>
          <p:nvPr/>
        </p:nvPicPr>
        <p:blipFill>
          <a:blip r:embed="rId2"/>
          <a:stretch>
            <a:fillRect/>
          </a:stretch>
        </p:blipFill>
        <p:spPr>
          <a:xfrm>
            <a:off x="323528" y="1039300"/>
            <a:ext cx="8528845" cy="5263834"/>
          </a:xfrm>
          <a:prstGeom prst="rect">
            <a:avLst/>
          </a:prstGeom>
        </p:spPr>
      </p:pic>
      <p:sp>
        <p:nvSpPr>
          <p:cNvPr id="9" name="Oval 8">
            <a:extLst>
              <a:ext uri="{FF2B5EF4-FFF2-40B4-BE49-F238E27FC236}">
                <a16:creationId xmlns:a16="http://schemas.microsoft.com/office/drawing/2014/main" id="{72A2E613-E8FC-4640-B926-2297C0F8881E}"/>
              </a:ext>
            </a:extLst>
          </p:cNvPr>
          <p:cNvSpPr/>
          <p:nvPr/>
        </p:nvSpPr>
        <p:spPr>
          <a:xfrm>
            <a:off x="179512" y="2950681"/>
            <a:ext cx="1728192" cy="4783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pic>
        <p:nvPicPr>
          <p:cNvPr id="7" name="Picture 6">
            <a:extLst>
              <a:ext uri="{FF2B5EF4-FFF2-40B4-BE49-F238E27FC236}">
                <a16:creationId xmlns:a16="http://schemas.microsoft.com/office/drawing/2014/main" id="{04457D4E-D50D-460A-96A1-A6F1EC1F5C68}"/>
              </a:ext>
            </a:extLst>
          </p:cNvPr>
          <p:cNvPicPr>
            <a:picLocks noChangeAspect="1"/>
          </p:cNvPicPr>
          <p:nvPr/>
        </p:nvPicPr>
        <p:blipFill>
          <a:blip r:embed="rId3"/>
          <a:stretch>
            <a:fillRect/>
          </a:stretch>
        </p:blipFill>
        <p:spPr>
          <a:xfrm>
            <a:off x="2428875" y="1781175"/>
            <a:ext cx="4286250" cy="3295650"/>
          </a:xfrm>
          <a:prstGeom prst="rect">
            <a:avLst/>
          </a:prstGeom>
        </p:spPr>
      </p:pic>
    </p:spTree>
    <p:extLst>
      <p:ext uri="{BB962C8B-B14F-4D97-AF65-F5344CB8AC3E}">
        <p14:creationId xmlns:p14="http://schemas.microsoft.com/office/powerpoint/2010/main" val="278849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7C2503-C4A5-4678-A53A-BA90F88DCB93}"/>
              </a:ext>
            </a:extLst>
          </p:cNvPr>
          <p:cNvPicPr>
            <a:picLocks noChangeAspect="1"/>
          </p:cNvPicPr>
          <p:nvPr/>
        </p:nvPicPr>
        <p:blipFill>
          <a:blip r:embed="rId3"/>
          <a:stretch>
            <a:fillRect/>
          </a:stretch>
        </p:blipFill>
        <p:spPr>
          <a:xfrm>
            <a:off x="242707" y="2875946"/>
            <a:ext cx="8505757" cy="1297639"/>
          </a:xfrm>
          <a:prstGeom prst="rect">
            <a:avLst/>
          </a:prstGeom>
          <a:ln>
            <a:solidFill>
              <a:srgbClr val="0070C0"/>
            </a:solidFill>
          </a:ln>
        </p:spPr>
      </p:pic>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User Interface (UI)</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52</a:t>
            </a:fld>
            <a:endParaRPr lang="en-GB" dirty="0"/>
          </a:p>
        </p:txBody>
      </p:sp>
      <p:grpSp>
        <p:nvGrpSpPr>
          <p:cNvPr id="21" name="Group 11"/>
          <p:cNvGrpSpPr/>
          <p:nvPr/>
        </p:nvGrpSpPr>
        <p:grpSpPr>
          <a:xfrm>
            <a:off x="369225" y="4164102"/>
            <a:ext cx="1789141" cy="1008112"/>
            <a:chOff x="467544" y="1916832"/>
            <a:chExt cx="1789141" cy="1008112"/>
          </a:xfrm>
        </p:grpSpPr>
        <p:sp>
          <p:nvSpPr>
            <p:cNvPr id="22" name="Down Arrow 21"/>
            <p:cNvSpPr/>
            <p:nvPr/>
          </p:nvSpPr>
          <p:spPr>
            <a:xfrm rot="10800000">
              <a:off x="467544" y="1916832"/>
              <a:ext cx="288032" cy="1008112"/>
            </a:xfrm>
            <a:prstGeom prst="down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23" name="TextBox 22"/>
            <p:cNvSpPr txBox="1"/>
            <p:nvPr/>
          </p:nvSpPr>
          <p:spPr>
            <a:xfrm>
              <a:off x="736089" y="2251611"/>
              <a:ext cx="1520596"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Run button</a:t>
              </a:r>
            </a:p>
          </p:txBody>
        </p:sp>
      </p:grpSp>
      <p:grpSp>
        <p:nvGrpSpPr>
          <p:cNvPr id="24" name="Group 14"/>
          <p:cNvGrpSpPr/>
          <p:nvPr/>
        </p:nvGrpSpPr>
        <p:grpSpPr>
          <a:xfrm>
            <a:off x="3400478" y="2172233"/>
            <a:ext cx="2252658" cy="628865"/>
            <a:chOff x="4623598" y="1185472"/>
            <a:chExt cx="2252658" cy="628865"/>
          </a:xfrm>
          <a:solidFill>
            <a:schemeClr val="tx1"/>
          </a:solidFill>
        </p:grpSpPr>
        <p:sp>
          <p:nvSpPr>
            <p:cNvPr id="25" name="Right Arrow 24"/>
            <p:cNvSpPr/>
            <p:nvPr/>
          </p:nvSpPr>
          <p:spPr>
            <a:xfrm rot="5400000" flipV="1">
              <a:off x="4463387" y="1345683"/>
              <a:ext cx="628865" cy="308444"/>
            </a:xfrm>
            <a:prstGeom prst="right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26" name="TextBox 25"/>
            <p:cNvSpPr txBox="1"/>
            <p:nvPr/>
          </p:nvSpPr>
          <p:spPr>
            <a:xfrm>
              <a:off x="5076056" y="1268760"/>
              <a:ext cx="1800200"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Ribbon bar</a:t>
              </a:r>
            </a:p>
          </p:txBody>
        </p:sp>
      </p:grpSp>
      <p:grpSp>
        <p:nvGrpSpPr>
          <p:cNvPr id="27" name="Group 17"/>
          <p:cNvGrpSpPr/>
          <p:nvPr/>
        </p:nvGrpSpPr>
        <p:grpSpPr>
          <a:xfrm>
            <a:off x="3234728" y="3316227"/>
            <a:ext cx="3292554" cy="397436"/>
            <a:chOff x="3029456" y="2162243"/>
            <a:chExt cx="1978312" cy="397436"/>
          </a:xfrm>
        </p:grpSpPr>
        <p:sp>
          <p:nvSpPr>
            <p:cNvPr id="28" name="Down Arrow 27"/>
            <p:cNvSpPr/>
            <p:nvPr/>
          </p:nvSpPr>
          <p:spPr>
            <a:xfrm rot="5400000">
              <a:off x="3147467" y="2044232"/>
              <a:ext cx="397436" cy="633457"/>
            </a:xfrm>
            <a:prstGeom prst="down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29" name="TextBox 28"/>
            <p:cNvSpPr txBox="1"/>
            <p:nvPr/>
          </p:nvSpPr>
          <p:spPr>
            <a:xfrm>
              <a:off x="3737505" y="2172045"/>
              <a:ext cx="1270263"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Country models</a:t>
              </a:r>
            </a:p>
          </p:txBody>
        </p:sp>
      </p:grpSp>
      <p:sp>
        <p:nvSpPr>
          <p:cNvPr id="15" name="Oval 14"/>
          <p:cNvSpPr/>
          <p:nvPr/>
        </p:nvSpPr>
        <p:spPr>
          <a:xfrm>
            <a:off x="153201" y="2934334"/>
            <a:ext cx="720080" cy="1152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2D04-1327-4B41-B921-DE306C6F4FF8}"/>
              </a:ext>
            </a:extLst>
          </p:cNvPr>
          <p:cNvSpPr>
            <a:spLocks noGrp="1"/>
          </p:cNvSpPr>
          <p:nvPr>
            <p:ph type="title"/>
          </p:nvPr>
        </p:nvSpPr>
        <p:spPr>
          <a:xfrm>
            <a:off x="722313" y="4820550"/>
            <a:ext cx="7772400" cy="1362075"/>
          </a:xfrm>
        </p:spPr>
        <p:txBody>
          <a:bodyPr>
            <a:noAutofit/>
          </a:bodyPr>
          <a:lstStyle/>
          <a:p>
            <a:r>
              <a:rPr lang="en-US" sz="3600" dirty="0"/>
              <a:t>Running UKMOD &amp; </a:t>
            </a:r>
            <a:br>
              <a:rPr lang="en-US" sz="3600" dirty="0"/>
            </a:br>
            <a:r>
              <a:rPr lang="en-US" sz="3600" dirty="0"/>
              <a:t>Producing output data</a:t>
            </a:r>
          </a:p>
        </p:txBody>
      </p:sp>
      <p:sp>
        <p:nvSpPr>
          <p:cNvPr id="4" name="Slide Number Placeholder 3">
            <a:extLst>
              <a:ext uri="{FF2B5EF4-FFF2-40B4-BE49-F238E27FC236}">
                <a16:creationId xmlns:a16="http://schemas.microsoft.com/office/drawing/2014/main" id="{469172C0-60D9-0B46-A53F-DBDB7542D5BC}"/>
              </a:ext>
            </a:extLst>
          </p:cNvPr>
          <p:cNvSpPr>
            <a:spLocks noGrp="1"/>
          </p:cNvSpPr>
          <p:nvPr>
            <p:ph type="sldNum" sz="quarter" idx="12"/>
          </p:nvPr>
        </p:nvSpPr>
        <p:spPr/>
        <p:txBody>
          <a:bodyPr/>
          <a:lstStyle/>
          <a:p>
            <a:fld id="{C48A8FB8-C411-4B7B-B8DF-3C88CBE8C9E0}" type="slidenum">
              <a:rPr lang="en-GB" smtClean="0"/>
              <a:t>53</a:t>
            </a:fld>
            <a:endParaRPr lang="en-GB"/>
          </a:p>
        </p:txBody>
      </p:sp>
      <p:sp>
        <p:nvSpPr>
          <p:cNvPr id="34" name="Right Arrow 33">
            <a:extLst>
              <a:ext uri="{FF2B5EF4-FFF2-40B4-BE49-F238E27FC236}">
                <a16:creationId xmlns:a16="http://schemas.microsoft.com/office/drawing/2014/main" id="{55976B84-AC59-104D-8146-C69E67598CFB}"/>
              </a:ext>
            </a:extLst>
          </p:cNvPr>
          <p:cNvSpPr/>
          <p:nvPr/>
        </p:nvSpPr>
        <p:spPr>
          <a:xfrm rot="5400000">
            <a:off x="3599550" y="1967126"/>
            <a:ext cx="364208"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3E6087C9-8A71-0744-A2B8-B54B64FD0970}"/>
              </a:ext>
            </a:extLst>
          </p:cNvPr>
          <p:cNvSpPr/>
          <p:nvPr/>
        </p:nvSpPr>
        <p:spPr>
          <a:xfrm>
            <a:off x="1763688" y="1032471"/>
            <a:ext cx="3085695"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Model: Tax-benefit policy code</a:t>
            </a:r>
          </a:p>
          <a:p>
            <a:pPr algn="ctr"/>
            <a:r>
              <a:rPr lang="en-GB" sz="1400" dirty="0">
                <a:solidFill>
                  <a:srgbClr val="0E4D9D"/>
                </a:solidFill>
                <a:latin typeface="Arial" panose="020B0604020202020204" pitchFamily="34" charset="0"/>
                <a:cs typeface="Arial" panose="020B0604020202020204" pitchFamily="34" charset="0"/>
              </a:rPr>
              <a:t>(via the EUROMOD User Interface)</a:t>
            </a:r>
          </a:p>
        </p:txBody>
      </p:sp>
      <p:sp>
        <p:nvSpPr>
          <p:cNvPr id="36" name="Right Arrow 35">
            <a:extLst>
              <a:ext uri="{FF2B5EF4-FFF2-40B4-BE49-F238E27FC236}">
                <a16:creationId xmlns:a16="http://schemas.microsoft.com/office/drawing/2014/main" id="{242680A9-E932-CF43-B6E0-C7193E27B1CF}"/>
              </a:ext>
            </a:extLst>
          </p:cNvPr>
          <p:cNvSpPr/>
          <p:nvPr/>
        </p:nvSpPr>
        <p:spPr>
          <a:xfrm rot="5400000">
            <a:off x="6532933" y="1966378"/>
            <a:ext cx="365703"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7" name="Right Arrow 36">
            <a:extLst>
              <a:ext uri="{FF2B5EF4-FFF2-40B4-BE49-F238E27FC236}">
                <a16:creationId xmlns:a16="http://schemas.microsoft.com/office/drawing/2014/main" id="{612EE1A3-ED97-0D47-987D-191231A780F6}"/>
              </a:ext>
            </a:extLst>
          </p:cNvPr>
          <p:cNvSpPr/>
          <p:nvPr/>
        </p:nvSpPr>
        <p:spPr>
          <a:xfrm rot="5400000">
            <a:off x="5166885" y="2959442"/>
            <a:ext cx="345166" cy="80781"/>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7C929D41-DF5F-8F48-8549-8714E89BB7B5}"/>
              </a:ext>
            </a:extLst>
          </p:cNvPr>
          <p:cNvSpPr/>
          <p:nvPr/>
        </p:nvSpPr>
        <p:spPr>
          <a:xfrm>
            <a:off x="5648284" y="1032471"/>
            <a:ext cx="2777203"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Input micro-data</a:t>
            </a:r>
          </a:p>
          <a:p>
            <a:pPr algn="ctr"/>
            <a:r>
              <a:rPr lang="en-GB" sz="1400" dirty="0">
                <a:solidFill>
                  <a:srgbClr val="0E4D9D"/>
                </a:solidFill>
                <a:latin typeface="Arial" panose="020B0604020202020204" pitchFamily="34" charset="0"/>
                <a:cs typeface="Arial" panose="020B0604020202020204" pitchFamily="34" charset="0"/>
              </a:rPr>
              <a:t>(FRS or hypothetical households data)</a:t>
            </a:r>
          </a:p>
        </p:txBody>
      </p:sp>
      <p:sp>
        <p:nvSpPr>
          <p:cNvPr id="39" name="Rounded Rectangle 38">
            <a:extLst>
              <a:ext uri="{FF2B5EF4-FFF2-40B4-BE49-F238E27FC236}">
                <a16:creationId xmlns:a16="http://schemas.microsoft.com/office/drawing/2014/main" id="{FC88D686-3EF7-9747-BF25-4AB6335C98C8}"/>
              </a:ext>
            </a:extLst>
          </p:cNvPr>
          <p:cNvSpPr/>
          <p:nvPr/>
        </p:nvSpPr>
        <p:spPr>
          <a:xfrm>
            <a:off x="3208345" y="2199383"/>
            <a:ext cx="4425053" cy="66461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Policy simulations</a:t>
            </a:r>
          </a:p>
          <a:p>
            <a:pPr algn="ctr"/>
            <a:r>
              <a:rPr lang="en-GB" sz="1400" dirty="0">
                <a:solidFill>
                  <a:srgbClr val="0E4D9D"/>
                </a:solidFill>
                <a:latin typeface="Arial" panose="020B0604020202020204" pitchFamily="34" charset="0"/>
                <a:cs typeface="Arial" panose="020B0604020202020204" pitchFamily="34" charset="0"/>
              </a:rPr>
              <a:t>(EUROMOD software)</a:t>
            </a:r>
          </a:p>
        </p:txBody>
      </p:sp>
      <p:sp>
        <p:nvSpPr>
          <p:cNvPr id="40" name="Right Arrow 39">
            <a:extLst>
              <a:ext uri="{FF2B5EF4-FFF2-40B4-BE49-F238E27FC236}">
                <a16:creationId xmlns:a16="http://schemas.microsoft.com/office/drawing/2014/main" id="{ADE2B09A-7668-7341-B3E5-B5504D01E6F7}"/>
              </a:ext>
            </a:extLst>
          </p:cNvPr>
          <p:cNvSpPr/>
          <p:nvPr/>
        </p:nvSpPr>
        <p:spPr>
          <a:xfrm rot="5400000">
            <a:off x="5202624" y="3886796"/>
            <a:ext cx="271643" cy="9017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96C506A0-B2AF-7540-BF9C-8C35FB3F54A5}"/>
              </a:ext>
            </a:extLst>
          </p:cNvPr>
          <p:cNvSpPr/>
          <p:nvPr/>
        </p:nvSpPr>
        <p:spPr>
          <a:xfrm>
            <a:off x="3262816" y="4085906"/>
            <a:ext cx="4425053" cy="55050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Tools for analysis: Statistics Presenter</a:t>
            </a:r>
          </a:p>
          <a:p>
            <a:pPr algn="ctr"/>
            <a:r>
              <a:rPr lang="en-GB" sz="1400" dirty="0">
                <a:solidFill>
                  <a:srgbClr val="0E4D9D"/>
                </a:solidFill>
                <a:latin typeface="Arial" panose="020B0604020202020204" pitchFamily="34" charset="0"/>
                <a:cs typeface="Arial" panose="020B0604020202020204" pitchFamily="34" charset="0"/>
              </a:rPr>
              <a:t>(or statistical software e.g. Stata)</a:t>
            </a:r>
          </a:p>
        </p:txBody>
      </p:sp>
      <p:sp>
        <p:nvSpPr>
          <p:cNvPr id="42" name="Rounded Rectangle 41">
            <a:extLst>
              <a:ext uri="{FF2B5EF4-FFF2-40B4-BE49-F238E27FC236}">
                <a16:creationId xmlns:a16="http://schemas.microsoft.com/office/drawing/2014/main" id="{C85B0A18-E746-F841-A312-AD72A37EAB65}"/>
              </a:ext>
            </a:extLst>
          </p:cNvPr>
          <p:cNvSpPr/>
          <p:nvPr/>
        </p:nvSpPr>
        <p:spPr>
          <a:xfrm>
            <a:off x="3240910" y="3213732"/>
            <a:ext cx="4425053" cy="58233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Output micro-data  = </a:t>
            </a:r>
          </a:p>
          <a:p>
            <a:pPr algn="ctr"/>
            <a:r>
              <a:rPr lang="en-GB" sz="1400" dirty="0">
                <a:solidFill>
                  <a:srgbClr val="0E4D9D"/>
                </a:solidFill>
                <a:latin typeface="Arial" panose="020B0604020202020204" pitchFamily="34" charset="0"/>
                <a:cs typeface="Arial" panose="020B0604020202020204" pitchFamily="34" charset="0"/>
              </a:rPr>
              <a:t>input micro-data  + additional simulated variables</a:t>
            </a:r>
          </a:p>
        </p:txBody>
      </p:sp>
      <p:sp>
        <p:nvSpPr>
          <p:cNvPr id="43" name="Right Arrow 42">
            <a:extLst>
              <a:ext uri="{FF2B5EF4-FFF2-40B4-BE49-F238E27FC236}">
                <a16:creationId xmlns:a16="http://schemas.microsoft.com/office/drawing/2014/main" id="{9312B410-DD8A-0E4D-BE94-9DD3501539D6}"/>
              </a:ext>
            </a:extLst>
          </p:cNvPr>
          <p:cNvSpPr/>
          <p:nvPr/>
        </p:nvSpPr>
        <p:spPr>
          <a:xfrm rot="5400000">
            <a:off x="6560376" y="818458"/>
            <a:ext cx="310818" cy="54006"/>
          </a:xfrm>
          <a:prstGeom prst="rightArrow">
            <a:avLst/>
          </a:prstGeom>
          <a:solidFill>
            <a:srgbClr val="1D347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4" name="Rounded Rectangle 43">
            <a:extLst>
              <a:ext uri="{FF2B5EF4-FFF2-40B4-BE49-F238E27FC236}">
                <a16:creationId xmlns:a16="http://schemas.microsoft.com/office/drawing/2014/main" id="{6DF63D4D-73CC-F54E-BE03-60AEF01B035F}"/>
              </a:ext>
            </a:extLst>
          </p:cNvPr>
          <p:cNvSpPr/>
          <p:nvPr/>
        </p:nvSpPr>
        <p:spPr>
          <a:xfrm>
            <a:off x="5648284" y="82338"/>
            <a:ext cx="2777203" cy="607714"/>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2">
                    <a:lumMod val="25000"/>
                  </a:schemeClr>
                </a:solidFill>
                <a:latin typeface="Arial" panose="020B0604020202020204" pitchFamily="34" charset="0"/>
                <a:cs typeface="Arial" panose="020B0604020202020204" pitchFamily="34" charset="0"/>
              </a:rPr>
              <a:t>Original micro-data</a:t>
            </a:r>
          </a:p>
          <a:p>
            <a:pPr algn="ctr"/>
            <a:r>
              <a:rPr lang="en-GB" sz="1400" dirty="0">
                <a:solidFill>
                  <a:schemeClr val="bg2">
                    <a:lumMod val="25000"/>
                  </a:schemeClr>
                </a:solidFill>
                <a:latin typeface="Arial" panose="020B0604020202020204" pitchFamily="34" charset="0"/>
                <a:cs typeface="Arial" panose="020B0604020202020204" pitchFamily="34" charset="0"/>
              </a:rPr>
              <a:t>(FRS for the UK)</a:t>
            </a:r>
          </a:p>
        </p:txBody>
      </p:sp>
      <p:sp>
        <p:nvSpPr>
          <p:cNvPr id="45" name="Right Arrow 44">
            <a:extLst>
              <a:ext uri="{FF2B5EF4-FFF2-40B4-BE49-F238E27FC236}">
                <a16:creationId xmlns:a16="http://schemas.microsoft.com/office/drawing/2014/main" id="{0455D645-4934-8943-B1E8-F0AB951BCB83}"/>
              </a:ext>
            </a:extLst>
          </p:cNvPr>
          <p:cNvSpPr/>
          <p:nvPr/>
        </p:nvSpPr>
        <p:spPr>
          <a:xfrm rot="10800000" flipV="1">
            <a:off x="4866564" y="1429873"/>
            <a:ext cx="764476" cy="45720"/>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840CD5B-AFF2-2145-A15F-A77318F25342}"/>
              </a:ext>
            </a:extLst>
          </p:cNvPr>
          <p:cNvSpPr/>
          <p:nvPr/>
        </p:nvSpPr>
        <p:spPr>
          <a:xfrm rot="5400000">
            <a:off x="1485409" y="-1377903"/>
            <a:ext cx="2176234" cy="4932041"/>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4D9AFB-F106-D44F-A11B-B6C3779EEBDB}"/>
              </a:ext>
            </a:extLst>
          </p:cNvPr>
          <p:cNvSpPr/>
          <p:nvPr/>
        </p:nvSpPr>
        <p:spPr>
          <a:xfrm>
            <a:off x="4912757" y="0"/>
            <a:ext cx="3979723" cy="2176233"/>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4337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sz="quarter" idx="12"/>
          </p:nvPr>
        </p:nvSpPr>
        <p:spPr>
          <a:xfrm>
            <a:off x="299254" y="1556792"/>
            <a:ext cx="8784976" cy="1368152"/>
          </a:xfrm>
        </p:spPr>
        <p:txBody>
          <a:bodyPr/>
          <a:lstStyle/>
          <a:p>
            <a:pPr marL="0" indent="0" algn="ctr">
              <a:buNone/>
            </a:pPr>
            <a:endParaRPr lang="en-GB" sz="2400" b="1" dirty="0">
              <a:solidFill>
                <a:srgbClr val="C00000"/>
              </a:solidFill>
            </a:endParaRPr>
          </a:p>
          <a:p>
            <a:pPr marL="0" indent="0" algn="ctr">
              <a:buNone/>
            </a:pPr>
            <a:endParaRPr lang="en-GB" sz="2400" b="1" dirty="0">
              <a:solidFill>
                <a:srgbClr val="C00000"/>
              </a:solidFill>
            </a:endParaRPr>
          </a:p>
          <a:p>
            <a:pPr marL="0" indent="0" algn="ctr">
              <a:buNone/>
            </a:pPr>
            <a:endParaRPr lang="en-GB" sz="2400" b="1" dirty="0">
              <a:solidFill>
                <a:srgbClr val="C00000"/>
              </a:solidFill>
            </a:endParaRPr>
          </a:p>
          <a:p>
            <a:pPr marL="87313" lvl="0" algn="l" fontAlgn="auto">
              <a:spcAft>
                <a:spcPts val="0"/>
              </a:spcAft>
            </a:pPr>
            <a:endParaRPr lang="en-GB" sz="2400" dirty="0">
              <a:solidFill>
                <a:srgbClr val="1F497D">
                  <a:lumMod val="75000"/>
                </a:srgbClr>
              </a:solidFill>
            </a:endParaRPr>
          </a:p>
          <a:p>
            <a:pPr marL="87313" lvl="0" algn="l" fontAlgn="auto">
              <a:spcAft>
                <a:spcPts val="0"/>
              </a:spcAft>
            </a:pPr>
            <a:endParaRPr lang="en-GB" sz="2400" dirty="0">
              <a:solidFill>
                <a:srgbClr val="1F497D">
                  <a:lumMod val="75000"/>
                </a:srgbClr>
              </a:solidFill>
            </a:endParaRPr>
          </a:p>
          <a:p>
            <a:pPr marL="87313" lvl="0" algn="l" fontAlgn="auto">
              <a:spcAft>
                <a:spcPts val="0"/>
              </a:spcAft>
            </a:pPr>
            <a:endParaRPr lang="en-GB" sz="2400" dirty="0">
              <a:solidFill>
                <a:srgbClr val="1F497D">
                  <a:lumMod val="75000"/>
                </a:srgbClr>
              </a:solidFill>
            </a:endParaRPr>
          </a:p>
          <a:p>
            <a:pPr marL="430213" lvl="0" indent="-342900" algn="l" fontAlgn="auto">
              <a:spcAft>
                <a:spcPts val="0"/>
              </a:spcAft>
              <a:buClr>
                <a:srgbClr val="0070C0"/>
              </a:buClr>
              <a:buSzPct val="130000"/>
              <a:buFont typeface="Arial" panose="020B0604020202020204" pitchFamily="34" charset="0"/>
              <a:buChar char="•"/>
            </a:pPr>
            <a:endParaRPr lang="en-GB" sz="2200" dirty="0">
              <a:solidFill>
                <a:schemeClr val="tx1"/>
              </a:solidFill>
            </a:endParaRPr>
          </a:p>
          <a:p>
            <a:pPr marL="430213" lvl="0" indent="-342900" algn="l" fontAlgn="auto">
              <a:spcAft>
                <a:spcPts val="0"/>
              </a:spcAft>
              <a:buClr>
                <a:srgbClr val="0070C0"/>
              </a:buClr>
              <a:buSzPct val="145000"/>
              <a:buFont typeface="Arial" panose="020B0604020202020204" pitchFamily="34" charset="0"/>
              <a:buChar char="•"/>
            </a:pPr>
            <a:r>
              <a:rPr lang="en-GB" sz="2200" dirty="0">
                <a:solidFill>
                  <a:schemeClr val="tx1"/>
                </a:solidFill>
              </a:rPr>
              <a:t>Two ways of Running the model:</a:t>
            </a:r>
          </a:p>
          <a:p>
            <a:pPr marL="887413" lvl="1" indent="-342900" fontAlgn="auto">
              <a:spcAft>
                <a:spcPts val="0"/>
              </a:spcAft>
              <a:buClr>
                <a:srgbClr val="0070C0"/>
              </a:buClr>
              <a:buSzPct val="80000"/>
              <a:buFont typeface="Courier New" panose="02070309020205020404" pitchFamily="49" charset="0"/>
              <a:buChar char="o"/>
            </a:pPr>
            <a:r>
              <a:rPr lang="en-GB" sz="2000" dirty="0">
                <a:latin typeface="Arial" panose="020B0604020202020204" pitchFamily="34" charset="0"/>
                <a:cs typeface="Arial" panose="020B0604020202020204" pitchFamily="34" charset="0"/>
              </a:rPr>
              <a:t>b</a:t>
            </a:r>
            <a:r>
              <a:rPr lang="en-GB" sz="2000" dirty="0">
                <a:solidFill>
                  <a:schemeClr val="tx1"/>
                </a:solidFill>
                <a:latin typeface="Arial" panose="020B0604020202020204" pitchFamily="34" charset="0"/>
                <a:cs typeface="Arial" panose="020B0604020202020204" pitchFamily="34" charset="0"/>
              </a:rPr>
              <a:t>y clicking on button </a:t>
            </a:r>
            <a:r>
              <a:rPr lang="en-GB" sz="2000" i="1" dirty="0">
                <a:solidFill>
                  <a:schemeClr val="tx1"/>
                </a:solidFill>
                <a:latin typeface="Arial" panose="020B0604020202020204" pitchFamily="34" charset="0"/>
                <a:cs typeface="Arial" panose="020B0604020202020204" pitchFamily="34" charset="0"/>
              </a:rPr>
              <a:t>Run UKMOD </a:t>
            </a:r>
          </a:p>
          <a:p>
            <a:pPr marL="887413" lvl="1" indent="-342900" fontAlgn="auto">
              <a:spcAft>
                <a:spcPts val="0"/>
              </a:spcAft>
              <a:buClr>
                <a:srgbClr val="0070C0"/>
              </a:buClr>
              <a:buSzPct val="80000"/>
              <a:buFont typeface="Courier New" panose="02070309020205020404" pitchFamily="49" charset="0"/>
              <a:buChar char="o"/>
            </a:pPr>
            <a:r>
              <a:rPr lang="en-GB" sz="2000" dirty="0">
                <a:latin typeface="Arial" panose="020B0604020202020204" pitchFamily="34" charset="0"/>
                <a:cs typeface="Arial" panose="020B0604020202020204" pitchFamily="34" charset="0"/>
              </a:rPr>
              <a:t>b</a:t>
            </a:r>
            <a:r>
              <a:rPr lang="en-GB" sz="2000" dirty="0">
                <a:solidFill>
                  <a:schemeClr val="tx1"/>
                </a:solidFill>
                <a:latin typeface="Arial" panose="020B0604020202020204" pitchFamily="34" charset="0"/>
                <a:cs typeface="Arial" panose="020B0604020202020204" pitchFamily="34" charset="0"/>
              </a:rPr>
              <a:t>y clicking on a country flag and then clicking on the button </a:t>
            </a:r>
            <a:r>
              <a:rPr lang="en-GB" sz="2000" i="1" dirty="0">
                <a:solidFill>
                  <a:schemeClr val="tx1"/>
                </a:solidFill>
                <a:latin typeface="Arial" panose="020B0604020202020204" pitchFamily="34" charset="0"/>
                <a:cs typeface="Arial" panose="020B0604020202020204" pitchFamily="34" charset="0"/>
              </a:rPr>
              <a:t>Run UKMOD </a:t>
            </a:r>
          </a:p>
          <a:p>
            <a:pPr marL="0" indent="0" algn="l">
              <a:buNone/>
            </a:pPr>
            <a:endParaRPr lang="en-GB" sz="2400" b="1" dirty="0">
              <a:solidFill>
                <a:srgbClr val="C00000"/>
              </a:solidFill>
            </a:endParaRPr>
          </a:p>
          <a:p>
            <a:pPr marL="0" indent="0" algn="ctr">
              <a:buNone/>
            </a:pPr>
            <a:endParaRPr lang="en-GB" sz="2400" b="1" dirty="0">
              <a:solidFill>
                <a:srgbClr val="C00000"/>
              </a:solidFill>
            </a:endParaRPr>
          </a:p>
          <a:p>
            <a:pPr marL="0" indent="0" algn="ctr">
              <a:buNone/>
            </a:pPr>
            <a:endParaRPr lang="en-GB" dirty="0">
              <a:solidFill>
                <a:schemeClr val="tx2">
                  <a:lumMod val="75000"/>
                </a:schemeClr>
              </a:solidFill>
            </a:endParaRPr>
          </a:p>
          <a:p>
            <a:pPr marL="0" indent="0" algn="ctr">
              <a:buNone/>
            </a:pPr>
            <a:endParaRPr lang="en-GB" dirty="0">
              <a:solidFill>
                <a:schemeClr val="tx2">
                  <a:lumMod val="75000"/>
                </a:schemeClr>
              </a:solidFill>
            </a:endParaRPr>
          </a:p>
          <a:p>
            <a:pPr marL="360363" indent="0">
              <a:buNone/>
            </a:pPr>
            <a:endParaRPr lang="en-GB" sz="1800" dirty="0">
              <a:solidFill>
                <a:srgbClr val="C00000"/>
              </a:solidFill>
            </a:endParaRPr>
          </a:p>
          <a:p>
            <a:pPr marL="360363" indent="0">
              <a:buNone/>
            </a:pPr>
            <a:endParaRPr lang="en-GB" sz="1800" dirty="0">
              <a:solidFill>
                <a:srgbClr val="C00000"/>
              </a:solidFill>
            </a:endParaRPr>
          </a:p>
          <a:p>
            <a:pPr marL="373063" indent="-285750"/>
            <a:endParaRPr lang="en-GB" sz="1800" dirty="0">
              <a:solidFill>
                <a:srgbClr val="1F497D">
                  <a:lumMod val="75000"/>
                </a:srgbClr>
              </a:solidFill>
            </a:endParaRPr>
          </a:p>
          <a:p>
            <a:pPr marL="373063" indent="-285750"/>
            <a:endParaRPr lang="en-GB" sz="1800" dirty="0">
              <a:solidFill>
                <a:srgbClr val="1F497D">
                  <a:lumMod val="75000"/>
                </a:srgbClr>
              </a:solidFill>
            </a:endParaRPr>
          </a:p>
          <a:p>
            <a:pPr marL="373063" indent="-285750" algn="l"/>
            <a:endParaRPr lang="en-GB" sz="1800" dirty="0">
              <a:solidFill>
                <a:srgbClr val="1F497D">
                  <a:lumMod val="75000"/>
                </a:srgbClr>
              </a:solidFill>
            </a:endParaRPr>
          </a:p>
        </p:txBody>
      </p:sp>
      <p:sp>
        <p:nvSpPr>
          <p:cNvPr id="3" name="Content Placeholder 2"/>
          <p:cNvSpPr>
            <a:spLocks noGrp="1"/>
          </p:cNvSpPr>
          <p:nvPr>
            <p:ph sz="quarter" idx="12"/>
          </p:nvPr>
        </p:nvSpPr>
        <p:spPr>
          <a:xfrm>
            <a:off x="299254" y="2996952"/>
            <a:ext cx="8665234" cy="2664662"/>
          </a:xfrm>
        </p:spPr>
        <p:txBody>
          <a:bodyPr/>
          <a:lstStyle/>
          <a:p>
            <a:pPr marL="0" indent="0" algn="ctr">
              <a:buNone/>
            </a:pPr>
            <a:endParaRPr lang="en-GB" sz="2400" b="1" dirty="0">
              <a:solidFill>
                <a:srgbClr val="C00000"/>
              </a:solidFill>
            </a:endParaRPr>
          </a:p>
          <a:p>
            <a:pPr marL="0" indent="0" algn="ctr">
              <a:buNone/>
            </a:pPr>
            <a:endParaRPr lang="en-GB" sz="2400" b="1" dirty="0">
              <a:solidFill>
                <a:srgbClr val="C00000"/>
              </a:solidFill>
            </a:endParaRPr>
          </a:p>
          <a:p>
            <a:pPr marL="0" indent="0" algn="ctr">
              <a:buNone/>
            </a:pPr>
            <a:endParaRPr lang="en-GB" sz="2400" b="1" dirty="0">
              <a:solidFill>
                <a:srgbClr val="C00000"/>
              </a:solidFill>
            </a:endParaRPr>
          </a:p>
          <a:p>
            <a:pPr marL="342900" indent="-342900" algn="ctr">
              <a:buClr>
                <a:srgbClr val="0070C0"/>
              </a:buClr>
              <a:buSzPct val="130000"/>
              <a:buFont typeface="Arial" panose="020B0604020202020204" pitchFamily="34" charset="0"/>
              <a:buChar char="•"/>
            </a:pPr>
            <a:endParaRPr lang="en-GB" sz="2200" dirty="0">
              <a:solidFill>
                <a:schemeClr val="tx1"/>
              </a:solidFill>
            </a:endParaRPr>
          </a:p>
          <a:p>
            <a:pPr marL="430213" indent="-342900" algn="l" fontAlgn="auto">
              <a:spcAft>
                <a:spcPts val="0"/>
              </a:spcAft>
              <a:buClr>
                <a:srgbClr val="0070C0"/>
              </a:buClr>
              <a:buSzPct val="145000"/>
              <a:buFont typeface="Arial" panose="020B0604020202020204" pitchFamily="34" charset="0"/>
              <a:buChar char="•"/>
            </a:pPr>
            <a:r>
              <a:rPr lang="en-GB" sz="2200" dirty="0">
                <a:solidFill>
                  <a:schemeClr val="tx1"/>
                </a:solidFill>
              </a:rPr>
              <a:t>We can run the model (simultaneously) for:</a:t>
            </a:r>
          </a:p>
          <a:p>
            <a:pPr marL="0" indent="0" algn="ctr">
              <a:buNone/>
            </a:pPr>
            <a:endParaRPr lang="en-GB" sz="2400" b="1" dirty="0">
              <a:solidFill>
                <a:srgbClr val="C00000"/>
              </a:solidFill>
            </a:endParaRPr>
          </a:p>
          <a:p>
            <a:pPr marL="0" indent="0" algn="ctr">
              <a:buNone/>
            </a:pPr>
            <a:endParaRPr lang="en-GB" sz="2400" b="1" dirty="0">
              <a:solidFill>
                <a:srgbClr val="C00000"/>
              </a:solidFill>
            </a:endParaRPr>
          </a:p>
          <a:p>
            <a:pPr marL="0" indent="0" algn="ctr">
              <a:buNone/>
            </a:pPr>
            <a:endParaRPr lang="en-GB" sz="2400" b="1" dirty="0">
              <a:solidFill>
                <a:srgbClr val="C00000"/>
              </a:solidFill>
            </a:endParaRPr>
          </a:p>
          <a:p>
            <a:pPr marL="0" indent="0" algn="ctr">
              <a:buNone/>
            </a:pPr>
            <a:endParaRPr lang="en-GB" sz="2400" b="1" dirty="0">
              <a:solidFill>
                <a:srgbClr val="C00000"/>
              </a:solidFill>
            </a:endParaRPr>
          </a:p>
          <a:p>
            <a:pPr marL="0" indent="0" algn="ctr">
              <a:buNone/>
            </a:pPr>
            <a:endParaRPr lang="en-GB" dirty="0">
              <a:solidFill>
                <a:schemeClr val="tx2">
                  <a:lumMod val="75000"/>
                </a:schemeClr>
              </a:solidFill>
            </a:endParaRPr>
          </a:p>
          <a:p>
            <a:pPr marL="0" indent="0" algn="ctr">
              <a:buNone/>
            </a:pPr>
            <a:endParaRPr lang="en-GB" dirty="0">
              <a:solidFill>
                <a:schemeClr val="tx2">
                  <a:lumMod val="75000"/>
                </a:schemeClr>
              </a:solidFill>
            </a:endParaRPr>
          </a:p>
          <a:p>
            <a:pPr marL="360363" indent="0">
              <a:buNone/>
            </a:pPr>
            <a:endParaRPr lang="en-GB" sz="1800" dirty="0">
              <a:solidFill>
                <a:srgbClr val="C00000"/>
              </a:solidFill>
            </a:endParaRPr>
          </a:p>
          <a:p>
            <a:pPr marL="360363" indent="0">
              <a:buNone/>
            </a:pPr>
            <a:endParaRPr lang="en-GB" sz="1800" dirty="0">
              <a:solidFill>
                <a:srgbClr val="C00000"/>
              </a:solidFill>
            </a:endParaRPr>
          </a:p>
          <a:p>
            <a:pPr marL="373063" indent="-285750"/>
            <a:endParaRPr lang="en-GB" sz="1800" dirty="0">
              <a:solidFill>
                <a:srgbClr val="1F497D">
                  <a:lumMod val="75000"/>
                </a:srgbClr>
              </a:solidFill>
            </a:endParaRPr>
          </a:p>
          <a:p>
            <a:pPr marL="373063" indent="-285750"/>
            <a:endParaRPr lang="en-GB" sz="1800" dirty="0">
              <a:solidFill>
                <a:srgbClr val="1F497D">
                  <a:lumMod val="75000"/>
                </a:srgbClr>
              </a:solidFill>
            </a:endParaRPr>
          </a:p>
          <a:p>
            <a:pPr marL="373063" indent="-285750" algn="l"/>
            <a:endParaRPr lang="en-GB" sz="1800" dirty="0">
              <a:solidFill>
                <a:srgbClr val="1F497D">
                  <a:lumMod val="75000"/>
                </a:srgbClr>
              </a:solidFill>
            </a:endParaRPr>
          </a:p>
        </p:txBody>
      </p:sp>
      <p:sp>
        <p:nvSpPr>
          <p:cNvPr id="2" name="Title 1"/>
          <p:cNvSpPr>
            <a:spLocks noGrp="1"/>
          </p:cNvSpPr>
          <p:nvPr>
            <p:ph type="title"/>
          </p:nvPr>
        </p:nvSpPr>
        <p:spPr>
          <a:xfrm>
            <a:off x="395536" y="0"/>
            <a:ext cx="8229600" cy="1143000"/>
          </a:xfrm>
        </p:spPr>
        <p:txBody>
          <a:bodyPr>
            <a:noAutofit/>
          </a:bodyPr>
          <a:lstStyle/>
          <a:p>
            <a:r>
              <a:rPr lang="en-GB" sz="3600" dirty="0"/>
              <a:t>Running the model</a:t>
            </a:r>
            <a:endParaRPr lang="en-GB" sz="1600" dirty="0"/>
          </a:p>
        </p:txBody>
      </p:sp>
      <p:sp>
        <p:nvSpPr>
          <p:cNvPr id="10" name="TextBox 9"/>
          <p:cNvSpPr txBox="1"/>
          <p:nvPr/>
        </p:nvSpPr>
        <p:spPr>
          <a:xfrm>
            <a:off x="290970" y="4103846"/>
            <a:ext cx="2430908" cy="646331"/>
          </a:xfrm>
          <a:prstGeom prst="rect">
            <a:avLst/>
          </a:prstGeom>
          <a:noFill/>
          <a:ln>
            <a:solidFill>
              <a:srgbClr val="002060"/>
            </a:solidFill>
          </a:ln>
        </p:spPr>
        <p:txBody>
          <a:bodyPr wrap="square" rtlCol="0">
            <a:spAutoFit/>
          </a:bodyPr>
          <a:lstStyle/>
          <a:p>
            <a:r>
              <a:rPr lang="en-GB" dirty="0" err="1">
                <a:solidFill>
                  <a:srgbClr val="C00000"/>
                </a:solidFill>
                <a:latin typeface="Arial" panose="020B0604020202020204" pitchFamily="34" charset="0"/>
                <a:cs typeface="Arial" panose="020B0604020202020204" pitchFamily="34" charset="0"/>
              </a:rPr>
              <a:t>i</a:t>
            </a:r>
            <a:r>
              <a:rPr lang="en-GB" dirty="0">
                <a:solidFill>
                  <a:srgbClr val="C00000"/>
                </a:solidFill>
                <a:latin typeface="Arial" panose="020B0604020202020204" pitchFamily="34" charset="0"/>
                <a:cs typeface="Arial" panose="020B0604020202020204" pitchFamily="34" charset="0"/>
              </a:rPr>
              <a:t>) one country</a:t>
            </a:r>
            <a:r>
              <a:rPr lang="en-GB" dirty="0">
                <a:latin typeface="Arial" panose="020B0604020202020204" pitchFamily="34" charset="0"/>
                <a:cs typeface="Arial" panose="020B0604020202020204" pitchFamily="34" charset="0"/>
              </a:rPr>
              <a:t> and </a:t>
            </a:r>
          </a:p>
          <a:p>
            <a:r>
              <a:rPr lang="en-GB" dirty="0">
                <a:solidFill>
                  <a:srgbClr val="C00000"/>
                </a:solidFill>
                <a:latin typeface="Arial" panose="020B0604020202020204" pitchFamily="34" charset="0"/>
                <a:cs typeface="Arial" panose="020B0604020202020204" pitchFamily="34" charset="0"/>
              </a:rPr>
              <a:t>one or more systems</a:t>
            </a:r>
          </a:p>
        </p:txBody>
      </p:sp>
      <p:sp>
        <p:nvSpPr>
          <p:cNvPr id="13" name="TextBox 12"/>
          <p:cNvSpPr txBox="1"/>
          <p:nvPr/>
        </p:nvSpPr>
        <p:spPr>
          <a:xfrm>
            <a:off x="3178200" y="4116611"/>
            <a:ext cx="2236510" cy="646331"/>
          </a:xfrm>
          <a:prstGeom prst="rect">
            <a:avLst/>
          </a:prstGeom>
          <a:noFill/>
          <a:ln>
            <a:solidFill>
              <a:srgbClr val="002060"/>
            </a:solidFill>
          </a:ln>
        </p:spPr>
        <p:txBody>
          <a:bodyPr wrap="none" rtlCol="0">
            <a:spAutoFit/>
          </a:bodyPr>
          <a:lstStyle/>
          <a:p>
            <a:r>
              <a:rPr lang="en-GB" dirty="0">
                <a:solidFill>
                  <a:srgbClr val="C00000"/>
                </a:solidFill>
                <a:latin typeface="Arial" panose="020B0604020202020204" pitchFamily="34" charset="0"/>
                <a:cs typeface="Arial" panose="020B0604020202020204" pitchFamily="34" charset="0"/>
              </a:rPr>
              <a:t>ii) several countries</a:t>
            </a: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(and systems)</a:t>
            </a:r>
          </a:p>
        </p:txBody>
      </p:sp>
      <p:sp>
        <p:nvSpPr>
          <p:cNvPr id="15" name="TextBox 14"/>
          <p:cNvSpPr txBox="1"/>
          <p:nvPr/>
        </p:nvSpPr>
        <p:spPr>
          <a:xfrm>
            <a:off x="5871032" y="4099666"/>
            <a:ext cx="2664296" cy="646331"/>
          </a:xfrm>
          <a:prstGeom prst="rect">
            <a:avLst/>
          </a:prstGeom>
          <a:noFill/>
          <a:ln>
            <a:solidFill>
              <a:srgbClr val="002060"/>
            </a:solidFill>
          </a:ln>
        </p:spPr>
        <p:txBody>
          <a:bodyPr wrap="square" rtlCol="0">
            <a:spAutoFit/>
          </a:bodyPr>
          <a:lstStyle/>
          <a:p>
            <a:r>
              <a:rPr lang="en-GB" dirty="0">
                <a:solidFill>
                  <a:srgbClr val="C00000"/>
                </a:solidFill>
                <a:latin typeface="Arial" panose="020B0604020202020204" pitchFamily="34" charset="0"/>
                <a:cs typeface="Arial" panose="020B0604020202020204" pitchFamily="34" charset="0"/>
              </a:rPr>
              <a:t>iii) all countries </a:t>
            </a:r>
            <a:r>
              <a:rPr lang="en-GB" dirty="0">
                <a:latin typeface="Arial" panose="020B0604020202020204" pitchFamily="34" charset="0"/>
                <a:cs typeface="Arial" panose="020B0604020202020204" pitchFamily="34" charset="0"/>
              </a:rPr>
              <a:t>and</a:t>
            </a:r>
            <a:r>
              <a:rPr lang="en-GB" dirty="0">
                <a:solidFill>
                  <a:srgbClr val="C00000"/>
                </a:solidFill>
                <a:latin typeface="Arial" panose="020B0604020202020204" pitchFamily="34" charset="0"/>
                <a:cs typeface="Arial" panose="020B0604020202020204" pitchFamily="34" charset="0"/>
              </a:rPr>
              <a:t> systems </a:t>
            </a:r>
            <a:r>
              <a:rPr lang="en-GB" dirty="0">
                <a:latin typeface="Arial" panose="020B0604020202020204" pitchFamily="34" charset="0"/>
                <a:cs typeface="Arial" panose="020B0604020202020204" pitchFamily="34" charset="0"/>
              </a:rPr>
              <a:t>and</a:t>
            </a:r>
            <a:r>
              <a:rPr lang="en-GB" dirty="0">
                <a:solidFill>
                  <a:srgbClr val="C00000"/>
                </a:solidFill>
                <a:latin typeface="Arial" panose="020B0604020202020204" pitchFamily="34" charset="0"/>
                <a:cs typeface="Arial" panose="020B0604020202020204" pitchFamily="34" charset="0"/>
              </a:rPr>
              <a:t> for all data</a:t>
            </a:r>
          </a:p>
        </p:txBody>
      </p:sp>
      <p:sp>
        <p:nvSpPr>
          <p:cNvPr id="14" name="Slide Number Placeholder 5">
            <a:extLst>
              <a:ext uri="{FF2B5EF4-FFF2-40B4-BE49-F238E27FC236}">
                <a16:creationId xmlns:a16="http://schemas.microsoft.com/office/drawing/2014/main" id="{9A15EF5F-5781-4549-9518-E99814653CA6}"/>
              </a:ext>
            </a:extLst>
          </p:cNvPr>
          <p:cNvSpPr txBox="1">
            <a:spLocks/>
          </p:cNvSpPr>
          <p:nvPr/>
        </p:nvSpPr>
        <p:spPr>
          <a:xfrm>
            <a:off x="7010400" y="0"/>
            <a:ext cx="21336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5D45222F-36D4-4D67-A566-C9A81DD86990}" type="slidenum">
              <a:rPr lang="en-GB" smtClean="0">
                <a:latin typeface="Arial" panose="020B0604020202020204" pitchFamily="34" charset="0"/>
                <a:cs typeface="Arial" panose="020B0604020202020204" pitchFamily="34" charset="0"/>
              </a:rPr>
              <a:pPr>
                <a:defRPr/>
              </a:pPr>
              <a:t>54</a:t>
            </a:fld>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937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3" grpId="0" build="p"/>
      <p:bldP spid="10" grpId="0" animBg="1"/>
      <p:bldP spid="13" grpId="0" animBg="1"/>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07D0F2-BB04-44CF-93E2-9635056C4E90}"/>
              </a:ext>
            </a:extLst>
          </p:cNvPr>
          <p:cNvPicPr>
            <a:picLocks noChangeAspect="1"/>
          </p:cNvPicPr>
          <p:nvPr/>
        </p:nvPicPr>
        <p:blipFill>
          <a:blip r:embed="rId3"/>
          <a:stretch>
            <a:fillRect/>
          </a:stretch>
        </p:blipFill>
        <p:spPr>
          <a:xfrm>
            <a:off x="252908" y="959634"/>
            <a:ext cx="8639572" cy="5332173"/>
          </a:xfrm>
          <a:prstGeom prst="rect">
            <a:avLst/>
          </a:prstGeom>
        </p:spPr>
      </p:pic>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Running a single system (1)</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55</a:t>
            </a:fld>
            <a:endParaRPr lang="en-GB" dirty="0"/>
          </a:p>
        </p:txBody>
      </p:sp>
      <p:grpSp>
        <p:nvGrpSpPr>
          <p:cNvPr id="21" name="Group 11"/>
          <p:cNvGrpSpPr/>
          <p:nvPr/>
        </p:nvGrpSpPr>
        <p:grpSpPr>
          <a:xfrm>
            <a:off x="323528" y="2204864"/>
            <a:ext cx="1789141" cy="1008112"/>
            <a:chOff x="467544" y="1916832"/>
            <a:chExt cx="1789141" cy="1008112"/>
          </a:xfrm>
        </p:grpSpPr>
        <p:sp>
          <p:nvSpPr>
            <p:cNvPr id="22" name="Down Arrow 21"/>
            <p:cNvSpPr/>
            <p:nvPr/>
          </p:nvSpPr>
          <p:spPr>
            <a:xfrm rot="10800000">
              <a:off x="467544" y="1916832"/>
              <a:ext cx="288032" cy="1008112"/>
            </a:xfrm>
            <a:prstGeom prst="down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23" name="TextBox 22"/>
            <p:cNvSpPr txBox="1"/>
            <p:nvPr/>
          </p:nvSpPr>
          <p:spPr>
            <a:xfrm>
              <a:off x="736089" y="2251611"/>
              <a:ext cx="1520596"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Run button</a:t>
              </a:r>
            </a:p>
          </p:txBody>
        </p:sp>
      </p:grpSp>
      <p:sp>
        <p:nvSpPr>
          <p:cNvPr id="15" name="Oval 14"/>
          <p:cNvSpPr/>
          <p:nvPr/>
        </p:nvSpPr>
        <p:spPr>
          <a:xfrm>
            <a:off x="210701" y="1289969"/>
            <a:ext cx="535802" cy="8386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Tree>
    <p:extLst>
      <p:ext uri="{BB962C8B-B14F-4D97-AF65-F5344CB8AC3E}">
        <p14:creationId xmlns:p14="http://schemas.microsoft.com/office/powerpoint/2010/main" val="37184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 calcmode="lin" valueType="num">
                                      <p:cBhvr additive="base">
                                        <p:cTn id="9" dur="500" fill="hold"/>
                                        <p:tgtEl>
                                          <p:spTgt spid="21"/>
                                        </p:tgtEl>
                                        <p:attrNameLst>
                                          <p:attrName>ppt_x</p:attrName>
                                        </p:attrNameLst>
                                      </p:cBhvr>
                                      <p:tavLst>
                                        <p:tav tm="0">
                                          <p:val>
                                            <p:strVal val="#ppt_x"/>
                                          </p:val>
                                        </p:tav>
                                        <p:tav tm="100000">
                                          <p:val>
                                            <p:strVal val="#ppt_x"/>
                                          </p:val>
                                        </p:tav>
                                      </p:tavLst>
                                    </p:anim>
                                    <p:anim calcmode="lin" valueType="num">
                                      <p:cBhvr additive="base">
                                        <p:cTn id="1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ADC132-5DCE-4B81-A9ED-F66423142485}"/>
              </a:ext>
            </a:extLst>
          </p:cNvPr>
          <p:cNvPicPr>
            <a:picLocks noChangeAspect="1"/>
          </p:cNvPicPr>
          <p:nvPr/>
        </p:nvPicPr>
        <p:blipFill>
          <a:blip r:embed="rId3"/>
          <a:stretch>
            <a:fillRect/>
          </a:stretch>
        </p:blipFill>
        <p:spPr>
          <a:xfrm>
            <a:off x="252908" y="959634"/>
            <a:ext cx="8639572" cy="5332173"/>
          </a:xfrm>
          <a:prstGeom prst="rect">
            <a:avLst/>
          </a:prstGeom>
        </p:spPr>
      </p:pic>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Running a single system (2)</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56</a:t>
            </a:fld>
            <a:endParaRPr lang="en-GB" dirty="0"/>
          </a:p>
        </p:txBody>
      </p:sp>
      <p:grpSp>
        <p:nvGrpSpPr>
          <p:cNvPr id="11" name="Group 10">
            <a:extLst>
              <a:ext uri="{FF2B5EF4-FFF2-40B4-BE49-F238E27FC236}">
                <a16:creationId xmlns:a16="http://schemas.microsoft.com/office/drawing/2014/main" id="{CC794C6C-E531-4295-BEA5-EEA5E0060392}"/>
              </a:ext>
            </a:extLst>
          </p:cNvPr>
          <p:cNvGrpSpPr/>
          <p:nvPr/>
        </p:nvGrpSpPr>
        <p:grpSpPr>
          <a:xfrm>
            <a:off x="689118" y="1854141"/>
            <a:ext cx="1944216" cy="1308456"/>
            <a:chOff x="4874056" y="2983643"/>
            <a:chExt cx="1944216" cy="1308456"/>
          </a:xfrm>
        </p:grpSpPr>
        <p:sp>
          <p:nvSpPr>
            <p:cNvPr id="12" name="Down Arrow 7">
              <a:extLst>
                <a:ext uri="{FF2B5EF4-FFF2-40B4-BE49-F238E27FC236}">
                  <a16:creationId xmlns:a16="http://schemas.microsoft.com/office/drawing/2014/main" id="{17A42147-FD24-426C-8CDB-A75318894A2E}"/>
                </a:ext>
              </a:extLst>
            </p:cNvPr>
            <p:cNvSpPr/>
            <p:nvPr/>
          </p:nvSpPr>
          <p:spPr>
            <a:xfrm rot="10800000">
              <a:off x="5522127" y="2983643"/>
              <a:ext cx="216024" cy="7236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FB9E989-D2CB-4A9F-8062-76134B51A71F}"/>
                </a:ext>
              </a:extLst>
            </p:cNvPr>
            <p:cNvSpPr txBox="1"/>
            <p:nvPr/>
          </p:nvSpPr>
          <p:spPr>
            <a:xfrm>
              <a:off x="4874056" y="3707324"/>
              <a:ext cx="1944216" cy="584775"/>
            </a:xfrm>
            <a:prstGeom prst="rect">
              <a:avLst/>
            </a:prstGeom>
            <a:solidFill>
              <a:schemeClr val="bg1"/>
            </a:solidFill>
            <a:ln>
              <a:solidFill>
                <a:schemeClr val="accent1"/>
              </a:solidFill>
            </a:ln>
          </p:spPr>
          <p:txBody>
            <a:bodyPr wrap="square" rtlCol="0">
              <a:spAutoFit/>
            </a:bodyPr>
            <a:lstStyle/>
            <a:p>
              <a:r>
                <a:rPr lang="en-GB" sz="1600" dirty="0"/>
                <a:t>select countries by clicking on flags</a:t>
              </a:r>
            </a:p>
          </p:txBody>
        </p:sp>
      </p:grpSp>
      <p:sp>
        <p:nvSpPr>
          <p:cNvPr id="14" name="Oval 13">
            <a:extLst>
              <a:ext uri="{FF2B5EF4-FFF2-40B4-BE49-F238E27FC236}">
                <a16:creationId xmlns:a16="http://schemas.microsoft.com/office/drawing/2014/main" id="{A2AF2DB5-2220-4979-A1D3-3B6B7A76E532}"/>
              </a:ext>
            </a:extLst>
          </p:cNvPr>
          <p:cNvSpPr/>
          <p:nvPr/>
        </p:nvSpPr>
        <p:spPr>
          <a:xfrm>
            <a:off x="210701" y="1289969"/>
            <a:ext cx="535802" cy="8386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Tree>
    <p:extLst>
      <p:ext uri="{BB962C8B-B14F-4D97-AF65-F5344CB8AC3E}">
        <p14:creationId xmlns:p14="http://schemas.microsoft.com/office/powerpoint/2010/main" val="304899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D97E9FC-747B-41E6-9004-7BEE39DD9A04}"/>
              </a:ext>
            </a:extLst>
          </p:cNvPr>
          <p:cNvPicPr>
            <a:picLocks noChangeAspect="1"/>
          </p:cNvPicPr>
          <p:nvPr/>
        </p:nvPicPr>
        <p:blipFill>
          <a:blip r:embed="rId2"/>
          <a:stretch>
            <a:fillRect/>
          </a:stretch>
        </p:blipFill>
        <p:spPr>
          <a:xfrm>
            <a:off x="252908" y="959634"/>
            <a:ext cx="8639572" cy="5332173"/>
          </a:xfrm>
          <a:prstGeom prst="rect">
            <a:avLst/>
          </a:prstGeom>
        </p:spPr>
      </p:pic>
      <p:pic>
        <p:nvPicPr>
          <p:cNvPr id="8" name="Picture 7">
            <a:extLst>
              <a:ext uri="{FF2B5EF4-FFF2-40B4-BE49-F238E27FC236}">
                <a16:creationId xmlns:a16="http://schemas.microsoft.com/office/drawing/2014/main" id="{96243D0B-687A-4235-9B20-90F10BA0A91F}"/>
              </a:ext>
            </a:extLst>
          </p:cNvPr>
          <p:cNvPicPr>
            <a:picLocks noChangeAspect="1"/>
          </p:cNvPicPr>
          <p:nvPr/>
        </p:nvPicPr>
        <p:blipFill>
          <a:blip r:embed="rId3"/>
          <a:stretch>
            <a:fillRect/>
          </a:stretch>
        </p:blipFill>
        <p:spPr>
          <a:xfrm>
            <a:off x="1619672" y="1196752"/>
            <a:ext cx="3468439" cy="4897900"/>
          </a:xfrm>
          <a:prstGeom prst="rect">
            <a:avLst/>
          </a:prstGeom>
        </p:spPr>
      </p:pic>
      <p:sp>
        <p:nvSpPr>
          <p:cNvPr id="2" name="Title 1"/>
          <p:cNvSpPr>
            <a:spLocks noGrp="1"/>
          </p:cNvSpPr>
          <p:nvPr>
            <p:ph type="title"/>
          </p:nvPr>
        </p:nvSpPr>
        <p:spPr>
          <a:xfrm>
            <a:off x="457200" y="184666"/>
            <a:ext cx="8229600" cy="635160"/>
          </a:xfrm>
        </p:spPr>
        <p:txBody>
          <a:bodyPr/>
          <a:lstStyle/>
          <a:p>
            <a:r>
              <a:rPr lang="en-GB" dirty="0"/>
              <a:t>Running a single system (3)</a:t>
            </a:r>
          </a:p>
        </p:txBody>
      </p:sp>
      <p:sp>
        <p:nvSpPr>
          <p:cNvPr id="22" name="Slide Number Placeholder 5">
            <a:extLst>
              <a:ext uri="{FF2B5EF4-FFF2-40B4-BE49-F238E27FC236}">
                <a16:creationId xmlns:a16="http://schemas.microsoft.com/office/drawing/2014/main" id="{7759C208-61B1-4D65-BCC3-78C78158B73D}"/>
              </a:ext>
            </a:extLst>
          </p:cNvPr>
          <p:cNvSpPr txBox="1">
            <a:spLocks/>
          </p:cNvSpPr>
          <p:nvPr/>
        </p:nvSpPr>
        <p:spPr>
          <a:xfrm>
            <a:off x="7010400" y="0"/>
            <a:ext cx="21336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5D45222F-36D4-4D67-A566-C9A81DD86990}" type="slidenum">
              <a:rPr lang="en-GB" smtClean="0"/>
              <a:pPr>
                <a:defRPr/>
              </a:pPr>
              <a:t>57</a:t>
            </a:fld>
            <a:endParaRPr lang="en-GB" dirty="0"/>
          </a:p>
        </p:txBody>
      </p:sp>
      <p:sp>
        <p:nvSpPr>
          <p:cNvPr id="23" name="Rounded Rectangle 22">
            <a:extLst>
              <a:ext uri="{FF2B5EF4-FFF2-40B4-BE49-F238E27FC236}">
                <a16:creationId xmlns:a16="http://schemas.microsoft.com/office/drawing/2014/main" id="{7E0E0E65-AEEB-4B73-ADD8-E9026225ED26}"/>
              </a:ext>
            </a:extLst>
          </p:cNvPr>
          <p:cNvSpPr/>
          <p:nvPr/>
        </p:nvSpPr>
        <p:spPr>
          <a:xfrm>
            <a:off x="3040340" y="4916978"/>
            <a:ext cx="1207624" cy="27835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E0B0C5C3-1692-48D6-9FE5-D751BA0DD760}"/>
              </a:ext>
            </a:extLst>
          </p:cNvPr>
          <p:cNvGrpSpPr/>
          <p:nvPr/>
        </p:nvGrpSpPr>
        <p:grpSpPr>
          <a:xfrm>
            <a:off x="1572078" y="3954542"/>
            <a:ext cx="1525894" cy="1058634"/>
            <a:chOff x="1032039" y="5263751"/>
            <a:chExt cx="1525894" cy="1058634"/>
          </a:xfrm>
        </p:grpSpPr>
        <p:sp>
          <p:nvSpPr>
            <p:cNvPr id="16" name="Down Arrow 9">
              <a:extLst>
                <a:ext uri="{FF2B5EF4-FFF2-40B4-BE49-F238E27FC236}">
                  <a16:creationId xmlns:a16="http://schemas.microsoft.com/office/drawing/2014/main" id="{C3F4BAD2-4EE0-4D8D-BDE8-112DFAB217D0}"/>
                </a:ext>
              </a:extLst>
            </p:cNvPr>
            <p:cNvSpPr/>
            <p:nvPr/>
          </p:nvSpPr>
          <p:spPr>
            <a:xfrm flipH="1">
              <a:off x="1283095" y="5644155"/>
              <a:ext cx="140349" cy="6782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1B3DB7C1-024F-472A-8B24-9ED2CF97EE5F}"/>
                </a:ext>
              </a:extLst>
            </p:cNvPr>
            <p:cNvSpPr txBox="1"/>
            <p:nvPr/>
          </p:nvSpPr>
          <p:spPr>
            <a:xfrm>
              <a:off x="1032039" y="5263751"/>
              <a:ext cx="1525894" cy="338554"/>
            </a:xfrm>
            <a:prstGeom prst="rect">
              <a:avLst/>
            </a:prstGeom>
            <a:solidFill>
              <a:schemeClr val="bg1"/>
            </a:solidFill>
            <a:ln w="19050">
              <a:solidFill>
                <a:schemeClr val="accent1"/>
              </a:solidFill>
            </a:ln>
          </p:spPr>
          <p:txBody>
            <a:bodyPr wrap="square" rtlCol="0">
              <a:spAutoFit/>
            </a:bodyPr>
            <a:lstStyle/>
            <a:p>
              <a:r>
                <a:rPr lang="en-GB" sz="1600" dirty="0"/>
                <a:t>select systems</a:t>
              </a:r>
            </a:p>
          </p:txBody>
        </p:sp>
      </p:grpSp>
      <p:sp>
        <p:nvSpPr>
          <p:cNvPr id="21" name="Oval 20">
            <a:extLst>
              <a:ext uri="{FF2B5EF4-FFF2-40B4-BE49-F238E27FC236}">
                <a16:creationId xmlns:a16="http://schemas.microsoft.com/office/drawing/2014/main" id="{7E0E0E65-AEEB-4B73-ADD8-E9026225ED26}"/>
              </a:ext>
            </a:extLst>
          </p:cNvPr>
          <p:cNvSpPr/>
          <p:nvPr/>
        </p:nvSpPr>
        <p:spPr>
          <a:xfrm>
            <a:off x="4067944" y="1556792"/>
            <a:ext cx="360040" cy="588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635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15F97-4543-4FD8-B27F-CFE2616F3E64}"/>
              </a:ext>
            </a:extLst>
          </p:cNvPr>
          <p:cNvPicPr>
            <a:picLocks noChangeAspect="1"/>
          </p:cNvPicPr>
          <p:nvPr/>
        </p:nvPicPr>
        <p:blipFill>
          <a:blip r:embed="rId2"/>
          <a:stretch>
            <a:fillRect/>
          </a:stretch>
        </p:blipFill>
        <p:spPr>
          <a:xfrm>
            <a:off x="628640" y="822920"/>
            <a:ext cx="7581900" cy="5486400"/>
          </a:xfrm>
          <a:prstGeom prst="rect">
            <a:avLst/>
          </a:prstGeom>
        </p:spPr>
      </p:pic>
      <p:sp>
        <p:nvSpPr>
          <p:cNvPr id="22" name="Slide Number Placeholder 5">
            <a:extLst>
              <a:ext uri="{FF2B5EF4-FFF2-40B4-BE49-F238E27FC236}">
                <a16:creationId xmlns:a16="http://schemas.microsoft.com/office/drawing/2014/main" id="{7759C208-61B1-4D65-BCC3-78C78158B73D}"/>
              </a:ext>
            </a:extLst>
          </p:cNvPr>
          <p:cNvSpPr txBox="1">
            <a:spLocks/>
          </p:cNvSpPr>
          <p:nvPr/>
        </p:nvSpPr>
        <p:spPr>
          <a:xfrm>
            <a:off x="7010400" y="0"/>
            <a:ext cx="21336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5D45222F-36D4-4D67-A566-C9A81DD86990}" type="slidenum">
              <a:rPr lang="en-GB" smtClean="0"/>
              <a:pPr>
                <a:defRPr/>
              </a:pPr>
              <a:t>58</a:t>
            </a:fld>
            <a:endParaRPr lang="en-GB" dirty="0"/>
          </a:p>
        </p:txBody>
      </p:sp>
      <p:sp>
        <p:nvSpPr>
          <p:cNvPr id="11" name="Oval 10">
            <a:extLst>
              <a:ext uri="{FF2B5EF4-FFF2-40B4-BE49-F238E27FC236}">
                <a16:creationId xmlns:a16="http://schemas.microsoft.com/office/drawing/2014/main" id="{7E0E0E65-AEEB-4B73-ADD8-E9026225ED26}"/>
              </a:ext>
            </a:extLst>
          </p:cNvPr>
          <p:cNvSpPr/>
          <p:nvPr/>
        </p:nvSpPr>
        <p:spPr>
          <a:xfrm>
            <a:off x="3306082" y="1268151"/>
            <a:ext cx="729094" cy="5310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E0E0E65-AEEB-4B73-ADD8-E9026225ED26}"/>
              </a:ext>
            </a:extLst>
          </p:cNvPr>
          <p:cNvSpPr/>
          <p:nvPr/>
        </p:nvSpPr>
        <p:spPr>
          <a:xfrm>
            <a:off x="5868144" y="1177804"/>
            <a:ext cx="1008112" cy="7116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7E0E0E65-AEEB-4B73-ADD8-E9026225ED26}"/>
              </a:ext>
            </a:extLst>
          </p:cNvPr>
          <p:cNvSpPr/>
          <p:nvPr/>
        </p:nvSpPr>
        <p:spPr>
          <a:xfrm>
            <a:off x="662610" y="1077581"/>
            <a:ext cx="1656184" cy="794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rot="7065855">
            <a:off x="2026624" y="1797156"/>
            <a:ext cx="173220" cy="2944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299567" y="1766039"/>
            <a:ext cx="1056027" cy="830997"/>
          </a:xfrm>
          <a:prstGeom prst="rect">
            <a:avLst/>
          </a:prstGeom>
          <a:solidFill>
            <a:schemeClr val="bg1"/>
          </a:solidFill>
          <a:ln>
            <a:solidFill>
              <a:srgbClr val="0070C0"/>
            </a:solidFill>
          </a:ln>
        </p:spPr>
        <p:txBody>
          <a:bodyPr wrap="square" rtlCol="0">
            <a:spAutoFit/>
          </a:bodyPr>
          <a:lstStyle/>
          <a:p>
            <a:r>
              <a:rPr lang="en-GB" sz="1600" dirty="0"/>
              <a:t>data and systems running</a:t>
            </a:r>
          </a:p>
        </p:txBody>
      </p:sp>
      <p:sp>
        <p:nvSpPr>
          <p:cNvPr id="16" name="TextBox 15"/>
          <p:cNvSpPr txBox="1"/>
          <p:nvPr/>
        </p:nvSpPr>
        <p:spPr>
          <a:xfrm>
            <a:off x="4166825" y="4474070"/>
            <a:ext cx="2160240" cy="584775"/>
          </a:xfrm>
          <a:prstGeom prst="rect">
            <a:avLst/>
          </a:prstGeom>
          <a:solidFill>
            <a:schemeClr val="bg1"/>
          </a:solidFill>
          <a:ln>
            <a:solidFill>
              <a:srgbClr val="0070C0"/>
            </a:solidFill>
          </a:ln>
        </p:spPr>
        <p:txBody>
          <a:bodyPr wrap="square" rtlCol="0">
            <a:spAutoFit/>
          </a:bodyPr>
          <a:lstStyle/>
          <a:p>
            <a:r>
              <a:rPr lang="en-GB" sz="1600" dirty="0"/>
              <a:t>some details about the calculations</a:t>
            </a:r>
          </a:p>
        </p:txBody>
      </p:sp>
      <p:sp>
        <p:nvSpPr>
          <p:cNvPr id="17" name="Down Arrow 16"/>
          <p:cNvSpPr/>
          <p:nvPr/>
        </p:nvSpPr>
        <p:spPr>
          <a:xfrm rot="5400000">
            <a:off x="3492768" y="4345846"/>
            <a:ext cx="176941" cy="841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493893" y="109805"/>
            <a:ext cx="8229600" cy="635160"/>
          </a:xfrm>
        </p:spPr>
        <p:txBody>
          <a:bodyPr/>
          <a:lstStyle/>
          <a:p>
            <a:r>
              <a:rPr lang="en-GB" dirty="0"/>
              <a:t>Running a single system (5)</a:t>
            </a:r>
          </a:p>
        </p:txBody>
      </p:sp>
    </p:spTree>
    <p:extLst>
      <p:ext uri="{BB962C8B-B14F-4D97-AF65-F5344CB8AC3E}">
        <p14:creationId xmlns:p14="http://schemas.microsoft.com/office/powerpoint/2010/main" val="114776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B05436-C9DE-4375-B141-75596F884722}"/>
              </a:ext>
            </a:extLst>
          </p:cNvPr>
          <p:cNvPicPr>
            <a:picLocks noChangeAspect="1"/>
          </p:cNvPicPr>
          <p:nvPr/>
        </p:nvPicPr>
        <p:blipFill>
          <a:blip r:embed="rId2"/>
          <a:stretch>
            <a:fillRect/>
          </a:stretch>
        </p:blipFill>
        <p:spPr>
          <a:xfrm>
            <a:off x="628494" y="822920"/>
            <a:ext cx="7581900" cy="5486400"/>
          </a:xfrm>
          <a:prstGeom prst="rect">
            <a:avLst/>
          </a:prstGeom>
        </p:spPr>
      </p:pic>
      <p:sp>
        <p:nvSpPr>
          <p:cNvPr id="22" name="Slide Number Placeholder 5">
            <a:extLst>
              <a:ext uri="{FF2B5EF4-FFF2-40B4-BE49-F238E27FC236}">
                <a16:creationId xmlns:a16="http://schemas.microsoft.com/office/drawing/2014/main" id="{7759C208-61B1-4D65-BCC3-78C78158B73D}"/>
              </a:ext>
            </a:extLst>
          </p:cNvPr>
          <p:cNvSpPr txBox="1">
            <a:spLocks/>
          </p:cNvSpPr>
          <p:nvPr/>
        </p:nvSpPr>
        <p:spPr>
          <a:xfrm>
            <a:off x="7010400" y="0"/>
            <a:ext cx="21336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5D45222F-36D4-4D67-A566-C9A81DD86990}" type="slidenum">
              <a:rPr lang="en-GB" smtClean="0"/>
              <a:pPr>
                <a:defRPr/>
              </a:pPr>
              <a:t>59</a:t>
            </a:fld>
            <a:endParaRPr lang="en-GB" dirty="0"/>
          </a:p>
        </p:txBody>
      </p:sp>
      <p:sp>
        <p:nvSpPr>
          <p:cNvPr id="11" name="Oval 10">
            <a:extLst>
              <a:ext uri="{FF2B5EF4-FFF2-40B4-BE49-F238E27FC236}">
                <a16:creationId xmlns:a16="http://schemas.microsoft.com/office/drawing/2014/main" id="{7E0E0E65-AEEB-4B73-ADD8-E9026225ED26}"/>
              </a:ext>
            </a:extLst>
          </p:cNvPr>
          <p:cNvSpPr/>
          <p:nvPr/>
        </p:nvSpPr>
        <p:spPr>
          <a:xfrm>
            <a:off x="3275856" y="1259845"/>
            <a:ext cx="729094" cy="465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E0E0E65-AEEB-4B73-ADD8-E9026225ED26}"/>
              </a:ext>
            </a:extLst>
          </p:cNvPr>
          <p:cNvSpPr/>
          <p:nvPr/>
        </p:nvSpPr>
        <p:spPr>
          <a:xfrm>
            <a:off x="4004950" y="1210233"/>
            <a:ext cx="1623996" cy="6345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a:extLst>
              <a:ext uri="{FF2B5EF4-FFF2-40B4-BE49-F238E27FC236}">
                <a16:creationId xmlns:a16="http://schemas.microsoft.com/office/drawing/2014/main" id="{7E0E0E65-AEEB-4B73-ADD8-E9026225ED26}"/>
              </a:ext>
            </a:extLst>
          </p:cNvPr>
          <p:cNvSpPr/>
          <p:nvPr/>
        </p:nvSpPr>
        <p:spPr>
          <a:xfrm>
            <a:off x="744332" y="5733256"/>
            <a:ext cx="2243492"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
        <p:nvSpPr>
          <p:cNvPr id="4" name="Title 3"/>
          <p:cNvSpPr>
            <a:spLocks noGrp="1"/>
          </p:cNvSpPr>
          <p:nvPr>
            <p:ph type="title"/>
          </p:nvPr>
        </p:nvSpPr>
        <p:spPr>
          <a:xfrm>
            <a:off x="467544" y="59794"/>
            <a:ext cx="8229600" cy="635160"/>
          </a:xfrm>
        </p:spPr>
        <p:txBody>
          <a:bodyPr/>
          <a:lstStyle/>
          <a:p>
            <a:r>
              <a:rPr lang="en-GB" dirty="0"/>
              <a:t>Running a single system (6)</a:t>
            </a:r>
          </a:p>
        </p:txBody>
      </p:sp>
    </p:spTree>
    <p:extLst>
      <p:ext uri="{BB962C8B-B14F-4D97-AF65-F5344CB8AC3E}">
        <p14:creationId xmlns:p14="http://schemas.microsoft.com/office/powerpoint/2010/main" val="3546634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UKMOD is a static tax-benefit microsimulation model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29130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8EEB40-8B38-4438-9DB9-BFC312770560}"/>
              </a:ext>
            </a:extLst>
          </p:cNvPr>
          <p:cNvPicPr>
            <a:picLocks noChangeAspect="1"/>
          </p:cNvPicPr>
          <p:nvPr/>
        </p:nvPicPr>
        <p:blipFill>
          <a:blip r:embed="rId3"/>
          <a:stretch>
            <a:fillRect/>
          </a:stretch>
        </p:blipFill>
        <p:spPr>
          <a:xfrm>
            <a:off x="-7341" y="0"/>
            <a:ext cx="4331645" cy="6858000"/>
          </a:xfrm>
          <a:prstGeom prst="rect">
            <a:avLst/>
          </a:prstGeom>
        </p:spPr>
      </p:pic>
      <p:sp>
        <p:nvSpPr>
          <p:cNvPr id="2" name="Title 1"/>
          <p:cNvSpPr>
            <a:spLocks noGrp="1"/>
          </p:cNvSpPr>
          <p:nvPr>
            <p:ph type="title"/>
          </p:nvPr>
        </p:nvSpPr>
        <p:spPr>
          <a:xfrm>
            <a:off x="4499992" y="184665"/>
            <a:ext cx="4186808" cy="1159297"/>
          </a:xfrm>
        </p:spPr>
        <p:txBody>
          <a:bodyPr>
            <a:normAutofit/>
          </a:bodyPr>
          <a:lstStyle/>
          <a:p>
            <a:r>
              <a:rPr lang="en-GB" dirty="0"/>
              <a:t>Running multiple systems (1)</a:t>
            </a:r>
          </a:p>
        </p:txBody>
      </p:sp>
      <p:grpSp>
        <p:nvGrpSpPr>
          <p:cNvPr id="12" name="Group 11">
            <a:extLst>
              <a:ext uri="{FF2B5EF4-FFF2-40B4-BE49-F238E27FC236}">
                <a16:creationId xmlns:a16="http://schemas.microsoft.com/office/drawing/2014/main" id="{8B282AF3-0CDC-43F9-A324-A849F76B9041}"/>
              </a:ext>
            </a:extLst>
          </p:cNvPr>
          <p:cNvGrpSpPr/>
          <p:nvPr/>
        </p:nvGrpSpPr>
        <p:grpSpPr>
          <a:xfrm>
            <a:off x="4499992" y="3585343"/>
            <a:ext cx="1568499" cy="1554679"/>
            <a:chOff x="4094685" y="2983642"/>
            <a:chExt cx="1568499" cy="1554679"/>
          </a:xfrm>
        </p:grpSpPr>
        <p:sp>
          <p:nvSpPr>
            <p:cNvPr id="13" name="Down Arrow 7">
              <a:extLst>
                <a:ext uri="{FF2B5EF4-FFF2-40B4-BE49-F238E27FC236}">
                  <a16:creationId xmlns:a16="http://schemas.microsoft.com/office/drawing/2014/main" id="{3E52B855-1E8D-4206-B44C-375ABD478432}"/>
                </a:ext>
              </a:extLst>
            </p:cNvPr>
            <p:cNvSpPr/>
            <p:nvPr/>
          </p:nvSpPr>
          <p:spPr>
            <a:xfrm rot="10800000">
              <a:off x="5522127" y="2983642"/>
              <a:ext cx="141057" cy="723679"/>
            </a:xfrm>
            <a:prstGeom prst="downArrow">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E39A136-519C-4D38-A63A-E0B66FE600EE}"/>
                </a:ext>
              </a:extLst>
            </p:cNvPr>
            <p:cNvSpPr txBox="1"/>
            <p:nvPr/>
          </p:nvSpPr>
          <p:spPr>
            <a:xfrm>
              <a:off x="4094685" y="3707324"/>
              <a:ext cx="1568499" cy="830997"/>
            </a:xfrm>
            <a:prstGeom prst="rect">
              <a:avLst/>
            </a:prstGeom>
            <a:solidFill>
              <a:schemeClr val="bg1"/>
            </a:solidFill>
            <a:ln w="19050">
              <a:solidFill>
                <a:schemeClr val="accent1"/>
              </a:solidFill>
            </a:ln>
          </p:spPr>
          <p:txBody>
            <a:bodyPr wrap="square" rtlCol="0">
              <a:spAutoFit/>
            </a:bodyPr>
            <a:lstStyle/>
            <a:p>
              <a:r>
                <a:rPr lang="en-GB" sz="1600" dirty="0"/>
                <a:t>select all countries/</a:t>
              </a:r>
            </a:p>
            <a:p>
              <a:r>
                <a:rPr lang="en-GB" sz="1600" dirty="0"/>
                <a:t>all systems</a:t>
              </a:r>
            </a:p>
          </p:txBody>
        </p:sp>
      </p:grpSp>
      <p:sp>
        <p:nvSpPr>
          <p:cNvPr id="22" name="Slide Number Placeholder 5">
            <a:extLst>
              <a:ext uri="{FF2B5EF4-FFF2-40B4-BE49-F238E27FC236}">
                <a16:creationId xmlns:a16="http://schemas.microsoft.com/office/drawing/2014/main" id="{7759C208-61B1-4D65-BCC3-78C78158B73D}"/>
              </a:ext>
            </a:extLst>
          </p:cNvPr>
          <p:cNvSpPr txBox="1">
            <a:spLocks/>
          </p:cNvSpPr>
          <p:nvPr/>
        </p:nvSpPr>
        <p:spPr>
          <a:xfrm>
            <a:off x="7010400" y="0"/>
            <a:ext cx="21336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5D45222F-36D4-4D67-A566-C9A81DD86990}" type="slidenum">
              <a:rPr lang="en-GB" smtClean="0"/>
              <a:pPr>
                <a:defRPr/>
              </a:pPr>
              <a:t>60</a:t>
            </a:fld>
            <a:endParaRPr lang="en-GB" dirty="0"/>
          </a:p>
        </p:txBody>
      </p:sp>
      <p:grpSp>
        <p:nvGrpSpPr>
          <p:cNvPr id="23" name="Group 22">
            <a:extLst>
              <a:ext uri="{FF2B5EF4-FFF2-40B4-BE49-F238E27FC236}">
                <a16:creationId xmlns:a16="http://schemas.microsoft.com/office/drawing/2014/main" id="{8B282AF3-0CDC-43F9-A324-A849F76B9041}"/>
              </a:ext>
            </a:extLst>
          </p:cNvPr>
          <p:cNvGrpSpPr/>
          <p:nvPr/>
        </p:nvGrpSpPr>
        <p:grpSpPr>
          <a:xfrm>
            <a:off x="7154416" y="3595543"/>
            <a:ext cx="1345025" cy="1544479"/>
            <a:chOff x="4454725" y="2993842"/>
            <a:chExt cx="1345025" cy="1544479"/>
          </a:xfrm>
        </p:grpSpPr>
        <p:sp>
          <p:nvSpPr>
            <p:cNvPr id="25" name="Down Arrow 7">
              <a:extLst>
                <a:ext uri="{FF2B5EF4-FFF2-40B4-BE49-F238E27FC236}">
                  <a16:creationId xmlns:a16="http://schemas.microsoft.com/office/drawing/2014/main" id="{3E52B855-1E8D-4206-B44C-375ABD478432}"/>
                </a:ext>
              </a:extLst>
            </p:cNvPr>
            <p:cNvSpPr/>
            <p:nvPr/>
          </p:nvSpPr>
          <p:spPr>
            <a:xfrm rot="10800000">
              <a:off x="4454725" y="2993842"/>
              <a:ext cx="141057" cy="7236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CE39A136-519C-4D38-A63A-E0B66FE600EE}"/>
                </a:ext>
              </a:extLst>
            </p:cNvPr>
            <p:cNvSpPr txBox="1"/>
            <p:nvPr/>
          </p:nvSpPr>
          <p:spPr>
            <a:xfrm>
              <a:off x="4454725" y="3707324"/>
              <a:ext cx="1345025" cy="830997"/>
            </a:xfrm>
            <a:prstGeom prst="rect">
              <a:avLst/>
            </a:prstGeom>
            <a:solidFill>
              <a:schemeClr val="bg1"/>
            </a:solidFill>
            <a:ln w="19050">
              <a:solidFill>
                <a:schemeClr val="accent1"/>
              </a:solidFill>
            </a:ln>
          </p:spPr>
          <p:txBody>
            <a:bodyPr wrap="square" rtlCol="0">
              <a:spAutoFit/>
            </a:bodyPr>
            <a:lstStyle/>
            <a:p>
              <a:r>
                <a:rPr lang="en-GB" sz="1600" dirty="0"/>
                <a:t>unselect all countries/</a:t>
              </a:r>
            </a:p>
            <a:p>
              <a:r>
                <a:rPr lang="en-GB" sz="1600" dirty="0"/>
                <a:t>all systems</a:t>
              </a:r>
            </a:p>
          </p:txBody>
        </p:sp>
      </p:grpSp>
      <p:sp>
        <p:nvSpPr>
          <p:cNvPr id="27" name="Oval 26">
            <a:extLst>
              <a:ext uri="{FF2B5EF4-FFF2-40B4-BE49-F238E27FC236}">
                <a16:creationId xmlns:a16="http://schemas.microsoft.com/office/drawing/2014/main" id="{7E0E0E65-AEEB-4B73-ADD8-E9026225ED26}"/>
              </a:ext>
            </a:extLst>
          </p:cNvPr>
          <p:cNvSpPr/>
          <p:nvPr/>
        </p:nvSpPr>
        <p:spPr>
          <a:xfrm>
            <a:off x="1711848" y="418766"/>
            <a:ext cx="1800200" cy="1133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7E0E0E65-AEEB-4B73-ADD8-E9026225ED26}"/>
              </a:ext>
            </a:extLst>
          </p:cNvPr>
          <p:cNvSpPr/>
          <p:nvPr/>
        </p:nvSpPr>
        <p:spPr>
          <a:xfrm>
            <a:off x="162578" y="260648"/>
            <a:ext cx="50405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E4536766-49F1-4A64-BA30-7D3663D52C6B}"/>
              </a:ext>
            </a:extLst>
          </p:cNvPr>
          <p:cNvPicPr>
            <a:picLocks noChangeAspect="1"/>
          </p:cNvPicPr>
          <p:nvPr/>
        </p:nvPicPr>
        <p:blipFill>
          <a:blip r:embed="rId4"/>
          <a:stretch>
            <a:fillRect/>
          </a:stretch>
        </p:blipFill>
        <p:spPr>
          <a:xfrm>
            <a:off x="5405867" y="2170891"/>
            <a:ext cx="2606489" cy="1364719"/>
          </a:xfrm>
          <a:prstGeom prst="rect">
            <a:avLst/>
          </a:prstGeom>
          <a:ln>
            <a:solidFill>
              <a:srgbClr val="0070C0"/>
            </a:solidFill>
          </a:ln>
        </p:spPr>
      </p:pic>
    </p:spTree>
    <p:extLst>
      <p:ext uri="{BB962C8B-B14F-4D97-AF65-F5344CB8AC3E}">
        <p14:creationId xmlns:p14="http://schemas.microsoft.com/office/powerpoint/2010/main" val="283277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02ECAE-B17E-46B4-AEB9-D234F4375F71}"/>
              </a:ext>
            </a:extLst>
          </p:cNvPr>
          <p:cNvPicPr>
            <a:picLocks noChangeAspect="1"/>
          </p:cNvPicPr>
          <p:nvPr/>
        </p:nvPicPr>
        <p:blipFill>
          <a:blip r:embed="rId2"/>
          <a:stretch>
            <a:fillRect/>
          </a:stretch>
        </p:blipFill>
        <p:spPr>
          <a:xfrm>
            <a:off x="0" y="957987"/>
            <a:ext cx="9144000" cy="4942025"/>
          </a:xfrm>
          <a:prstGeom prst="rect">
            <a:avLst/>
          </a:prstGeom>
        </p:spPr>
      </p:pic>
      <p:sp>
        <p:nvSpPr>
          <p:cNvPr id="2" name="Title 1"/>
          <p:cNvSpPr>
            <a:spLocks noGrp="1"/>
          </p:cNvSpPr>
          <p:nvPr>
            <p:ph type="title"/>
          </p:nvPr>
        </p:nvSpPr>
        <p:spPr>
          <a:xfrm>
            <a:off x="457200" y="184666"/>
            <a:ext cx="8229600" cy="635160"/>
          </a:xfrm>
        </p:spPr>
        <p:txBody>
          <a:bodyPr/>
          <a:lstStyle/>
          <a:p>
            <a:r>
              <a:rPr lang="en-GB" dirty="0"/>
              <a:t>Running multiple systems (2)</a:t>
            </a:r>
          </a:p>
        </p:txBody>
      </p:sp>
      <p:grpSp>
        <p:nvGrpSpPr>
          <p:cNvPr id="12" name="Group 11">
            <a:extLst>
              <a:ext uri="{FF2B5EF4-FFF2-40B4-BE49-F238E27FC236}">
                <a16:creationId xmlns:a16="http://schemas.microsoft.com/office/drawing/2014/main" id="{8B282AF3-0CDC-43F9-A324-A849F76B9041}"/>
              </a:ext>
            </a:extLst>
          </p:cNvPr>
          <p:cNvGrpSpPr/>
          <p:nvPr/>
        </p:nvGrpSpPr>
        <p:grpSpPr>
          <a:xfrm>
            <a:off x="4691541" y="2455424"/>
            <a:ext cx="2318859" cy="575249"/>
            <a:chOff x="3415125" y="3144122"/>
            <a:chExt cx="2318859" cy="575249"/>
          </a:xfrm>
        </p:grpSpPr>
        <p:sp>
          <p:nvSpPr>
            <p:cNvPr id="13" name="Down Arrow 7">
              <a:extLst>
                <a:ext uri="{FF2B5EF4-FFF2-40B4-BE49-F238E27FC236}">
                  <a16:creationId xmlns:a16="http://schemas.microsoft.com/office/drawing/2014/main" id="{3E52B855-1E8D-4206-B44C-375ABD478432}"/>
                </a:ext>
              </a:extLst>
            </p:cNvPr>
            <p:cNvSpPr/>
            <p:nvPr/>
          </p:nvSpPr>
          <p:spPr>
            <a:xfrm rot="6223970">
              <a:off x="4110537" y="2448710"/>
              <a:ext cx="150543" cy="15413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E39A136-519C-4D38-A63A-E0B66FE600EE}"/>
                </a:ext>
              </a:extLst>
            </p:cNvPr>
            <p:cNvSpPr txBox="1"/>
            <p:nvPr/>
          </p:nvSpPr>
          <p:spPr>
            <a:xfrm>
              <a:off x="4941896" y="3380817"/>
              <a:ext cx="792088" cy="338554"/>
            </a:xfrm>
            <a:prstGeom prst="rect">
              <a:avLst/>
            </a:prstGeom>
            <a:solidFill>
              <a:schemeClr val="bg1"/>
            </a:solidFill>
            <a:ln>
              <a:solidFill>
                <a:schemeClr val="accent1"/>
              </a:solidFill>
            </a:ln>
          </p:spPr>
          <p:txBody>
            <a:bodyPr wrap="square" rtlCol="0">
              <a:spAutoFit/>
            </a:bodyPr>
            <a:lstStyle/>
            <a:p>
              <a:r>
                <a:rPr lang="en-GB" sz="1600" dirty="0"/>
                <a:t>filters</a:t>
              </a:r>
            </a:p>
          </p:txBody>
        </p:sp>
      </p:grpSp>
      <p:sp>
        <p:nvSpPr>
          <p:cNvPr id="22" name="Slide Number Placeholder 5">
            <a:extLst>
              <a:ext uri="{FF2B5EF4-FFF2-40B4-BE49-F238E27FC236}">
                <a16:creationId xmlns:a16="http://schemas.microsoft.com/office/drawing/2014/main" id="{7759C208-61B1-4D65-BCC3-78C78158B73D}"/>
              </a:ext>
            </a:extLst>
          </p:cNvPr>
          <p:cNvSpPr txBox="1">
            <a:spLocks/>
          </p:cNvSpPr>
          <p:nvPr/>
        </p:nvSpPr>
        <p:spPr>
          <a:xfrm>
            <a:off x="7010400" y="0"/>
            <a:ext cx="21336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5D45222F-36D4-4D67-A566-C9A81DD86990}" type="slidenum">
              <a:rPr lang="en-GB" smtClean="0"/>
              <a:pPr>
                <a:defRPr/>
              </a:pPr>
              <a:t>61</a:t>
            </a:fld>
            <a:endParaRPr lang="en-GB" dirty="0"/>
          </a:p>
        </p:txBody>
      </p:sp>
      <p:sp>
        <p:nvSpPr>
          <p:cNvPr id="27" name="Oval 26">
            <a:extLst>
              <a:ext uri="{FF2B5EF4-FFF2-40B4-BE49-F238E27FC236}">
                <a16:creationId xmlns:a16="http://schemas.microsoft.com/office/drawing/2014/main" id="{7E0E0E65-AEEB-4B73-ADD8-E9026225ED26}"/>
              </a:ext>
            </a:extLst>
          </p:cNvPr>
          <p:cNvSpPr/>
          <p:nvPr/>
        </p:nvSpPr>
        <p:spPr>
          <a:xfrm>
            <a:off x="797911" y="1162877"/>
            <a:ext cx="1991189" cy="75395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7" name="Group 16">
            <a:extLst>
              <a:ext uri="{FF2B5EF4-FFF2-40B4-BE49-F238E27FC236}">
                <a16:creationId xmlns:a16="http://schemas.microsoft.com/office/drawing/2014/main" id="{DCC83CAC-77BF-4CCA-A39B-7C6F0FB3F35A}"/>
              </a:ext>
            </a:extLst>
          </p:cNvPr>
          <p:cNvGrpSpPr/>
          <p:nvPr/>
        </p:nvGrpSpPr>
        <p:grpSpPr>
          <a:xfrm>
            <a:off x="4713386" y="1276894"/>
            <a:ext cx="3819054" cy="584775"/>
            <a:chOff x="2836258" y="4368146"/>
            <a:chExt cx="3205710" cy="584775"/>
          </a:xfrm>
        </p:grpSpPr>
        <p:sp>
          <p:nvSpPr>
            <p:cNvPr id="18" name="Down Arrow 11">
              <a:extLst>
                <a:ext uri="{FF2B5EF4-FFF2-40B4-BE49-F238E27FC236}">
                  <a16:creationId xmlns:a16="http://schemas.microsoft.com/office/drawing/2014/main" id="{8FE871AF-0BC7-48A0-9515-998B4BD70172}"/>
                </a:ext>
              </a:extLst>
            </p:cNvPr>
            <p:cNvSpPr/>
            <p:nvPr/>
          </p:nvSpPr>
          <p:spPr>
            <a:xfrm rot="5400000">
              <a:off x="3256214" y="4050736"/>
              <a:ext cx="209311" cy="1049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5B71D811-EA5E-49CC-981F-7457A2372C61}"/>
                </a:ext>
              </a:extLst>
            </p:cNvPr>
            <p:cNvSpPr txBox="1"/>
            <p:nvPr/>
          </p:nvSpPr>
          <p:spPr>
            <a:xfrm>
              <a:off x="3899913" y="4368146"/>
              <a:ext cx="2142055" cy="584775"/>
            </a:xfrm>
            <a:prstGeom prst="rect">
              <a:avLst/>
            </a:prstGeom>
            <a:solidFill>
              <a:schemeClr val="bg1"/>
            </a:solidFill>
            <a:ln w="19050">
              <a:solidFill>
                <a:schemeClr val="accent1"/>
              </a:solidFill>
            </a:ln>
          </p:spPr>
          <p:txBody>
            <a:bodyPr wrap="square" rtlCol="0">
              <a:spAutoFit/>
            </a:bodyPr>
            <a:lstStyle/>
            <a:p>
              <a:r>
                <a:rPr lang="en-GB" sz="1600" dirty="0"/>
                <a:t>red colour to remind us that filters are applied</a:t>
              </a:r>
            </a:p>
          </p:txBody>
        </p:sp>
      </p:grpSp>
    </p:spTree>
    <p:extLst>
      <p:ext uri="{BB962C8B-B14F-4D97-AF65-F5344CB8AC3E}">
        <p14:creationId xmlns:p14="http://schemas.microsoft.com/office/powerpoint/2010/main" val="307277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2D04-1327-4B41-B921-DE306C6F4FF8}"/>
              </a:ext>
            </a:extLst>
          </p:cNvPr>
          <p:cNvSpPr>
            <a:spLocks noGrp="1"/>
          </p:cNvSpPr>
          <p:nvPr>
            <p:ph type="title"/>
          </p:nvPr>
        </p:nvSpPr>
        <p:spPr>
          <a:xfrm>
            <a:off x="722313" y="4820550"/>
            <a:ext cx="7772400" cy="1362075"/>
          </a:xfrm>
        </p:spPr>
        <p:txBody>
          <a:bodyPr>
            <a:noAutofit/>
          </a:bodyPr>
          <a:lstStyle/>
          <a:p>
            <a:r>
              <a:rPr lang="en-US" sz="3600" dirty="0"/>
              <a:t>Statistics Presenter Tool</a:t>
            </a:r>
          </a:p>
        </p:txBody>
      </p:sp>
      <p:sp>
        <p:nvSpPr>
          <p:cNvPr id="5" name="Text Placeholder 4">
            <a:extLst>
              <a:ext uri="{FF2B5EF4-FFF2-40B4-BE49-F238E27FC236}">
                <a16:creationId xmlns:a16="http://schemas.microsoft.com/office/drawing/2014/main" id="{64E68BBC-5EF5-2D4D-8107-2F45D9FAF0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9172C0-60D9-0B46-A53F-DBDB7542D5BC}"/>
              </a:ext>
            </a:extLst>
          </p:cNvPr>
          <p:cNvSpPr>
            <a:spLocks noGrp="1"/>
          </p:cNvSpPr>
          <p:nvPr>
            <p:ph type="sldNum" sz="quarter" idx="12"/>
          </p:nvPr>
        </p:nvSpPr>
        <p:spPr/>
        <p:txBody>
          <a:bodyPr/>
          <a:lstStyle/>
          <a:p>
            <a:fld id="{C48A8FB8-C411-4B7B-B8DF-3C88CBE8C9E0}" type="slidenum">
              <a:rPr lang="en-GB" smtClean="0"/>
              <a:t>62</a:t>
            </a:fld>
            <a:endParaRPr lang="en-GB"/>
          </a:p>
        </p:txBody>
      </p:sp>
      <p:sp>
        <p:nvSpPr>
          <p:cNvPr id="34" name="Right Arrow 33">
            <a:extLst>
              <a:ext uri="{FF2B5EF4-FFF2-40B4-BE49-F238E27FC236}">
                <a16:creationId xmlns:a16="http://schemas.microsoft.com/office/drawing/2014/main" id="{55976B84-AC59-104D-8146-C69E67598CFB}"/>
              </a:ext>
            </a:extLst>
          </p:cNvPr>
          <p:cNvSpPr/>
          <p:nvPr/>
        </p:nvSpPr>
        <p:spPr>
          <a:xfrm rot="5400000">
            <a:off x="3599550" y="1967126"/>
            <a:ext cx="364208"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3E6087C9-8A71-0744-A2B8-B54B64FD0970}"/>
              </a:ext>
            </a:extLst>
          </p:cNvPr>
          <p:cNvSpPr/>
          <p:nvPr/>
        </p:nvSpPr>
        <p:spPr>
          <a:xfrm>
            <a:off x="2304807" y="1032471"/>
            <a:ext cx="2544575"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Tax-benefit policy rules and parameters</a:t>
            </a:r>
          </a:p>
          <a:p>
            <a:pPr algn="ctr"/>
            <a:r>
              <a:rPr lang="en-GB" sz="1400" dirty="0">
                <a:solidFill>
                  <a:srgbClr val="0E4D9D"/>
                </a:solidFill>
                <a:latin typeface="Arial" panose="020B0604020202020204" pitchFamily="34" charset="0"/>
                <a:cs typeface="Arial" panose="020B0604020202020204" pitchFamily="34" charset="0"/>
              </a:rPr>
              <a:t>(EUROMOD User Interface)</a:t>
            </a:r>
          </a:p>
        </p:txBody>
      </p:sp>
      <p:sp>
        <p:nvSpPr>
          <p:cNvPr id="36" name="Right Arrow 35">
            <a:extLst>
              <a:ext uri="{FF2B5EF4-FFF2-40B4-BE49-F238E27FC236}">
                <a16:creationId xmlns:a16="http://schemas.microsoft.com/office/drawing/2014/main" id="{242680A9-E932-CF43-B6E0-C7193E27B1CF}"/>
              </a:ext>
            </a:extLst>
          </p:cNvPr>
          <p:cNvSpPr/>
          <p:nvPr/>
        </p:nvSpPr>
        <p:spPr>
          <a:xfrm rot="5400000">
            <a:off x="6532933" y="1966378"/>
            <a:ext cx="365703"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7" name="Right Arrow 36">
            <a:extLst>
              <a:ext uri="{FF2B5EF4-FFF2-40B4-BE49-F238E27FC236}">
                <a16:creationId xmlns:a16="http://schemas.microsoft.com/office/drawing/2014/main" id="{612EE1A3-ED97-0D47-987D-191231A780F6}"/>
              </a:ext>
            </a:extLst>
          </p:cNvPr>
          <p:cNvSpPr/>
          <p:nvPr/>
        </p:nvSpPr>
        <p:spPr>
          <a:xfrm rot="5400000">
            <a:off x="5166885" y="2959442"/>
            <a:ext cx="345166" cy="80781"/>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7C929D41-DF5F-8F48-8549-8714E89BB7B5}"/>
              </a:ext>
            </a:extLst>
          </p:cNvPr>
          <p:cNvSpPr/>
          <p:nvPr/>
        </p:nvSpPr>
        <p:spPr>
          <a:xfrm>
            <a:off x="5648284" y="1032471"/>
            <a:ext cx="2777203"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Input micro-data</a:t>
            </a:r>
          </a:p>
          <a:p>
            <a:pPr algn="ctr"/>
            <a:r>
              <a:rPr lang="en-GB" sz="1400" dirty="0">
                <a:solidFill>
                  <a:srgbClr val="0E4D9D"/>
                </a:solidFill>
                <a:latin typeface="Arial" panose="020B0604020202020204" pitchFamily="34" charset="0"/>
                <a:cs typeface="Arial" panose="020B0604020202020204" pitchFamily="34" charset="0"/>
              </a:rPr>
              <a:t>(FRS or hypothetical households data)</a:t>
            </a:r>
          </a:p>
        </p:txBody>
      </p:sp>
      <p:sp>
        <p:nvSpPr>
          <p:cNvPr id="39" name="Rounded Rectangle 38">
            <a:extLst>
              <a:ext uri="{FF2B5EF4-FFF2-40B4-BE49-F238E27FC236}">
                <a16:creationId xmlns:a16="http://schemas.microsoft.com/office/drawing/2014/main" id="{FC88D686-3EF7-9747-BF25-4AB6335C98C8}"/>
              </a:ext>
            </a:extLst>
          </p:cNvPr>
          <p:cNvSpPr/>
          <p:nvPr/>
        </p:nvSpPr>
        <p:spPr>
          <a:xfrm>
            <a:off x="3208345" y="2199383"/>
            <a:ext cx="4425053" cy="66461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Policy simulations</a:t>
            </a:r>
          </a:p>
          <a:p>
            <a:pPr algn="ctr"/>
            <a:r>
              <a:rPr lang="en-GB" sz="1400" dirty="0">
                <a:solidFill>
                  <a:srgbClr val="0E4D9D"/>
                </a:solidFill>
                <a:latin typeface="Arial" panose="020B0604020202020204" pitchFamily="34" charset="0"/>
                <a:cs typeface="Arial" panose="020B0604020202020204" pitchFamily="34" charset="0"/>
              </a:rPr>
              <a:t>(EUROMOD software)</a:t>
            </a:r>
          </a:p>
        </p:txBody>
      </p:sp>
      <p:sp>
        <p:nvSpPr>
          <p:cNvPr id="40" name="Right Arrow 39">
            <a:extLst>
              <a:ext uri="{FF2B5EF4-FFF2-40B4-BE49-F238E27FC236}">
                <a16:creationId xmlns:a16="http://schemas.microsoft.com/office/drawing/2014/main" id="{ADE2B09A-7668-7341-B3E5-B5504D01E6F7}"/>
              </a:ext>
            </a:extLst>
          </p:cNvPr>
          <p:cNvSpPr/>
          <p:nvPr/>
        </p:nvSpPr>
        <p:spPr>
          <a:xfrm rot="5400000">
            <a:off x="5202624" y="3886796"/>
            <a:ext cx="271643" cy="9017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96C506A0-B2AF-7540-BF9C-8C35FB3F54A5}"/>
              </a:ext>
            </a:extLst>
          </p:cNvPr>
          <p:cNvSpPr/>
          <p:nvPr/>
        </p:nvSpPr>
        <p:spPr>
          <a:xfrm>
            <a:off x="3262816" y="4085906"/>
            <a:ext cx="4425053" cy="55050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Tools for analysis: Statistics Presenter</a:t>
            </a:r>
          </a:p>
          <a:p>
            <a:pPr algn="ctr"/>
            <a:r>
              <a:rPr lang="en-GB" sz="1400" dirty="0">
                <a:solidFill>
                  <a:srgbClr val="0E4D9D"/>
                </a:solidFill>
                <a:latin typeface="Arial" panose="020B0604020202020204" pitchFamily="34" charset="0"/>
                <a:cs typeface="Arial" panose="020B0604020202020204" pitchFamily="34" charset="0"/>
              </a:rPr>
              <a:t>(or statistical software e.g. Stata)</a:t>
            </a:r>
          </a:p>
        </p:txBody>
      </p:sp>
      <p:sp>
        <p:nvSpPr>
          <p:cNvPr id="42" name="Rounded Rectangle 41">
            <a:extLst>
              <a:ext uri="{FF2B5EF4-FFF2-40B4-BE49-F238E27FC236}">
                <a16:creationId xmlns:a16="http://schemas.microsoft.com/office/drawing/2014/main" id="{C85B0A18-E746-F841-A312-AD72A37EAB65}"/>
              </a:ext>
            </a:extLst>
          </p:cNvPr>
          <p:cNvSpPr/>
          <p:nvPr/>
        </p:nvSpPr>
        <p:spPr>
          <a:xfrm>
            <a:off x="3240910" y="3213732"/>
            <a:ext cx="4425053" cy="58233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Output micro-data  = </a:t>
            </a:r>
          </a:p>
          <a:p>
            <a:pPr algn="ctr"/>
            <a:r>
              <a:rPr lang="en-GB" sz="1400" dirty="0">
                <a:solidFill>
                  <a:srgbClr val="0E4D9D"/>
                </a:solidFill>
                <a:latin typeface="Arial" panose="020B0604020202020204" pitchFamily="34" charset="0"/>
                <a:cs typeface="Arial" panose="020B0604020202020204" pitchFamily="34" charset="0"/>
              </a:rPr>
              <a:t>input micro-data  + additional simulated variables</a:t>
            </a:r>
          </a:p>
        </p:txBody>
      </p:sp>
      <p:sp>
        <p:nvSpPr>
          <p:cNvPr id="43" name="Right Arrow 42">
            <a:extLst>
              <a:ext uri="{FF2B5EF4-FFF2-40B4-BE49-F238E27FC236}">
                <a16:creationId xmlns:a16="http://schemas.microsoft.com/office/drawing/2014/main" id="{9312B410-DD8A-0E4D-BE94-9DD3501539D6}"/>
              </a:ext>
            </a:extLst>
          </p:cNvPr>
          <p:cNvSpPr/>
          <p:nvPr/>
        </p:nvSpPr>
        <p:spPr>
          <a:xfrm rot="5400000">
            <a:off x="6560376" y="818458"/>
            <a:ext cx="310818" cy="54006"/>
          </a:xfrm>
          <a:prstGeom prst="rightArrow">
            <a:avLst/>
          </a:prstGeom>
          <a:solidFill>
            <a:srgbClr val="1D347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4" name="Rounded Rectangle 43">
            <a:extLst>
              <a:ext uri="{FF2B5EF4-FFF2-40B4-BE49-F238E27FC236}">
                <a16:creationId xmlns:a16="http://schemas.microsoft.com/office/drawing/2014/main" id="{6DF63D4D-73CC-F54E-BE03-60AEF01B035F}"/>
              </a:ext>
            </a:extLst>
          </p:cNvPr>
          <p:cNvSpPr/>
          <p:nvPr/>
        </p:nvSpPr>
        <p:spPr>
          <a:xfrm>
            <a:off x="5648284" y="82338"/>
            <a:ext cx="2777203" cy="607714"/>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2">
                    <a:lumMod val="25000"/>
                  </a:schemeClr>
                </a:solidFill>
                <a:latin typeface="Arial" panose="020B0604020202020204" pitchFamily="34" charset="0"/>
                <a:cs typeface="Arial" panose="020B0604020202020204" pitchFamily="34" charset="0"/>
              </a:rPr>
              <a:t>Original micro-data</a:t>
            </a:r>
          </a:p>
          <a:p>
            <a:pPr algn="ctr"/>
            <a:r>
              <a:rPr lang="en-GB" sz="1400" dirty="0">
                <a:solidFill>
                  <a:schemeClr val="bg2">
                    <a:lumMod val="25000"/>
                  </a:schemeClr>
                </a:solidFill>
                <a:latin typeface="Arial" panose="020B0604020202020204" pitchFamily="34" charset="0"/>
                <a:cs typeface="Arial" panose="020B0604020202020204" pitchFamily="34" charset="0"/>
              </a:rPr>
              <a:t>(FRS for the UK)</a:t>
            </a:r>
          </a:p>
        </p:txBody>
      </p:sp>
      <p:sp>
        <p:nvSpPr>
          <p:cNvPr id="45" name="Right Arrow 44">
            <a:extLst>
              <a:ext uri="{FF2B5EF4-FFF2-40B4-BE49-F238E27FC236}">
                <a16:creationId xmlns:a16="http://schemas.microsoft.com/office/drawing/2014/main" id="{0455D645-4934-8943-B1E8-F0AB951BCB83}"/>
              </a:ext>
            </a:extLst>
          </p:cNvPr>
          <p:cNvSpPr/>
          <p:nvPr/>
        </p:nvSpPr>
        <p:spPr>
          <a:xfrm rot="10800000" flipV="1">
            <a:off x="4866564" y="1429873"/>
            <a:ext cx="764476" cy="45720"/>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8A4D9AFB-F106-D44F-A11B-B6C3779EEBDB}"/>
              </a:ext>
            </a:extLst>
          </p:cNvPr>
          <p:cNvSpPr/>
          <p:nvPr/>
        </p:nvSpPr>
        <p:spPr>
          <a:xfrm>
            <a:off x="1907705" y="-27384"/>
            <a:ext cx="6984776" cy="4067706"/>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53B2FED-4CAE-4B5C-AFF4-3F8DAB3D0017}"/>
              </a:ext>
            </a:extLst>
          </p:cNvPr>
          <p:cNvPicPr>
            <a:picLocks noChangeAspect="1"/>
          </p:cNvPicPr>
          <p:nvPr/>
        </p:nvPicPr>
        <p:blipFill>
          <a:blip r:embed="rId2"/>
          <a:stretch>
            <a:fillRect/>
          </a:stretch>
        </p:blipFill>
        <p:spPr>
          <a:xfrm>
            <a:off x="2598523" y="3931884"/>
            <a:ext cx="638264" cy="800212"/>
          </a:xfrm>
          <a:prstGeom prst="rect">
            <a:avLst/>
          </a:prstGeom>
        </p:spPr>
      </p:pic>
    </p:spTree>
    <p:extLst>
      <p:ext uri="{BB962C8B-B14F-4D97-AF65-F5344CB8AC3E}">
        <p14:creationId xmlns:p14="http://schemas.microsoft.com/office/powerpoint/2010/main" val="33708276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B36887-E5CD-AB42-8FBA-95A91E7E982C}"/>
              </a:ext>
            </a:extLst>
          </p:cNvPr>
          <p:cNvSpPr>
            <a:spLocks noGrp="1"/>
          </p:cNvSpPr>
          <p:nvPr>
            <p:ph type="title"/>
          </p:nvPr>
        </p:nvSpPr>
        <p:spPr>
          <a:xfrm>
            <a:off x="1483668" y="274638"/>
            <a:ext cx="7203132" cy="1143000"/>
          </a:xfrm>
        </p:spPr>
        <p:txBody>
          <a:bodyPr/>
          <a:lstStyle/>
          <a:p>
            <a:pPr algn="l"/>
            <a:r>
              <a:rPr lang="en-US" dirty="0"/>
              <a:t>Statistics Presenter Tool (1)</a:t>
            </a:r>
          </a:p>
        </p:txBody>
      </p:sp>
      <p:sp>
        <p:nvSpPr>
          <p:cNvPr id="6" name="Content Placeholder 5">
            <a:extLst>
              <a:ext uri="{FF2B5EF4-FFF2-40B4-BE49-F238E27FC236}">
                <a16:creationId xmlns:a16="http://schemas.microsoft.com/office/drawing/2014/main" id="{1CB139B7-A7F5-1A46-8972-8248AA75A133}"/>
              </a:ext>
            </a:extLst>
          </p:cNvPr>
          <p:cNvSpPr>
            <a:spLocks noGrp="1"/>
          </p:cNvSpPr>
          <p:nvPr>
            <p:ph idx="1"/>
          </p:nvPr>
        </p:nvSpPr>
        <p:spPr/>
        <p:txBody>
          <a:bodyPr>
            <a:normAutofit/>
          </a:bodyPr>
          <a:lstStyle/>
          <a:p>
            <a:r>
              <a:rPr lang="en-GB" dirty="0"/>
              <a:t>The tool estimates:</a:t>
            </a:r>
          </a:p>
          <a:p>
            <a:pPr lvl="1"/>
            <a:r>
              <a:rPr lang="en-GB" dirty="0"/>
              <a:t>distributional measures of income (poverty rates, Gini, S80/20, income shares, decomposition of income sources, gainers and losers)</a:t>
            </a:r>
          </a:p>
          <a:p>
            <a:pPr lvl="1"/>
            <a:r>
              <a:rPr lang="en-GB" dirty="0"/>
              <a:t>fiscal costs (government revenues and expenditures)</a:t>
            </a:r>
          </a:p>
          <a:p>
            <a:pPr lvl="1"/>
            <a:endParaRPr lang="en-US" dirty="0"/>
          </a:p>
        </p:txBody>
      </p:sp>
      <p:sp>
        <p:nvSpPr>
          <p:cNvPr id="4" name="Slide Number Placeholder 3">
            <a:extLst>
              <a:ext uri="{FF2B5EF4-FFF2-40B4-BE49-F238E27FC236}">
                <a16:creationId xmlns:a16="http://schemas.microsoft.com/office/drawing/2014/main" id="{04F7C1F8-2E94-004D-8354-66284F74AAAE}"/>
              </a:ext>
            </a:extLst>
          </p:cNvPr>
          <p:cNvSpPr>
            <a:spLocks noGrp="1"/>
          </p:cNvSpPr>
          <p:nvPr>
            <p:ph type="sldNum" sz="quarter" idx="12"/>
          </p:nvPr>
        </p:nvSpPr>
        <p:spPr/>
        <p:txBody>
          <a:bodyPr/>
          <a:lstStyle/>
          <a:p>
            <a:fld id="{C48A8FB8-C411-4B7B-B8DF-3C88CBE8C9E0}" type="slidenum">
              <a:rPr lang="en-GB" smtClean="0"/>
              <a:t>63</a:t>
            </a:fld>
            <a:endParaRPr lang="en-GB"/>
          </a:p>
        </p:txBody>
      </p:sp>
      <p:pic>
        <p:nvPicPr>
          <p:cNvPr id="2" name="Picture 1">
            <a:extLst>
              <a:ext uri="{FF2B5EF4-FFF2-40B4-BE49-F238E27FC236}">
                <a16:creationId xmlns:a16="http://schemas.microsoft.com/office/drawing/2014/main" id="{DFD6D9BC-09AF-45BC-B830-8A09B2D30153}"/>
              </a:ext>
            </a:extLst>
          </p:cNvPr>
          <p:cNvPicPr>
            <a:picLocks noChangeAspect="1"/>
          </p:cNvPicPr>
          <p:nvPr/>
        </p:nvPicPr>
        <p:blipFill>
          <a:blip r:embed="rId3"/>
          <a:stretch>
            <a:fillRect/>
          </a:stretch>
        </p:blipFill>
        <p:spPr>
          <a:xfrm>
            <a:off x="849975" y="446032"/>
            <a:ext cx="638264" cy="800212"/>
          </a:xfrm>
          <a:prstGeom prst="rect">
            <a:avLst/>
          </a:prstGeom>
        </p:spPr>
      </p:pic>
    </p:spTree>
    <p:extLst>
      <p:ext uri="{BB962C8B-B14F-4D97-AF65-F5344CB8AC3E}">
        <p14:creationId xmlns:p14="http://schemas.microsoft.com/office/powerpoint/2010/main" val="41882140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CA5A64-EA38-4C4F-8E19-73AE45F50980}"/>
              </a:ext>
            </a:extLst>
          </p:cNvPr>
          <p:cNvSpPr>
            <a:spLocks noGrp="1"/>
          </p:cNvSpPr>
          <p:nvPr>
            <p:ph idx="1"/>
          </p:nvPr>
        </p:nvSpPr>
        <p:spPr/>
        <p:txBody>
          <a:bodyPr>
            <a:normAutofit/>
          </a:bodyPr>
          <a:lstStyle/>
          <a:p>
            <a:r>
              <a:rPr lang="en-GB" dirty="0"/>
              <a:t>The tool calculates income statistics for:</a:t>
            </a:r>
          </a:p>
          <a:p>
            <a:pPr lvl="1"/>
            <a:r>
              <a:rPr lang="en-GB" dirty="0"/>
              <a:t>a single country and policy system</a:t>
            </a:r>
          </a:p>
          <a:p>
            <a:pPr lvl="1"/>
            <a:r>
              <a:rPr lang="en-GB" dirty="0"/>
              <a:t>several countries/policy systems</a:t>
            </a:r>
          </a:p>
          <a:p>
            <a:pPr lvl="1"/>
            <a:r>
              <a:rPr lang="en-GB" dirty="0"/>
              <a:t>baseline and reform scenario and calculates difference in the income</a:t>
            </a:r>
          </a:p>
          <a:p>
            <a:pPr lvl="1"/>
            <a:r>
              <a:rPr lang="en-GB" dirty="0"/>
              <a:t>indicators</a:t>
            </a:r>
          </a:p>
          <a:p>
            <a:pPr lvl="1"/>
            <a:r>
              <a:rPr lang="en-GB" dirty="0"/>
              <a:t>a particular type of income (e.g. income taxes) if stronger focus on that income</a:t>
            </a:r>
          </a:p>
          <a:p>
            <a:pPr lvl="1"/>
            <a:endParaRPr lang="en-GB" dirty="0"/>
          </a:p>
          <a:p>
            <a:r>
              <a:rPr lang="en-GB" dirty="0"/>
              <a:t>Results can be exported in Excel tables</a:t>
            </a:r>
          </a:p>
          <a:p>
            <a:endParaRPr lang="en-US" dirty="0"/>
          </a:p>
        </p:txBody>
      </p:sp>
      <p:sp>
        <p:nvSpPr>
          <p:cNvPr id="4" name="Slide Number Placeholder 3">
            <a:extLst>
              <a:ext uri="{FF2B5EF4-FFF2-40B4-BE49-F238E27FC236}">
                <a16:creationId xmlns:a16="http://schemas.microsoft.com/office/drawing/2014/main" id="{7631449A-A6CC-3B45-92ED-83E3A0AB8F86}"/>
              </a:ext>
            </a:extLst>
          </p:cNvPr>
          <p:cNvSpPr>
            <a:spLocks noGrp="1"/>
          </p:cNvSpPr>
          <p:nvPr>
            <p:ph type="sldNum" sz="quarter" idx="12"/>
          </p:nvPr>
        </p:nvSpPr>
        <p:spPr/>
        <p:txBody>
          <a:bodyPr/>
          <a:lstStyle/>
          <a:p>
            <a:fld id="{C48A8FB8-C411-4B7B-B8DF-3C88CBE8C9E0}" type="slidenum">
              <a:rPr lang="en-GB" smtClean="0"/>
              <a:t>64</a:t>
            </a:fld>
            <a:endParaRPr lang="en-GB"/>
          </a:p>
        </p:txBody>
      </p:sp>
      <p:sp>
        <p:nvSpPr>
          <p:cNvPr id="11" name="Title 4">
            <a:extLst>
              <a:ext uri="{FF2B5EF4-FFF2-40B4-BE49-F238E27FC236}">
                <a16:creationId xmlns:a16="http://schemas.microsoft.com/office/drawing/2014/main" id="{6D2D79AC-9063-0E42-B56C-3B16D7EB2EDB}"/>
              </a:ext>
            </a:extLst>
          </p:cNvPr>
          <p:cNvSpPr>
            <a:spLocks noGrp="1"/>
          </p:cNvSpPr>
          <p:nvPr>
            <p:ph type="title"/>
          </p:nvPr>
        </p:nvSpPr>
        <p:spPr>
          <a:xfrm>
            <a:off x="1483668" y="274638"/>
            <a:ext cx="7203132" cy="1143000"/>
          </a:xfrm>
        </p:spPr>
        <p:txBody>
          <a:bodyPr/>
          <a:lstStyle/>
          <a:p>
            <a:pPr algn="l"/>
            <a:r>
              <a:rPr lang="en-US" dirty="0"/>
              <a:t>Statistics Presenter Tool (2)</a:t>
            </a:r>
          </a:p>
        </p:txBody>
      </p:sp>
      <p:pic>
        <p:nvPicPr>
          <p:cNvPr id="2" name="Picture 1">
            <a:extLst>
              <a:ext uri="{FF2B5EF4-FFF2-40B4-BE49-F238E27FC236}">
                <a16:creationId xmlns:a16="http://schemas.microsoft.com/office/drawing/2014/main" id="{0E66B7E2-40CD-4C6C-AC95-106AEAAA2F98}"/>
              </a:ext>
            </a:extLst>
          </p:cNvPr>
          <p:cNvPicPr>
            <a:picLocks noChangeAspect="1"/>
          </p:cNvPicPr>
          <p:nvPr/>
        </p:nvPicPr>
        <p:blipFill>
          <a:blip r:embed="rId3"/>
          <a:stretch>
            <a:fillRect/>
          </a:stretch>
        </p:blipFill>
        <p:spPr>
          <a:xfrm>
            <a:off x="872822" y="446032"/>
            <a:ext cx="638264" cy="800212"/>
          </a:xfrm>
          <a:prstGeom prst="rect">
            <a:avLst/>
          </a:prstGeom>
        </p:spPr>
      </p:pic>
    </p:spTree>
    <p:extLst>
      <p:ext uri="{BB962C8B-B14F-4D97-AF65-F5344CB8AC3E}">
        <p14:creationId xmlns:p14="http://schemas.microsoft.com/office/powerpoint/2010/main" val="27167565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06FCCC4-B690-4360-96D3-9FDBA414BED2}"/>
              </a:ext>
            </a:extLst>
          </p:cNvPr>
          <p:cNvGraphicFramePr>
            <a:graphicFrameLocks noChangeAspect="1"/>
          </p:cNvGraphicFramePr>
          <p:nvPr>
            <p:extLst>
              <p:ext uri="{D42A27DB-BD31-4B8C-83A1-F6EECF244321}">
                <p14:modId xmlns:p14="http://schemas.microsoft.com/office/powerpoint/2010/main" val="1396385088"/>
              </p:ext>
            </p:extLst>
          </p:nvPr>
        </p:nvGraphicFramePr>
        <p:xfrm>
          <a:off x="291899" y="1246095"/>
          <a:ext cx="8754697" cy="1580518"/>
        </p:xfrm>
        <a:graphic>
          <a:graphicData uri="http://schemas.openxmlformats.org/presentationml/2006/ole">
            <mc:AlternateContent xmlns:mc="http://schemas.openxmlformats.org/markup-compatibility/2006">
              <mc:Choice xmlns:v="urn:schemas-microsoft-com:vml" Requires="v">
                <p:oleObj name="Bitmap Image" r:id="rId2" imgW="6067440" imgH="1095480" progId="Paint.Picture">
                  <p:embed/>
                </p:oleObj>
              </mc:Choice>
              <mc:Fallback>
                <p:oleObj name="Bitmap Image" r:id="rId2" imgW="6067440" imgH="1095480" progId="Paint.Picture">
                  <p:embed/>
                  <p:pic>
                    <p:nvPicPr>
                      <p:cNvPr id="0" name=""/>
                      <p:cNvPicPr/>
                      <p:nvPr/>
                    </p:nvPicPr>
                    <p:blipFill>
                      <a:blip r:embed="rId3"/>
                      <a:stretch>
                        <a:fillRect/>
                      </a:stretch>
                    </p:blipFill>
                    <p:spPr>
                      <a:xfrm>
                        <a:off x="291899" y="1246095"/>
                        <a:ext cx="8754697" cy="1580518"/>
                      </a:xfrm>
                      <a:prstGeom prst="rect">
                        <a:avLst/>
                      </a:prstGeom>
                    </p:spPr>
                  </p:pic>
                </p:oleObj>
              </mc:Fallback>
            </mc:AlternateContent>
          </a:graphicData>
        </a:graphic>
      </p:graphicFrame>
      <p:sp>
        <p:nvSpPr>
          <p:cNvPr id="11" name="Oval 10">
            <a:extLst>
              <a:ext uri="{FF2B5EF4-FFF2-40B4-BE49-F238E27FC236}">
                <a16:creationId xmlns:a16="http://schemas.microsoft.com/office/drawing/2014/main" id="{E2B2C445-4B76-4346-BA3F-ABEEF98D6764}"/>
              </a:ext>
            </a:extLst>
          </p:cNvPr>
          <p:cNvSpPr/>
          <p:nvPr/>
        </p:nvSpPr>
        <p:spPr>
          <a:xfrm>
            <a:off x="3877321" y="1395036"/>
            <a:ext cx="936104" cy="13138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CA2B24C-E4E2-4DE2-85A3-4A2CDEC6DA69}"/>
              </a:ext>
            </a:extLst>
          </p:cNvPr>
          <p:cNvSpPr/>
          <p:nvPr/>
        </p:nvSpPr>
        <p:spPr>
          <a:xfrm>
            <a:off x="6757283" y="1079670"/>
            <a:ext cx="1199093" cy="6759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65</a:t>
            </a:fld>
            <a:endParaRPr lang="en-GB" dirty="0"/>
          </a:p>
        </p:txBody>
      </p:sp>
      <p:sp>
        <p:nvSpPr>
          <p:cNvPr id="7" name="Title 6"/>
          <p:cNvSpPr>
            <a:spLocks noGrp="1"/>
          </p:cNvSpPr>
          <p:nvPr>
            <p:ph type="title"/>
          </p:nvPr>
        </p:nvSpPr>
        <p:spPr/>
        <p:txBody>
          <a:bodyPr>
            <a:normAutofit fontScale="90000"/>
          </a:bodyPr>
          <a:lstStyle/>
          <a:p>
            <a:r>
              <a:rPr lang="en-US" dirty="0"/>
              <a:t>Statistics Presenter – Default (1)</a:t>
            </a:r>
            <a:endParaRPr lang="en-GB" dirty="0"/>
          </a:p>
        </p:txBody>
      </p:sp>
      <p:pic>
        <p:nvPicPr>
          <p:cNvPr id="6" name="Picture 5">
            <a:extLst>
              <a:ext uri="{FF2B5EF4-FFF2-40B4-BE49-F238E27FC236}">
                <a16:creationId xmlns:a16="http://schemas.microsoft.com/office/drawing/2014/main" id="{F78102EE-D7C6-43A5-B563-66D91B5F9342}"/>
              </a:ext>
            </a:extLst>
          </p:cNvPr>
          <p:cNvPicPr>
            <a:picLocks noChangeAspect="1"/>
          </p:cNvPicPr>
          <p:nvPr/>
        </p:nvPicPr>
        <p:blipFill>
          <a:blip r:embed="rId4"/>
          <a:stretch>
            <a:fillRect/>
          </a:stretch>
        </p:blipFill>
        <p:spPr>
          <a:xfrm>
            <a:off x="1979712" y="2738778"/>
            <a:ext cx="5379072" cy="2947803"/>
          </a:xfrm>
          <a:prstGeom prst="rect">
            <a:avLst/>
          </a:prstGeom>
          <a:ln>
            <a:solidFill>
              <a:srgbClr val="0070C0"/>
            </a:solidFill>
          </a:ln>
        </p:spPr>
      </p:pic>
      <p:pic>
        <p:nvPicPr>
          <p:cNvPr id="8" name="Picture 7">
            <a:extLst>
              <a:ext uri="{FF2B5EF4-FFF2-40B4-BE49-F238E27FC236}">
                <a16:creationId xmlns:a16="http://schemas.microsoft.com/office/drawing/2014/main" id="{730A9762-2AA8-455B-80E4-9178E42120DD}"/>
              </a:ext>
            </a:extLst>
          </p:cNvPr>
          <p:cNvPicPr>
            <a:picLocks noChangeAspect="1"/>
          </p:cNvPicPr>
          <p:nvPr/>
        </p:nvPicPr>
        <p:blipFill>
          <a:blip r:embed="rId5"/>
          <a:stretch>
            <a:fillRect/>
          </a:stretch>
        </p:blipFill>
        <p:spPr>
          <a:xfrm>
            <a:off x="1683666" y="4573557"/>
            <a:ext cx="5760640" cy="1204773"/>
          </a:xfrm>
          <a:prstGeom prst="rect">
            <a:avLst/>
          </a:prstGeom>
        </p:spPr>
      </p:pic>
      <p:sp>
        <p:nvSpPr>
          <p:cNvPr id="10" name="Rounded Rectangle 9">
            <a:extLst>
              <a:ext uri="{FF2B5EF4-FFF2-40B4-BE49-F238E27FC236}">
                <a16:creationId xmlns:a16="http://schemas.microsoft.com/office/drawing/2014/main" id="{7E0E0E65-AEEB-4B73-ADD8-E9026225ED26}"/>
              </a:ext>
            </a:extLst>
          </p:cNvPr>
          <p:cNvSpPr/>
          <p:nvPr/>
        </p:nvSpPr>
        <p:spPr>
          <a:xfrm>
            <a:off x="1489998" y="4842226"/>
            <a:ext cx="6164002" cy="9361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157905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DC013C-8471-445C-AFB1-5471CA7109E8}"/>
              </a:ext>
            </a:extLst>
          </p:cNvPr>
          <p:cNvPicPr>
            <a:picLocks noChangeAspect="1"/>
          </p:cNvPicPr>
          <p:nvPr/>
        </p:nvPicPr>
        <p:blipFill>
          <a:blip r:embed="rId2"/>
          <a:stretch>
            <a:fillRect/>
          </a:stretch>
        </p:blipFill>
        <p:spPr>
          <a:xfrm>
            <a:off x="804336" y="804496"/>
            <a:ext cx="7535327" cy="5249008"/>
          </a:xfrm>
          <a:prstGeom prst="rect">
            <a:avLst/>
          </a:prstGeom>
          <a:ln>
            <a:solidFill>
              <a:srgbClr val="0070C0"/>
            </a:solidFill>
          </a:ln>
        </p:spPr>
      </p:pic>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66</a:t>
            </a:fld>
            <a:endParaRPr lang="en-GB" dirty="0"/>
          </a:p>
        </p:txBody>
      </p:sp>
      <p:grpSp>
        <p:nvGrpSpPr>
          <p:cNvPr id="2" name="Group 1">
            <a:extLst>
              <a:ext uri="{FF2B5EF4-FFF2-40B4-BE49-F238E27FC236}">
                <a16:creationId xmlns:a16="http://schemas.microsoft.com/office/drawing/2014/main" id="{5D0E9FE1-5B1B-4886-ABEF-9E3A1A9179BA}"/>
              </a:ext>
            </a:extLst>
          </p:cNvPr>
          <p:cNvGrpSpPr/>
          <p:nvPr/>
        </p:nvGrpSpPr>
        <p:grpSpPr>
          <a:xfrm>
            <a:off x="2195736" y="3469972"/>
            <a:ext cx="5404279" cy="786680"/>
            <a:chOff x="1903165" y="3715745"/>
            <a:chExt cx="5404279" cy="786680"/>
          </a:xfrm>
        </p:grpSpPr>
        <p:sp>
          <p:nvSpPr>
            <p:cNvPr id="13" name="Down Arrow 12"/>
            <p:cNvSpPr/>
            <p:nvPr/>
          </p:nvSpPr>
          <p:spPr>
            <a:xfrm rot="6979793">
              <a:off x="2657395" y="2961515"/>
              <a:ext cx="220016" cy="17284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3720767" y="3917650"/>
              <a:ext cx="3586677" cy="584775"/>
            </a:xfrm>
            <a:prstGeom prst="rect">
              <a:avLst/>
            </a:prstGeom>
            <a:noFill/>
            <a:ln w="19050">
              <a:solidFill>
                <a:srgbClr val="0070C0"/>
              </a:solidFill>
            </a:ln>
          </p:spPr>
          <p:txBody>
            <a:bodyPr wrap="square" rtlCol="0">
              <a:spAutoFit/>
            </a:bodyPr>
            <a:lstStyle/>
            <a:p>
              <a:r>
                <a:rPr lang="en-GB" sz="1600" dirty="0"/>
                <a:t>list of all output micro-data available in the output folder</a:t>
              </a:r>
            </a:p>
          </p:txBody>
        </p:sp>
      </p:grpSp>
      <p:sp>
        <p:nvSpPr>
          <p:cNvPr id="7" name="Title 6"/>
          <p:cNvSpPr>
            <a:spLocks noGrp="1"/>
          </p:cNvSpPr>
          <p:nvPr>
            <p:ph type="title"/>
          </p:nvPr>
        </p:nvSpPr>
        <p:spPr>
          <a:xfrm>
            <a:off x="379191" y="194617"/>
            <a:ext cx="8229600" cy="706090"/>
          </a:xfrm>
        </p:spPr>
        <p:txBody>
          <a:bodyPr>
            <a:noAutofit/>
          </a:bodyPr>
          <a:lstStyle/>
          <a:p>
            <a:r>
              <a:rPr lang="en-US" sz="3600" dirty="0"/>
              <a:t>Statistics Presenter Tool – Default (2)</a:t>
            </a:r>
            <a:endParaRPr lang="en-GB" sz="3600" dirty="0"/>
          </a:p>
        </p:txBody>
      </p:sp>
      <p:sp>
        <p:nvSpPr>
          <p:cNvPr id="12" name="TextBox 11"/>
          <p:cNvSpPr txBox="1"/>
          <p:nvPr/>
        </p:nvSpPr>
        <p:spPr>
          <a:xfrm>
            <a:off x="3288093" y="2907926"/>
            <a:ext cx="4005765" cy="338554"/>
          </a:xfrm>
          <a:prstGeom prst="rect">
            <a:avLst/>
          </a:prstGeom>
          <a:solidFill>
            <a:schemeClr val="bg1"/>
          </a:solidFill>
          <a:ln w="19050">
            <a:solidFill>
              <a:srgbClr val="0070C0"/>
            </a:solidFill>
          </a:ln>
        </p:spPr>
        <p:txBody>
          <a:bodyPr wrap="square" rtlCol="0">
            <a:spAutoFit/>
          </a:bodyPr>
          <a:lstStyle/>
          <a:p>
            <a:r>
              <a:rPr lang="en-GB" sz="1600" dirty="0"/>
              <a:t>folder where output micro-data are stored</a:t>
            </a:r>
          </a:p>
        </p:txBody>
      </p:sp>
      <p:sp>
        <p:nvSpPr>
          <p:cNvPr id="11" name="Down Arrow 10"/>
          <p:cNvSpPr/>
          <p:nvPr/>
        </p:nvSpPr>
        <p:spPr>
          <a:xfrm rot="6888102">
            <a:off x="3655363" y="2111161"/>
            <a:ext cx="132586" cy="928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416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527337-F47D-475A-853C-5E8B83BE47DC}"/>
              </a:ext>
            </a:extLst>
          </p:cNvPr>
          <p:cNvPicPr>
            <a:picLocks noChangeAspect="1"/>
          </p:cNvPicPr>
          <p:nvPr/>
        </p:nvPicPr>
        <p:blipFill>
          <a:blip r:embed="rId2"/>
          <a:stretch>
            <a:fillRect/>
          </a:stretch>
        </p:blipFill>
        <p:spPr>
          <a:xfrm>
            <a:off x="313740" y="943830"/>
            <a:ext cx="8364434" cy="5854049"/>
          </a:xfrm>
          <a:prstGeom prst="rect">
            <a:avLst/>
          </a:prstGeom>
          <a:ln>
            <a:solidFill>
              <a:srgbClr val="0070C0"/>
            </a:solidFill>
          </a:ln>
        </p:spPr>
      </p:pic>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67</a:t>
            </a:fld>
            <a:endParaRPr lang="en-GB" dirty="0"/>
          </a:p>
        </p:txBody>
      </p:sp>
      <p:sp>
        <p:nvSpPr>
          <p:cNvPr id="9" name="Rounded Rectangle 8"/>
          <p:cNvSpPr/>
          <p:nvPr/>
        </p:nvSpPr>
        <p:spPr>
          <a:xfrm>
            <a:off x="5878488" y="5643280"/>
            <a:ext cx="2808312" cy="5417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465826" y="3007515"/>
            <a:ext cx="288032" cy="5417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rot="5400000">
            <a:off x="2699333" y="2663330"/>
            <a:ext cx="345955" cy="13659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3563888" y="3073883"/>
            <a:ext cx="3853590" cy="584775"/>
          </a:xfrm>
          <a:prstGeom prst="rect">
            <a:avLst/>
          </a:prstGeom>
          <a:solidFill>
            <a:schemeClr val="bg1"/>
          </a:solidFill>
          <a:ln>
            <a:solidFill>
              <a:srgbClr val="0070C0"/>
            </a:solidFill>
          </a:ln>
        </p:spPr>
        <p:txBody>
          <a:bodyPr wrap="square" rtlCol="0">
            <a:spAutoFit/>
          </a:bodyPr>
          <a:lstStyle/>
          <a:p>
            <a:r>
              <a:rPr lang="en-GB" sz="1600" dirty="0"/>
              <a:t>I have selected the 2020 output micro-data first and the 2021 data second</a:t>
            </a:r>
          </a:p>
        </p:txBody>
      </p:sp>
      <p:sp>
        <p:nvSpPr>
          <p:cNvPr id="6" name="Title 5"/>
          <p:cNvSpPr>
            <a:spLocks noGrp="1"/>
          </p:cNvSpPr>
          <p:nvPr>
            <p:ph type="title"/>
          </p:nvPr>
        </p:nvSpPr>
        <p:spPr>
          <a:xfrm>
            <a:off x="457200" y="274638"/>
            <a:ext cx="8229600" cy="669192"/>
          </a:xfrm>
        </p:spPr>
        <p:txBody>
          <a:bodyPr>
            <a:noAutofit/>
          </a:bodyPr>
          <a:lstStyle/>
          <a:p>
            <a:r>
              <a:rPr lang="en-US" sz="3600" dirty="0"/>
              <a:t>Statistics Presenter Tool – Default (3)</a:t>
            </a:r>
            <a:endParaRPr lang="en-GB" sz="3600" dirty="0"/>
          </a:p>
        </p:txBody>
      </p:sp>
    </p:spTree>
    <p:extLst>
      <p:ext uri="{BB962C8B-B14F-4D97-AF65-F5344CB8AC3E}">
        <p14:creationId xmlns:p14="http://schemas.microsoft.com/office/powerpoint/2010/main" val="313020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C8B3AC-BEBD-49FE-BDFC-1D627374FBF6}"/>
              </a:ext>
            </a:extLst>
          </p:cNvPr>
          <p:cNvPicPr>
            <a:picLocks noChangeAspect="1"/>
          </p:cNvPicPr>
          <p:nvPr/>
        </p:nvPicPr>
        <p:blipFill>
          <a:blip r:embed="rId2"/>
          <a:stretch>
            <a:fillRect/>
          </a:stretch>
        </p:blipFill>
        <p:spPr>
          <a:xfrm>
            <a:off x="0" y="897392"/>
            <a:ext cx="9144000" cy="5931577"/>
          </a:xfrm>
          <a:prstGeom prst="rect">
            <a:avLst/>
          </a:prstGeom>
          <a:ln>
            <a:solidFill>
              <a:srgbClr val="0070C0"/>
            </a:solidFill>
          </a:ln>
        </p:spPr>
      </p:pic>
      <p:sp>
        <p:nvSpPr>
          <p:cNvPr id="4" name="Slide Number Placeholder 3"/>
          <p:cNvSpPr>
            <a:spLocks noGrp="1"/>
          </p:cNvSpPr>
          <p:nvPr>
            <p:ph type="sldNum" sz="quarter" idx="12"/>
          </p:nvPr>
        </p:nvSpPr>
        <p:spPr/>
        <p:txBody>
          <a:bodyPr/>
          <a:lstStyle/>
          <a:p>
            <a:fld id="{C48A8FB8-C411-4B7B-B8DF-3C88CBE8C9E0}" type="slidenum">
              <a:rPr lang="en-GB" smtClean="0"/>
              <a:t>68</a:t>
            </a:fld>
            <a:endParaRPr lang="en-GB"/>
          </a:p>
        </p:txBody>
      </p:sp>
      <p:sp>
        <p:nvSpPr>
          <p:cNvPr id="6" name="Down Arrow 5"/>
          <p:cNvSpPr/>
          <p:nvPr/>
        </p:nvSpPr>
        <p:spPr>
          <a:xfrm rot="5400000">
            <a:off x="2830788" y="936279"/>
            <a:ext cx="144016" cy="1656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752086" y="1461803"/>
            <a:ext cx="2844824" cy="584775"/>
          </a:xfrm>
          <a:prstGeom prst="rect">
            <a:avLst/>
          </a:prstGeom>
          <a:solidFill>
            <a:schemeClr val="bg1"/>
          </a:solidFill>
          <a:ln w="19050">
            <a:solidFill>
              <a:srgbClr val="0070C0"/>
            </a:solidFill>
          </a:ln>
        </p:spPr>
        <p:txBody>
          <a:bodyPr wrap="square" rtlCol="0">
            <a:spAutoFit/>
          </a:bodyPr>
          <a:lstStyle/>
          <a:p>
            <a:r>
              <a:rPr lang="en-GB" sz="1600" dirty="0"/>
              <a:t>country and system for which results are produced</a:t>
            </a:r>
          </a:p>
        </p:txBody>
      </p:sp>
      <p:sp>
        <p:nvSpPr>
          <p:cNvPr id="10" name="Down Arrow 9"/>
          <p:cNvSpPr/>
          <p:nvPr/>
        </p:nvSpPr>
        <p:spPr>
          <a:xfrm rot="6085243" flipH="1">
            <a:off x="2831686" y="1088426"/>
            <a:ext cx="159046" cy="2880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803748" y="2952854"/>
            <a:ext cx="2263993" cy="369332"/>
          </a:xfrm>
          <a:prstGeom prst="rect">
            <a:avLst/>
          </a:prstGeom>
          <a:solidFill>
            <a:schemeClr val="bg1"/>
          </a:solidFill>
          <a:ln w="19050">
            <a:solidFill>
              <a:srgbClr val="0070C0"/>
            </a:solidFill>
          </a:ln>
        </p:spPr>
        <p:txBody>
          <a:bodyPr wrap="square" rtlCol="0">
            <a:spAutoFit/>
          </a:bodyPr>
          <a:lstStyle/>
          <a:p>
            <a:r>
              <a:rPr lang="en-GB" dirty="0"/>
              <a:t>9 tables with results</a:t>
            </a:r>
          </a:p>
        </p:txBody>
      </p:sp>
      <p:sp>
        <p:nvSpPr>
          <p:cNvPr id="12" name="Oval 11"/>
          <p:cNvSpPr/>
          <p:nvPr/>
        </p:nvSpPr>
        <p:spPr>
          <a:xfrm>
            <a:off x="7796882" y="1385596"/>
            <a:ext cx="985313" cy="4507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rot="10800000" flipH="1">
            <a:off x="7933190" y="1805354"/>
            <a:ext cx="116548" cy="6372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8707998" y="1257573"/>
            <a:ext cx="466571" cy="7037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rot="10800000" flipH="1">
            <a:off x="8941283" y="1968942"/>
            <a:ext cx="121001" cy="9242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817901" y="2927248"/>
            <a:ext cx="1398388" cy="369332"/>
          </a:xfrm>
          <a:prstGeom prst="rect">
            <a:avLst/>
          </a:prstGeom>
          <a:solidFill>
            <a:schemeClr val="bg1"/>
          </a:solidFill>
          <a:ln w="19050">
            <a:solidFill>
              <a:srgbClr val="0070C0"/>
            </a:solidFill>
          </a:ln>
        </p:spPr>
        <p:txBody>
          <a:bodyPr wrap="square" rtlCol="0">
            <a:spAutoFit/>
          </a:bodyPr>
          <a:lstStyle/>
          <a:p>
            <a:r>
              <a:rPr lang="en-GB" dirty="0"/>
              <a:t>table notes</a:t>
            </a:r>
          </a:p>
        </p:txBody>
      </p:sp>
      <p:sp>
        <p:nvSpPr>
          <p:cNvPr id="14" name="TextBox 13"/>
          <p:cNvSpPr txBox="1"/>
          <p:nvPr/>
        </p:nvSpPr>
        <p:spPr>
          <a:xfrm>
            <a:off x="6286226" y="2459133"/>
            <a:ext cx="2448272" cy="369332"/>
          </a:xfrm>
          <a:prstGeom prst="rect">
            <a:avLst/>
          </a:prstGeom>
          <a:solidFill>
            <a:schemeClr val="bg1"/>
          </a:solidFill>
          <a:ln w="19050">
            <a:solidFill>
              <a:srgbClr val="0070C0"/>
            </a:solidFill>
          </a:ln>
        </p:spPr>
        <p:txBody>
          <a:bodyPr wrap="square" rtlCol="0">
            <a:spAutoFit/>
          </a:bodyPr>
          <a:lstStyle/>
          <a:p>
            <a:r>
              <a:rPr lang="en-GB" dirty="0"/>
              <a:t>export results in excel</a:t>
            </a:r>
          </a:p>
        </p:txBody>
      </p:sp>
      <p:sp>
        <p:nvSpPr>
          <p:cNvPr id="18" name="Title 17"/>
          <p:cNvSpPr>
            <a:spLocks noGrp="1"/>
          </p:cNvSpPr>
          <p:nvPr>
            <p:ph type="title"/>
          </p:nvPr>
        </p:nvSpPr>
        <p:spPr>
          <a:xfrm>
            <a:off x="457200" y="274638"/>
            <a:ext cx="8229600" cy="778098"/>
          </a:xfrm>
        </p:spPr>
        <p:txBody>
          <a:bodyPr>
            <a:noAutofit/>
          </a:bodyPr>
          <a:lstStyle/>
          <a:p>
            <a:r>
              <a:rPr lang="en-US" sz="3600" dirty="0"/>
              <a:t>Statistics Presenter Tool – Default (4)</a:t>
            </a:r>
            <a:endParaRPr lang="en-GB" sz="3600" dirty="0"/>
          </a:p>
        </p:txBody>
      </p:sp>
      <p:sp>
        <p:nvSpPr>
          <p:cNvPr id="8" name="Down Arrow 7"/>
          <p:cNvSpPr/>
          <p:nvPr/>
        </p:nvSpPr>
        <p:spPr>
          <a:xfrm rot="4577154">
            <a:off x="4005803" y="4848405"/>
            <a:ext cx="144016" cy="2952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613843" y="5739794"/>
            <a:ext cx="3168352" cy="584775"/>
          </a:xfrm>
          <a:prstGeom prst="rect">
            <a:avLst/>
          </a:prstGeom>
          <a:solidFill>
            <a:schemeClr val="bg1"/>
          </a:solidFill>
          <a:ln w="19050">
            <a:solidFill>
              <a:srgbClr val="0070C0"/>
            </a:solidFill>
          </a:ln>
        </p:spPr>
        <p:txBody>
          <a:bodyPr wrap="square" rtlCol="0">
            <a:spAutoFit/>
          </a:bodyPr>
          <a:lstStyle/>
          <a:p>
            <a:r>
              <a:rPr lang="en-GB" sz="1600" dirty="0"/>
              <a:t>one sheet per output micro-data file (2020 first, 2021 second)</a:t>
            </a:r>
          </a:p>
        </p:txBody>
      </p:sp>
    </p:spTree>
    <p:extLst>
      <p:ext uri="{BB962C8B-B14F-4D97-AF65-F5344CB8AC3E}">
        <p14:creationId xmlns:p14="http://schemas.microsoft.com/office/powerpoint/2010/main" val="157266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P spid="15" grpId="0" animBg="1"/>
      <p:bldP spid="16" grpId="0" animBg="1"/>
      <p:bldP spid="17" grpId="0" animBg="1"/>
      <p:bldP spid="14" grpId="0" animBg="1"/>
      <p:bldP spid="8" grpId="0" animBg="1"/>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69</a:t>
            </a:fld>
            <a:endParaRPr lang="en-GB" dirty="0"/>
          </a:p>
        </p:txBody>
      </p:sp>
      <p:sp>
        <p:nvSpPr>
          <p:cNvPr id="7" name="Title 6"/>
          <p:cNvSpPr>
            <a:spLocks noGrp="1"/>
          </p:cNvSpPr>
          <p:nvPr>
            <p:ph type="title"/>
          </p:nvPr>
        </p:nvSpPr>
        <p:spPr>
          <a:xfrm>
            <a:off x="179512" y="274638"/>
            <a:ext cx="8712968" cy="850106"/>
          </a:xfrm>
        </p:spPr>
        <p:txBody>
          <a:bodyPr>
            <a:normAutofit fontScale="90000"/>
          </a:bodyPr>
          <a:lstStyle/>
          <a:p>
            <a:r>
              <a:rPr lang="en-US" dirty="0"/>
              <a:t>Statistics Presenter – </a:t>
            </a:r>
            <a:r>
              <a:rPr lang="en-US" dirty="0" err="1"/>
              <a:t>MultiSystem</a:t>
            </a:r>
            <a:r>
              <a:rPr lang="en-US" dirty="0"/>
              <a:t> (1)</a:t>
            </a:r>
            <a:endParaRPr lang="en-GB" dirty="0"/>
          </a:p>
        </p:txBody>
      </p:sp>
      <p:pic>
        <p:nvPicPr>
          <p:cNvPr id="2" name="Picture 1">
            <a:extLst>
              <a:ext uri="{FF2B5EF4-FFF2-40B4-BE49-F238E27FC236}">
                <a16:creationId xmlns:a16="http://schemas.microsoft.com/office/drawing/2014/main" id="{58AF7543-14B9-4375-93EF-2B6EDCC9E9E7}"/>
              </a:ext>
            </a:extLst>
          </p:cNvPr>
          <p:cNvPicPr>
            <a:picLocks noChangeAspect="1"/>
          </p:cNvPicPr>
          <p:nvPr/>
        </p:nvPicPr>
        <p:blipFill>
          <a:blip r:embed="rId2"/>
          <a:stretch>
            <a:fillRect/>
          </a:stretch>
        </p:blipFill>
        <p:spPr>
          <a:xfrm>
            <a:off x="1967730" y="3009725"/>
            <a:ext cx="5734850" cy="3096057"/>
          </a:xfrm>
          <a:prstGeom prst="rect">
            <a:avLst/>
          </a:prstGeom>
          <a:ln>
            <a:solidFill>
              <a:srgbClr val="0070C0"/>
            </a:solidFill>
          </a:ln>
        </p:spPr>
      </p:pic>
      <p:graphicFrame>
        <p:nvGraphicFramePr>
          <p:cNvPr id="8" name="Object 7">
            <a:extLst>
              <a:ext uri="{FF2B5EF4-FFF2-40B4-BE49-F238E27FC236}">
                <a16:creationId xmlns:a16="http://schemas.microsoft.com/office/drawing/2014/main" id="{ABC16754-3499-44EF-9DF6-E6D31EFB8F3A}"/>
              </a:ext>
            </a:extLst>
          </p:cNvPr>
          <p:cNvGraphicFramePr>
            <a:graphicFrameLocks noChangeAspect="1"/>
          </p:cNvGraphicFramePr>
          <p:nvPr>
            <p:extLst>
              <p:ext uri="{D42A27DB-BD31-4B8C-83A1-F6EECF244321}">
                <p14:modId xmlns:p14="http://schemas.microsoft.com/office/powerpoint/2010/main" val="1687343193"/>
              </p:ext>
            </p:extLst>
          </p:nvPr>
        </p:nvGraphicFramePr>
        <p:xfrm>
          <a:off x="291899" y="1246095"/>
          <a:ext cx="8754697" cy="1580518"/>
        </p:xfrm>
        <a:graphic>
          <a:graphicData uri="http://schemas.openxmlformats.org/presentationml/2006/ole">
            <mc:AlternateContent xmlns:mc="http://schemas.openxmlformats.org/markup-compatibility/2006">
              <mc:Choice xmlns:v="urn:schemas-microsoft-com:vml" Requires="v">
                <p:oleObj name="Bitmap Image" r:id="rId3" imgW="6067440" imgH="1095480" progId="Paint.Picture">
                  <p:embed/>
                </p:oleObj>
              </mc:Choice>
              <mc:Fallback>
                <p:oleObj name="Bitmap Image" r:id="rId3" imgW="6067440" imgH="1095480" progId="Paint.Picture">
                  <p:embed/>
                  <p:pic>
                    <p:nvPicPr>
                      <p:cNvPr id="2" name="Object 1">
                        <a:extLst>
                          <a:ext uri="{FF2B5EF4-FFF2-40B4-BE49-F238E27FC236}">
                            <a16:creationId xmlns:a16="http://schemas.microsoft.com/office/drawing/2014/main" id="{B06FCCC4-B690-4360-96D3-9FDBA414BED2}"/>
                          </a:ext>
                        </a:extLst>
                      </p:cNvPr>
                      <p:cNvPicPr/>
                      <p:nvPr/>
                    </p:nvPicPr>
                    <p:blipFill>
                      <a:blip r:embed="rId4"/>
                      <a:stretch>
                        <a:fillRect/>
                      </a:stretch>
                    </p:blipFill>
                    <p:spPr>
                      <a:xfrm>
                        <a:off x="291899" y="1246095"/>
                        <a:ext cx="8754697" cy="1580518"/>
                      </a:xfrm>
                      <a:prstGeom prst="rect">
                        <a:avLst/>
                      </a:prstGeom>
                    </p:spPr>
                  </p:pic>
                </p:oleObj>
              </mc:Fallback>
            </mc:AlternateContent>
          </a:graphicData>
        </a:graphic>
      </p:graphicFrame>
      <p:sp>
        <p:nvSpPr>
          <p:cNvPr id="11" name="Oval 10">
            <a:extLst>
              <a:ext uri="{FF2B5EF4-FFF2-40B4-BE49-F238E27FC236}">
                <a16:creationId xmlns:a16="http://schemas.microsoft.com/office/drawing/2014/main" id="{84D995E0-80AD-4F2E-A790-C3442A0F6735}"/>
              </a:ext>
            </a:extLst>
          </p:cNvPr>
          <p:cNvSpPr/>
          <p:nvPr/>
        </p:nvSpPr>
        <p:spPr>
          <a:xfrm>
            <a:off x="3877321" y="1395036"/>
            <a:ext cx="936104" cy="13138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F5531891-9BED-4F2D-AB50-208B1087D9D9}"/>
              </a:ext>
            </a:extLst>
          </p:cNvPr>
          <p:cNvSpPr/>
          <p:nvPr/>
        </p:nvSpPr>
        <p:spPr>
          <a:xfrm>
            <a:off x="6757283" y="1079670"/>
            <a:ext cx="1199093" cy="6759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5848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C8376-0C3F-E144-9707-DFC55A524D5E}"/>
              </a:ext>
            </a:extLst>
          </p:cNvPr>
          <p:cNvSpPr>
            <a:spLocks noGrp="1"/>
          </p:cNvSpPr>
          <p:nvPr>
            <p:ph type="title"/>
          </p:nvPr>
        </p:nvSpPr>
        <p:spPr>
          <a:xfrm>
            <a:off x="323528" y="274638"/>
            <a:ext cx="8363272" cy="1143000"/>
          </a:xfrm>
          <a:prstGeom prst="rect">
            <a:avLst/>
          </a:prstGeom>
        </p:spPr>
        <p:txBody>
          <a:bodyPr anchor="ctr">
            <a:noAutofit/>
          </a:bodyPr>
          <a:lstStyle/>
          <a:p>
            <a:pPr>
              <a:lnSpc>
                <a:spcPct val="90000"/>
              </a:lnSpc>
            </a:pPr>
            <a:r>
              <a:rPr lang="en-US" sz="4000" dirty="0"/>
              <a:t>What does “microsimulation” mean?</a:t>
            </a:r>
          </a:p>
        </p:txBody>
      </p:sp>
      <p:sp>
        <p:nvSpPr>
          <p:cNvPr id="4" name="Slide Number Placeholder 3">
            <a:extLst>
              <a:ext uri="{FF2B5EF4-FFF2-40B4-BE49-F238E27FC236}">
                <a16:creationId xmlns:a16="http://schemas.microsoft.com/office/drawing/2014/main" id="{ABC151EC-B92C-1E46-9617-AFCF948DE242}"/>
              </a:ext>
            </a:extLst>
          </p:cNvPr>
          <p:cNvSpPr>
            <a:spLocks noGrp="1"/>
          </p:cNvSpPr>
          <p:nvPr>
            <p:ph type="sldNum" sz="quarter" idx="12"/>
          </p:nvPr>
        </p:nvSpPr>
        <p:spPr>
          <a:xfrm>
            <a:off x="7010400" y="0"/>
            <a:ext cx="2133600" cy="365125"/>
          </a:xfrm>
          <a:prstGeom prst="rect">
            <a:avLst/>
          </a:prstGeom>
        </p:spPr>
        <p:txBody>
          <a:bodyPr anchor="ct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ts val="600"/>
                </a:spcAft>
                <a:buClrTx/>
                <a:buSzTx/>
                <a:buFontTx/>
                <a:buNone/>
                <a:tabLst/>
                <a:defRPr/>
              </a:pPr>
              <a:t>7</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6E3BC981-86F8-4304-87F4-E4A6A058B435}"/>
              </a:ext>
            </a:extLst>
          </p:cNvPr>
          <p:cNvGraphicFramePr>
            <a:graphicFrameLocks noGrp="1"/>
          </p:cNvGraphicFramePr>
          <p:nvPr>
            <p:ph idx="1"/>
            <p:extLst>
              <p:ext uri="{D42A27DB-BD31-4B8C-83A1-F6EECF244321}">
                <p14:modId xmlns:p14="http://schemas.microsoft.com/office/powerpoint/2010/main" val="90938812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495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70</a:t>
            </a:fld>
            <a:endParaRPr lang="en-GB" dirty="0"/>
          </a:p>
        </p:txBody>
      </p:sp>
      <p:sp>
        <p:nvSpPr>
          <p:cNvPr id="7" name="Title 6"/>
          <p:cNvSpPr>
            <a:spLocks noGrp="1"/>
          </p:cNvSpPr>
          <p:nvPr>
            <p:ph type="title"/>
          </p:nvPr>
        </p:nvSpPr>
        <p:spPr>
          <a:xfrm>
            <a:off x="179512" y="274638"/>
            <a:ext cx="8712968" cy="850106"/>
          </a:xfrm>
        </p:spPr>
        <p:txBody>
          <a:bodyPr>
            <a:normAutofit fontScale="90000"/>
          </a:bodyPr>
          <a:lstStyle/>
          <a:p>
            <a:r>
              <a:rPr lang="en-US" dirty="0"/>
              <a:t>Statistics Presenter – </a:t>
            </a:r>
            <a:r>
              <a:rPr lang="en-US" dirty="0" err="1"/>
              <a:t>MultiSystem</a:t>
            </a:r>
            <a:r>
              <a:rPr lang="en-US" dirty="0"/>
              <a:t> (2)</a:t>
            </a:r>
            <a:endParaRPr lang="en-GB" dirty="0"/>
          </a:p>
        </p:txBody>
      </p:sp>
      <p:pic>
        <p:nvPicPr>
          <p:cNvPr id="2" name="Picture 1">
            <a:extLst>
              <a:ext uri="{FF2B5EF4-FFF2-40B4-BE49-F238E27FC236}">
                <a16:creationId xmlns:a16="http://schemas.microsoft.com/office/drawing/2014/main" id="{15C906E4-FFC6-4BA0-9919-07EBD6201EAC}"/>
              </a:ext>
            </a:extLst>
          </p:cNvPr>
          <p:cNvPicPr>
            <a:picLocks noChangeAspect="1"/>
          </p:cNvPicPr>
          <p:nvPr/>
        </p:nvPicPr>
        <p:blipFill>
          <a:blip r:embed="rId2"/>
          <a:stretch>
            <a:fillRect/>
          </a:stretch>
        </p:blipFill>
        <p:spPr>
          <a:xfrm>
            <a:off x="971600" y="1079449"/>
            <a:ext cx="7533804" cy="5256584"/>
          </a:xfrm>
          <a:prstGeom prst="rect">
            <a:avLst/>
          </a:prstGeom>
          <a:ln>
            <a:solidFill>
              <a:srgbClr val="0070C0"/>
            </a:solidFill>
          </a:ln>
        </p:spPr>
      </p:pic>
    </p:spTree>
    <p:extLst>
      <p:ext uri="{BB962C8B-B14F-4D97-AF65-F5344CB8AC3E}">
        <p14:creationId xmlns:p14="http://schemas.microsoft.com/office/powerpoint/2010/main" val="26770739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F718D7-09A0-472E-AA0C-9C545450E17F}"/>
              </a:ext>
            </a:extLst>
          </p:cNvPr>
          <p:cNvPicPr>
            <a:picLocks noChangeAspect="1"/>
          </p:cNvPicPr>
          <p:nvPr/>
        </p:nvPicPr>
        <p:blipFill>
          <a:blip r:embed="rId2"/>
          <a:stretch>
            <a:fillRect/>
          </a:stretch>
        </p:blipFill>
        <p:spPr>
          <a:xfrm>
            <a:off x="1403647" y="752218"/>
            <a:ext cx="7740353" cy="4837373"/>
          </a:xfrm>
          <a:prstGeom prst="rect">
            <a:avLst/>
          </a:prstGeom>
          <a:ln>
            <a:solidFill>
              <a:srgbClr val="0070C0"/>
            </a:solidFill>
          </a:ln>
        </p:spPr>
      </p:pic>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71</a:t>
            </a:fld>
            <a:endParaRPr lang="en-GB" dirty="0"/>
          </a:p>
        </p:txBody>
      </p:sp>
      <p:sp>
        <p:nvSpPr>
          <p:cNvPr id="7" name="Title 6"/>
          <p:cNvSpPr>
            <a:spLocks noGrp="1"/>
          </p:cNvSpPr>
          <p:nvPr>
            <p:ph type="title"/>
          </p:nvPr>
        </p:nvSpPr>
        <p:spPr>
          <a:xfrm rot="16200000">
            <a:off x="-2514073" y="2623868"/>
            <a:ext cx="6309320" cy="1094074"/>
          </a:xfrm>
        </p:spPr>
        <p:txBody>
          <a:bodyPr>
            <a:normAutofit fontScale="90000"/>
          </a:bodyPr>
          <a:lstStyle/>
          <a:p>
            <a:r>
              <a:rPr lang="en-US" dirty="0"/>
              <a:t>Statistics Presenter – </a:t>
            </a:r>
            <a:r>
              <a:rPr lang="en-US" dirty="0" err="1"/>
              <a:t>MultiSystem</a:t>
            </a:r>
            <a:r>
              <a:rPr lang="en-US" dirty="0"/>
              <a:t> (3)</a:t>
            </a:r>
            <a:endParaRPr lang="en-GB" dirty="0"/>
          </a:p>
        </p:txBody>
      </p:sp>
      <p:sp>
        <p:nvSpPr>
          <p:cNvPr id="6" name="Down Arrow 5"/>
          <p:cNvSpPr/>
          <p:nvPr/>
        </p:nvSpPr>
        <p:spPr>
          <a:xfrm>
            <a:off x="5402563" y="1268409"/>
            <a:ext cx="185107" cy="521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306985" y="913392"/>
            <a:ext cx="2376264" cy="338554"/>
          </a:xfrm>
          <a:prstGeom prst="rect">
            <a:avLst/>
          </a:prstGeom>
          <a:solidFill>
            <a:schemeClr val="bg1"/>
          </a:solidFill>
          <a:ln w="19050">
            <a:solidFill>
              <a:srgbClr val="0070C0"/>
            </a:solidFill>
          </a:ln>
        </p:spPr>
        <p:txBody>
          <a:bodyPr wrap="square" rtlCol="0">
            <a:spAutoFit/>
          </a:bodyPr>
          <a:lstStyle/>
          <a:p>
            <a:r>
              <a:rPr lang="en-GB" sz="1600" dirty="0"/>
              <a:t>one column per system</a:t>
            </a:r>
          </a:p>
        </p:txBody>
      </p:sp>
    </p:spTree>
    <p:extLst>
      <p:ext uri="{BB962C8B-B14F-4D97-AF65-F5344CB8AC3E}">
        <p14:creationId xmlns:p14="http://schemas.microsoft.com/office/powerpoint/2010/main" val="268548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Exercise 1 </a:t>
            </a:r>
          </a:p>
        </p:txBody>
      </p:sp>
      <p:sp>
        <p:nvSpPr>
          <p:cNvPr id="3" name="Content Placeholder 2"/>
          <p:cNvSpPr>
            <a:spLocks noGrp="1"/>
          </p:cNvSpPr>
          <p:nvPr>
            <p:ph idx="1"/>
          </p:nvPr>
        </p:nvSpPr>
        <p:spPr/>
        <p:txBody>
          <a:bodyPr>
            <a:normAutofit/>
          </a:bodyPr>
          <a:lstStyle/>
          <a:p>
            <a:r>
              <a:rPr lang="en-GB" dirty="0"/>
              <a:t>You learned how to:</a:t>
            </a:r>
          </a:p>
          <a:p>
            <a:pPr lvl="1"/>
            <a:r>
              <a:rPr lang="en-GB" dirty="0"/>
              <a:t>Open the model</a:t>
            </a:r>
          </a:p>
          <a:p>
            <a:pPr lvl="1"/>
            <a:endParaRPr lang="en-GB" dirty="0"/>
          </a:p>
          <a:p>
            <a:pPr lvl="1"/>
            <a:r>
              <a:rPr lang="en-GB" dirty="0"/>
              <a:t>Run a single system or several systems at the same time</a:t>
            </a:r>
          </a:p>
          <a:p>
            <a:pPr lvl="1"/>
            <a:endParaRPr lang="en-GB" dirty="0"/>
          </a:p>
          <a:p>
            <a:pPr lvl="1"/>
            <a:r>
              <a:rPr lang="en-GB" dirty="0"/>
              <a:t>Analyse the output micro-data with the Statistics Presenter, using the:</a:t>
            </a:r>
          </a:p>
          <a:p>
            <a:pPr lvl="2"/>
            <a:r>
              <a:rPr lang="en-GB" dirty="0"/>
              <a:t>Default option</a:t>
            </a:r>
          </a:p>
          <a:p>
            <a:pPr lvl="2"/>
            <a:r>
              <a:rPr lang="en-GB" dirty="0" err="1"/>
              <a:t>MultiSystem</a:t>
            </a:r>
            <a:r>
              <a:rPr lang="en-GB" dirty="0"/>
              <a:t> option</a:t>
            </a:r>
          </a:p>
        </p:txBody>
      </p:sp>
      <p:sp>
        <p:nvSpPr>
          <p:cNvPr id="4" name="Slide Number Placeholder 3"/>
          <p:cNvSpPr>
            <a:spLocks noGrp="1"/>
          </p:cNvSpPr>
          <p:nvPr>
            <p:ph type="sldNum" sz="quarter" idx="12"/>
          </p:nvPr>
        </p:nvSpPr>
        <p:spPr/>
        <p:txBody>
          <a:bodyPr/>
          <a:lstStyle/>
          <a:p>
            <a:fld id="{C48A8FB8-C411-4B7B-B8DF-3C88CBE8C9E0}" type="slidenum">
              <a:rPr lang="en-GB" smtClean="0"/>
              <a:t>72</a:t>
            </a:fld>
            <a:endParaRPr lang="en-GB"/>
          </a:p>
        </p:txBody>
      </p:sp>
      <p:pic>
        <p:nvPicPr>
          <p:cNvPr id="5" name="Graphic 13" descr="Person with idea">
            <a:extLst>
              <a:ext uri="{FF2B5EF4-FFF2-40B4-BE49-F238E27FC236}">
                <a16:creationId xmlns:a16="http://schemas.microsoft.com/office/drawing/2014/main" id="{1A37F10D-CC64-DB47-BA02-992E00EB3C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576" y="274637"/>
            <a:ext cx="914400" cy="914400"/>
          </a:xfrm>
          <a:prstGeom prst="rect">
            <a:avLst/>
          </a:prstGeom>
        </p:spPr>
      </p:pic>
    </p:spTree>
    <p:extLst>
      <p:ext uri="{BB962C8B-B14F-4D97-AF65-F5344CB8AC3E}">
        <p14:creationId xmlns:p14="http://schemas.microsoft.com/office/powerpoint/2010/main" val="20680854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AE6D-7E89-D74D-9606-A1C8F5538CD9}"/>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5A0934ED-C06F-D44E-B912-ECF228D0414E}"/>
              </a:ext>
            </a:extLst>
          </p:cNvPr>
          <p:cNvSpPr>
            <a:spLocks noGrp="1"/>
          </p:cNvSpPr>
          <p:nvPr>
            <p:ph type="sldNum" sz="quarter" idx="12"/>
          </p:nvPr>
        </p:nvSpPr>
        <p:spPr/>
        <p:txBody>
          <a:bodyPr/>
          <a:lstStyle/>
          <a:p>
            <a:fld id="{C48A8FB8-C411-4B7B-B8DF-3C88CBE8C9E0}" type="slidenum">
              <a:rPr lang="en-GB" smtClean="0"/>
              <a:t>73</a:t>
            </a:fld>
            <a:endParaRPr lang="en-GB"/>
          </a:p>
        </p:txBody>
      </p:sp>
      <p:pic>
        <p:nvPicPr>
          <p:cNvPr id="7" name="Picture 6">
            <a:extLst>
              <a:ext uri="{FF2B5EF4-FFF2-40B4-BE49-F238E27FC236}">
                <a16:creationId xmlns:a16="http://schemas.microsoft.com/office/drawing/2014/main" id="{9C56B939-941F-1D41-899F-7DBFC475F8AF}"/>
              </a:ext>
            </a:extLst>
          </p:cNvPr>
          <p:cNvPicPr>
            <a:picLocks noChangeAspect="1"/>
          </p:cNvPicPr>
          <p:nvPr/>
        </p:nvPicPr>
        <p:blipFill>
          <a:blip r:embed="rId2"/>
          <a:stretch>
            <a:fillRect/>
          </a:stretch>
        </p:blipFill>
        <p:spPr>
          <a:xfrm>
            <a:off x="1403648" y="1692276"/>
            <a:ext cx="6128742" cy="4519173"/>
          </a:xfrm>
          <a:prstGeom prst="rect">
            <a:avLst/>
          </a:prstGeom>
        </p:spPr>
      </p:pic>
    </p:spTree>
    <p:extLst>
      <p:ext uri="{BB962C8B-B14F-4D97-AF65-F5344CB8AC3E}">
        <p14:creationId xmlns:p14="http://schemas.microsoft.com/office/powerpoint/2010/main" val="27951618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2D04-1327-4B41-B921-DE306C6F4FF8}"/>
              </a:ext>
            </a:extLst>
          </p:cNvPr>
          <p:cNvSpPr>
            <a:spLocks noGrp="1"/>
          </p:cNvSpPr>
          <p:nvPr>
            <p:ph type="title"/>
          </p:nvPr>
        </p:nvSpPr>
        <p:spPr>
          <a:xfrm>
            <a:off x="722313" y="4820550"/>
            <a:ext cx="7772400" cy="1362075"/>
          </a:xfrm>
        </p:spPr>
        <p:txBody>
          <a:bodyPr>
            <a:noAutofit/>
          </a:bodyPr>
          <a:lstStyle/>
          <a:p>
            <a:r>
              <a:rPr lang="en-US" sz="3600" dirty="0"/>
              <a:t>UKMOD </a:t>
            </a:r>
            <a:r>
              <a:rPr lang="en-US" sz="2000" dirty="0"/>
              <a:t>via  the</a:t>
            </a:r>
            <a:br>
              <a:rPr lang="en-US" sz="3600" dirty="0"/>
            </a:br>
            <a:r>
              <a:rPr lang="en-US" sz="3600" dirty="0"/>
              <a:t>User Interface (UI) </a:t>
            </a:r>
          </a:p>
        </p:txBody>
      </p:sp>
      <p:sp>
        <p:nvSpPr>
          <p:cNvPr id="5" name="Text Placeholder 4">
            <a:extLst>
              <a:ext uri="{FF2B5EF4-FFF2-40B4-BE49-F238E27FC236}">
                <a16:creationId xmlns:a16="http://schemas.microsoft.com/office/drawing/2014/main" id="{64E68BBC-5EF5-2D4D-8107-2F45D9FAF0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9172C0-60D9-0B46-A53F-DBDB7542D5BC}"/>
              </a:ext>
            </a:extLst>
          </p:cNvPr>
          <p:cNvSpPr>
            <a:spLocks noGrp="1"/>
          </p:cNvSpPr>
          <p:nvPr>
            <p:ph type="sldNum" sz="quarter" idx="12"/>
          </p:nvPr>
        </p:nvSpPr>
        <p:spPr/>
        <p:txBody>
          <a:bodyPr/>
          <a:lstStyle/>
          <a:p>
            <a:fld id="{C48A8FB8-C411-4B7B-B8DF-3C88CBE8C9E0}" type="slidenum">
              <a:rPr lang="en-GB" smtClean="0"/>
              <a:t>74</a:t>
            </a:fld>
            <a:endParaRPr lang="en-GB"/>
          </a:p>
        </p:txBody>
      </p:sp>
      <p:sp>
        <p:nvSpPr>
          <p:cNvPr id="34" name="Right Arrow 33">
            <a:extLst>
              <a:ext uri="{FF2B5EF4-FFF2-40B4-BE49-F238E27FC236}">
                <a16:creationId xmlns:a16="http://schemas.microsoft.com/office/drawing/2014/main" id="{55976B84-AC59-104D-8146-C69E67598CFB}"/>
              </a:ext>
            </a:extLst>
          </p:cNvPr>
          <p:cNvSpPr/>
          <p:nvPr/>
        </p:nvSpPr>
        <p:spPr>
          <a:xfrm rot="5400000">
            <a:off x="3599550" y="1967126"/>
            <a:ext cx="364208"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3E6087C9-8A71-0744-A2B8-B54B64FD0970}"/>
              </a:ext>
            </a:extLst>
          </p:cNvPr>
          <p:cNvSpPr/>
          <p:nvPr/>
        </p:nvSpPr>
        <p:spPr>
          <a:xfrm>
            <a:off x="1691680" y="1032471"/>
            <a:ext cx="3157703"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Model: Tax-benefit policy code</a:t>
            </a:r>
          </a:p>
          <a:p>
            <a:pPr algn="ctr"/>
            <a:r>
              <a:rPr lang="en-GB" sz="1400" dirty="0">
                <a:solidFill>
                  <a:srgbClr val="0E4D9D"/>
                </a:solidFill>
                <a:latin typeface="Arial" panose="020B0604020202020204" pitchFamily="34" charset="0"/>
                <a:cs typeface="Arial" panose="020B0604020202020204" pitchFamily="34" charset="0"/>
              </a:rPr>
              <a:t>(via the EUROMOD User Interface)</a:t>
            </a:r>
          </a:p>
        </p:txBody>
      </p:sp>
      <p:sp>
        <p:nvSpPr>
          <p:cNvPr id="36" name="Right Arrow 35">
            <a:extLst>
              <a:ext uri="{FF2B5EF4-FFF2-40B4-BE49-F238E27FC236}">
                <a16:creationId xmlns:a16="http://schemas.microsoft.com/office/drawing/2014/main" id="{242680A9-E932-CF43-B6E0-C7193E27B1CF}"/>
              </a:ext>
            </a:extLst>
          </p:cNvPr>
          <p:cNvSpPr/>
          <p:nvPr/>
        </p:nvSpPr>
        <p:spPr>
          <a:xfrm rot="5400000">
            <a:off x="6532933" y="1966378"/>
            <a:ext cx="365703"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7" name="Right Arrow 36">
            <a:extLst>
              <a:ext uri="{FF2B5EF4-FFF2-40B4-BE49-F238E27FC236}">
                <a16:creationId xmlns:a16="http://schemas.microsoft.com/office/drawing/2014/main" id="{612EE1A3-ED97-0D47-987D-191231A780F6}"/>
              </a:ext>
            </a:extLst>
          </p:cNvPr>
          <p:cNvSpPr/>
          <p:nvPr/>
        </p:nvSpPr>
        <p:spPr>
          <a:xfrm rot="5400000">
            <a:off x="5166885" y="2959442"/>
            <a:ext cx="345166" cy="80781"/>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7C929D41-DF5F-8F48-8549-8714E89BB7B5}"/>
              </a:ext>
            </a:extLst>
          </p:cNvPr>
          <p:cNvSpPr/>
          <p:nvPr/>
        </p:nvSpPr>
        <p:spPr>
          <a:xfrm>
            <a:off x="5648284" y="1032471"/>
            <a:ext cx="2777203"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Input micro-data</a:t>
            </a:r>
          </a:p>
          <a:p>
            <a:pPr algn="ctr"/>
            <a:r>
              <a:rPr lang="en-GB" sz="1400" dirty="0">
                <a:solidFill>
                  <a:srgbClr val="0E4D9D"/>
                </a:solidFill>
                <a:latin typeface="Arial" panose="020B0604020202020204" pitchFamily="34" charset="0"/>
                <a:cs typeface="Arial" panose="020B0604020202020204" pitchFamily="34" charset="0"/>
              </a:rPr>
              <a:t>(FRS or hypothetical households data)</a:t>
            </a:r>
          </a:p>
        </p:txBody>
      </p:sp>
      <p:sp>
        <p:nvSpPr>
          <p:cNvPr id="39" name="Rounded Rectangle 38">
            <a:extLst>
              <a:ext uri="{FF2B5EF4-FFF2-40B4-BE49-F238E27FC236}">
                <a16:creationId xmlns:a16="http://schemas.microsoft.com/office/drawing/2014/main" id="{FC88D686-3EF7-9747-BF25-4AB6335C98C8}"/>
              </a:ext>
            </a:extLst>
          </p:cNvPr>
          <p:cNvSpPr/>
          <p:nvPr/>
        </p:nvSpPr>
        <p:spPr>
          <a:xfrm>
            <a:off x="3208345" y="2199383"/>
            <a:ext cx="4425053" cy="66461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Policy simulations</a:t>
            </a:r>
          </a:p>
          <a:p>
            <a:pPr algn="ctr"/>
            <a:r>
              <a:rPr lang="en-GB" sz="1400" dirty="0">
                <a:solidFill>
                  <a:srgbClr val="0E4D9D"/>
                </a:solidFill>
                <a:latin typeface="Arial" panose="020B0604020202020204" pitchFamily="34" charset="0"/>
                <a:cs typeface="Arial" panose="020B0604020202020204" pitchFamily="34" charset="0"/>
              </a:rPr>
              <a:t>(EUROMOD software)</a:t>
            </a:r>
          </a:p>
        </p:txBody>
      </p:sp>
      <p:sp>
        <p:nvSpPr>
          <p:cNvPr id="40" name="Right Arrow 39">
            <a:extLst>
              <a:ext uri="{FF2B5EF4-FFF2-40B4-BE49-F238E27FC236}">
                <a16:creationId xmlns:a16="http://schemas.microsoft.com/office/drawing/2014/main" id="{ADE2B09A-7668-7341-B3E5-B5504D01E6F7}"/>
              </a:ext>
            </a:extLst>
          </p:cNvPr>
          <p:cNvSpPr/>
          <p:nvPr/>
        </p:nvSpPr>
        <p:spPr>
          <a:xfrm rot="5400000">
            <a:off x="5202624" y="3886796"/>
            <a:ext cx="271643" cy="9017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96C506A0-B2AF-7540-BF9C-8C35FB3F54A5}"/>
              </a:ext>
            </a:extLst>
          </p:cNvPr>
          <p:cNvSpPr/>
          <p:nvPr/>
        </p:nvSpPr>
        <p:spPr>
          <a:xfrm>
            <a:off x="3262816" y="4085906"/>
            <a:ext cx="4425053" cy="55050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Tools for analysis: Statistics Presenter</a:t>
            </a:r>
          </a:p>
          <a:p>
            <a:pPr algn="ctr"/>
            <a:r>
              <a:rPr lang="en-GB" sz="1400" dirty="0">
                <a:solidFill>
                  <a:srgbClr val="0E4D9D"/>
                </a:solidFill>
                <a:latin typeface="Arial" panose="020B0604020202020204" pitchFamily="34" charset="0"/>
                <a:cs typeface="Arial" panose="020B0604020202020204" pitchFamily="34" charset="0"/>
              </a:rPr>
              <a:t>(or statistical software e.g. Stata)</a:t>
            </a:r>
          </a:p>
        </p:txBody>
      </p:sp>
      <p:sp>
        <p:nvSpPr>
          <p:cNvPr id="42" name="Rounded Rectangle 41">
            <a:extLst>
              <a:ext uri="{FF2B5EF4-FFF2-40B4-BE49-F238E27FC236}">
                <a16:creationId xmlns:a16="http://schemas.microsoft.com/office/drawing/2014/main" id="{C85B0A18-E746-F841-A312-AD72A37EAB65}"/>
              </a:ext>
            </a:extLst>
          </p:cNvPr>
          <p:cNvSpPr/>
          <p:nvPr/>
        </p:nvSpPr>
        <p:spPr>
          <a:xfrm>
            <a:off x="3240910" y="3213732"/>
            <a:ext cx="4425053" cy="58233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Output micro-data  = </a:t>
            </a:r>
          </a:p>
          <a:p>
            <a:pPr algn="ctr"/>
            <a:r>
              <a:rPr lang="en-GB" sz="1400" dirty="0">
                <a:solidFill>
                  <a:srgbClr val="0E4D9D"/>
                </a:solidFill>
                <a:latin typeface="Arial" panose="020B0604020202020204" pitchFamily="34" charset="0"/>
                <a:cs typeface="Arial" panose="020B0604020202020204" pitchFamily="34" charset="0"/>
              </a:rPr>
              <a:t>input micro-data  + additional simulated variables</a:t>
            </a:r>
          </a:p>
        </p:txBody>
      </p:sp>
      <p:sp>
        <p:nvSpPr>
          <p:cNvPr id="43" name="Right Arrow 42">
            <a:extLst>
              <a:ext uri="{FF2B5EF4-FFF2-40B4-BE49-F238E27FC236}">
                <a16:creationId xmlns:a16="http://schemas.microsoft.com/office/drawing/2014/main" id="{9312B410-DD8A-0E4D-BE94-9DD3501539D6}"/>
              </a:ext>
            </a:extLst>
          </p:cNvPr>
          <p:cNvSpPr/>
          <p:nvPr/>
        </p:nvSpPr>
        <p:spPr>
          <a:xfrm rot="5400000">
            <a:off x="6560376" y="818458"/>
            <a:ext cx="310818" cy="54006"/>
          </a:xfrm>
          <a:prstGeom prst="rightArrow">
            <a:avLst/>
          </a:prstGeom>
          <a:solidFill>
            <a:srgbClr val="1D347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4" name="Rounded Rectangle 43">
            <a:extLst>
              <a:ext uri="{FF2B5EF4-FFF2-40B4-BE49-F238E27FC236}">
                <a16:creationId xmlns:a16="http://schemas.microsoft.com/office/drawing/2014/main" id="{6DF63D4D-73CC-F54E-BE03-60AEF01B035F}"/>
              </a:ext>
            </a:extLst>
          </p:cNvPr>
          <p:cNvSpPr/>
          <p:nvPr/>
        </p:nvSpPr>
        <p:spPr>
          <a:xfrm>
            <a:off x="5648284" y="82338"/>
            <a:ext cx="2777203" cy="607714"/>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2">
                    <a:lumMod val="25000"/>
                  </a:schemeClr>
                </a:solidFill>
                <a:latin typeface="Arial" panose="020B0604020202020204" pitchFamily="34" charset="0"/>
                <a:cs typeface="Arial" panose="020B0604020202020204" pitchFamily="34" charset="0"/>
              </a:rPr>
              <a:t>Original micro-data</a:t>
            </a:r>
          </a:p>
          <a:p>
            <a:pPr algn="ctr"/>
            <a:r>
              <a:rPr lang="en-GB" sz="1400" dirty="0">
                <a:solidFill>
                  <a:schemeClr val="bg2">
                    <a:lumMod val="25000"/>
                  </a:schemeClr>
                </a:solidFill>
                <a:latin typeface="Arial" panose="020B0604020202020204" pitchFamily="34" charset="0"/>
                <a:cs typeface="Arial" panose="020B0604020202020204" pitchFamily="34" charset="0"/>
              </a:rPr>
              <a:t>(FRS for the UK)</a:t>
            </a:r>
          </a:p>
        </p:txBody>
      </p:sp>
      <p:sp>
        <p:nvSpPr>
          <p:cNvPr id="45" name="Right Arrow 44">
            <a:extLst>
              <a:ext uri="{FF2B5EF4-FFF2-40B4-BE49-F238E27FC236}">
                <a16:creationId xmlns:a16="http://schemas.microsoft.com/office/drawing/2014/main" id="{0455D645-4934-8943-B1E8-F0AB951BCB83}"/>
              </a:ext>
            </a:extLst>
          </p:cNvPr>
          <p:cNvSpPr/>
          <p:nvPr/>
        </p:nvSpPr>
        <p:spPr>
          <a:xfrm rot="10800000" flipV="1">
            <a:off x="4866564" y="1429873"/>
            <a:ext cx="764476" cy="45720"/>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840CD5B-AFF2-2145-A15F-A77318F25342}"/>
              </a:ext>
            </a:extLst>
          </p:cNvPr>
          <p:cNvSpPr/>
          <p:nvPr/>
        </p:nvSpPr>
        <p:spPr>
          <a:xfrm rot="5400000">
            <a:off x="3978592" y="623174"/>
            <a:ext cx="2822946" cy="5380547"/>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4D9AFB-F106-D44F-A11B-B6C3779EEBDB}"/>
              </a:ext>
            </a:extLst>
          </p:cNvPr>
          <p:cNvSpPr/>
          <p:nvPr/>
        </p:nvSpPr>
        <p:spPr>
          <a:xfrm>
            <a:off x="4863517" y="3246"/>
            <a:ext cx="3979723" cy="1898728"/>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0108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DC1938-C09A-4A66-8784-A3B9ABA5AD81}"/>
              </a:ext>
            </a:extLst>
          </p:cNvPr>
          <p:cNvPicPr>
            <a:picLocks noChangeAspect="1"/>
          </p:cNvPicPr>
          <p:nvPr/>
        </p:nvPicPr>
        <p:blipFill>
          <a:blip r:embed="rId2"/>
          <a:stretch>
            <a:fillRect/>
          </a:stretch>
        </p:blipFill>
        <p:spPr>
          <a:xfrm>
            <a:off x="25536" y="596248"/>
            <a:ext cx="9144000" cy="5665503"/>
          </a:xfrm>
          <a:prstGeom prst="rect">
            <a:avLst/>
          </a:prstGeom>
          <a:ln>
            <a:solidFill>
              <a:srgbClr val="0070C0"/>
            </a:solidFill>
          </a:ln>
        </p:spPr>
      </p:pic>
      <p:sp>
        <p:nvSpPr>
          <p:cNvPr id="2" name="Title 1"/>
          <p:cNvSpPr>
            <a:spLocks noGrp="1"/>
          </p:cNvSpPr>
          <p:nvPr>
            <p:ph type="title"/>
          </p:nvPr>
        </p:nvSpPr>
        <p:spPr>
          <a:xfrm>
            <a:off x="482736" y="0"/>
            <a:ext cx="8229600" cy="490066"/>
          </a:xfrm>
          <a:noFill/>
        </p:spPr>
        <p:txBody>
          <a:bodyPr>
            <a:noAutofit/>
          </a:bodyPr>
          <a:lstStyle/>
          <a:p>
            <a:r>
              <a:rPr lang="en-GB" sz="3400" dirty="0"/>
              <a:t>Working environment</a:t>
            </a:r>
          </a:p>
        </p:txBody>
      </p:sp>
      <p:grpSp>
        <p:nvGrpSpPr>
          <p:cNvPr id="8" name="Group 7"/>
          <p:cNvGrpSpPr/>
          <p:nvPr/>
        </p:nvGrpSpPr>
        <p:grpSpPr>
          <a:xfrm>
            <a:off x="950132" y="1269747"/>
            <a:ext cx="1701423" cy="1655796"/>
            <a:chOff x="1142384" y="1523442"/>
            <a:chExt cx="1701423" cy="1655796"/>
          </a:xfrm>
        </p:grpSpPr>
        <p:sp>
          <p:nvSpPr>
            <p:cNvPr id="6" name="Right Arrow 5"/>
            <p:cNvSpPr/>
            <p:nvPr/>
          </p:nvSpPr>
          <p:spPr>
            <a:xfrm rot="16200000">
              <a:off x="1902902" y="1686230"/>
              <a:ext cx="571630" cy="246054"/>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7" name="TextBox 6"/>
            <p:cNvSpPr txBox="1"/>
            <p:nvPr/>
          </p:nvSpPr>
          <p:spPr>
            <a:xfrm>
              <a:off x="1142384" y="2255908"/>
              <a:ext cx="1701423" cy="923330"/>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open country by clicking on a flag</a:t>
              </a:r>
            </a:p>
          </p:txBody>
        </p:sp>
      </p:grpSp>
      <p:grpSp>
        <p:nvGrpSpPr>
          <p:cNvPr id="11" name="Group 10"/>
          <p:cNvGrpSpPr/>
          <p:nvPr/>
        </p:nvGrpSpPr>
        <p:grpSpPr>
          <a:xfrm>
            <a:off x="3923928" y="721189"/>
            <a:ext cx="2016224" cy="743591"/>
            <a:chOff x="3563888" y="809801"/>
            <a:chExt cx="2016224" cy="798995"/>
          </a:xfrm>
        </p:grpSpPr>
        <p:sp>
          <p:nvSpPr>
            <p:cNvPr id="9" name="Down Arrow 8"/>
            <p:cNvSpPr/>
            <p:nvPr/>
          </p:nvSpPr>
          <p:spPr>
            <a:xfrm flipH="1">
              <a:off x="4142270" y="1154818"/>
              <a:ext cx="190451" cy="453978"/>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0" name="TextBox 9"/>
            <p:cNvSpPr txBox="1"/>
            <p:nvPr/>
          </p:nvSpPr>
          <p:spPr>
            <a:xfrm>
              <a:off x="3563888" y="809801"/>
              <a:ext cx="2016224"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policy systems</a:t>
              </a:r>
            </a:p>
          </p:txBody>
        </p:sp>
      </p:grpSp>
      <p:grpSp>
        <p:nvGrpSpPr>
          <p:cNvPr id="14" name="Group 13"/>
          <p:cNvGrpSpPr/>
          <p:nvPr/>
        </p:nvGrpSpPr>
        <p:grpSpPr>
          <a:xfrm>
            <a:off x="7668344" y="2088749"/>
            <a:ext cx="1359697" cy="750258"/>
            <a:chOff x="7511203" y="2342814"/>
            <a:chExt cx="1359697" cy="750258"/>
          </a:xfrm>
        </p:grpSpPr>
        <p:sp>
          <p:nvSpPr>
            <p:cNvPr id="12" name="Down Arrow 11"/>
            <p:cNvSpPr/>
            <p:nvPr/>
          </p:nvSpPr>
          <p:spPr>
            <a:xfrm rot="5400000">
              <a:off x="8073069" y="2073461"/>
              <a:ext cx="325389" cy="864096"/>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3" name="TextBox 12"/>
            <p:cNvSpPr txBox="1"/>
            <p:nvPr/>
          </p:nvSpPr>
          <p:spPr>
            <a:xfrm>
              <a:off x="7511203" y="2723740"/>
              <a:ext cx="1359697"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comments</a:t>
              </a:r>
            </a:p>
          </p:txBody>
        </p:sp>
      </p:grpSp>
      <p:grpSp>
        <p:nvGrpSpPr>
          <p:cNvPr id="17" name="Group 16"/>
          <p:cNvGrpSpPr/>
          <p:nvPr/>
        </p:nvGrpSpPr>
        <p:grpSpPr>
          <a:xfrm>
            <a:off x="25536" y="3789040"/>
            <a:ext cx="1058652" cy="744921"/>
            <a:chOff x="288032" y="3789040"/>
            <a:chExt cx="1331640" cy="829448"/>
          </a:xfrm>
        </p:grpSpPr>
        <p:sp>
          <p:nvSpPr>
            <p:cNvPr id="15" name="Right Arrow 14"/>
            <p:cNvSpPr/>
            <p:nvPr/>
          </p:nvSpPr>
          <p:spPr>
            <a:xfrm>
              <a:off x="482736" y="3789040"/>
              <a:ext cx="648073" cy="288032"/>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6" name="TextBox 15"/>
            <p:cNvSpPr txBox="1"/>
            <p:nvPr/>
          </p:nvSpPr>
          <p:spPr>
            <a:xfrm>
              <a:off x="288032" y="4249156"/>
              <a:ext cx="1331640"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policies</a:t>
              </a:r>
            </a:p>
          </p:txBody>
        </p:sp>
      </p:grpSp>
      <p:sp>
        <p:nvSpPr>
          <p:cNvPr id="19" name="Slide Number Placeholder 3"/>
          <p:cNvSpPr>
            <a:spLocks noGrp="1"/>
          </p:cNvSpPr>
          <p:nvPr>
            <p:ph type="sldNum" sz="quarter" idx="12"/>
          </p:nvPr>
        </p:nvSpPr>
        <p:spPr>
          <a:xfrm>
            <a:off x="7010400" y="0"/>
            <a:ext cx="2133600" cy="365125"/>
          </a:xfrm>
        </p:spPr>
        <p:txBody>
          <a:bodyPr/>
          <a:lstStyle/>
          <a:p>
            <a:fld id="{C48A8FB8-C411-4B7B-B8DF-3C88CBE8C9E0}" type="slidenum">
              <a:rPr lang="en-GB" smtClean="0"/>
              <a:t>75</a:t>
            </a:fld>
            <a:endParaRPr lang="en-GB"/>
          </a:p>
        </p:txBody>
      </p:sp>
    </p:spTree>
    <p:extLst>
      <p:ext uri="{BB962C8B-B14F-4D97-AF65-F5344CB8AC3E}">
        <p14:creationId xmlns:p14="http://schemas.microsoft.com/office/powerpoint/2010/main" val="252800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 this lecture, you will learn about:</a:t>
            </a:r>
          </a:p>
        </p:txBody>
      </p:sp>
      <p:sp>
        <p:nvSpPr>
          <p:cNvPr id="3" name="Content Placeholder 2"/>
          <p:cNvSpPr>
            <a:spLocks noGrp="1"/>
          </p:cNvSpPr>
          <p:nvPr>
            <p:ph idx="1"/>
          </p:nvPr>
        </p:nvSpPr>
        <p:spPr/>
        <p:txBody>
          <a:bodyPr>
            <a:normAutofit/>
          </a:bodyPr>
          <a:lstStyle/>
          <a:p>
            <a:r>
              <a:rPr lang="en-GB" dirty="0"/>
              <a:t>The building blocks of EUROMOD </a:t>
            </a:r>
            <a:r>
              <a:rPr lang="en-GB" dirty="0">
                <a:solidFill>
                  <a:srgbClr val="0070C0"/>
                </a:solidFill>
              </a:rPr>
              <a:t>tax-benefit microsimulation language:</a:t>
            </a:r>
            <a:r>
              <a:rPr lang="en-GB" dirty="0"/>
              <a:t> </a:t>
            </a:r>
          </a:p>
          <a:p>
            <a:endParaRPr lang="en-GB" dirty="0"/>
          </a:p>
          <a:p>
            <a:pPr lvl="1"/>
            <a:r>
              <a:rPr lang="en-GB" dirty="0"/>
              <a:t>Policies</a:t>
            </a:r>
          </a:p>
          <a:p>
            <a:pPr lvl="1"/>
            <a:endParaRPr lang="en-GB" dirty="0"/>
          </a:p>
          <a:p>
            <a:pPr lvl="1"/>
            <a:r>
              <a:rPr lang="en-GB" dirty="0"/>
              <a:t>Functions  </a:t>
            </a:r>
          </a:p>
          <a:p>
            <a:pPr lvl="1"/>
            <a:endParaRPr lang="en-GB" dirty="0"/>
          </a:p>
          <a:p>
            <a:pPr lvl="1"/>
            <a:r>
              <a:rPr lang="en-GB" dirty="0"/>
              <a:t>Parameters </a:t>
            </a:r>
          </a:p>
          <a:p>
            <a:endParaRPr lang="en-GB" b="1" dirty="0">
              <a:solidFill>
                <a:srgbClr val="0070C0"/>
              </a:solidFill>
            </a:endParaRPr>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76</a:t>
            </a:fld>
            <a:endParaRPr lang="en-GB"/>
          </a:p>
        </p:txBody>
      </p:sp>
    </p:spTree>
    <p:extLst>
      <p:ext uri="{BB962C8B-B14F-4D97-AF65-F5344CB8AC3E}">
        <p14:creationId xmlns:p14="http://schemas.microsoft.com/office/powerpoint/2010/main" val="21261648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0D283-AD38-9F44-A99B-2182C945875F}"/>
              </a:ext>
            </a:extLst>
          </p:cNvPr>
          <p:cNvSpPr>
            <a:spLocks noGrp="1"/>
          </p:cNvSpPr>
          <p:nvPr>
            <p:ph type="title"/>
          </p:nvPr>
        </p:nvSpPr>
        <p:spPr/>
        <p:txBody>
          <a:bodyPr/>
          <a:lstStyle/>
          <a:p>
            <a:pPr algn="l"/>
            <a:r>
              <a:rPr lang="en-US" dirty="0"/>
              <a:t>Policies</a:t>
            </a:r>
          </a:p>
        </p:txBody>
      </p:sp>
      <p:sp>
        <p:nvSpPr>
          <p:cNvPr id="4" name="Slide Number Placeholder 3">
            <a:extLst>
              <a:ext uri="{FF2B5EF4-FFF2-40B4-BE49-F238E27FC236}">
                <a16:creationId xmlns:a16="http://schemas.microsoft.com/office/drawing/2014/main" id="{694DA22A-BF21-4844-82F1-08BCA1C77302}"/>
              </a:ext>
            </a:extLst>
          </p:cNvPr>
          <p:cNvSpPr>
            <a:spLocks noGrp="1"/>
          </p:cNvSpPr>
          <p:nvPr>
            <p:ph type="sldNum" sz="quarter" idx="12"/>
          </p:nvPr>
        </p:nvSpPr>
        <p:spPr/>
        <p:txBody>
          <a:bodyPr/>
          <a:lstStyle/>
          <a:p>
            <a:fld id="{C48A8FB8-C411-4B7B-B8DF-3C88CBE8C9E0}" type="slidenum">
              <a:rPr lang="en-GB" smtClean="0"/>
              <a:t>77</a:t>
            </a:fld>
            <a:endParaRPr lang="en-GB"/>
          </a:p>
        </p:txBody>
      </p:sp>
      <p:sp>
        <p:nvSpPr>
          <p:cNvPr id="3" name="Content Placeholder 2">
            <a:extLst>
              <a:ext uri="{FF2B5EF4-FFF2-40B4-BE49-F238E27FC236}">
                <a16:creationId xmlns:a16="http://schemas.microsoft.com/office/drawing/2014/main" id="{6A05C5AE-673A-4343-884B-BF2031A38803}"/>
              </a:ext>
            </a:extLst>
          </p:cNvPr>
          <p:cNvSpPr>
            <a:spLocks noGrp="1"/>
          </p:cNvSpPr>
          <p:nvPr>
            <p:ph idx="1"/>
          </p:nvPr>
        </p:nvSpPr>
        <p:spPr/>
        <p:txBody>
          <a:bodyPr>
            <a:normAutofit lnSpcReduction="10000"/>
          </a:bodyPr>
          <a:lstStyle/>
          <a:p>
            <a:r>
              <a:rPr lang="en-US" dirty="0"/>
              <a:t>a </a:t>
            </a:r>
            <a:r>
              <a:rPr lang="en-US" b="1" dirty="0"/>
              <a:t>block of functions </a:t>
            </a:r>
            <a:r>
              <a:rPr lang="en-US" dirty="0"/>
              <a:t>completes a policy simulation</a:t>
            </a:r>
          </a:p>
          <a:p>
            <a:endParaRPr lang="en-US" dirty="0"/>
          </a:p>
          <a:p>
            <a:r>
              <a:rPr lang="en-US" b="1" dirty="0"/>
              <a:t>policy names </a:t>
            </a:r>
            <a:r>
              <a:rPr lang="en-US" dirty="0"/>
              <a:t>end (usually) with the country acronym</a:t>
            </a:r>
          </a:p>
          <a:p>
            <a:pPr lvl="1"/>
            <a:r>
              <a:rPr lang="en-US" dirty="0"/>
              <a:t>policies can have any name – but good to follow naming conventions</a:t>
            </a:r>
          </a:p>
          <a:p>
            <a:pPr lvl="1"/>
            <a:endParaRPr lang="en-US" dirty="0"/>
          </a:p>
          <a:p>
            <a:r>
              <a:rPr lang="en-US" b="1" dirty="0"/>
              <a:t>comments</a:t>
            </a:r>
            <a:r>
              <a:rPr lang="en-US" dirty="0"/>
              <a:t> (in the comments column) explain what the policy intends to simulate</a:t>
            </a:r>
          </a:p>
          <a:p>
            <a:endParaRPr lang="en-US" dirty="0"/>
          </a:p>
          <a:p>
            <a:r>
              <a:rPr lang="en-US" dirty="0"/>
              <a:t>policies are run </a:t>
            </a:r>
            <a:r>
              <a:rPr lang="en-US" b="1" dirty="0"/>
              <a:t>in the order they appear</a:t>
            </a:r>
          </a:p>
          <a:p>
            <a:pPr lvl="1"/>
            <a:r>
              <a:rPr lang="en-US" dirty="0"/>
              <a:t>order of policies is called the </a:t>
            </a:r>
            <a:r>
              <a:rPr lang="en-US" b="1" dirty="0"/>
              <a:t>‘spine</a:t>
            </a:r>
            <a:r>
              <a:rPr lang="en-US" dirty="0"/>
              <a:t>’</a:t>
            </a:r>
          </a:p>
        </p:txBody>
      </p:sp>
      <p:graphicFrame>
        <p:nvGraphicFramePr>
          <p:cNvPr id="8" name="Diagram 7">
            <a:extLst>
              <a:ext uri="{FF2B5EF4-FFF2-40B4-BE49-F238E27FC236}">
                <a16:creationId xmlns:a16="http://schemas.microsoft.com/office/drawing/2014/main" id="{0ECD879C-9930-1349-8F23-6D97FF95B6FA}"/>
              </a:ext>
            </a:extLst>
          </p:cNvPr>
          <p:cNvGraphicFramePr/>
          <p:nvPr>
            <p:extLst>
              <p:ext uri="{D42A27DB-BD31-4B8C-83A1-F6EECF244321}">
                <p14:modId xmlns:p14="http://schemas.microsoft.com/office/powerpoint/2010/main" val="547237342"/>
              </p:ext>
            </p:extLst>
          </p:nvPr>
        </p:nvGraphicFramePr>
        <p:xfrm>
          <a:off x="5378527" y="254596"/>
          <a:ext cx="3203848"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23809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731" y="32405"/>
            <a:ext cx="8229600" cy="1143000"/>
          </a:xfrm>
        </p:spPr>
        <p:txBody>
          <a:bodyPr/>
          <a:lstStyle/>
          <a:p>
            <a:r>
              <a:rPr lang="en-GB" dirty="0"/>
              <a:t>Structure of a policy</a:t>
            </a:r>
          </a:p>
        </p:txBody>
      </p:sp>
      <p:sp>
        <p:nvSpPr>
          <p:cNvPr id="3" name="Content Placeholder 2"/>
          <p:cNvSpPr>
            <a:spLocks noGrp="1"/>
          </p:cNvSpPr>
          <p:nvPr>
            <p:ph idx="1"/>
          </p:nvPr>
        </p:nvSpPr>
        <p:spPr>
          <a:xfrm>
            <a:off x="430731" y="908720"/>
            <a:ext cx="8229600" cy="1944216"/>
          </a:xfrm>
        </p:spPr>
        <p:txBody>
          <a:bodyPr>
            <a:noAutofit/>
          </a:bodyPr>
          <a:lstStyle/>
          <a:p>
            <a:r>
              <a:rPr lang="en-GB" b="1" dirty="0"/>
              <a:t>Policy </a:t>
            </a:r>
            <a:r>
              <a:rPr lang="en-GB" dirty="0"/>
              <a:t>column includes policy name, function and parameter names</a:t>
            </a:r>
          </a:p>
          <a:p>
            <a:pPr lvl="2"/>
            <a:r>
              <a:rPr lang="en-GB" dirty="0"/>
              <a:t>order of policies and functions reflects order of calculations</a:t>
            </a:r>
          </a:p>
          <a:p>
            <a:pPr lvl="2"/>
            <a:r>
              <a:rPr lang="en-GB" dirty="0"/>
              <a:t>groups (Grp/No) used to define conditional policy blocks</a:t>
            </a:r>
          </a:p>
          <a:p>
            <a:r>
              <a:rPr lang="en-GB" b="1" dirty="0"/>
              <a:t>System </a:t>
            </a:r>
            <a:r>
              <a:rPr lang="en-GB" dirty="0"/>
              <a:t>columns include the values of the tax-benefit parameters by policy year</a:t>
            </a:r>
          </a:p>
          <a:p>
            <a:r>
              <a:rPr lang="en-GB" b="1" dirty="0"/>
              <a:t>Comments</a:t>
            </a:r>
            <a:r>
              <a:rPr lang="en-GB" dirty="0"/>
              <a:t> column includes policy description</a:t>
            </a:r>
          </a:p>
        </p:txBody>
      </p:sp>
      <p:sp>
        <p:nvSpPr>
          <p:cNvPr id="4" name="Slide Number Placeholder 3"/>
          <p:cNvSpPr>
            <a:spLocks noGrp="1"/>
          </p:cNvSpPr>
          <p:nvPr>
            <p:ph type="sldNum" sz="quarter" idx="12"/>
          </p:nvPr>
        </p:nvSpPr>
        <p:spPr/>
        <p:txBody>
          <a:bodyPr/>
          <a:lstStyle/>
          <a:p>
            <a:fld id="{C48A8FB8-C411-4B7B-B8DF-3C88CBE8C9E0}" type="slidenum">
              <a:rPr lang="en-GB" smtClean="0"/>
              <a:t>78</a:t>
            </a:fld>
            <a:endParaRPr lang="en-GB"/>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82" y="3688821"/>
            <a:ext cx="8894836" cy="313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4878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C207F4-D988-4D4D-97B3-86784E6FA04E}"/>
              </a:ext>
            </a:extLst>
          </p:cNvPr>
          <p:cNvPicPr>
            <a:picLocks noChangeAspect="1"/>
          </p:cNvPicPr>
          <p:nvPr/>
        </p:nvPicPr>
        <p:blipFill>
          <a:blip r:embed="rId2"/>
          <a:stretch>
            <a:fillRect/>
          </a:stretch>
        </p:blipFill>
        <p:spPr>
          <a:xfrm>
            <a:off x="27269" y="1369771"/>
            <a:ext cx="9144000" cy="4718084"/>
          </a:xfrm>
          <a:prstGeom prst="rect">
            <a:avLst/>
          </a:prstGeom>
          <a:ln>
            <a:solidFill>
              <a:srgbClr val="0070C0"/>
            </a:solidFill>
          </a:ln>
        </p:spPr>
      </p:pic>
      <p:sp>
        <p:nvSpPr>
          <p:cNvPr id="2" name="Title 1"/>
          <p:cNvSpPr>
            <a:spLocks noGrp="1"/>
          </p:cNvSpPr>
          <p:nvPr>
            <p:ph type="title"/>
          </p:nvPr>
        </p:nvSpPr>
        <p:spPr>
          <a:xfrm>
            <a:off x="404038" y="40627"/>
            <a:ext cx="8229600" cy="923540"/>
          </a:xfrm>
        </p:spPr>
        <p:txBody>
          <a:bodyPr>
            <a:normAutofit/>
          </a:bodyPr>
          <a:lstStyle/>
          <a:p>
            <a:r>
              <a:rPr lang="en-GB" sz="4000" dirty="0"/>
              <a:t>Example of a policy</a:t>
            </a:r>
          </a:p>
        </p:txBody>
      </p:sp>
      <p:sp>
        <p:nvSpPr>
          <p:cNvPr id="17" name="Rounded Rectangle 16"/>
          <p:cNvSpPr/>
          <p:nvPr/>
        </p:nvSpPr>
        <p:spPr>
          <a:xfrm>
            <a:off x="8191298" y="1396215"/>
            <a:ext cx="745454" cy="15067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10" name="Rounded Rectangle 9"/>
          <p:cNvSpPr/>
          <p:nvPr/>
        </p:nvSpPr>
        <p:spPr>
          <a:xfrm>
            <a:off x="3802301" y="1755098"/>
            <a:ext cx="309967" cy="33221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22" name="TextBox 21"/>
          <p:cNvSpPr txBox="1"/>
          <p:nvPr/>
        </p:nvSpPr>
        <p:spPr>
          <a:xfrm>
            <a:off x="4255831" y="1786169"/>
            <a:ext cx="1497530" cy="338554"/>
          </a:xfrm>
          <a:prstGeom prst="rect">
            <a:avLst/>
          </a:prstGeom>
          <a:solidFill>
            <a:schemeClr val="bg1"/>
          </a:solidFill>
          <a:ln>
            <a:solidFill>
              <a:schemeClr val="tx1"/>
            </a:solidFill>
          </a:ln>
        </p:spPr>
        <p:txBody>
          <a:bodyPr wrap="square" rtlCol="0">
            <a:spAutoFit/>
          </a:bodyPr>
          <a:lstStyle/>
          <a:p>
            <a:r>
              <a:rPr lang="en-GB" sz="1600" b="1" dirty="0">
                <a:latin typeface="Arial" panose="020B0604020202020204" pitchFamily="34" charset="0"/>
                <a:cs typeface="Arial" panose="020B0604020202020204" pitchFamily="34" charset="0"/>
              </a:rPr>
              <a:t>policy switch</a:t>
            </a:r>
          </a:p>
        </p:txBody>
      </p:sp>
      <p:sp>
        <p:nvSpPr>
          <p:cNvPr id="16" name="TextBox 15"/>
          <p:cNvSpPr txBox="1"/>
          <p:nvPr/>
        </p:nvSpPr>
        <p:spPr>
          <a:xfrm>
            <a:off x="1650355" y="1735999"/>
            <a:ext cx="1468455" cy="338554"/>
          </a:xfrm>
          <a:prstGeom prst="rect">
            <a:avLst/>
          </a:prstGeom>
          <a:solidFill>
            <a:schemeClr val="bg1"/>
          </a:solidFill>
          <a:ln>
            <a:solidFill>
              <a:schemeClr val="tx1"/>
            </a:solidFill>
          </a:ln>
        </p:spPr>
        <p:txBody>
          <a:bodyPr wrap="square" rtlCol="0">
            <a:spAutoFit/>
          </a:bodyPr>
          <a:lstStyle/>
          <a:p>
            <a:r>
              <a:rPr lang="en-GB" sz="1600" b="1" dirty="0">
                <a:latin typeface="Arial" panose="020B0604020202020204" pitchFamily="34" charset="0"/>
                <a:cs typeface="Arial" panose="020B0604020202020204" pitchFamily="34" charset="0"/>
              </a:rPr>
              <a:t>Policy name</a:t>
            </a:r>
          </a:p>
        </p:txBody>
      </p:sp>
      <p:sp>
        <p:nvSpPr>
          <p:cNvPr id="23" name="Rounded Rectangle 22"/>
          <p:cNvSpPr/>
          <p:nvPr/>
        </p:nvSpPr>
        <p:spPr>
          <a:xfrm>
            <a:off x="935905" y="1755099"/>
            <a:ext cx="629370" cy="29023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grpSp>
        <p:nvGrpSpPr>
          <p:cNvPr id="13" name="Group 12"/>
          <p:cNvGrpSpPr/>
          <p:nvPr/>
        </p:nvGrpSpPr>
        <p:grpSpPr>
          <a:xfrm>
            <a:off x="27269" y="2488088"/>
            <a:ext cx="1354553" cy="1015304"/>
            <a:chOff x="-357092" y="1581135"/>
            <a:chExt cx="2599876" cy="1015304"/>
          </a:xfrm>
        </p:grpSpPr>
        <p:sp>
          <p:nvSpPr>
            <p:cNvPr id="14" name="Right Arrow 13"/>
            <p:cNvSpPr/>
            <p:nvPr/>
          </p:nvSpPr>
          <p:spPr>
            <a:xfrm rot="16200000">
              <a:off x="1416624" y="1574643"/>
              <a:ext cx="233076" cy="246060"/>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5" name="TextBox 14"/>
            <p:cNvSpPr txBox="1"/>
            <p:nvPr/>
          </p:nvSpPr>
          <p:spPr>
            <a:xfrm>
              <a:off x="-357092" y="1765442"/>
              <a:ext cx="2599876" cy="830997"/>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function#1 and its parameters</a:t>
              </a:r>
              <a:endParaRPr lang="en-GB" sz="1600" b="1" dirty="0">
                <a:solidFill>
                  <a:srgbClr val="000000"/>
                </a:solidFill>
                <a:latin typeface="Arial" charset="0"/>
                <a:cs typeface="Arial" charset="0"/>
              </a:endParaRPr>
            </a:p>
          </p:txBody>
        </p:sp>
      </p:grpSp>
      <p:sp>
        <p:nvSpPr>
          <p:cNvPr id="26" name="Rounded Rectangle 25"/>
          <p:cNvSpPr/>
          <p:nvPr/>
        </p:nvSpPr>
        <p:spPr>
          <a:xfrm>
            <a:off x="3778845" y="2196769"/>
            <a:ext cx="332810" cy="33221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27" name="TextBox 26"/>
          <p:cNvSpPr txBox="1"/>
          <p:nvPr/>
        </p:nvSpPr>
        <p:spPr>
          <a:xfrm>
            <a:off x="4301517" y="2149534"/>
            <a:ext cx="1682506" cy="338554"/>
          </a:xfrm>
          <a:prstGeom prst="rect">
            <a:avLst/>
          </a:prstGeom>
          <a:solidFill>
            <a:schemeClr val="bg1"/>
          </a:solidFill>
          <a:ln>
            <a:solidFill>
              <a:schemeClr val="tx1"/>
            </a:solidFill>
          </a:ln>
        </p:spPr>
        <p:txBody>
          <a:bodyPr wrap="square" rtlCol="0">
            <a:spAutoFit/>
          </a:bodyPr>
          <a:lstStyle/>
          <a:p>
            <a:r>
              <a:rPr lang="en-GB" sz="1600" b="1" dirty="0">
                <a:latin typeface="Arial" panose="020B0604020202020204" pitchFamily="34" charset="0"/>
                <a:cs typeface="Arial" panose="020B0604020202020204" pitchFamily="34" charset="0"/>
              </a:rPr>
              <a:t>function switch</a:t>
            </a:r>
          </a:p>
        </p:txBody>
      </p:sp>
      <p:grpSp>
        <p:nvGrpSpPr>
          <p:cNvPr id="28" name="Group 27"/>
          <p:cNvGrpSpPr/>
          <p:nvPr/>
        </p:nvGrpSpPr>
        <p:grpSpPr>
          <a:xfrm>
            <a:off x="298523" y="777934"/>
            <a:ext cx="1562874" cy="548661"/>
            <a:chOff x="603550" y="2493493"/>
            <a:chExt cx="2823359" cy="548661"/>
          </a:xfrm>
        </p:grpSpPr>
        <p:sp>
          <p:nvSpPr>
            <p:cNvPr id="29" name="Right Arrow 28"/>
            <p:cNvSpPr/>
            <p:nvPr/>
          </p:nvSpPr>
          <p:spPr>
            <a:xfrm rot="5400000">
              <a:off x="1662953" y="2818437"/>
              <a:ext cx="210106" cy="237327"/>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31" name="TextBox 30"/>
            <p:cNvSpPr txBox="1"/>
            <p:nvPr/>
          </p:nvSpPr>
          <p:spPr>
            <a:xfrm>
              <a:off x="603550" y="2493493"/>
              <a:ext cx="2823359" cy="338554"/>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policy column</a:t>
              </a:r>
              <a:endParaRPr lang="en-GB" sz="1600" b="1" dirty="0">
                <a:solidFill>
                  <a:srgbClr val="000000"/>
                </a:solidFill>
                <a:latin typeface="Arial" charset="0"/>
                <a:cs typeface="Arial" charset="0"/>
              </a:endParaRPr>
            </a:p>
          </p:txBody>
        </p:sp>
      </p:grpSp>
      <p:grpSp>
        <p:nvGrpSpPr>
          <p:cNvPr id="32" name="Group 31"/>
          <p:cNvGrpSpPr/>
          <p:nvPr/>
        </p:nvGrpSpPr>
        <p:grpSpPr>
          <a:xfrm>
            <a:off x="4111655" y="780175"/>
            <a:ext cx="1872368" cy="578237"/>
            <a:chOff x="559456" y="2425012"/>
            <a:chExt cx="2823359" cy="578237"/>
          </a:xfrm>
        </p:grpSpPr>
        <p:sp>
          <p:nvSpPr>
            <p:cNvPr id="33" name="Right Arrow 32"/>
            <p:cNvSpPr/>
            <p:nvPr/>
          </p:nvSpPr>
          <p:spPr>
            <a:xfrm rot="5400000">
              <a:off x="1771412" y="2779532"/>
              <a:ext cx="210106" cy="237327"/>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34" name="TextBox 33"/>
            <p:cNvSpPr txBox="1"/>
            <p:nvPr/>
          </p:nvSpPr>
          <p:spPr>
            <a:xfrm>
              <a:off x="559456" y="2425012"/>
              <a:ext cx="2823359" cy="338554"/>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system columns</a:t>
              </a:r>
              <a:endParaRPr lang="en-GB" sz="1600" b="1" dirty="0">
                <a:solidFill>
                  <a:srgbClr val="000000"/>
                </a:solidFill>
                <a:latin typeface="Arial" charset="0"/>
                <a:cs typeface="Arial" charset="0"/>
              </a:endParaRPr>
            </a:p>
          </p:txBody>
        </p:sp>
      </p:grpSp>
      <p:grpSp>
        <p:nvGrpSpPr>
          <p:cNvPr id="35" name="Group 34"/>
          <p:cNvGrpSpPr/>
          <p:nvPr/>
        </p:nvGrpSpPr>
        <p:grpSpPr>
          <a:xfrm>
            <a:off x="7011030" y="705255"/>
            <a:ext cx="2160239" cy="612727"/>
            <a:chOff x="410448" y="2512176"/>
            <a:chExt cx="2721837" cy="578909"/>
          </a:xfrm>
        </p:grpSpPr>
        <p:sp>
          <p:nvSpPr>
            <p:cNvPr id="36" name="Right Arrow 35"/>
            <p:cNvSpPr/>
            <p:nvPr/>
          </p:nvSpPr>
          <p:spPr>
            <a:xfrm rot="5400000">
              <a:off x="2233879" y="2867368"/>
              <a:ext cx="210106" cy="237327"/>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37" name="TextBox 36"/>
            <p:cNvSpPr txBox="1"/>
            <p:nvPr/>
          </p:nvSpPr>
          <p:spPr>
            <a:xfrm>
              <a:off x="410448" y="2512176"/>
              <a:ext cx="2721837" cy="319869"/>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comments columns</a:t>
              </a:r>
              <a:endParaRPr lang="en-GB" sz="1600" b="1" dirty="0">
                <a:solidFill>
                  <a:srgbClr val="000000"/>
                </a:solidFill>
                <a:latin typeface="Arial" charset="0"/>
                <a:cs typeface="Arial" charset="0"/>
              </a:endParaRPr>
            </a:p>
          </p:txBody>
        </p:sp>
      </p:grpSp>
      <p:sp>
        <p:nvSpPr>
          <p:cNvPr id="38" name="Rounded Rectangle 37"/>
          <p:cNvSpPr/>
          <p:nvPr/>
        </p:nvSpPr>
        <p:spPr>
          <a:xfrm>
            <a:off x="579975" y="1358558"/>
            <a:ext cx="1543753" cy="29238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39" name="Rounded Rectangle 38"/>
          <p:cNvSpPr/>
          <p:nvPr/>
        </p:nvSpPr>
        <p:spPr>
          <a:xfrm>
            <a:off x="3802301" y="1362118"/>
            <a:ext cx="3021300" cy="24733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30" name="Rounded Rectangle 37">
            <a:extLst>
              <a:ext uri="{FF2B5EF4-FFF2-40B4-BE49-F238E27FC236}">
                <a16:creationId xmlns:a16="http://schemas.microsoft.com/office/drawing/2014/main" id="{3AE7DEEB-42DB-4FF5-81D4-963753DA7325}"/>
              </a:ext>
            </a:extLst>
          </p:cNvPr>
          <p:cNvSpPr/>
          <p:nvPr/>
        </p:nvSpPr>
        <p:spPr>
          <a:xfrm>
            <a:off x="2128486" y="1357257"/>
            <a:ext cx="383241" cy="29238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grpSp>
        <p:nvGrpSpPr>
          <p:cNvPr id="40" name="Group 39">
            <a:extLst>
              <a:ext uri="{FF2B5EF4-FFF2-40B4-BE49-F238E27FC236}">
                <a16:creationId xmlns:a16="http://schemas.microsoft.com/office/drawing/2014/main" id="{117F94DB-8FA1-4F8C-AF7A-F25ABA9694E7}"/>
              </a:ext>
            </a:extLst>
          </p:cNvPr>
          <p:cNvGrpSpPr/>
          <p:nvPr/>
        </p:nvGrpSpPr>
        <p:grpSpPr>
          <a:xfrm>
            <a:off x="1974422" y="769321"/>
            <a:ext cx="1543311" cy="557274"/>
            <a:chOff x="3342891" y="2341093"/>
            <a:chExt cx="2569613" cy="557274"/>
          </a:xfrm>
        </p:grpSpPr>
        <p:sp>
          <p:nvSpPr>
            <p:cNvPr id="41" name="Right Arrow 28">
              <a:extLst>
                <a:ext uri="{FF2B5EF4-FFF2-40B4-BE49-F238E27FC236}">
                  <a16:creationId xmlns:a16="http://schemas.microsoft.com/office/drawing/2014/main" id="{13446B28-F153-438C-8067-C9C20FEF2C1C}"/>
                </a:ext>
              </a:extLst>
            </p:cNvPr>
            <p:cNvSpPr/>
            <p:nvPr/>
          </p:nvSpPr>
          <p:spPr>
            <a:xfrm rot="5400000">
              <a:off x="3860756" y="2674650"/>
              <a:ext cx="210106" cy="237327"/>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42" name="TextBox 41">
              <a:extLst>
                <a:ext uri="{FF2B5EF4-FFF2-40B4-BE49-F238E27FC236}">
                  <a16:creationId xmlns:a16="http://schemas.microsoft.com/office/drawing/2014/main" id="{4BB1E12B-B9E8-4D13-AD24-8D52DCDC245A}"/>
                </a:ext>
              </a:extLst>
            </p:cNvPr>
            <p:cNvSpPr txBox="1"/>
            <p:nvPr/>
          </p:nvSpPr>
          <p:spPr>
            <a:xfrm>
              <a:off x="3342891" y="2341093"/>
              <a:ext cx="2569613" cy="338554"/>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group column</a:t>
              </a:r>
              <a:endParaRPr lang="en-GB" sz="1600" b="1" dirty="0">
                <a:solidFill>
                  <a:srgbClr val="000000"/>
                </a:solidFill>
                <a:latin typeface="Arial" charset="0"/>
                <a:cs typeface="Arial" charset="0"/>
              </a:endParaRPr>
            </a:p>
          </p:txBody>
        </p:sp>
      </p:grpSp>
      <p:grpSp>
        <p:nvGrpSpPr>
          <p:cNvPr id="43" name="Group 42">
            <a:extLst>
              <a:ext uri="{FF2B5EF4-FFF2-40B4-BE49-F238E27FC236}">
                <a16:creationId xmlns:a16="http://schemas.microsoft.com/office/drawing/2014/main" id="{AE10B22C-8450-4B0E-921D-63A9992B070A}"/>
              </a:ext>
            </a:extLst>
          </p:cNvPr>
          <p:cNvGrpSpPr/>
          <p:nvPr/>
        </p:nvGrpSpPr>
        <p:grpSpPr>
          <a:xfrm>
            <a:off x="27269" y="5064762"/>
            <a:ext cx="1354553" cy="1015304"/>
            <a:chOff x="-357092" y="1581135"/>
            <a:chExt cx="2599876" cy="1015304"/>
          </a:xfrm>
        </p:grpSpPr>
        <p:sp>
          <p:nvSpPr>
            <p:cNvPr id="44" name="Right Arrow 13">
              <a:extLst>
                <a:ext uri="{FF2B5EF4-FFF2-40B4-BE49-F238E27FC236}">
                  <a16:creationId xmlns:a16="http://schemas.microsoft.com/office/drawing/2014/main" id="{7126DD83-FD35-4016-9181-AAFC28C5724B}"/>
                </a:ext>
              </a:extLst>
            </p:cNvPr>
            <p:cNvSpPr/>
            <p:nvPr/>
          </p:nvSpPr>
          <p:spPr>
            <a:xfrm rot="16200000">
              <a:off x="1416624" y="1574643"/>
              <a:ext cx="233076" cy="246060"/>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45" name="TextBox 44">
              <a:extLst>
                <a:ext uri="{FF2B5EF4-FFF2-40B4-BE49-F238E27FC236}">
                  <a16:creationId xmlns:a16="http://schemas.microsoft.com/office/drawing/2014/main" id="{06CB5412-E6DF-425D-BEA9-55A621F2707D}"/>
                </a:ext>
              </a:extLst>
            </p:cNvPr>
            <p:cNvSpPr txBox="1"/>
            <p:nvPr/>
          </p:nvSpPr>
          <p:spPr>
            <a:xfrm>
              <a:off x="-357092" y="1765442"/>
              <a:ext cx="2599876" cy="830997"/>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function#2 and its parameters</a:t>
              </a:r>
              <a:endParaRPr lang="en-GB" sz="1600" b="1" dirty="0">
                <a:solidFill>
                  <a:srgbClr val="000000"/>
                </a:solidFill>
                <a:latin typeface="Arial" charset="0"/>
                <a:cs typeface="Arial" charset="0"/>
              </a:endParaRPr>
            </a:p>
          </p:txBody>
        </p:sp>
      </p:grpSp>
    </p:spTree>
    <p:extLst>
      <p:ext uri="{BB962C8B-B14F-4D97-AF65-F5344CB8AC3E}">
        <p14:creationId xmlns:p14="http://schemas.microsoft.com/office/powerpoint/2010/main" val="126067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fill="hold"/>
                                        <p:tgtEl>
                                          <p:spTgt spid="43"/>
                                        </p:tgtEl>
                                        <p:attrNameLst>
                                          <p:attrName>ppt_x</p:attrName>
                                        </p:attrNameLst>
                                      </p:cBhvr>
                                      <p:tavLst>
                                        <p:tav tm="0">
                                          <p:val>
                                            <p:strVal val="#ppt_x"/>
                                          </p:val>
                                        </p:tav>
                                        <p:tav tm="100000">
                                          <p:val>
                                            <p:strVal val="#ppt_x"/>
                                          </p:val>
                                        </p:tav>
                                      </p:tavLst>
                                    </p:anim>
                                    <p:anim calcmode="lin" valueType="num">
                                      <p:cBhvr additive="base">
                                        <p:cTn id="8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22" grpId="0" animBg="1"/>
      <p:bldP spid="16" grpId="0" animBg="1"/>
      <p:bldP spid="23" grpId="0" animBg="1"/>
      <p:bldP spid="26" grpId="0" animBg="1"/>
      <p:bldP spid="27" grpId="0" animBg="1"/>
      <p:bldP spid="38" grpId="0" animBg="1"/>
      <p:bldP spid="3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a:t>
            </a:r>
            <a:br>
              <a:rPr lang="en-US" dirty="0"/>
            </a:br>
            <a:r>
              <a:rPr lang="en-US" dirty="0"/>
              <a:t>tax-benefit microsimulation model</a:t>
            </a:r>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8</a:t>
            </a:fld>
            <a:endParaRPr lang="en-GB"/>
          </a:p>
        </p:txBody>
      </p:sp>
      <p:graphicFrame>
        <p:nvGraphicFramePr>
          <p:cNvPr id="5" name="Table 5">
            <a:extLst>
              <a:ext uri="{FF2B5EF4-FFF2-40B4-BE49-F238E27FC236}">
                <a16:creationId xmlns:a16="http://schemas.microsoft.com/office/drawing/2014/main" id="{5A919D8D-6432-480F-92A2-020E9091DE40}"/>
              </a:ext>
            </a:extLst>
          </p:cNvPr>
          <p:cNvGraphicFramePr>
            <a:graphicFrameLocks noGrp="1"/>
          </p:cNvGraphicFramePr>
          <p:nvPr>
            <p:extLst>
              <p:ext uri="{D42A27DB-BD31-4B8C-83A1-F6EECF244321}">
                <p14:modId xmlns:p14="http://schemas.microsoft.com/office/powerpoint/2010/main" val="558414943"/>
              </p:ext>
            </p:extLst>
          </p:nvPr>
        </p:nvGraphicFramePr>
        <p:xfrm>
          <a:off x="395535" y="1484784"/>
          <a:ext cx="8291265" cy="4668520"/>
        </p:xfrm>
        <a:graphic>
          <a:graphicData uri="http://schemas.openxmlformats.org/drawingml/2006/table">
            <a:tbl>
              <a:tblPr firstRow="1" bandRow="1">
                <a:tableStyleId>{5C22544A-7EE6-4342-B048-85BDC9FD1C3A}</a:tableStyleId>
              </a:tblPr>
              <a:tblGrid>
                <a:gridCol w="1817446">
                  <a:extLst>
                    <a:ext uri="{9D8B030D-6E8A-4147-A177-3AD203B41FA5}">
                      <a16:colId xmlns:a16="http://schemas.microsoft.com/office/drawing/2014/main" val="1453086704"/>
                    </a:ext>
                  </a:extLst>
                </a:gridCol>
                <a:gridCol w="3240360">
                  <a:extLst>
                    <a:ext uri="{9D8B030D-6E8A-4147-A177-3AD203B41FA5}">
                      <a16:colId xmlns:a16="http://schemas.microsoft.com/office/drawing/2014/main" val="2101654523"/>
                    </a:ext>
                  </a:extLst>
                </a:gridCol>
                <a:gridCol w="3233459">
                  <a:extLst>
                    <a:ext uri="{9D8B030D-6E8A-4147-A177-3AD203B41FA5}">
                      <a16:colId xmlns:a16="http://schemas.microsoft.com/office/drawing/2014/main" val="3925257104"/>
                    </a:ext>
                  </a:extLst>
                </a:gridCol>
              </a:tblGrid>
              <a:tr h="370840">
                <a:tc>
                  <a:txBody>
                    <a:bodyPr/>
                    <a:lstStyle/>
                    <a:p>
                      <a:endParaRPr lang="en-GB"/>
                    </a:p>
                  </a:txBody>
                  <a:tcPr/>
                </a:tc>
                <a:tc>
                  <a:txBody>
                    <a:bodyPr/>
                    <a:lstStyle/>
                    <a:p>
                      <a:r>
                        <a:rPr lang="en-GB" dirty="0"/>
                        <a:t>Static</a:t>
                      </a:r>
                    </a:p>
                  </a:txBody>
                  <a:tcPr/>
                </a:tc>
                <a:tc>
                  <a:txBody>
                    <a:bodyPr/>
                    <a:lstStyle/>
                    <a:p>
                      <a:r>
                        <a:rPr lang="en-GB" dirty="0"/>
                        <a:t>Dynamic</a:t>
                      </a:r>
                    </a:p>
                  </a:txBody>
                  <a:tcPr/>
                </a:tc>
                <a:extLst>
                  <a:ext uri="{0D108BD9-81ED-4DB2-BD59-A6C34878D82A}">
                    <a16:rowId xmlns:a16="http://schemas.microsoft.com/office/drawing/2014/main" val="1087912924"/>
                  </a:ext>
                </a:extLst>
              </a:tr>
              <a:tr h="370840">
                <a:tc>
                  <a:txBody>
                    <a:bodyPr/>
                    <a:lstStyle/>
                    <a:p>
                      <a:r>
                        <a:rPr lang="en-GB" dirty="0"/>
                        <a:t>Non-Behavioural</a:t>
                      </a:r>
                    </a:p>
                  </a:txBody>
                  <a:tcPr/>
                </a:tc>
                <a:tc>
                  <a:txBody>
                    <a:bodyPr/>
                    <a:lstStyle/>
                    <a:p>
                      <a:pPr marL="285750" indent="-285750">
                        <a:buFont typeface="Arial" panose="020B0604020202020204" pitchFamily="34" charset="0"/>
                        <a:buChar char="•"/>
                      </a:pPr>
                      <a:r>
                        <a:rPr lang="en-GB" dirty="0"/>
                        <a:t>Individual characteristics are fixed</a:t>
                      </a:r>
                    </a:p>
                    <a:p>
                      <a:pPr marL="285750" indent="-285750">
                        <a:buFont typeface="Arial" panose="020B0604020202020204" pitchFamily="34" charset="0"/>
                        <a:buChar char="•"/>
                      </a:pPr>
                      <a:r>
                        <a:rPr lang="en-GB" dirty="0"/>
                        <a:t>Behaviour is fixed</a:t>
                      </a:r>
                    </a:p>
                    <a:p>
                      <a:pPr marL="285750" indent="-285750">
                        <a:buFont typeface="Arial" panose="020B0604020202020204" pitchFamily="34" charset="0"/>
                        <a:buChar char="•"/>
                      </a:pPr>
                      <a:r>
                        <a:rPr lang="en-GB" dirty="0">
                          <a:sym typeface="Wingdings" panose="05000000000000000000" pitchFamily="2" charset="2"/>
                        </a:rPr>
                        <a:t>Short-term analysis (</a:t>
                      </a:r>
                      <a:r>
                        <a:rPr lang="en-GB" dirty="0"/>
                        <a:t>“morning after”) </a:t>
                      </a:r>
                    </a:p>
                    <a:p>
                      <a:pPr marL="285750" indent="-285750">
                        <a:buFont typeface="Arial" panose="020B0604020202020204" pitchFamily="34" charset="0"/>
                        <a:buChar char="•"/>
                      </a:pPr>
                      <a:r>
                        <a:rPr lang="en-GB" dirty="0"/>
                        <a:t>Focus on direct effects of policies</a:t>
                      </a:r>
                    </a:p>
                  </a:txBody>
                  <a:tcPr/>
                </a:tc>
                <a:tc>
                  <a:txBody>
                    <a:bodyPr/>
                    <a:lstStyle/>
                    <a:p>
                      <a:endParaRPr lang="en-GB" dirty="0"/>
                    </a:p>
                  </a:txBody>
                  <a:tcPr/>
                </a:tc>
                <a:extLst>
                  <a:ext uri="{0D108BD9-81ED-4DB2-BD59-A6C34878D82A}">
                    <a16:rowId xmlns:a16="http://schemas.microsoft.com/office/drawing/2014/main" val="1590623859"/>
                  </a:ext>
                </a:extLst>
              </a:tr>
              <a:tr h="370840">
                <a:tc>
                  <a:txBody>
                    <a:bodyPr/>
                    <a:lstStyle/>
                    <a:p>
                      <a:r>
                        <a:rPr lang="en-GB" dirty="0"/>
                        <a:t>Behavioural</a:t>
                      </a:r>
                    </a:p>
                  </a:txBody>
                  <a:tcPr/>
                </a:tc>
                <a:tc>
                  <a:txBody>
                    <a:bodyPr/>
                    <a:lstStyle/>
                    <a:p>
                      <a:pPr marL="285750" indent="-285750">
                        <a:buFont typeface="Arial" panose="020B0604020202020204" pitchFamily="34" charset="0"/>
                        <a:buChar char="•"/>
                      </a:pPr>
                      <a:r>
                        <a:rPr lang="en-GB" dirty="0"/>
                        <a:t>Individual characteristics are fixed</a:t>
                      </a:r>
                    </a:p>
                    <a:p>
                      <a:pPr marL="285750" indent="-285750">
                        <a:buFont typeface="Arial" panose="020B0604020202020204" pitchFamily="34" charset="0"/>
                        <a:buChar char="•"/>
                      </a:pPr>
                      <a:r>
                        <a:rPr lang="en-GB" dirty="0"/>
                        <a:t>Behaviour react to incentives</a:t>
                      </a:r>
                    </a:p>
                    <a:p>
                      <a:pPr marL="285750" indent="-285750">
                        <a:buFont typeface="Arial" panose="020B0604020202020204" pitchFamily="34" charset="0"/>
                        <a:buChar char="•"/>
                      </a:pPr>
                      <a:r>
                        <a:rPr lang="en-GB" dirty="0">
                          <a:sym typeface="Wingdings" panose="05000000000000000000" pitchFamily="2" charset="2"/>
                        </a:rPr>
                        <a:t>Medium-term analysis </a:t>
                      </a:r>
                      <a:br>
                        <a:rPr lang="en-GB" dirty="0">
                          <a:sym typeface="Wingdings" panose="05000000000000000000" pitchFamily="2" charset="2"/>
                        </a:rPr>
                      </a:br>
                      <a:r>
                        <a:rPr lang="en-GB" dirty="0">
                          <a:sym typeface="Wingdings" panose="05000000000000000000" pitchFamily="2" charset="2"/>
                        </a:rPr>
                        <a:t>(“a few months”)</a:t>
                      </a:r>
                    </a:p>
                    <a:p>
                      <a:pPr marL="285750" indent="-285750">
                        <a:buFont typeface="Arial" panose="020B0604020202020204" pitchFamily="34" charset="0"/>
                        <a:buChar char="•"/>
                      </a:pPr>
                      <a:r>
                        <a:rPr lang="en-GB" dirty="0">
                          <a:sym typeface="Wingdings" panose="05000000000000000000" pitchFamily="2" charset="2"/>
                        </a:rPr>
                        <a:t>Focus on direct and indirect effects of policies</a:t>
                      </a:r>
                      <a:endParaRPr lang="en-GB" dirty="0"/>
                    </a:p>
                    <a:p>
                      <a:endParaRPr lang="en-GB" dirty="0"/>
                    </a:p>
                  </a:txBody>
                  <a:tcPr/>
                </a:tc>
                <a:tc>
                  <a:txBody>
                    <a:bodyPr/>
                    <a:lstStyle/>
                    <a:p>
                      <a:pPr marL="285750" indent="-285750">
                        <a:buFont typeface="Arial" panose="020B0604020202020204" pitchFamily="34" charset="0"/>
                        <a:buChar char="•"/>
                      </a:pPr>
                      <a:r>
                        <a:rPr lang="en-GB" dirty="0"/>
                        <a:t>Individual characteristics change over time</a:t>
                      </a:r>
                    </a:p>
                    <a:p>
                      <a:pPr marL="285750" indent="-285750">
                        <a:buFont typeface="Arial" panose="020B0604020202020204" pitchFamily="34" charset="0"/>
                        <a:buChar char="•"/>
                      </a:pPr>
                      <a:r>
                        <a:rPr lang="en-GB" dirty="0"/>
                        <a:t>Behaviour explicitly modelled</a:t>
                      </a:r>
                    </a:p>
                    <a:p>
                      <a:pPr marL="285750" indent="-285750">
                        <a:buFont typeface="Arial" panose="020B0604020202020204" pitchFamily="34" charset="0"/>
                        <a:buChar char="•"/>
                      </a:pPr>
                      <a:r>
                        <a:rPr lang="en-GB" dirty="0">
                          <a:sym typeface="Wingdings" panose="05000000000000000000" pitchFamily="2" charset="2"/>
                        </a:rPr>
                        <a:t>Longer-term analysis </a:t>
                      </a:r>
                      <a:br>
                        <a:rPr lang="en-GB" dirty="0">
                          <a:sym typeface="Wingdings" panose="05000000000000000000" pitchFamily="2" charset="2"/>
                        </a:rPr>
                      </a:br>
                      <a:r>
                        <a:rPr lang="en-GB" dirty="0">
                          <a:sym typeface="Wingdings" panose="05000000000000000000" pitchFamily="2" charset="2"/>
                        </a:rPr>
                        <a:t>(“a few years/decades”)</a:t>
                      </a:r>
                    </a:p>
                    <a:p>
                      <a:pPr marL="285750" indent="-285750">
                        <a:buFont typeface="Arial" panose="020B0604020202020204" pitchFamily="34" charset="0"/>
                        <a:buChar char="•"/>
                      </a:pPr>
                      <a:r>
                        <a:rPr lang="en-GB" dirty="0">
                          <a:sym typeface="Wingdings" panose="05000000000000000000" pitchFamily="2" charset="2"/>
                        </a:rPr>
                        <a:t>Focus on direct and indirect effects of policies and population change</a:t>
                      </a:r>
                      <a:endParaRPr lang="en-GB" dirty="0"/>
                    </a:p>
                  </a:txBody>
                  <a:tcPr/>
                </a:tc>
                <a:extLst>
                  <a:ext uri="{0D108BD9-81ED-4DB2-BD59-A6C34878D82A}">
                    <a16:rowId xmlns:a16="http://schemas.microsoft.com/office/drawing/2014/main" val="1762233229"/>
                  </a:ext>
                </a:extLst>
              </a:tr>
            </a:tbl>
          </a:graphicData>
        </a:graphic>
      </p:graphicFrame>
    </p:spTree>
    <p:extLst>
      <p:ext uri="{BB962C8B-B14F-4D97-AF65-F5344CB8AC3E}">
        <p14:creationId xmlns:p14="http://schemas.microsoft.com/office/powerpoint/2010/main" val="24857760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C207F4-D988-4D4D-97B3-86784E6FA04E}"/>
              </a:ext>
            </a:extLst>
          </p:cNvPr>
          <p:cNvPicPr>
            <a:picLocks noChangeAspect="1"/>
          </p:cNvPicPr>
          <p:nvPr/>
        </p:nvPicPr>
        <p:blipFill>
          <a:blip r:embed="rId2"/>
          <a:stretch>
            <a:fillRect/>
          </a:stretch>
        </p:blipFill>
        <p:spPr>
          <a:xfrm>
            <a:off x="11111" y="1369771"/>
            <a:ext cx="9144000" cy="4718084"/>
          </a:xfrm>
          <a:prstGeom prst="rect">
            <a:avLst/>
          </a:prstGeom>
          <a:ln>
            <a:solidFill>
              <a:srgbClr val="0070C0"/>
            </a:solidFill>
          </a:ln>
        </p:spPr>
      </p:pic>
      <p:sp>
        <p:nvSpPr>
          <p:cNvPr id="2" name="Title 1"/>
          <p:cNvSpPr>
            <a:spLocks noGrp="1"/>
          </p:cNvSpPr>
          <p:nvPr>
            <p:ph type="title"/>
          </p:nvPr>
        </p:nvSpPr>
        <p:spPr>
          <a:xfrm>
            <a:off x="404038" y="40627"/>
            <a:ext cx="8229600" cy="923540"/>
          </a:xfrm>
        </p:spPr>
        <p:txBody>
          <a:bodyPr>
            <a:normAutofit/>
          </a:bodyPr>
          <a:lstStyle/>
          <a:p>
            <a:r>
              <a:rPr lang="en-GB" sz="4000" dirty="0"/>
              <a:t>Example of a policy</a:t>
            </a:r>
          </a:p>
        </p:txBody>
      </p:sp>
      <p:sp>
        <p:nvSpPr>
          <p:cNvPr id="46" name="TextBox 45">
            <a:extLst>
              <a:ext uri="{FF2B5EF4-FFF2-40B4-BE49-F238E27FC236}">
                <a16:creationId xmlns:a16="http://schemas.microsoft.com/office/drawing/2014/main" id="{2499AF9F-AC1D-4592-834D-F3E64AD04EB1}"/>
              </a:ext>
            </a:extLst>
          </p:cNvPr>
          <p:cNvSpPr txBox="1"/>
          <p:nvPr/>
        </p:nvSpPr>
        <p:spPr>
          <a:xfrm>
            <a:off x="899592" y="1390318"/>
            <a:ext cx="1988839" cy="369332"/>
          </a:xfrm>
          <a:prstGeom prst="rect">
            <a:avLst/>
          </a:prstGeom>
          <a:solidFill>
            <a:schemeClr val="bg1"/>
          </a:solidFill>
          <a:ln w="9525">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latin typeface="Arial" panose="020B0604020202020204" pitchFamily="34" charset="0"/>
                <a:cs typeface="Arial" panose="020B0604020202020204" pitchFamily="34" charset="0"/>
              </a:rPr>
              <a:t>Function name</a:t>
            </a:r>
          </a:p>
        </p:txBody>
      </p:sp>
      <p:sp>
        <p:nvSpPr>
          <p:cNvPr id="47" name="Right Arrow 25">
            <a:extLst>
              <a:ext uri="{FF2B5EF4-FFF2-40B4-BE49-F238E27FC236}">
                <a16:creationId xmlns:a16="http://schemas.microsoft.com/office/drawing/2014/main" id="{7F32D06B-3F4C-4B11-8F24-090A3E8FF6BB}"/>
              </a:ext>
            </a:extLst>
          </p:cNvPr>
          <p:cNvSpPr/>
          <p:nvPr/>
        </p:nvSpPr>
        <p:spPr>
          <a:xfrm rot="5400000">
            <a:off x="1076358" y="1907224"/>
            <a:ext cx="425794" cy="214996"/>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48" name="TextBox 47">
            <a:extLst>
              <a:ext uri="{FF2B5EF4-FFF2-40B4-BE49-F238E27FC236}">
                <a16:creationId xmlns:a16="http://schemas.microsoft.com/office/drawing/2014/main" id="{F5F95A20-11E1-462A-A168-D7CC943535B6}"/>
              </a:ext>
            </a:extLst>
          </p:cNvPr>
          <p:cNvSpPr txBox="1"/>
          <p:nvPr/>
        </p:nvSpPr>
        <p:spPr>
          <a:xfrm>
            <a:off x="29229" y="4913685"/>
            <a:ext cx="2229785" cy="369332"/>
          </a:xfrm>
          <a:prstGeom prst="rect">
            <a:avLst/>
          </a:prstGeom>
          <a:solidFill>
            <a:schemeClr val="bg1"/>
          </a:solidFill>
          <a:ln w="9525">
            <a:solidFill>
              <a:schemeClr val="tx1"/>
            </a:solidFill>
          </a:ln>
        </p:spPr>
        <p:txBody>
          <a:bodyPr wrap="square" rtlCol="0">
            <a:spAutoFit/>
          </a:bodyPr>
          <a:lstStyle/>
          <a:p>
            <a:r>
              <a:rPr lang="en-GB" b="1" dirty="0">
                <a:latin typeface="Arial" panose="020B0604020202020204" pitchFamily="34" charset="0"/>
                <a:cs typeface="Arial" panose="020B0604020202020204" pitchFamily="34" charset="0"/>
              </a:rPr>
              <a:t>parameter names</a:t>
            </a:r>
          </a:p>
        </p:txBody>
      </p:sp>
      <p:grpSp>
        <p:nvGrpSpPr>
          <p:cNvPr id="50" name="Group 49">
            <a:extLst>
              <a:ext uri="{FF2B5EF4-FFF2-40B4-BE49-F238E27FC236}">
                <a16:creationId xmlns:a16="http://schemas.microsoft.com/office/drawing/2014/main" id="{9D0EA356-0BE2-416C-BBC2-073731B25A5A}"/>
              </a:ext>
            </a:extLst>
          </p:cNvPr>
          <p:cNvGrpSpPr/>
          <p:nvPr/>
        </p:nvGrpSpPr>
        <p:grpSpPr>
          <a:xfrm>
            <a:off x="3635896" y="4857365"/>
            <a:ext cx="3888432" cy="787425"/>
            <a:chOff x="328731" y="1610819"/>
            <a:chExt cx="4450157" cy="1057120"/>
          </a:xfrm>
        </p:grpSpPr>
        <p:sp>
          <p:nvSpPr>
            <p:cNvPr id="51" name="Right Arrow 16">
              <a:extLst>
                <a:ext uri="{FF2B5EF4-FFF2-40B4-BE49-F238E27FC236}">
                  <a16:creationId xmlns:a16="http://schemas.microsoft.com/office/drawing/2014/main" id="{98EC253D-3A95-46E3-A017-C4B3783551E7}"/>
                </a:ext>
              </a:extLst>
            </p:cNvPr>
            <p:cNvSpPr/>
            <p:nvPr/>
          </p:nvSpPr>
          <p:spPr>
            <a:xfrm rot="16200000">
              <a:off x="2025929" y="1773607"/>
              <a:ext cx="571630" cy="246054"/>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52" name="TextBox 51">
              <a:extLst>
                <a:ext uri="{FF2B5EF4-FFF2-40B4-BE49-F238E27FC236}">
                  <a16:creationId xmlns:a16="http://schemas.microsoft.com/office/drawing/2014/main" id="{4892FFAF-6767-4502-8144-0D98BC18418C}"/>
                </a:ext>
              </a:extLst>
            </p:cNvPr>
            <p:cNvSpPr txBox="1"/>
            <p:nvPr/>
          </p:nvSpPr>
          <p:spPr>
            <a:xfrm>
              <a:off x="328731" y="2172110"/>
              <a:ext cx="4450157" cy="495829"/>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rPr>
                <a:t>parameter values for each system</a:t>
              </a:r>
            </a:p>
          </p:txBody>
        </p:sp>
      </p:grpSp>
      <p:sp>
        <p:nvSpPr>
          <p:cNvPr id="53" name="Rounded Rectangle 19">
            <a:extLst>
              <a:ext uri="{FF2B5EF4-FFF2-40B4-BE49-F238E27FC236}">
                <a16:creationId xmlns:a16="http://schemas.microsoft.com/office/drawing/2014/main" id="{0F6C655A-41B0-4A64-A4B8-C697690CFEB7}"/>
              </a:ext>
            </a:extLst>
          </p:cNvPr>
          <p:cNvSpPr/>
          <p:nvPr/>
        </p:nvSpPr>
        <p:spPr>
          <a:xfrm>
            <a:off x="2555776" y="2492895"/>
            <a:ext cx="5694955" cy="23042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ounded Rectangle 19">
            <a:extLst>
              <a:ext uri="{FF2B5EF4-FFF2-40B4-BE49-F238E27FC236}">
                <a16:creationId xmlns:a16="http://schemas.microsoft.com/office/drawing/2014/main" id="{D7FBC4AA-0BAA-4B76-8CFA-9CC9BA2F77FB}"/>
              </a:ext>
            </a:extLst>
          </p:cNvPr>
          <p:cNvSpPr/>
          <p:nvPr/>
        </p:nvSpPr>
        <p:spPr>
          <a:xfrm>
            <a:off x="1089457" y="2476209"/>
            <a:ext cx="1174722" cy="232094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911DF582-3F6A-4AD6-B9F7-7C95976CADE3}"/>
              </a:ext>
            </a:extLst>
          </p:cNvPr>
          <p:cNvSpPr txBox="1"/>
          <p:nvPr/>
        </p:nvSpPr>
        <p:spPr>
          <a:xfrm>
            <a:off x="3068893" y="1382510"/>
            <a:ext cx="2192210" cy="369332"/>
          </a:xfrm>
          <a:prstGeom prst="rect">
            <a:avLst/>
          </a:prstGeom>
          <a:solidFill>
            <a:schemeClr val="bg1"/>
          </a:solidFill>
          <a:ln w="9525">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solidFill>
                  <a:srgbClr val="000000"/>
                </a:solidFill>
              </a:rPr>
              <a:t>switch: </a:t>
            </a:r>
            <a:r>
              <a:rPr lang="en-GB" b="1" dirty="0">
                <a:solidFill>
                  <a:srgbClr val="00B050"/>
                </a:solidFill>
              </a:rPr>
              <a:t>on</a:t>
            </a:r>
            <a:r>
              <a:rPr lang="en-GB" b="1" dirty="0">
                <a:solidFill>
                  <a:srgbClr val="000000"/>
                </a:solidFill>
              </a:rPr>
              <a:t> / </a:t>
            </a:r>
            <a:r>
              <a:rPr lang="en-GB" b="1" dirty="0">
                <a:solidFill>
                  <a:srgbClr val="FF0000"/>
                </a:solidFill>
              </a:rPr>
              <a:t>off</a:t>
            </a:r>
            <a:r>
              <a:rPr lang="en-GB" b="1" dirty="0">
                <a:solidFill>
                  <a:srgbClr val="000000"/>
                </a:solidFill>
              </a:rPr>
              <a:t> / n/a</a:t>
            </a:r>
            <a:endParaRPr lang="en-GB" b="1" dirty="0">
              <a:latin typeface="Arial" panose="020B0604020202020204" pitchFamily="34" charset="0"/>
              <a:cs typeface="Arial" panose="020B0604020202020204" pitchFamily="34" charset="0"/>
            </a:endParaRPr>
          </a:p>
        </p:txBody>
      </p:sp>
      <p:sp>
        <p:nvSpPr>
          <p:cNvPr id="59" name="Right Arrow 25">
            <a:extLst>
              <a:ext uri="{FF2B5EF4-FFF2-40B4-BE49-F238E27FC236}">
                <a16:creationId xmlns:a16="http://schemas.microsoft.com/office/drawing/2014/main" id="{569E3CA4-CB27-4FD7-962B-E8F56D1534C8}"/>
              </a:ext>
            </a:extLst>
          </p:cNvPr>
          <p:cNvSpPr/>
          <p:nvPr/>
        </p:nvSpPr>
        <p:spPr>
          <a:xfrm rot="5400000">
            <a:off x="3245659" y="1899416"/>
            <a:ext cx="425794" cy="214996"/>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Tree>
    <p:extLst>
      <p:ext uri="{BB962C8B-B14F-4D97-AF65-F5344CB8AC3E}">
        <p14:creationId xmlns:p14="http://schemas.microsoft.com/office/powerpoint/2010/main" val="69475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par>
                                <p:cTn id="21" presetID="22" presetClass="entr" presetSubtype="4"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down)">
                                      <p:cBhvr>
                                        <p:cTn id="23" dur="500"/>
                                        <p:tgtEl>
                                          <p:spTgt spid="5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500" fill="hold"/>
                                        <p:tgtEl>
                                          <p:spTgt spid="50"/>
                                        </p:tgtEl>
                                        <p:attrNameLst>
                                          <p:attrName>ppt_x</p:attrName>
                                        </p:attrNameLst>
                                      </p:cBhvr>
                                      <p:tavLst>
                                        <p:tav tm="0">
                                          <p:val>
                                            <p:strVal val="#ppt_x"/>
                                          </p:val>
                                        </p:tav>
                                        <p:tav tm="100000">
                                          <p:val>
                                            <p:strVal val="#ppt_x"/>
                                          </p:val>
                                        </p:tav>
                                      </p:tavLst>
                                    </p:anim>
                                    <p:anim calcmode="lin" valueType="num">
                                      <p:cBhvr additive="base">
                                        <p:cTn id="29" dur="500" fill="hold"/>
                                        <p:tgtEl>
                                          <p:spTgt spid="50"/>
                                        </p:tgtEl>
                                        <p:attrNameLst>
                                          <p:attrName>ppt_y</p:attrName>
                                        </p:attrNameLst>
                                      </p:cBhvr>
                                      <p:tavLst>
                                        <p:tav tm="0">
                                          <p:val>
                                            <p:strVal val="1+#ppt_h/2"/>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down)">
                                      <p:cBhvr>
                                        <p:cTn id="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53" grpId="0" animBg="1"/>
      <p:bldP spid="54" grpId="0" animBg="1"/>
      <p:bldP spid="58" grpId="0" animBg="1"/>
      <p:bldP spid="5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C207F4-D988-4D4D-97B3-86784E6FA04E}"/>
              </a:ext>
            </a:extLst>
          </p:cNvPr>
          <p:cNvPicPr>
            <a:picLocks noChangeAspect="1"/>
          </p:cNvPicPr>
          <p:nvPr/>
        </p:nvPicPr>
        <p:blipFill>
          <a:blip r:embed="rId2"/>
          <a:stretch>
            <a:fillRect/>
          </a:stretch>
        </p:blipFill>
        <p:spPr>
          <a:xfrm>
            <a:off x="27269" y="1369771"/>
            <a:ext cx="9144000" cy="4718084"/>
          </a:xfrm>
          <a:prstGeom prst="rect">
            <a:avLst/>
          </a:prstGeom>
          <a:ln>
            <a:solidFill>
              <a:srgbClr val="0070C0"/>
            </a:solidFill>
          </a:ln>
        </p:spPr>
      </p:pic>
      <p:sp>
        <p:nvSpPr>
          <p:cNvPr id="2" name="Title 1"/>
          <p:cNvSpPr>
            <a:spLocks noGrp="1"/>
          </p:cNvSpPr>
          <p:nvPr>
            <p:ph type="title"/>
          </p:nvPr>
        </p:nvSpPr>
        <p:spPr>
          <a:xfrm>
            <a:off x="404038" y="40627"/>
            <a:ext cx="8229600" cy="923540"/>
          </a:xfrm>
        </p:spPr>
        <p:txBody>
          <a:bodyPr>
            <a:normAutofit/>
          </a:bodyPr>
          <a:lstStyle/>
          <a:p>
            <a:r>
              <a:rPr lang="en-GB" sz="4000" dirty="0"/>
              <a:t>Example of a policy</a:t>
            </a:r>
          </a:p>
        </p:txBody>
      </p:sp>
      <p:sp>
        <p:nvSpPr>
          <p:cNvPr id="48" name="TextBox 47">
            <a:extLst>
              <a:ext uri="{FF2B5EF4-FFF2-40B4-BE49-F238E27FC236}">
                <a16:creationId xmlns:a16="http://schemas.microsoft.com/office/drawing/2014/main" id="{F5F95A20-11E1-462A-A168-D7CC943535B6}"/>
              </a:ext>
            </a:extLst>
          </p:cNvPr>
          <p:cNvSpPr txBox="1"/>
          <p:nvPr/>
        </p:nvSpPr>
        <p:spPr>
          <a:xfrm>
            <a:off x="323528" y="2708920"/>
            <a:ext cx="792087" cy="369332"/>
          </a:xfrm>
          <a:prstGeom prst="rect">
            <a:avLst/>
          </a:prstGeom>
          <a:solidFill>
            <a:schemeClr val="bg1"/>
          </a:solidFill>
          <a:ln w="9525">
            <a:solidFill>
              <a:schemeClr val="tx1"/>
            </a:solidFill>
          </a:ln>
        </p:spPr>
        <p:txBody>
          <a:bodyPr wrap="square" rtlCol="0">
            <a:spAutoFit/>
          </a:bodyPr>
          <a:lstStyle/>
          <a:p>
            <a:r>
              <a:rPr lang="en-GB" b="1" dirty="0">
                <a:latin typeface="Arial" panose="020B0604020202020204" pitchFamily="34" charset="0"/>
                <a:cs typeface="Arial" panose="020B0604020202020204" pitchFamily="34" charset="0"/>
              </a:rPr>
              <a:t>Grp 1</a:t>
            </a:r>
          </a:p>
        </p:txBody>
      </p:sp>
      <p:sp>
        <p:nvSpPr>
          <p:cNvPr id="54" name="Rounded Rectangle 19">
            <a:extLst>
              <a:ext uri="{FF2B5EF4-FFF2-40B4-BE49-F238E27FC236}">
                <a16:creationId xmlns:a16="http://schemas.microsoft.com/office/drawing/2014/main" id="{D7FBC4AA-0BAA-4B76-8CFA-9CC9BA2F77FB}"/>
              </a:ext>
            </a:extLst>
          </p:cNvPr>
          <p:cNvSpPr/>
          <p:nvPr/>
        </p:nvSpPr>
        <p:spPr>
          <a:xfrm>
            <a:off x="1187624" y="2476210"/>
            <a:ext cx="7056784" cy="9443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81C67CA-0ECE-47FB-B529-8C5E635C6D13}"/>
              </a:ext>
            </a:extLst>
          </p:cNvPr>
          <p:cNvSpPr txBox="1"/>
          <p:nvPr/>
        </p:nvSpPr>
        <p:spPr>
          <a:xfrm>
            <a:off x="343413" y="3741559"/>
            <a:ext cx="792087" cy="369332"/>
          </a:xfrm>
          <a:prstGeom prst="rect">
            <a:avLst/>
          </a:prstGeom>
          <a:solidFill>
            <a:schemeClr val="bg1"/>
          </a:solidFill>
          <a:ln w="9525">
            <a:solidFill>
              <a:schemeClr val="tx1"/>
            </a:solidFill>
          </a:ln>
        </p:spPr>
        <p:txBody>
          <a:bodyPr wrap="square" rtlCol="0">
            <a:spAutoFit/>
          </a:bodyPr>
          <a:lstStyle/>
          <a:p>
            <a:r>
              <a:rPr lang="en-GB" b="1" dirty="0">
                <a:latin typeface="Arial" panose="020B0604020202020204" pitchFamily="34" charset="0"/>
                <a:cs typeface="Arial" panose="020B0604020202020204" pitchFamily="34" charset="0"/>
              </a:rPr>
              <a:t>Grp 2</a:t>
            </a:r>
          </a:p>
        </p:txBody>
      </p:sp>
      <p:sp>
        <p:nvSpPr>
          <p:cNvPr id="13" name="Rounded Rectangle 19">
            <a:extLst>
              <a:ext uri="{FF2B5EF4-FFF2-40B4-BE49-F238E27FC236}">
                <a16:creationId xmlns:a16="http://schemas.microsoft.com/office/drawing/2014/main" id="{BE6A91C3-AB8D-40ED-8455-5F3B93FD894D}"/>
              </a:ext>
            </a:extLst>
          </p:cNvPr>
          <p:cNvSpPr/>
          <p:nvPr/>
        </p:nvSpPr>
        <p:spPr>
          <a:xfrm>
            <a:off x="1207509" y="3437467"/>
            <a:ext cx="7036899" cy="10157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605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down)">
                                      <p:cBhvr>
                                        <p:cTn id="11" dur="500"/>
                                        <p:tgtEl>
                                          <p:spTgt spid="5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4" grpId="0" animBg="1"/>
      <p:bldP spid="12" grpId="0" animBg="1"/>
      <p:bldP spid="1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0A1ED-D977-434E-BEFD-25C48C95ED16}"/>
              </a:ext>
            </a:extLst>
          </p:cNvPr>
          <p:cNvSpPr>
            <a:spLocks noGrp="1"/>
          </p:cNvSpPr>
          <p:nvPr>
            <p:ph type="title"/>
          </p:nvPr>
        </p:nvSpPr>
        <p:spPr>
          <a:prstGeom prst="rect">
            <a:avLst/>
          </a:prstGeom>
        </p:spPr>
        <p:txBody>
          <a:bodyPr anchor="ctr">
            <a:normAutofit/>
          </a:bodyPr>
          <a:lstStyle/>
          <a:p>
            <a:pPr algn="l"/>
            <a:r>
              <a:rPr lang="en-US" dirty="0"/>
              <a:t>Parameters</a:t>
            </a:r>
          </a:p>
        </p:txBody>
      </p:sp>
      <p:sp>
        <p:nvSpPr>
          <p:cNvPr id="3" name="Content Placeholder 2">
            <a:extLst>
              <a:ext uri="{FF2B5EF4-FFF2-40B4-BE49-F238E27FC236}">
                <a16:creationId xmlns:a16="http://schemas.microsoft.com/office/drawing/2014/main" id="{ED568452-1BC4-E54C-A3E9-18E930709801}"/>
              </a:ext>
            </a:extLst>
          </p:cNvPr>
          <p:cNvSpPr>
            <a:spLocks noGrp="1"/>
          </p:cNvSpPr>
          <p:nvPr>
            <p:ph idx="1"/>
          </p:nvPr>
        </p:nvSpPr>
        <p:spPr>
          <a:prstGeom prst="rect">
            <a:avLst/>
          </a:prstGeom>
        </p:spPr>
        <p:txBody>
          <a:bodyPr>
            <a:noAutofit/>
          </a:bodyPr>
          <a:lstStyle/>
          <a:p>
            <a:r>
              <a:rPr lang="en-GB" dirty="0"/>
              <a:t>Can be:</a:t>
            </a:r>
          </a:p>
          <a:p>
            <a:pPr lvl="2"/>
            <a:r>
              <a:rPr lang="en-GB" dirty="0">
                <a:solidFill>
                  <a:srgbClr val="0070C0"/>
                </a:solidFill>
              </a:rPr>
              <a:t>common</a:t>
            </a:r>
            <a:r>
              <a:rPr lang="en-GB" dirty="0"/>
              <a:t> to several functions or </a:t>
            </a:r>
            <a:r>
              <a:rPr lang="en-GB" dirty="0">
                <a:solidFill>
                  <a:srgbClr val="0070C0"/>
                </a:solidFill>
              </a:rPr>
              <a:t>specific</a:t>
            </a:r>
            <a:r>
              <a:rPr lang="en-GB" dirty="0"/>
              <a:t> to one function</a:t>
            </a:r>
          </a:p>
          <a:p>
            <a:pPr lvl="2"/>
            <a:r>
              <a:rPr lang="en-GB" dirty="0">
                <a:solidFill>
                  <a:srgbClr val="0070C0"/>
                </a:solidFill>
              </a:rPr>
              <a:t>compulsory</a:t>
            </a:r>
            <a:r>
              <a:rPr lang="en-GB" dirty="0"/>
              <a:t> (i.e. error generated if not used) or </a:t>
            </a:r>
            <a:r>
              <a:rPr lang="en-GB" dirty="0">
                <a:solidFill>
                  <a:srgbClr val="0070C0"/>
                </a:solidFill>
              </a:rPr>
              <a:t>optional</a:t>
            </a:r>
          </a:p>
          <a:p>
            <a:pPr lvl="2"/>
            <a:r>
              <a:rPr lang="en-GB" dirty="0"/>
              <a:t>which parameters are compulsory/</a:t>
            </a:r>
            <a:r>
              <a:rPr lang="en-GB"/>
              <a:t>optional depend </a:t>
            </a:r>
            <a:r>
              <a:rPr lang="en-GB" dirty="0"/>
              <a:t>on the function</a:t>
            </a:r>
          </a:p>
          <a:p>
            <a:r>
              <a:rPr lang="en-GB" dirty="0"/>
              <a:t>Order of parameters in a function is not important</a:t>
            </a:r>
          </a:p>
          <a:p>
            <a:pPr lvl="2"/>
            <a:r>
              <a:rPr lang="en-GB" dirty="0"/>
              <a:t>but order of functions in a policy is!</a:t>
            </a:r>
          </a:p>
          <a:p>
            <a:r>
              <a:rPr lang="en-GB" dirty="0"/>
              <a:t>Manipulated via context menu (right-click)</a:t>
            </a:r>
          </a:p>
          <a:p>
            <a:pPr lvl="2"/>
            <a:r>
              <a:rPr lang="en-GB" dirty="0"/>
              <a:t>only relevant parameters for the given function are shown</a:t>
            </a:r>
          </a:p>
          <a:p>
            <a:r>
              <a:rPr lang="en-GB" dirty="0"/>
              <a:t>Drag &amp; drop can be used</a:t>
            </a:r>
          </a:p>
        </p:txBody>
      </p:sp>
      <p:sp>
        <p:nvSpPr>
          <p:cNvPr id="4" name="Slide Number Placeholder 3">
            <a:extLst>
              <a:ext uri="{FF2B5EF4-FFF2-40B4-BE49-F238E27FC236}">
                <a16:creationId xmlns:a16="http://schemas.microsoft.com/office/drawing/2014/main" id="{88DF2828-28BD-0D46-915A-C60EB5CEF45A}"/>
              </a:ext>
            </a:extLst>
          </p:cNvPr>
          <p:cNvSpPr>
            <a:spLocks noGrp="1"/>
          </p:cNvSpPr>
          <p:nvPr>
            <p:ph type="sldNum" sz="quarter" idx="12"/>
          </p:nvPr>
        </p:nvSpPr>
        <p:spPr>
          <a:prstGeom prst="rect">
            <a:avLst/>
          </a:prstGeom>
        </p:spPr>
        <p:txBody>
          <a:bodyPr anchor="ctr">
            <a:normAutofit/>
          </a:bodyPr>
          <a:lstStyle/>
          <a:p>
            <a:pPr>
              <a:spcAft>
                <a:spcPts val="600"/>
              </a:spcAft>
            </a:pPr>
            <a:fld id="{C48A8FB8-C411-4B7B-B8DF-3C88CBE8C9E0}" type="slidenum">
              <a:rPr lang="en-GB" smtClean="0"/>
              <a:pPr>
                <a:spcAft>
                  <a:spcPts val="600"/>
                </a:spcAft>
              </a:pPr>
              <a:t>82</a:t>
            </a:fld>
            <a:endParaRPr lang="en-GB"/>
          </a:p>
        </p:txBody>
      </p:sp>
      <p:graphicFrame>
        <p:nvGraphicFramePr>
          <p:cNvPr id="6" name="Diagram 5">
            <a:extLst>
              <a:ext uri="{FF2B5EF4-FFF2-40B4-BE49-F238E27FC236}">
                <a16:creationId xmlns:a16="http://schemas.microsoft.com/office/drawing/2014/main" id="{38D9B750-88B4-2D48-BE1B-ED4044329684}"/>
              </a:ext>
            </a:extLst>
          </p:cNvPr>
          <p:cNvGraphicFramePr/>
          <p:nvPr>
            <p:extLst>
              <p:ext uri="{D42A27DB-BD31-4B8C-83A1-F6EECF244321}">
                <p14:modId xmlns:p14="http://schemas.microsoft.com/office/powerpoint/2010/main" val="1280973765"/>
              </p:ext>
            </p:extLst>
          </p:nvPr>
        </p:nvGraphicFramePr>
        <p:xfrm>
          <a:off x="5501208" y="323056"/>
          <a:ext cx="320384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9FD24D7A-30A2-2143-9B9A-F28A3170D4AA}"/>
              </a:ext>
            </a:extLst>
          </p:cNvPr>
          <p:cNvSpPr/>
          <p:nvPr/>
        </p:nvSpPr>
        <p:spPr>
          <a:xfrm>
            <a:off x="5400092" y="448071"/>
            <a:ext cx="2268252" cy="892969"/>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492F6C4-61D1-4A6A-B1EF-32D48716503A}"/>
              </a:ext>
            </a:extLst>
          </p:cNvPr>
          <p:cNvPicPr>
            <a:picLocks noChangeAspect="1"/>
          </p:cNvPicPr>
          <p:nvPr/>
        </p:nvPicPr>
        <p:blipFill>
          <a:blip r:embed="rId7"/>
          <a:stretch>
            <a:fillRect/>
          </a:stretch>
        </p:blipFill>
        <p:spPr>
          <a:xfrm>
            <a:off x="4572000" y="5120334"/>
            <a:ext cx="4499992" cy="1005829"/>
          </a:xfrm>
          <a:prstGeom prst="rect">
            <a:avLst/>
          </a:prstGeom>
          <a:ln>
            <a:solidFill>
              <a:srgbClr val="0070C0"/>
            </a:solidFill>
          </a:ln>
        </p:spPr>
      </p:pic>
    </p:spTree>
    <p:extLst>
      <p:ext uri="{BB962C8B-B14F-4D97-AF65-F5344CB8AC3E}">
        <p14:creationId xmlns:p14="http://schemas.microsoft.com/office/powerpoint/2010/main" val="3699851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Exercise 2</a:t>
            </a:r>
          </a:p>
        </p:txBody>
      </p:sp>
      <p:sp>
        <p:nvSpPr>
          <p:cNvPr id="3" name="Content Placeholder 2"/>
          <p:cNvSpPr>
            <a:spLocks noGrp="1"/>
          </p:cNvSpPr>
          <p:nvPr>
            <p:ph idx="1"/>
          </p:nvPr>
        </p:nvSpPr>
        <p:spPr/>
        <p:txBody>
          <a:bodyPr>
            <a:normAutofit fontScale="92500" lnSpcReduction="10000"/>
          </a:bodyPr>
          <a:lstStyle/>
          <a:p>
            <a:r>
              <a:rPr lang="en-GB" dirty="0"/>
              <a:t>You will learn to:</a:t>
            </a:r>
          </a:p>
          <a:p>
            <a:pPr lvl="1"/>
            <a:r>
              <a:rPr lang="en-GB" dirty="0"/>
              <a:t>Implement a reform, based on UK 2021 system</a:t>
            </a:r>
          </a:p>
          <a:p>
            <a:pPr lvl="1"/>
            <a:r>
              <a:rPr lang="en-GB" dirty="0"/>
              <a:t>Make a copy of UK 2021 system and call it e.g. UK_2021reform</a:t>
            </a:r>
          </a:p>
          <a:p>
            <a:pPr lvl="1"/>
            <a:r>
              <a:rPr lang="en-GB" dirty="0"/>
              <a:t>Modify UK_2021reform</a:t>
            </a:r>
          </a:p>
          <a:p>
            <a:pPr lvl="2"/>
            <a:r>
              <a:rPr lang="en-GB" dirty="0"/>
              <a:t>increase child benefit amount for the first child ($</a:t>
            </a:r>
            <a:r>
              <a:rPr lang="en-GB" dirty="0" err="1"/>
              <a:t>CBFirst</a:t>
            </a:r>
            <a:r>
              <a:rPr lang="en-GB" dirty="0"/>
              <a:t>) from £21.15 to £25 per week</a:t>
            </a:r>
          </a:p>
          <a:p>
            <a:pPr lvl="1"/>
            <a:r>
              <a:rPr lang="en-GB" dirty="0"/>
              <a:t>Run reform system and analyse impact on household incomes of the reform using the Statistics Presenter </a:t>
            </a:r>
          </a:p>
          <a:p>
            <a:pPr lvl="1"/>
            <a:endParaRPr lang="en-GB" dirty="0"/>
          </a:p>
          <a:p>
            <a:r>
              <a:rPr lang="en-GB" dirty="0"/>
              <a:t>We will do the exercise together!</a:t>
            </a:r>
          </a:p>
          <a:p>
            <a:pPr lvl="1"/>
            <a:r>
              <a:rPr lang="en-GB" dirty="0"/>
              <a:t>Each step is described in the following slides if you wanted to go back to them later </a:t>
            </a:r>
          </a:p>
        </p:txBody>
      </p:sp>
      <p:sp>
        <p:nvSpPr>
          <p:cNvPr id="4" name="Slide Number Placeholder 3"/>
          <p:cNvSpPr>
            <a:spLocks noGrp="1"/>
          </p:cNvSpPr>
          <p:nvPr>
            <p:ph type="sldNum" sz="quarter" idx="12"/>
          </p:nvPr>
        </p:nvSpPr>
        <p:spPr/>
        <p:txBody>
          <a:bodyPr/>
          <a:lstStyle/>
          <a:p>
            <a:fld id="{C48A8FB8-C411-4B7B-B8DF-3C88CBE8C9E0}" type="slidenum">
              <a:rPr lang="en-GB" smtClean="0"/>
              <a:t>83</a:t>
            </a:fld>
            <a:endParaRPr lang="en-GB"/>
          </a:p>
        </p:txBody>
      </p:sp>
      <p:pic>
        <p:nvPicPr>
          <p:cNvPr id="5" name="Picture 2" descr="C:\Users\kg16893\AppData\Local\Microsoft\Windows\Temporary Internet Files\Content.IE5\XJYSR4RB\Abacus-symb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65726"/>
            <a:ext cx="1422091" cy="108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3608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40B2C0-8F53-470C-A859-E4204C8F380B}"/>
              </a:ext>
            </a:extLst>
          </p:cNvPr>
          <p:cNvPicPr>
            <a:picLocks noChangeAspect="1"/>
          </p:cNvPicPr>
          <p:nvPr/>
        </p:nvPicPr>
        <p:blipFill>
          <a:blip r:embed="rId2"/>
          <a:stretch>
            <a:fillRect/>
          </a:stretch>
        </p:blipFill>
        <p:spPr>
          <a:xfrm>
            <a:off x="0" y="980728"/>
            <a:ext cx="9144000" cy="5292457"/>
          </a:xfrm>
          <a:prstGeom prst="rect">
            <a:avLst/>
          </a:prstGeom>
        </p:spPr>
      </p:pic>
      <p:sp>
        <p:nvSpPr>
          <p:cNvPr id="2" name="Title 1"/>
          <p:cNvSpPr>
            <a:spLocks noGrp="1"/>
          </p:cNvSpPr>
          <p:nvPr>
            <p:ph type="title"/>
          </p:nvPr>
        </p:nvSpPr>
        <p:spPr>
          <a:xfrm>
            <a:off x="467544" y="14988"/>
            <a:ext cx="8229600" cy="1143000"/>
          </a:xfrm>
        </p:spPr>
        <p:txBody>
          <a:bodyPr/>
          <a:lstStyle/>
          <a:p>
            <a:r>
              <a:rPr lang="en-GB" dirty="0"/>
              <a:t>Hiding systems</a:t>
            </a:r>
          </a:p>
        </p:txBody>
      </p:sp>
      <p:sp>
        <p:nvSpPr>
          <p:cNvPr id="4" name="Slide Number Placeholder 3"/>
          <p:cNvSpPr>
            <a:spLocks noGrp="1"/>
          </p:cNvSpPr>
          <p:nvPr>
            <p:ph type="sldNum" sz="quarter" idx="12"/>
          </p:nvPr>
        </p:nvSpPr>
        <p:spPr/>
        <p:txBody>
          <a:bodyPr/>
          <a:lstStyle/>
          <a:p>
            <a:fld id="{C48A8FB8-C411-4B7B-B8DF-3C88CBE8C9E0}" type="slidenum">
              <a:rPr lang="en-GB" smtClean="0"/>
              <a:t>84</a:t>
            </a:fld>
            <a:endParaRPr lang="en-GB"/>
          </a:p>
        </p:txBody>
      </p:sp>
      <p:sp>
        <p:nvSpPr>
          <p:cNvPr id="7" name="Oval 6"/>
          <p:cNvSpPr/>
          <p:nvPr/>
        </p:nvSpPr>
        <p:spPr>
          <a:xfrm>
            <a:off x="5292080" y="1884780"/>
            <a:ext cx="476353" cy="3385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874411" y="1844824"/>
            <a:ext cx="2664295" cy="338554"/>
          </a:xfrm>
          <a:prstGeom prst="rect">
            <a:avLst/>
          </a:prstGeom>
          <a:solidFill>
            <a:schemeClr val="bg1"/>
          </a:solidFill>
          <a:ln>
            <a:solidFill>
              <a:srgbClr val="0070C0"/>
            </a:solidFill>
          </a:ln>
        </p:spPr>
        <p:txBody>
          <a:bodyPr wrap="square" rtlCol="0">
            <a:spAutoFit/>
          </a:bodyPr>
          <a:lstStyle/>
          <a:p>
            <a:r>
              <a:rPr lang="en-GB" sz="1600" dirty="0"/>
              <a:t>right-click on system name</a:t>
            </a:r>
          </a:p>
        </p:txBody>
      </p:sp>
      <p:pic>
        <p:nvPicPr>
          <p:cNvPr id="6" name="Picture 5">
            <a:extLst>
              <a:ext uri="{FF2B5EF4-FFF2-40B4-BE49-F238E27FC236}">
                <a16:creationId xmlns:a16="http://schemas.microsoft.com/office/drawing/2014/main" id="{5F3A7D87-5775-419A-93D7-6BF3515E69E6}"/>
              </a:ext>
            </a:extLst>
          </p:cNvPr>
          <p:cNvPicPr>
            <a:picLocks noChangeAspect="1"/>
          </p:cNvPicPr>
          <p:nvPr/>
        </p:nvPicPr>
        <p:blipFill>
          <a:blip r:embed="rId3"/>
          <a:stretch>
            <a:fillRect/>
          </a:stretch>
        </p:blipFill>
        <p:spPr>
          <a:xfrm>
            <a:off x="3306688" y="2348880"/>
            <a:ext cx="2724530" cy="3867690"/>
          </a:xfrm>
          <a:prstGeom prst="rect">
            <a:avLst/>
          </a:prstGeom>
          <a:ln>
            <a:solidFill>
              <a:srgbClr val="0070C0"/>
            </a:solidFill>
          </a:ln>
        </p:spPr>
      </p:pic>
      <p:pic>
        <p:nvPicPr>
          <p:cNvPr id="11" name="Picture 10">
            <a:extLst>
              <a:ext uri="{FF2B5EF4-FFF2-40B4-BE49-F238E27FC236}">
                <a16:creationId xmlns:a16="http://schemas.microsoft.com/office/drawing/2014/main" id="{BD70A69D-9E22-4BA7-A9A0-A72388A37FA6}"/>
              </a:ext>
            </a:extLst>
          </p:cNvPr>
          <p:cNvPicPr>
            <a:picLocks noChangeAspect="1"/>
          </p:cNvPicPr>
          <p:nvPr/>
        </p:nvPicPr>
        <p:blipFill>
          <a:blip r:embed="rId4"/>
          <a:stretch>
            <a:fillRect/>
          </a:stretch>
        </p:blipFill>
        <p:spPr>
          <a:xfrm>
            <a:off x="6031218" y="4068277"/>
            <a:ext cx="2429214" cy="2114845"/>
          </a:xfrm>
          <a:prstGeom prst="rect">
            <a:avLst/>
          </a:prstGeom>
          <a:ln>
            <a:solidFill>
              <a:srgbClr val="0070C0"/>
            </a:solidFill>
          </a:ln>
        </p:spPr>
      </p:pic>
    </p:spTree>
    <p:extLst>
      <p:ext uri="{BB962C8B-B14F-4D97-AF65-F5344CB8AC3E}">
        <p14:creationId xmlns:p14="http://schemas.microsoft.com/office/powerpoint/2010/main" val="109469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A1A1DCC-1132-4FFF-9ACD-9E4BF1D8273B}"/>
              </a:ext>
            </a:extLst>
          </p:cNvPr>
          <p:cNvPicPr>
            <a:picLocks noChangeAspect="1"/>
          </p:cNvPicPr>
          <p:nvPr/>
        </p:nvPicPr>
        <p:blipFill>
          <a:blip r:embed="rId2"/>
          <a:stretch>
            <a:fillRect/>
          </a:stretch>
        </p:blipFill>
        <p:spPr>
          <a:xfrm>
            <a:off x="2336238" y="696995"/>
            <a:ext cx="4468009" cy="5468310"/>
          </a:xfrm>
          <a:prstGeom prst="rect">
            <a:avLst/>
          </a:prstGeom>
        </p:spPr>
      </p:pic>
      <p:sp>
        <p:nvSpPr>
          <p:cNvPr id="2" name="Title 1"/>
          <p:cNvSpPr>
            <a:spLocks noGrp="1"/>
          </p:cNvSpPr>
          <p:nvPr>
            <p:ph type="title"/>
          </p:nvPr>
        </p:nvSpPr>
        <p:spPr>
          <a:xfrm>
            <a:off x="467544" y="0"/>
            <a:ext cx="8229600" cy="620688"/>
          </a:xfrm>
        </p:spPr>
        <p:txBody>
          <a:bodyPr>
            <a:normAutofit fontScale="90000"/>
          </a:bodyPr>
          <a:lstStyle/>
          <a:p>
            <a:r>
              <a:rPr lang="en-GB" dirty="0"/>
              <a:t>Expanding a policy (1)</a:t>
            </a:r>
          </a:p>
        </p:txBody>
      </p:sp>
      <p:sp>
        <p:nvSpPr>
          <p:cNvPr id="4" name="Slide Number Placeholder 3"/>
          <p:cNvSpPr>
            <a:spLocks noGrp="1"/>
          </p:cNvSpPr>
          <p:nvPr>
            <p:ph type="sldNum" sz="quarter" idx="12"/>
          </p:nvPr>
        </p:nvSpPr>
        <p:spPr/>
        <p:txBody>
          <a:bodyPr/>
          <a:lstStyle/>
          <a:p>
            <a:fld id="{C48A8FB8-C411-4B7B-B8DF-3C88CBE8C9E0}" type="slidenum">
              <a:rPr lang="en-GB" smtClean="0"/>
              <a:t>85</a:t>
            </a:fld>
            <a:endParaRPr lang="en-GB"/>
          </a:p>
        </p:txBody>
      </p:sp>
      <p:grpSp>
        <p:nvGrpSpPr>
          <p:cNvPr id="10" name="Group 9"/>
          <p:cNvGrpSpPr/>
          <p:nvPr/>
        </p:nvGrpSpPr>
        <p:grpSpPr>
          <a:xfrm>
            <a:off x="2323908" y="3284984"/>
            <a:ext cx="2608132" cy="919006"/>
            <a:chOff x="1416485" y="1933144"/>
            <a:chExt cx="3526281" cy="657065"/>
          </a:xfrm>
        </p:grpSpPr>
        <p:sp>
          <p:nvSpPr>
            <p:cNvPr id="11" name="Right Arrow 10"/>
            <p:cNvSpPr/>
            <p:nvPr/>
          </p:nvSpPr>
          <p:spPr>
            <a:xfrm rot="16200000">
              <a:off x="2495491" y="1926652"/>
              <a:ext cx="233076" cy="246060"/>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2" name="TextBox 11"/>
            <p:cNvSpPr txBox="1"/>
            <p:nvPr/>
          </p:nvSpPr>
          <p:spPr>
            <a:xfrm>
              <a:off x="1416485" y="2172110"/>
              <a:ext cx="3526281" cy="418099"/>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click on triangle on the left of the policy name</a:t>
              </a:r>
              <a:endParaRPr lang="en-GB" sz="1600" b="1" dirty="0">
                <a:solidFill>
                  <a:srgbClr val="000000"/>
                </a:solidFill>
                <a:latin typeface="Arial" charset="0"/>
                <a:cs typeface="Arial" charset="0"/>
              </a:endParaRPr>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5228" y="2655971"/>
            <a:ext cx="5492235" cy="513011"/>
          </a:xfrm>
          <a:prstGeom prst="rect">
            <a:avLst/>
          </a:prstGeom>
          <a:ln>
            <a:solidFill>
              <a:srgbClr val="0070C0"/>
            </a:solidFill>
          </a:ln>
        </p:spPr>
      </p:pic>
      <p:sp>
        <p:nvSpPr>
          <p:cNvPr id="14" name="Isosceles Triangle 13"/>
          <p:cNvSpPr/>
          <p:nvPr/>
        </p:nvSpPr>
        <p:spPr>
          <a:xfrm rot="5400000">
            <a:off x="2985460" y="2755865"/>
            <a:ext cx="561144" cy="361357"/>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90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E61733A-7151-45A8-9104-80493876685A}"/>
              </a:ext>
            </a:extLst>
          </p:cNvPr>
          <p:cNvPicPr>
            <a:picLocks noChangeAspect="1"/>
          </p:cNvPicPr>
          <p:nvPr/>
        </p:nvPicPr>
        <p:blipFill>
          <a:blip r:embed="rId2"/>
          <a:stretch>
            <a:fillRect/>
          </a:stretch>
        </p:blipFill>
        <p:spPr>
          <a:xfrm>
            <a:off x="2336238" y="696995"/>
            <a:ext cx="4468009" cy="5468310"/>
          </a:xfrm>
          <a:prstGeom prst="rect">
            <a:avLst/>
          </a:prstGeom>
        </p:spPr>
      </p:pic>
      <p:graphicFrame>
        <p:nvGraphicFramePr>
          <p:cNvPr id="13" name="Object 12">
            <a:extLst>
              <a:ext uri="{FF2B5EF4-FFF2-40B4-BE49-F238E27FC236}">
                <a16:creationId xmlns:a16="http://schemas.microsoft.com/office/drawing/2014/main" id="{5F0482A6-31E0-4393-8128-721CFA3E667D}"/>
              </a:ext>
            </a:extLst>
          </p:cNvPr>
          <p:cNvGraphicFramePr>
            <a:graphicFrameLocks noChangeAspect="1"/>
          </p:cNvGraphicFramePr>
          <p:nvPr>
            <p:extLst>
              <p:ext uri="{D42A27DB-BD31-4B8C-83A1-F6EECF244321}">
                <p14:modId xmlns:p14="http://schemas.microsoft.com/office/powerpoint/2010/main" val="3124977848"/>
              </p:ext>
            </p:extLst>
          </p:nvPr>
        </p:nvGraphicFramePr>
        <p:xfrm>
          <a:off x="4117977" y="1428750"/>
          <a:ext cx="2228850" cy="5429250"/>
        </p:xfrm>
        <a:graphic>
          <a:graphicData uri="http://schemas.openxmlformats.org/presentationml/2006/ole">
            <mc:AlternateContent xmlns:mc="http://schemas.openxmlformats.org/markup-compatibility/2006">
              <mc:Choice xmlns:v="urn:schemas-microsoft-com:vml" Requires="v">
                <p:oleObj name="Bitmap Image" r:id="rId3" imgW="2228760" imgH="5429160" progId="Paint.Picture">
                  <p:embed/>
                </p:oleObj>
              </mc:Choice>
              <mc:Fallback>
                <p:oleObj name="Bitmap Image" r:id="rId3" imgW="2228760" imgH="5429160" progId="Paint.Picture">
                  <p:embed/>
                  <p:pic>
                    <p:nvPicPr>
                      <p:cNvPr id="0" name=""/>
                      <p:cNvPicPr/>
                      <p:nvPr/>
                    </p:nvPicPr>
                    <p:blipFill>
                      <a:blip r:embed="rId4"/>
                      <a:stretch>
                        <a:fillRect/>
                      </a:stretch>
                    </p:blipFill>
                    <p:spPr>
                      <a:xfrm>
                        <a:off x="4117977" y="1428750"/>
                        <a:ext cx="2228850" cy="5429250"/>
                      </a:xfrm>
                      <a:prstGeom prst="rect">
                        <a:avLst/>
                      </a:prstGeom>
                    </p:spPr>
                  </p:pic>
                </p:oleObj>
              </mc:Fallback>
            </mc:AlternateContent>
          </a:graphicData>
        </a:graphic>
      </p:graphicFrame>
      <p:sp>
        <p:nvSpPr>
          <p:cNvPr id="2" name="Title 1"/>
          <p:cNvSpPr>
            <a:spLocks noGrp="1"/>
          </p:cNvSpPr>
          <p:nvPr>
            <p:ph type="title"/>
          </p:nvPr>
        </p:nvSpPr>
        <p:spPr>
          <a:xfrm>
            <a:off x="467544" y="0"/>
            <a:ext cx="8229600" cy="620688"/>
          </a:xfrm>
        </p:spPr>
        <p:txBody>
          <a:bodyPr>
            <a:normAutofit fontScale="90000"/>
          </a:bodyPr>
          <a:lstStyle/>
          <a:p>
            <a:r>
              <a:rPr lang="en-GB" dirty="0"/>
              <a:t>Expanding a policy (2)</a:t>
            </a:r>
          </a:p>
        </p:txBody>
      </p:sp>
      <p:sp>
        <p:nvSpPr>
          <p:cNvPr id="4" name="Slide Number Placeholder 3"/>
          <p:cNvSpPr>
            <a:spLocks noGrp="1"/>
          </p:cNvSpPr>
          <p:nvPr>
            <p:ph type="sldNum" sz="quarter" idx="12"/>
          </p:nvPr>
        </p:nvSpPr>
        <p:spPr/>
        <p:txBody>
          <a:bodyPr/>
          <a:lstStyle/>
          <a:p>
            <a:fld id="{C48A8FB8-C411-4B7B-B8DF-3C88CBE8C9E0}" type="slidenum">
              <a:rPr lang="en-GB" smtClean="0"/>
              <a:t>86</a:t>
            </a:fld>
            <a:endParaRPr lang="en-GB"/>
          </a:p>
        </p:txBody>
      </p:sp>
      <p:grpSp>
        <p:nvGrpSpPr>
          <p:cNvPr id="10" name="Group 9"/>
          <p:cNvGrpSpPr/>
          <p:nvPr/>
        </p:nvGrpSpPr>
        <p:grpSpPr>
          <a:xfrm>
            <a:off x="1115616" y="1556793"/>
            <a:ext cx="2896164" cy="912771"/>
            <a:chOff x="1027056" y="2172110"/>
            <a:chExt cx="3915710" cy="652607"/>
          </a:xfrm>
        </p:grpSpPr>
        <p:sp>
          <p:nvSpPr>
            <p:cNvPr id="11" name="Right Arrow 10"/>
            <p:cNvSpPr/>
            <p:nvPr/>
          </p:nvSpPr>
          <p:spPr>
            <a:xfrm rot="5400000">
              <a:off x="4009442" y="2585148"/>
              <a:ext cx="233076" cy="246061"/>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2" name="TextBox 11"/>
            <p:cNvSpPr txBox="1"/>
            <p:nvPr/>
          </p:nvSpPr>
          <p:spPr>
            <a:xfrm>
              <a:off x="1027056" y="2172110"/>
              <a:ext cx="3915710" cy="418099"/>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right-click on policy name to active context menu</a:t>
              </a:r>
              <a:endParaRPr lang="en-GB" sz="1600" b="1" dirty="0">
                <a:solidFill>
                  <a:srgbClr val="000000"/>
                </a:solidFill>
                <a:latin typeface="Arial" charset="0"/>
                <a:cs typeface="Arial" charset="0"/>
              </a:endParaRPr>
            </a:p>
          </p:txBody>
        </p:sp>
      </p:grpSp>
      <p:grpSp>
        <p:nvGrpSpPr>
          <p:cNvPr id="16" name="Group 15"/>
          <p:cNvGrpSpPr/>
          <p:nvPr/>
        </p:nvGrpSpPr>
        <p:grpSpPr>
          <a:xfrm>
            <a:off x="5367387" y="5733256"/>
            <a:ext cx="3351547" cy="584775"/>
            <a:chOff x="-1504814" y="2022849"/>
            <a:chExt cx="4531403" cy="418099"/>
          </a:xfrm>
        </p:grpSpPr>
        <p:sp>
          <p:nvSpPr>
            <p:cNvPr id="17" name="Right Arrow 16"/>
            <p:cNvSpPr/>
            <p:nvPr/>
          </p:nvSpPr>
          <p:spPr>
            <a:xfrm rot="10800000">
              <a:off x="-1504814" y="2166838"/>
              <a:ext cx="615693" cy="130120"/>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8" name="TextBox 17"/>
            <p:cNvSpPr txBox="1"/>
            <p:nvPr/>
          </p:nvSpPr>
          <p:spPr>
            <a:xfrm>
              <a:off x="-889121" y="2022849"/>
              <a:ext cx="3915710" cy="418099"/>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context menu: select option “Expand All Functions”</a:t>
              </a:r>
              <a:endParaRPr lang="en-GB" sz="1600" b="1" dirty="0">
                <a:solidFill>
                  <a:srgbClr val="000000"/>
                </a:solidFill>
                <a:latin typeface="Arial" charset="0"/>
                <a:cs typeface="Arial" charset="0"/>
              </a:endParaRPr>
            </a:p>
          </p:txBody>
        </p:sp>
      </p:grpSp>
    </p:spTree>
    <p:extLst>
      <p:ext uri="{BB962C8B-B14F-4D97-AF65-F5344CB8AC3E}">
        <p14:creationId xmlns:p14="http://schemas.microsoft.com/office/powerpoint/2010/main" val="281745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645E045-BF19-445D-AC06-5061D9423A8B}"/>
              </a:ext>
            </a:extLst>
          </p:cNvPr>
          <p:cNvPicPr>
            <a:picLocks noChangeAspect="1"/>
          </p:cNvPicPr>
          <p:nvPr/>
        </p:nvPicPr>
        <p:blipFill>
          <a:blip r:embed="rId2"/>
          <a:stretch>
            <a:fillRect/>
          </a:stretch>
        </p:blipFill>
        <p:spPr>
          <a:xfrm>
            <a:off x="320813" y="795338"/>
            <a:ext cx="8499659" cy="5265642"/>
          </a:xfrm>
          <a:prstGeom prst="rect">
            <a:avLst/>
          </a:prstGeom>
        </p:spPr>
      </p:pic>
      <p:sp>
        <p:nvSpPr>
          <p:cNvPr id="2" name="Title 1"/>
          <p:cNvSpPr>
            <a:spLocks noGrp="1"/>
          </p:cNvSpPr>
          <p:nvPr>
            <p:ph type="title"/>
          </p:nvPr>
        </p:nvSpPr>
        <p:spPr>
          <a:xfrm>
            <a:off x="467544" y="116632"/>
            <a:ext cx="8229600" cy="562074"/>
          </a:xfrm>
        </p:spPr>
        <p:txBody>
          <a:bodyPr>
            <a:normAutofit fontScale="90000"/>
          </a:bodyPr>
          <a:lstStyle/>
          <a:p>
            <a:r>
              <a:rPr lang="en-GB" dirty="0"/>
              <a:t>Implementing a reform (1)</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87</a:t>
            </a:fld>
            <a:endParaRPr lang="en-GB" dirty="0"/>
          </a:p>
        </p:txBody>
      </p:sp>
      <p:sp>
        <p:nvSpPr>
          <p:cNvPr id="7" name="Oval 6"/>
          <p:cNvSpPr/>
          <p:nvPr/>
        </p:nvSpPr>
        <p:spPr>
          <a:xfrm>
            <a:off x="3509019" y="2212067"/>
            <a:ext cx="832208" cy="4631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475656" y="2645189"/>
            <a:ext cx="187220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689686" y="3429000"/>
            <a:ext cx="3168351" cy="584775"/>
          </a:xfrm>
          <a:prstGeom prst="rect">
            <a:avLst/>
          </a:prstGeom>
          <a:solidFill>
            <a:schemeClr val="bg1"/>
          </a:solidFill>
          <a:ln>
            <a:solidFill>
              <a:srgbClr val="0070C0"/>
            </a:solidFill>
          </a:ln>
        </p:spPr>
        <p:txBody>
          <a:bodyPr wrap="square" rtlCol="0">
            <a:spAutoFit/>
          </a:bodyPr>
          <a:lstStyle/>
          <a:p>
            <a:r>
              <a:rPr lang="en-GB" sz="1600" dirty="0"/>
              <a:t>The benefit amount for the first child is £21.15 per week</a:t>
            </a:r>
          </a:p>
        </p:txBody>
      </p:sp>
      <p:sp>
        <p:nvSpPr>
          <p:cNvPr id="10" name="Right Brace 9"/>
          <p:cNvSpPr/>
          <p:nvPr/>
        </p:nvSpPr>
        <p:spPr>
          <a:xfrm rot="10800000">
            <a:off x="4329643" y="3501008"/>
            <a:ext cx="360043" cy="440759"/>
          </a:xfrm>
          <a:prstGeom prst="rightBrace">
            <a:avLst/>
          </a:prstGeom>
          <a:no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600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542E64-3583-4F3C-AA3F-30C6C1D8261F}"/>
              </a:ext>
            </a:extLst>
          </p:cNvPr>
          <p:cNvPicPr>
            <a:picLocks noChangeAspect="1"/>
          </p:cNvPicPr>
          <p:nvPr/>
        </p:nvPicPr>
        <p:blipFill>
          <a:blip r:embed="rId2"/>
          <a:stretch>
            <a:fillRect/>
          </a:stretch>
        </p:blipFill>
        <p:spPr>
          <a:xfrm>
            <a:off x="320813" y="795338"/>
            <a:ext cx="8499659" cy="5265642"/>
          </a:xfrm>
          <a:prstGeom prst="rect">
            <a:avLst/>
          </a:prstGeom>
        </p:spPr>
      </p:pic>
      <p:sp>
        <p:nvSpPr>
          <p:cNvPr id="2" name="Title 1"/>
          <p:cNvSpPr>
            <a:spLocks noGrp="1"/>
          </p:cNvSpPr>
          <p:nvPr>
            <p:ph type="title"/>
          </p:nvPr>
        </p:nvSpPr>
        <p:spPr>
          <a:xfrm>
            <a:off x="467544" y="116632"/>
            <a:ext cx="8229600" cy="562074"/>
          </a:xfrm>
        </p:spPr>
        <p:txBody>
          <a:bodyPr>
            <a:normAutofit fontScale="90000"/>
          </a:bodyPr>
          <a:lstStyle/>
          <a:p>
            <a:r>
              <a:rPr lang="en-GB" dirty="0"/>
              <a:t>Implementing a reform (2)</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88</a:t>
            </a:fld>
            <a:endParaRPr lang="en-GB" dirty="0"/>
          </a:p>
        </p:txBody>
      </p:sp>
      <p:sp>
        <p:nvSpPr>
          <p:cNvPr id="10" name="Oval 9"/>
          <p:cNvSpPr/>
          <p:nvPr/>
        </p:nvSpPr>
        <p:spPr>
          <a:xfrm>
            <a:off x="3455215" y="2231267"/>
            <a:ext cx="972769" cy="3841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8910" y="2276872"/>
            <a:ext cx="3168351" cy="338554"/>
          </a:xfrm>
          <a:prstGeom prst="rect">
            <a:avLst/>
          </a:prstGeom>
          <a:solidFill>
            <a:schemeClr val="bg1"/>
          </a:solidFill>
          <a:ln>
            <a:solidFill>
              <a:srgbClr val="0070C0"/>
            </a:solidFill>
          </a:ln>
        </p:spPr>
        <p:txBody>
          <a:bodyPr wrap="square" rtlCol="0">
            <a:spAutoFit/>
          </a:bodyPr>
          <a:lstStyle/>
          <a:p>
            <a:r>
              <a:rPr lang="en-GB" sz="1600" dirty="0"/>
              <a:t>right-click on system name</a:t>
            </a:r>
          </a:p>
        </p:txBody>
      </p:sp>
      <p:pic>
        <p:nvPicPr>
          <p:cNvPr id="9" name="Picture 8">
            <a:extLst>
              <a:ext uri="{FF2B5EF4-FFF2-40B4-BE49-F238E27FC236}">
                <a16:creationId xmlns:a16="http://schemas.microsoft.com/office/drawing/2014/main" id="{3FF9ADA0-FCF8-4BF8-A8D7-AE4EF84C3F99}"/>
              </a:ext>
            </a:extLst>
          </p:cNvPr>
          <p:cNvPicPr>
            <a:picLocks noChangeAspect="1"/>
          </p:cNvPicPr>
          <p:nvPr/>
        </p:nvPicPr>
        <p:blipFill>
          <a:blip r:embed="rId3"/>
          <a:stretch>
            <a:fillRect/>
          </a:stretch>
        </p:blipFill>
        <p:spPr>
          <a:xfrm>
            <a:off x="4587280" y="2192397"/>
            <a:ext cx="3247059" cy="4548144"/>
          </a:xfrm>
          <a:prstGeom prst="rect">
            <a:avLst/>
          </a:prstGeom>
          <a:ln>
            <a:solidFill>
              <a:srgbClr val="0070C0"/>
            </a:solidFill>
          </a:ln>
        </p:spPr>
      </p:pic>
      <p:sp>
        <p:nvSpPr>
          <p:cNvPr id="11" name="Oval 10">
            <a:extLst>
              <a:ext uri="{FF2B5EF4-FFF2-40B4-BE49-F238E27FC236}">
                <a16:creationId xmlns:a16="http://schemas.microsoft.com/office/drawing/2014/main" id="{64AAF021-C276-4F4C-962C-96C925D9CFD9}"/>
              </a:ext>
            </a:extLst>
          </p:cNvPr>
          <p:cNvSpPr/>
          <p:nvPr/>
        </p:nvSpPr>
        <p:spPr>
          <a:xfrm>
            <a:off x="4699887" y="2105026"/>
            <a:ext cx="2310513" cy="3841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800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52A840E-7527-49E5-B54C-C661553A6CD8}"/>
              </a:ext>
            </a:extLst>
          </p:cNvPr>
          <p:cNvPicPr>
            <a:picLocks noChangeAspect="1"/>
          </p:cNvPicPr>
          <p:nvPr/>
        </p:nvPicPr>
        <p:blipFill>
          <a:blip r:embed="rId2"/>
          <a:stretch>
            <a:fillRect/>
          </a:stretch>
        </p:blipFill>
        <p:spPr>
          <a:xfrm>
            <a:off x="320813" y="795338"/>
            <a:ext cx="8499659" cy="5265642"/>
          </a:xfrm>
          <a:prstGeom prst="rect">
            <a:avLst/>
          </a:prstGeom>
        </p:spPr>
      </p:pic>
      <p:sp>
        <p:nvSpPr>
          <p:cNvPr id="2" name="Title 1"/>
          <p:cNvSpPr>
            <a:spLocks noGrp="1"/>
          </p:cNvSpPr>
          <p:nvPr>
            <p:ph type="title"/>
          </p:nvPr>
        </p:nvSpPr>
        <p:spPr>
          <a:xfrm>
            <a:off x="467544" y="116632"/>
            <a:ext cx="8229600" cy="562074"/>
          </a:xfrm>
        </p:spPr>
        <p:txBody>
          <a:bodyPr>
            <a:normAutofit fontScale="90000"/>
          </a:bodyPr>
          <a:lstStyle/>
          <a:p>
            <a:r>
              <a:rPr lang="en-GB" dirty="0"/>
              <a:t>Implementing a reform (3)</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89</a:t>
            </a:fld>
            <a:endParaRPr lang="en-GB" dirty="0"/>
          </a:p>
        </p:txBody>
      </p:sp>
      <p:sp>
        <p:nvSpPr>
          <p:cNvPr id="10" name="Oval 9"/>
          <p:cNvSpPr/>
          <p:nvPr/>
        </p:nvSpPr>
        <p:spPr>
          <a:xfrm>
            <a:off x="3347864" y="2204864"/>
            <a:ext cx="1152128" cy="3841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B7448B36-319A-4EEE-A972-11FB786F40F7}"/>
              </a:ext>
            </a:extLst>
          </p:cNvPr>
          <p:cNvPicPr>
            <a:picLocks noChangeAspect="1"/>
          </p:cNvPicPr>
          <p:nvPr/>
        </p:nvPicPr>
        <p:blipFill>
          <a:blip r:embed="rId3"/>
          <a:stretch>
            <a:fillRect/>
          </a:stretch>
        </p:blipFill>
        <p:spPr>
          <a:xfrm>
            <a:off x="2375756" y="2780928"/>
            <a:ext cx="3096344" cy="2660239"/>
          </a:xfrm>
          <a:prstGeom prst="rect">
            <a:avLst/>
          </a:prstGeom>
        </p:spPr>
      </p:pic>
      <p:sp>
        <p:nvSpPr>
          <p:cNvPr id="13" name="TextBox 12">
            <a:extLst>
              <a:ext uri="{FF2B5EF4-FFF2-40B4-BE49-F238E27FC236}">
                <a16:creationId xmlns:a16="http://schemas.microsoft.com/office/drawing/2014/main" id="{E54534AE-331E-4A3E-9E73-5D76FA4863DF}"/>
              </a:ext>
            </a:extLst>
          </p:cNvPr>
          <p:cNvSpPr txBox="1"/>
          <p:nvPr/>
        </p:nvSpPr>
        <p:spPr>
          <a:xfrm>
            <a:off x="5472100" y="3356992"/>
            <a:ext cx="2880320" cy="338554"/>
          </a:xfrm>
          <a:prstGeom prst="rect">
            <a:avLst/>
          </a:prstGeom>
          <a:solidFill>
            <a:schemeClr val="bg1"/>
          </a:solidFill>
          <a:ln w="28575">
            <a:solidFill>
              <a:srgbClr val="0070C0"/>
            </a:solidFill>
          </a:ln>
        </p:spPr>
        <p:txBody>
          <a:bodyPr wrap="square" rtlCol="0">
            <a:spAutoFit/>
          </a:bodyPr>
          <a:lstStyle/>
          <a:p>
            <a:r>
              <a:rPr lang="en-GB" sz="1600" dirty="0"/>
              <a:t>type in a reform system name</a:t>
            </a:r>
          </a:p>
        </p:txBody>
      </p:sp>
      <p:sp>
        <p:nvSpPr>
          <p:cNvPr id="14" name="Down Arrow 8">
            <a:extLst>
              <a:ext uri="{FF2B5EF4-FFF2-40B4-BE49-F238E27FC236}">
                <a16:creationId xmlns:a16="http://schemas.microsoft.com/office/drawing/2014/main" id="{D2AE8677-5347-483D-A5B8-11B78A564D34}"/>
              </a:ext>
            </a:extLst>
          </p:cNvPr>
          <p:cNvSpPr/>
          <p:nvPr/>
        </p:nvSpPr>
        <p:spPr>
          <a:xfrm rot="5400000">
            <a:off x="5059157" y="3202233"/>
            <a:ext cx="14401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3684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Microsimulation: Why</a:t>
            </a:r>
          </a:p>
        </p:txBody>
      </p:sp>
      <p:sp>
        <p:nvSpPr>
          <p:cNvPr id="3" name="Content Placeholder 2"/>
          <p:cNvSpPr>
            <a:spLocks noGrp="1"/>
          </p:cNvSpPr>
          <p:nvPr>
            <p:ph idx="1"/>
          </p:nvPr>
        </p:nvSpPr>
        <p:spPr/>
        <p:txBody>
          <a:bodyPr>
            <a:normAutofit/>
          </a:bodyPr>
          <a:lstStyle/>
          <a:p>
            <a:r>
              <a:rPr lang="en-GB" sz="2400" dirty="0">
                <a:solidFill>
                  <a:srgbClr val="0070C0"/>
                </a:solidFill>
              </a:rPr>
              <a:t>To reconstruct things we do not observe</a:t>
            </a:r>
            <a:r>
              <a:rPr lang="en-GB" sz="2400" dirty="0"/>
              <a:t>:</a:t>
            </a:r>
          </a:p>
          <a:p>
            <a:pPr lvl="1"/>
            <a:r>
              <a:rPr lang="en-GB" sz="2000" dirty="0"/>
              <a:t>Missing variables </a:t>
            </a:r>
          </a:p>
          <a:p>
            <a:pPr lvl="1"/>
            <a:r>
              <a:rPr lang="en-GB" sz="2000" dirty="0"/>
              <a:t>(Future states)</a:t>
            </a:r>
          </a:p>
          <a:p>
            <a:pPr lvl="1"/>
            <a:r>
              <a:rPr lang="en-GB" sz="2000" dirty="0"/>
              <a:t>Counterfactuals</a:t>
            </a:r>
            <a:br>
              <a:rPr lang="en-GB" sz="2400" dirty="0"/>
            </a:br>
            <a:endParaRPr lang="en-GB" sz="2400" dirty="0"/>
          </a:p>
          <a:p>
            <a:r>
              <a:rPr lang="en-GB" sz="2400" dirty="0"/>
              <a:t>With respect to other modelling exercises:</a:t>
            </a:r>
          </a:p>
          <a:p>
            <a:pPr lvl="1"/>
            <a:r>
              <a:rPr lang="en-GB" sz="2000" dirty="0"/>
              <a:t>Focus on </a:t>
            </a:r>
            <a:r>
              <a:rPr lang="en-GB" sz="2000" dirty="0">
                <a:solidFill>
                  <a:srgbClr val="0070C0"/>
                </a:solidFill>
              </a:rPr>
              <a:t>micro-units</a:t>
            </a:r>
            <a:r>
              <a:rPr lang="en-GB" sz="2000" dirty="0"/>
              <a:t>, and </a:t>
            </a:r>
            <a:r>
              <a:rPr lang="en-GB" sz="2000" dirty="0">
                <a:solidFill>
                  <a:srgbClr val="0070C0"/>
                </a:solidFill>
              </a:rPr>
              <a:t>micro-rules</a:t>
            </a:r>
          </a:p>
          <a:p>
            <a:pPr lvl="1"/>
            <a:r>
              <a:rPr lang="en-GB" sz="2000" dirty="0">
                <a:solidFill>
                  <a:srgbClr val="0070C0"/>
                </a:solidFill>
              </a:rPr>
              <a:t>Flexibility</a:t>
            </a:r>
            <a:r>
              <a:rPr lang="en-GB" sz="2000" dirty="0"/>
              <a:t> brought about by the computational approach: everything that can be algorithmically described can be simulated.</a:t>
            </a:r>
          </a:p>
          <a:p>
            <a:pPr lvl="1"/>
            <a:endParaRPr lang="en-GB" sz="2400" dirty="0"/>
          </a:p>
          <a:p>
            <a:pPr lvl="1"/>
            <a:endParaRPr lang="en-GB" sz="2400" dirty="0"/>
          </a:p>
          <a:p>
            <a:pPr lvl="1"/>
            <a:endParaRPr lang="en-GB" sz="2400" dirty="0"/>
          </a:p>
        </p:txBody>
      </p:sp>
    </p:spTree>
    <p:extLst>
      <p:ext uri="{BB962C8B-B14F-4D97-AF65-F5344CB8AC3E}">
        <p14:creationId xmlns:p14="http://schemas.microsoft.com/office/powerpoint/2010/main" val="7491722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52A840E-7527-49E5-B54C-C661553A6CD8}"/>
              </a:ext>
            </a:extLst>
          </p:cNvPr>
          <p:cNvPicPr>
            <a:picLocks noChangeAspect="1"/>
          </p:cNvPicPr>
          <p:nvPr/>
        </p:nvPicPr>
        <p:blipFill>
          <a:blip r:embed="rId2"/>
          <a:stretch>
            <a:fillRect/>
          </a:stretch>
        </p:blipFill>
        <p:spPr>
          <a:xfrm>
            <a:off x="320813" y="795338"/>
            <a:ext cx="8499659" cy="5265642"/>
          </a:xfrm>
          <a:prstGeom prst="rect">
            <a:avLst/>
          </a:prstGeom>
        </p:spPr>
      </p:pic>
      <p:sp>
        <p:nvSpPr>
          <p:cNvPr id="2" name="Title 1"/>
          <p:cNvSpPr>
            <a:spLocks noGrp="1"/>
          </p:cNvSpPr>
          <p:nvPr>
            <p:ph type="title"/>
          </p:nvPr>
        </p:nvSpPr>
        <p:spPr>
          <a:xfrm>
            <a:off x="467544" y="116632"/>
            <a:ext cx="8229600" cy="562074"/>
          </a:xfrm>
        </p:spPr>
        <p:txBody>
          <a:bodyPr>
            <a:normAutofit fontScale="90000"/>
          </a:bodyPr>
          <a:lstStyle/>
          <a:p>
            <a:r>
              <a:rPr lang="en-GB" dirty="0"/>
              <a:t>Implementing a reform (3)</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90</a:t>
            </a:fld>
            <a:endParaRPr lang="en-GB" dirty="0"/>
          </a:p>
        </p:txBody>
      </p:sp>
      <p:sp>
        <p:nvSpPr>
          <p:cNvPr id="10" name="Oval 9"/>
          <p:cNvSpPr/>
          <p:nvPr/>
        </p:nvSpPr>
        <p:spPr>
          <a:xfrm>
            <a:off x="3347864" y="2204864"/>
            <a:ext cx="1152128" cy="3841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84E3437-9447-410A-9589-2B6584E1D860}"/>
              </a:ext>
            </a:extLst>
          </p:cNvPr>
          <p:cNvPicPr>
            <a:picLocks noChangeAspect="1"/>
          </p:cNvPicPr>
          <p:nvPr/>
        </p:nvPicPr>
        <p:blipFill>
          <a:blip r:embed="rId3"/>
          <a:stretch>
            <a:fillRect/>
          </a:stretch>
        </p:blipFill>
        <p:spPr>
          <a:xfrm>
            <a:off x="2375756" y="2780928"/>
            <a:ext cx="3096344" cy="2660240"/>
          </a:xfrm>
          <a:prstGeom prst="rect">
            <a:avLst/>
          </a:prstGeom>
        </p:spPr>
      </p:pic>
    </p:spTree>
    <p:extLst>
      <p:ext uri="{BB962C8B-B14F-4D97-AF65-F5344CB8AC3E}">
        <p14:creationId xmlns:p14="http://schemas.microsoft.com/office/powerpoint/2010/main" val="4786728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DF8E22D-50BE-45B8-BC93-0C23D4EED726}"/>
              </a:ext>
            </a:extLst>
          </p:cNvPr>
          <p:cNvPicPr>
            <a:picLocks noChangeAspect="1"/>
          </p:cNvPicPr>
          <p:nvPr/>
        </p:nvPicPr>
        <p:blipFill>
          <a:blip r:embed="rId2"/>
          <a:stretch>
            <a:fillRect/>
          </a:stretch>
        </p:blipFill>
        <p:spPr>
          <a:xfrm>
            <a:off x="132549" y="678706"/>
            <a:ext cx="8903947" cy="5516104"/>
          </a:xfrm>
          <a:prstGeom prst="rect">
            <a:avLst/>
          </a:prstGeom>
        </p:spPr>
      </p:pic>
      <p:sp>
        <p:nvSpPr>
          <p:cNvPr id="2" name="Title 1"/>
          <p:cNvSpPr>
            <a:spLocks noGrp="1"/>
          </p:cNvSpPr>
          <p:nvPr>
            <p:ph type="title"/>
          </p:nvPr>
        </p:nvSpPr>
        <p:spPr>
          <a:xfrm>
            <a:off x="467544" y="116632"/>
            <a:ext cx="8229600" cy="562074"/>
          </a:xfrm>
        </p:spPr>
        <p:txBody>
          <a:bodyPr>
            <a:normAutofit fontScale="90000"/>
          </a:bodyPr>
          <a:lstStyle/>
          <a:p>
            <a:r>
              <a:rPr lang="en-GB" dirty="0"/>
              <a:t>Implementing a reform (5)</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91</a:t>
            </a:fld>
            <a:endParaRPr lang="en-GB" dirty="0"/>
          </a:p>
        </p:txBody>
      </p:sp>
      <p:sp>
        <p:nvSpPr>
          <p:cNvPr id="14" name="Oval 13"/>
          <p:cNvSpPr/>
          <p:nvPr/>
        </p:nvSpPr>
        <p:spPr>
          <a:xfrm>
            <a:off x="4139952" y="2226350"/>
            <a:ext cx="1185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868145" y="2179219"/>
            <a:ext cx="2160239" cy="584775"/>
          </a:xfrm>
          <a:prstGeom prst="rect">
            <a:avLst/>
          </a:prstGeom>
          <a:solidFill>
            <a:schemeClr val="bg1"/>
          </a:solidFill>
          <a:ln w="28575">
            <a:solidFill>
              <a:srgbClr val="0070C0"/>
            </a:solidFill>
          </a:ln>
        </p:spPr>
        <p:txBody>
          <a:bodyPr wrap="square" rtlCol="0">
            <a:spAutoFit/>
          </a:bodyPr>
          <a:lstStyle/>
          <a:p>
            <a:r>
              <a:rPr lang="en-GB" sz="1600" dirty="0"/>
              <a:t>reform is identical to the baseline</a:t>
            </a:r>
          </a:p>
        </p:txBody>
      </p:sp>
      <p:sp>
        <p:nvSpPr>
          <p:cNvPr id="17" name="Down Arrow 16"/>
          <p:cNvSpPr/>
          <p:nvPr/>
        </p:nvSpPr>
        <p:spPr>
          <a:xfrm rot="5400000">
            <a:off x="5560301" y="2158847"/>
            <a:ext cx="144016" cy="48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33440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C866A6-0D58-4753-98DF-91422AED28C3}"/>
              </a:ext>
            </a:extLst>
          </p:cNvPr>
          <p:cNvPicPr>
            <a:picLocks noChangeAspect="1"/>
          </p:cNvPicPr>
          <p:nvPr/>
        </p:nvPicPr>
        <p:blipFill>
          <a:blip r:embed="rId2"/>
          <a:stretch>
            <a:fillRect/>
          </a:stretch>
        </p:blipFill>
        <p:spPr>
          <a:xfrm>
            <a:off x="132548" y="678706"/>
            <a:ext cx="8903947" cy="5516104"/>
          </a:xfrm>
          <a:prstGeom prst="rect">
            <a:avLst/>
          </a:prstGeom>
        </p:spPr>
      </p:pic>
      <p:sp>
        <p:nvSpPr>
          <p:cNvPr id="2" name="Title 1"/>
          <p:cNvSpPr>
            <a:spLocks noGrp="1"/>
          </p:cNvSpPr>
          <p:nvPr>
            <p:ph type="title"/>
          </p:nvPr>
        </p:nvSpPr>
        <p:spPr>
          <a:xfrm>
            <a:off x="467544" y="116632"/>
            <a:ext cx="8229600" cy="562074"/>
          </a:xfrm>
        </p:spPr>
        <p:txBody>
          <a:bodyPr>
            <a:normAutofit fontScale="90000"/>
          </a:bodyPr>
          <a:lstStyle/>
          <a:p>
            <a:r>
              <a:rPr lang="en-GB" dirty="0"/>
              <a:t>Implementing a reform (5)</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92</a:t>
            </a:fld>
            <a:endParaRPr lang="en-GB" dirty="0"/>
          </a:p>
        </p:txBody>
      </p:sp>
      <p:sp>
        <p:nvSpPr>
          <p:cNvPr id="15" name="Oval 14"/>
          <p:cNvSpPr/>
          <p:nvPr/>
        </p:nvSpPr>
        <p:spPr>
          <a:xfrm>
            <a:off x="4144475" y="3611704"/>
            <a:ext cx="666535" cy="292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956914" y="3488592"/>
            <a:ext cx="3298407" cy="830997"/>
          </a:xfrm>
          <a:prstGeom prst="rect">
            <a:avLst/>
          </a:prstGeom>
          <a:solidFill>
            <a:schemeClr val="bg1"/>
          </a:solidFill>
          <a:ln>
            <a:solidFill>
              <a:srgbClr val="0070C0"/>
            </a:solidFill>
          </a:ln>
        </p:spPr>
        <p:txBody>
          <a:bodyPr wrap="square" rtlCol="0">
            <a:spAutoFit/>
          </a:bodyPr>
          <a:lstStyle/>
          <a:p>
            <a:r>
              <a:rPr lang="en-GB" sz="1600" dirty="0"/>
              <a:t>new amount; difference compared to baseline is highlighted (“conditional formatting” option)</a:t>
            </a:r>
          </a:p>
        </p:txBody>
      </p:sp>
      <p:sp>
        <p:nvSpPr>
          <p:cNvPr id="17" name="Down Arrow 16"/>
          <p:cNvSpPr/>
          <p:nvPr/>
        </p:nvSpPr>
        <p:spPr>
          <a:xfrm rot="5400000">
            <a:off x="5553187" y="3432277"/>
            <a:ext cx="14401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3137D149-30CE-4596-AA82-59ABA7D12D76}"/>
              </a:ext>
            </a:extLst>
          </p:cNvPr>
          <p:cNvSpPr/>
          <p:nvPr/>
        </p:nvSpPr>
        <p:spPr>
          <a:xfrm>
            <a:off x="4139952" y="2226350"/>
            <a:ext cx="1185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025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F6469D-4A4A-4E74-A260-F54C315E55F5}"/>
              </a:ext>
            </a:extLst>
          </p:cNvPr>
          <p:cNvPicPr>
            <a:picLocks noChangeAspect="1"/>
          </p:cNvPicPr>
          <p:nvPr/>
        </p:nvPicPr>
        <p:blipFill>
          <a:blip r:embed="rId2"/>
          <a:stretch>
            <a:fillRect/>
          </a:stretch>
        </p:blipFill>
        <p:spPr>
          <a:xfrm>
            <a:off x="2305141" y="738249"/>
            <a:ext cx="4554405" cy="5381502"/>
          </a:xfrm>
          <a:prstGeom prst="rect">
            <a:avLst/>
          </a:prstGeom>
        </p:spPr>
      </p:pic>
      <p:sp>
        <p:nvSpPr>
          <p:cNvPr id="4" name="Slide Number Placeholder 3"/>
          <p:cNvSpPr>
            <a:spLocks noGrp="1"/>
          </p:cNvSpPr>
          <p:nvPr>
            <p:ph type="sldNum" sz="quarter" idx="12"/>
          </p:nvPr>
        </p:nvSpPr>
        <p:spPr/>
        <p:txBody>
          <a:bodyPr/>
          <a:lstStyle/>
          <a:p>
            <a:fld id="{C48A8FB8-C411-4B7B-B8DF-3C88CBE8C9E0}" type="slidenum">
              <a:rPr lang="en-GB" smtClean="0"/>
              <a:t>93</a:t>
            </a:fld>
            <a:endParaRPr lang="en-GB"/>
          </a:p>
        </p:txBody>
      </p:sp>
      <p:sp>
        <p:nvSpPr>
          <p:cNvPr id="5" name="Title 1"/>
          <p:cNvSpPr txBox="1">
            <a:spLocks/>
          </p:cNvSpPr>
          <p:nvPr/>
        </p:nvSpPr>
        <p:spPr>
          <a:xfrm>
            <a:off x="467544" y="116632"/>
            <a:ext cx="8229600" cy="72008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rgbClr val="0070C0"/>
                </a:solidFill>
                <a:latin typeface="+mj-lt"/>
                <a:ea typeface="+mj-ea"/>
                <a:cs typeface="+mj-cs"/>
              </a:defRPr>
            </a:lvl1pPr>
          </a:lstStyle>
          <a:p>
            <a:pPr fontAlgn="auto">
              <a:spcAft>
                <a:spcPts val="0"/>
              </a:spcAft>
            </a:pPr>
            <a:r>
              <a:rPr lang="en-GB" dirty="0"/>
              <a:t>Producing output micro-data (1)</a:t>
            </a:r>
          </a:p>
        </p:txBody>
      </p:sp>
      <p:sp>
        <p:nvSpPr>
          <p:cNvPr id="9" name="Oval 8"/>
          <p:cNvSpPr/>
          <p:nvPr/>
        </p:nvSpPr>
        <p:spPr>
          <a:xfrm>
            <a:off x="2339752" y="3920760"/>
            <a:ext cx="755576" cy="6942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369249" y="5148481"/>
            <a:ext cx="2880320" cy="584775"/>
          </a:xfrm>
          <a:prstGeom prst="rect">
            <a:avLst/>
          </a:prstGeom>
          <a:solidFill>
            <a:schemeClr val="bg1"/>
          </a:solidFill>
          <a:ln w="28575">
            <a:solidFill>
              <a:srgbClr val="0070C0"/>
            </a:solidFill>
          </a:ln>
        </p:spPr>
        <p:txBody>
          <a:bodyPr wrap="square" rtlCol="0">
            <a:spAutoFit/>
          </a:bodyPr>
          <a:lstStyle/>
          <a:p>
            <a:r>
              <a:rPr lang="en-GB" sz="1600" dirty="0"/>
              <a:t>produce output for both the baseline and reform </a:t>
            </a:r>
          </a:p>
        </p:txBody>
      </p:sp>
      <p:sp>
        <p:nvSpPr>
          <p:cNvPr id="11" name="Down Arrow 10"/>
          <p:cNvSpPr/>
          <p:nvPr/>
        </p:nvSpPr>
        <p:spPr>
          <a:xfrm rot="10800000">
            <a:off x="2603879" y="4650947"/>
            <a:ext cx="227322" cy="461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832648" y="1196752"/>
            <a:ext cx="755576"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106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B54DC7-7F5F-4863-A4EB-FE7D146CB580}"/>
              </a:ext>
            </a:extLst>
          </p:cNvPr>
          <p:cNvPicPr>
            <a:picLocks noChangeAspect="1"/>
          </p:cNvPicPr>
          <p:nvPr/>
        </p:nvPicPr>
        <p:blipFill>
          <a:blip r:embed="rId2"/>
          <a:stretch>
            <a:fillRect/>
          </a:stretch>
        </p:blipFill>
        <p:spPr>
          <a:xfrm>
            <a:off x="781050" y="685800"/>
            <a:ext cx="7581900" cy="5486400"/>
          </a:xfrm>
          <a:prstGeom prst="rect">
            <a:avLst/>
          </a:prstGeom>
        </p:spPr>
      </p:pic>
      <p:sp>
        <p:nvSpPr>
          <p:cNvPr id="4" name="Slide Number Placeholder 3"/>
          <p:cNvSpPr>
            <a:spLocks noGrp="1"/>
          </p:cNvSpPr>
          <p:nvPr>
            <p:ph type="sldNum" sz="quarter" idx="12"/>
          </p:nvPr>
        </p:nvSpPr>
        <p:spPr/>
        <p:txBody>
          <a:bodyPr/>
          <a:lstStyle/>
          <a:p>
            <a:fld id="{C48A8FB8-C411-4B7B-B8DF-3C88CBE8C9E0}" type="slidenum">
              <a:rPr lang="en-GB" smtClean="0"/>
              <a:t>94</a:t>
            </a:fld>
            <a:endParaRPr lang="en-GB"/>
          </a:p>
        </p:txBody>
      </p:sp>
      <p:sp>
        <p:nvSpPr>
          <p:cNvPr id="5" name="Title 1"/>
          <p:cNvSpPr txBox="1">
            <a:spLocks/>
          </p:cNvSpPr>
          <p:nvPr/>
        </p:nvSpPr>
        <p:spPr>
          <a:xfrm>
            <a:off x="467544" y="116632"/>
            <a:ext cx="8229600" cy="72008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rgbClr val="0070C0"/>
                </a:solidFill>
                <a:latin typeface="+mj-lt"/>
                <a:ea typeface="+mj-ea"/>
                <a:cs typeface="+mj-cs"/>
              </a:defRPr>
            </a:lvl1pPr>
          </a:lstStyle>
          <a:p>
            <a:pPr fontAlgn="auto">
              <a:spcAft>
                <a:spcPts val="0"/>
              </a:spcAft>
            </a:pPr>
            <a:r>
              <a:rPr lang="en-GB" dirty="0"/>
              <a:t>Producing output micro-data (2)</a:t>
            </a:r>
          </a:p>
        </p:txBody>
      </p:sp>
      <p:sp>
        <p:nvSpPr>
          <p:cNvPr id="10" name="TextBox 9"/>
          <p:cNvSpPr txBox="1"/>
          <p:nvPr/>
        </p:nvSpPr>
        <p:spPr>
          <a:xfrm>
            <a:off x="899592" y="2636912"/>
            <a:ext cx="2880320" cy="584775"/>
          </a:xfrm>
          <a:prstGeom prst="rect">
            <a:avLst/>
          </a:prstGeom>
          <a:solidFill>
            <a:schemeClr val="bg1"/>
          </a:solidFill>
          <a:ln w="28575">
            <a:solidFill>
              <a:srgbClr val="0070C0"/>
            </a:solidFill>
          </a:ln>
        </p:spPr>
        <p:txBody>
          <a:bodyPr wrap="square" rtlCol="0">
            <a:spAutoFit/>
          </a:bodyPr>
          <a:lstStyle/>
          <a:p>
            <a:r>
              <a:rPr lang="en-GB" sz="1600" dirty="0"/>
              <a:t>produce output for both the baseline and reform </a:t>
            </a:r>
          </a:p>
        </p:txBody>
      </p:sp>
      <p:sp>
        <p:nvSpPr>
          <p:cNvPr id="11" name="Down Arrow 10"/>
          <p:cNvSpPr/>
          <p:nvPr/>
        </p:nvSpPr>
        <p:spPr>
          <a:xfrm rot="10800000">
            <a:off x="1187624" y="2044549"/>
            <a:ext cx="227322" cy="461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29381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8A8FB8-C411-4B7B-B8DF-3C88CBE8C9E0}" type="slidenum">
              <a:rPr lang="en-GB" smtClean="0"/>
              <a:t>95</a:t>
            </a:fld>
            <a:endParaRPr lang="en-GB"/>
          </a:p>
        </p:txBody>
      </p:sp>
      <p:sp>
        <p:nvSpPr>
          <p:cNvPr id="5" name="Title 1"/>
          <p:cNvSpPr txBox="1">
            <a:spLocks/>
          </p:cNvSpPr>
          <p:nvPr/>
        </p:nvSpPr>
        <p:spPr>
          <a:xfrm>
            <a:off x="467544" y="116632"/>
            <a:ext cx="8229600" cy="936104"/>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rgbClr val="0070C0"/>
                </a:solidFill>
                <a:latin typeface="+mj-lt"/>
                <a:ea typeface="+mj-ea"/>
                <a:cs typeface="+mj-cs"/>
              </a:defRPr>
            </a:lvl1pPr>
          </a:lstStyle>
          <a:p>
            <a:pPr fontAlgn="auto">
              <a:spcAft>
                <a:spcPts val="0"/>
              </a:spcAft>
            </a:pPr>
            <a:r>
              <a:rPr lang="en-GB" dirty="0"/>
              <a:t>Statistics Presenter: Baseline/Reform (1)</a:t>
            </a:r>
          </a:p>
        </p:txBody>
      </p:sp>
      <p:pic>
        <p:nvPicPr>
          <p:cNvPr id="3" name="Picture 2">
            <a:extLst>
              <a:ext uri="{FF2B5EF4-FFF2-40B4-BE49-F238E27FC236}">
                <a16:creationId xmlns:a16="http://schemas.microsoft.com/office/drawing/2014/main" id="{DF2122B6-0FDF-4F7E-A17E-BEE92E0CC8B5}"/>
              </a:ext>
            </a:extLst>
          </p:cNvPr>
          <p:cNvPicPr>
            <a:picLocks noChangeAspect="1"/>
          </p:cNvPicPr>
          <p:nvPr/>
        </p:nvPicPr>
        <p:blipFill>
          <a:blip r:embed="rId2"/>
          <a:stretch>
            <a:fillRect/>
          </a:stretch>
        </p:blipFill>
        <p:spPr>
          <a:xfrm>
            <a:off x="1695048" y="1852392"/>
            <a:ext cx="5753903" cy="3153215"/>
          </a:xfrm>
          <a:prstGeom prst="rect">
            <a:avLst/>
          </a:prstGeom>
          <a:ln>
            <a:solidFill>
              <a:srgbClr val="0070C0"/>
            </a:solidFill>
          </a:ln>
        </p:spPr>
      </p:pic>
    </p:spTree>
    <p:extLst>
      <p:ext uri="{BB962C8B-B14F-4D97-AF65-F5344CB8AC3E}">
        <p14:creationId xmlns:p14="http://schemas.microsoft.com/office/powerpoint/2010/main" val="19689519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819BAB-34BD-47F9-8E37-B0E74F0428C5}"/>
              </a:ext>
            </a:extLst>
          </p:cNvPr>
          <p:cNvPicPr>
            <a:picLocks noChangeAspect="1"/>
          </p:cNvPicPr>
          <p:nvPr/>
        </p:nvPicPr>
        <p:blipFill>
          <a:blip r:embed="rId2"/>
          <a:stretch>
            <a:fillRect/>
          </a:stretch>
        </p:blipFill>
        <p:spPr>
          <a:xfrm>
            <a:off x="500062" y="1271587"/>
            <a:ext cx="8143875" cy="4314825"/>
          </a:xfrm>
          <a:prstGeom prst="rect">
            <a:avLst/>
          </a:prstGeom>
        </p:spPr>
      </p:pic>
      <p:sp>
        <p:nvSpPr>
          <p:cNvPr id="4" name="Slide Number Placeholder 3"/>
          <p:cNvSpPr>
            <a:spLocks noGrp="1"/>
          </p:cNvSpPr>
          <p:nvPr>
            <p:ph type="sldNum" sz="quarter" idx="12"/>
          </p:nvPr>
        </p:nvSpPr>
        <p:spPr/>
        <p:txBody>
          <a:bodyPr/>
          <a:lstStyle/>
          <a:p>
            <a:fld id="{C48A8FB8-C411-4B7B-B8DF-3C88CBE8C9E0}" type="slidenum">
              <a:rPr lang="en-GB" smtClean="0"/>
              <a:t>96</a:t>
            </a:fld>
            <a:endParaRPr lang="en-GB"/>
          </a:p>
        </p:txBody>
      </p:sp>
      <p:sp>
        <p:nvSpPr>
          <p:cNvPr id="5" name="Title 1"/>
          <p:cNvSpPr txBox="1">
            <a:spLocks/>
          </p:cNvSpPr>
          <p:nvPr/>
        </p:nvSpPr>
        <p:spPr>
          <a:xfrm>
            <a:off x="467544" y="116632"/>
            <a:ext cx="8229600" cy="72008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rgbClr val="0070C0"/>
                </a:solidFill>
                <a:latin typeface="+mj-lt"/>
                <a:ea typeface="+mj-ea"/>
                <a:cs typeface="+mj-cs"/>
              </a:defRPr>
            </a:lvl1pPr>
          </a:lstStyle>
          <a:p>
            <a:pPr fontAlgn="auto">
              <a:spcAft>
                <a:spcPts val="0"/>
              </a:spcAft>
            </a:pPr>
            <a:r>
              <a:rPr lang="en-GB" dirty="0"/>
              <a:t>Implementing a reform (9)</a:t>
            </a:r>
          </a:p>
        </p:txBody>
      </p:sp>
      <p:sp>
        <p:nvSpPr>
          <p:cNvPr id="7" name="Oval 6"/>
          <p:cNvSpPr/>
          <p:nvPr/>
        </p:nvSpPr>
        <p:spPr>
          <a:xfrm>
            <a:off x="467544" y="2499240"/>
            <a:ext cx="1331275" cy="3960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283968" y="2492896"/>
            <a:ext cx="1656184" cy="4738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729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8A8FB8-C411-4B7B-B8DF-3C88CBE8C9E0}" type="slidenum">
              <a:rPr lang="en-GB" smtClean="0"/>
              <a:t>97</a:t>
            </a:fld>
            <a:endParaRPr lang="en-GB"/>
          </a:p>
        </p:txBody>
      </p:sp>
      <p:sp>
        <p:nvSpPr>
          <p:cNvPr id="5" name="Title 1"/>
          <p:cNvSpPr txBox="1">
            <a:spLocks/>
          </p:cNvSpPr>
          <p:nvPr/>
        </p:nvSpPr>
        <p:spPr>
          <a:xfrm>
            <a:off x="6012160" y="1340768"/>
            <a:ext cx="2756992" cy="252028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rgbClr val="0070C0"/>
                </a:solidFill>
                <a:latin typeface="+mj-lt"/>
                <a:ea typeface="+mj-ea"/>
                <a:cs typeface="+mj-cs"/>
              </a:defRPr>
            </a:lvl1pPr>
          </a:lstStyle>
          <a:p>
            <a:pPr fontAlgn="auto">
              <a:spcAft>
                <a:spcPts val="0"/>
              </a:spcAft>
            </a:pPr>
            <a:r>
              <a:rPr lang="en-GB" dirty="0"/>
              <a:t>Statistics Presenter: Baseline</a:t>
            </a:r>
          </a:p>
          <a:p>
            <a:pPr fontAlgn="auto">
              <a:spcAft>
                <a:spcPts val="0"/>
              </a:spcAft>
            </a:pPr>
            <a:r>
              <a:rPr lang="en-GB" dirty="0"/>
              <a:t>/Reform (2)</a:t>
            </a:r>
          </a:p>
        </p:txBody>
      </p:sp>
      <p:pic>
        <p:nvPicPr>
          <p:cNvPr id="6" name="Picture 5">
            <a:extLst>
              <a:ext uri="{FF2B5EF4-FFF2-40B4-BE49-F238E27FC236}">
                <a16:creationId xmlns:a16="http://schemas.microsoft.com/office/drawing/2014/main" id="{F8E5B7B4-748C-4378-91C7-9B83C614015A}"/>
              </a:ext>
            </a:extLst>
          </p:cNvPr>
          <p:cNvPicPr>
            <a:picLocks noChangeAspect="1"/>
          </p:cNvPicPr>
          <p:nvPr/>
        </p:nvPicPr>
        <p:blipFill>
          <a:blip r:embed="rId2"/>
          <a:stretch>
            <a:fillRect/>
          </a:stretch>
        </p:blipFill>
        <p:spPr>
          <a:xfrm>
            <a:off x="0" y="0"/>
            <a:ext cx="5796136" cy="6253953"/>
          </a:xfrm>
          <a:prstGeom prst="rect">
            <a:avLst/>
          </a:prstGeom>
        </p:spPr>
      </p:pic>
    </p:spTree>
    <p:extLst>
      <p:ext uri="{BB962C8B-B14F-4D97-AF65-F5344CB8AC3E}">
        <p14:creationId xmlns:p14="http://schemas.microsoft.com/office/powerpoint/2010/main" val="33536966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Exercise 2 </a:t>
            </a:r>
          </a:p>
        </p:txBody>
      </p:sp>
      <p:sp>
        <p:nvSpPr>
          <p:cNvPr id="3" name="Content Placeholder 2"/>
          <p:cNvSpPr>
            <a:spLocks noGrp="1"/>
          </p:cNvSpPr>
          <p:nvPr>
            <p:ph idx="1"/>
          </p:nvPr>
        </p:nvSpPr>
        <p:spPr/>
        <p:txBody>
          <a:bodyPr>
            <a:normAutofit/>
          </a:bodyPr>
          <a:lstStyle/>
          <a:p>
            <a:r>
              <a:rPr lang="en-GB" dirty="0"/>
              <a:t>You learned:</a:t>
            </a:r>
          </a:p>
          <a:p>
            <a:pPr lvl="1"/>
            <a:r>
              <a:rPr lang="en-GB" dirty="0"/>
              <a:t>how to add a reform system</a:t>
            </a:r>
          </a:p>
          <a:p>
            <a:pPr lvl="1"/>
            <a:endParaRPr lang="en-GB" dirty="0"/>
          </a:p>
          <a:p>
            <a:pPr lvl="1"/>
            <a:r>
              <a:rPr lang="en-GB" dirty="0"/>
              <a:t>about basic options such as (un)hiding systems, expanding a policy and conditional formatting</a:t>
            </a:r>
          </a:p>
          <a:p>
            <a:pPr lvl="1"/>
            <a:endParaRPr lang="en-GB" dirty="0"/>
          </a:p>
          <a:p>
            <a:pPr lvl="1"/>
            <a:r>
              <a:rPr lang="en-GB" dirty="0"/>
              <a:t>how to analyse the baseline and reform output micro-data with the Statistics Presenter, using:</a:t>
            </a:r>
          </a:p>
          <a:p>
            <a:pPr lvl="2"/>
            <a:r>
              <a:rPr lang="en-GB" dirty="0"/>
              <a:t>Baseline/Reform option</a:t>
            </a:r>
          </a:p>
        </p:txBody>
      </p:sp>
      <p:sp>
        <p:nvSpPr>
          <p:cNvPr id="4" name="Slide Number Placeholder 3"/>
          <p:cNvSpPr>
            <a:spLocks noGrp="1"/>
          </p:cNvSpPr>
          <p:nvPr>
            <p:ph type="sldNum" sz="quarter" idx="12"/>
          </p:nvPr>
        </p:nvSpPr>
        <p:spPr/>
        <p:txBody>
          <a:bodyPr/>
          <a:lstStyle/>
          <a:p>
            <a:fld id="{C48A8FB8-C411-4B7B-B8DF-3C88CBE8C9E0}" type="slidenum">
              <a:rPr lang="en-GB" smtClean="0"/>
              <a:t>98</a:t>
            </a:fld>
            <a:endParaRPr lang="en-GB"/>
          </a:p>
        </p:txBody>
      </p:sp>
      <p:pic>
        <p:nvPicPr>
          <p:cNvPr id="5" name="Graphic 13" descr="Person with idea">
            <a:extLst>
              <a:ext uri="{FF2B5EF4-FFF2-40B4-BE49-F238E27FC236}">
                <a16:creationId xmlns:a16="http://schemas.microsoft.com/office/drawing/2014/main" id="{1A37F10D-CC64-DB47-BA02-992E00EB3C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576" y="274637"/>
            <a:ext cx="914400" cy="914400"/>
          </a:xfrm>
          <a:prstGeom prst="rect">
            <a:avLst/>
          </a:prstGeom>
        </p:spPr>
      </p:pic>
    </p:spTree>
    <p:extLst>
      <p:ext uri="{BB962C8B-B14F-4D97-AF65-F5344CB8AC3E}">
        <p14:creationId xmlns:p14="http://schemas.microsoft.com/office/powerpoint/2010/main" val="29565127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AE6D-7E89-D74D-9606-A1C8F5538CD9}"/>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5A0934ED-C06F-D44E-B912-ECF228D0414E}"/>
              </a:ext>
            </a:extLst>
          </p:cNvPr>
          <p:cNvSpPr>
            <a:spLocks noGrp="1"/>
          </p:cNvSpPr>
          <p:nvPr>
            <p:ph type="sldNum" sz="quarter" idx="12"/>
          </p:nvPr>
        </p:nvSpPr>
        <p:spPr/>
        <p:txBody>
          <a:bodyPr/>
          <a:lstStyle/>
          <a:p>
            <a:fld id="{C48A8FB8-C411-4B7B-B8DF-3C88CBE8C9E0}" type="slidenum">
              <a:rPr lang="en-GB" smtClean="0"/>
              <a:t>99</a:t>
            </a:fld>
            <a:endParaRPr lang="en-GB"/>
          </a:p>
        </p:txBody>
      </p:sp>
      <p:pic>
        <p:nvPicPr>
          <p:cNvPr id="7" name="Picture 6">
            <a:extLst>
              <a:ext uri="{FF2B5EF4-FFF2-40B4-BE49-F238E27FC236}">
                <a16:creationId xmlns:a16="http://schemas.microsoft.com/office/drawing/2014/main" id="{9C56B939-941F-1D41-899F-7DBFC475F8AF}"/>
              </a:ext>
            </a:extLst>
          </p:cNvPr>
          <p:cNvPicPr>
            <a:picLocks noChangeAspect="1"/>
          </p:cNvPicPr>
          <p:nvPr/>
        </p:nvPicPr>
        <p:blipFill>
          <a:blip r:embed="rId2"/>
          <a:stretch>
            <a:fillRect/>
          </a:stretch>
        </p:blipFill>
        <p:spPr>
          <a:xfrm>
            <a:off x="1403648" y="1692276"/>
            <a:ext cx="6128742" cy="4519173"/>
          </a:xfrm>
          <a:prstGeom prst="rect">
            <a:avLst/>
          </a:prstGeom>
        </p:spPr>
      </p:pic>
    </p:spTree>
    <p:extLst>
      <p:ext uri="{BB962C8B-B14F-4D97-AF65-F5344CB8AC3E}">
        <p14:creationId xmlns:p14="http://schemas.microsoft.com/office/powerpoint/2010/main" val="434868450"/>
      </p:ext>
    </p:extLst>
  </p:cSld>
  <p:clrMapOvr>
    <a:masterClrMapping/>
  </p:clrMapOvr>
</p:sld>
</file>

<file path=ppt/theme/theme1.xml><?xml version="1.0" encoding="utf-8"?>
<a:theme xmlns:a="http://schemas.openxmlformats.org/drawingml/2006/main" name="Custom Desig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5322</TotalTime>
  <Words>7567</Words>
  <Application>Microsoft Office PowerPoint</Application>
  <PresentationFormat>On-screen Show (4:3)</PresentationFormat>
  <Paragraphs>1544</Paragraphs>
  <Slides>126</Slides>
  <Notes>18</Notes>
  <HiddenSlides>10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126</vt:i4>
      </vt:variant>
    </vt:vector>
  </HeadingPairs>
  <TitlesOfParts>
    <vt:vector size="135" baseType="lpstr">
      <vt:lpstr>Arial</vt:lpstr>
      <vt:lpstr>Calibri</vt:lpstr>
      <vt:lpstr>Courier New</vt:lpstr>
      <vt:lpstr>Times New Roman</vt:lpstr>
      <vt:lpstr>Verdana</vt:lpstr>
      <vt:lpstr>Wingdings</vt:lpstr>
      <vt:lpstr>Custom Design</vt:lpstr>
      <vt:lpstr>1_Custom Design</vt:lpstr>
      <vt:lpstr>Bitmap Image</vt:lpstr>
      <vt:lpstr>UKMOD training course </vt:lpstr>
      <vt:lpstr>Welcome!</vt:lpstr>
      <vt:lpstr>Course structure</vt:lpstr>
      <vt:lpstr>Quick round of introductions</vt:lpstr>
      <vt:lpstr>Introduction: static tax-benefit models, distributional analysis and the UKMOD project</vt:lpstr>
      <vt:lpstr>UKMOD is a static tax-benefit microsimulation model </vt:lpstr>
      <vt:lpstr>What does “microsimulation” mean?</vt:lpstr>
      <vt:lpstr>Types of  tax-benefit microsimulation model</vt:lpstr>
      <vt:lpstr>Microsimulation: Why</vt:lpstr>
      <vt:lpstr>Static tax-benefit models</vt:lpstr>
      <vt:lpstr>Why use a tax-benefit microsimulation model?</vt:lpstr>
      <vt:lpstr>Why use a tax-benefit model?</vt:lpstr>
      <vt:lpstr>Why use a tax-benefit model?</vt:lpstr>
      <vt:lpstr>UKMOD</vt:lpstr>
      <vt:lpstr>UKMOD</vt:lpstr>
      <vt:lpstr>UKMOD’s origins</vt:lpstr>
      <vt:lpstr>UKMOD/EUROMOD: key users</vt:lpstr>
      <vt:lpstr>Availability of static tax-benefit microsimulation models</vt:lpstr>
      <vt:lpstr>UKMOD and related models (1)</vt:lpstr>
      <vt:lpstr>UKMOD and related models (2)</vt:lpstr>
      <vt:lpstr>Ways of using UKMOD (1)</vt:lpstr>
      <vt:lpstr>Ways of using UKMOD (2)</vt:lpstr>
      <vt:lpstr>UKMOD: Uses</vt:lpstr>
      <vt:lpstr>UKMOD: More uses</vt:lpstr>
      <vt:lpstr>Typical elements of distributional analysis of tax-benefit reforms</vt:lpstr>
      <vt:lpstr>Example: Hypothetical tax reform in Scotland</vt:lpstr>
      <vt:lpstr>Example: Distributional effects  of Covid-19</vt:lpstr>
      <vt:lpstr>Typical elements of distributional analysis of tax-benefit reforms</vt:lpstr>
      <vt:lpstr>Example: policy swaps</vt:lpstr>
      <vt:lpstr>Example: work incentives</vt:lpstr>
      <vt:lpstr>Example: EU-wide reforms</vt:lpstr>
      <vt:lpstr>Example: Behavioural reactions</vt:lpstr>
      <vt:lpstr>UKMOD What it covers</vt:lpstr>
      <vt:lpstr>Taxes</vt:lpstr>
      <vt:lpstr>Benefits</vt:lpstr>
      <vt:lpstr>Benefits: contributory</vt:lpstr>
      <vt:lpstr>Benefits: non-contributory, non-means-tested</vt:lpstr>
      <vt:lpstr>Benefits: non-contributory, means-tested</vt:lpstr>
      <vt:lpstr>Benefits: others</vt:lpstr>
      <vt:lpstr>UKMOD How it works</vt:lpstr>
      <vt:lpstr>Three components</vt:lpstr>
      <vt:lpstr>How does UKMOD work?</vt:lpstr>
      <vt:lpstr>UKMOD in this course</vt:lpstr>
      <vt:lpstr>UKMOD INPUT data</vt:lpstr>
      <vt:lpstr>UKMOD input micro-data</vt:lpstr>
      <vt:lpstr>Variable characteristics</vt:lpstr>
      <vt:lpstr>Exercise 1</vt:lpstr>
      <vt:lpstr>UKMOD files</vt:lpstr>
      <vt:lpstr>UKMOD via  the User Interface (UI) </vt:lpstr>
      <vt:lpstr>Linking the model to the UI (1)</vt:lpstr>
      <vt:lpstr>Linking the model to the UI (2)</vt:lpstr>
      <vt:lpstr>User Interface (UI)</vt:lpstr>
      <vt:lpstr>Running UKMOD &amp;  Producing output data</vt:lpstr>
      <vt:lpstr>Running the model</vt:lpstr>
      <vt:lpstr>Running a single system (1)</vt:lpstr>
      <vt:lpstr>Running a single system (2)</vt:lpstr>
      <vt:lpstr>Running a single system (3)</vt:lpstr>
      <vt:lpstr>Running a single system (5)</vt:lpstr>
      <vt:lpstr>Running a single system (6)</vt:lpstr>
      <vt:lpstr>Running multiple systems (1)</vt:lpstr>
      <vt:lpstr>Running multiple systems (2)</vt:lpstr>
      <vt:lpstr>Statistics Presenter Tool</vt:lpstr>
      <vt:lpstr>Statistics Presenter Tool (1)</vt:lpstr>
      <vt:lpstr>Statistics Presenter Tool (2)</vt:lpstr>
      <vt:lpstr>Statistics Presenter – Default (1)</vt:lpstr>
      <vt:lpstr>Statistics Presenter Tool – Default (2)</vt:lpstr>
      <vt:lpstr>Statistics Presenter Tool – Default (3)</vt:lpstr>
      <vt:lpstr>Statistics Presenter Tool – Default (4)</vt:lpstr>
      <vt:lpstr>Statistics Presenter – MultiSystem (1)</vt:lpstr>
      <vt:lpstr>Statistics Presenter – MultiSystem (2)</vt:lpstr>
      <vt:lpstr>Statistics Presenter – MultiSystem (3)</vt:lpstr>
      <vt:lpstr>Summary: Exercise 1 </vt:lpstr>
      <vt:lpstr>Questions</vt:lpstr>
      <vt:lpstr>UKMOD via  the User Interface (UI) </vt:lpstr>
      <vt:lpstr>Working environment</vt:lpstr>
      <vt:lpstr>In this lecture, you will learn about:</vt:lpstr>
      <vt:lpstr>Policies</vt:lpstr>
      <vt:lpstr>Structure of a policy</vt:lpstr>
      <vt:lpstr>Example of a policy</vt:lpstr>
      <vt:lpstr>Example of a policy</vt:lpstr>
      <vt:lpstr>Example of a policy</vt:lpstr>
      <vt:lpstr>Parameters</vt:lpstr>
      <vt:lpstr>Exercise 2</vt:lpstr>
      <vt:lpstr>Hiding systems</vt:lpstr>
      <vt:lpstr>Expanding a policy (1)</vt:lpstr>
      <vt:lpstr>Expanding a policy (2)</vt:lpstr>
      <vt:lpstr>Implementing a reform (1)</vt:lpstr>
      <vt:lpstr>Implementing a reform (2)</vt:lpstr>
      <vt:lpstr>Implementing a reform (3)</vt:lpstr>
      <vt:lpstr>Implementing a reform (3)</vt:lpstr>
      <vt:lpstr>Implementing a reform (5)</vt:lpstr>
      <vt:lpstr>Implementing a reform (5)</vt:lpstr>
      <vt:lpstr>PowerPoint Presentation</vt:lpstr>
      <vt:lpstr>PowerPoint Presentation</vt:lpstr>
      <vt:lpstr>PowerPoint Presentation</vt:lpstr>
      <vt:lpstr>PowerPoint Presentation</vt:lpstr>
      <vt:lpstr>PowerPoint Presentation</vt:lpstr>
      <vt:lpstr>Summary: Exercise 2 </vt:lpstr>
      <vt:lpstr>Questions</vt:lpstr>
      <vt:lpstr>UKMOD: The policy Spine</vt:lpstr>
      <vt:lpstr>In this lecture, you will learn about:</vt:lpstr>
      <vt:lpstr>Policies in the spine</vt:lpstr>
      <vt:lpstr>Definitions</vt:lpstr>
      <vt:lpstr>Tax and benefit calculations</vt:lpstr>
      <vt:lpstr>Tax and benefit calculations</vt:lpstr>
      <vt:lpstr>Output </vt:lpstr>
      <vt:lpstr>UKMOD: THE POLICY functions  elig &amp; arithOp</vt:lpstr>
      <vt:lpstr>Calculating a benefit/tax</vt:lpstr>
      <vt:lpstr>In this lecture, you will learn about:</vt:lpstr>
      <vt:lpstr>Assessment units</vt:lpstr>
      <vt:lpstr>Functions: ArithOp</vt:lpstr>
      <vt:lpstr>Parameters: Amounts </vt:lpstr>
      <vt:lpstr>Parameters: Formula</vt:lpstr>
      <vt:lpstr>Parameters: Queries (1)</vt:lpstr>
      <vt:lpstr>Parameters: Queries (2)</vt:lpstr>
      <vt:lpstr>Functions: ArithOp (1)</vt:lpstr>
      <vt:lpstr>Functions: Elig (1)</vt:lpstr>
      <vt:lpstr>Functions: Elig (2)</vt:lpstr>
      <vt:lpstr>Functions: ArithOp (2)</vt:lpstr>
      <vt:lpstr>Functions: ArithOp (3) Parameters: Eligibility </vt:lpstr>
      <vt:lpstr>Functions: ArithOp (4) Parameters: Eligibility </vt:lpstr>
      <vt:lpstr>PowerPoint Presentation</vt:lpstr>
      <vt:lpstr>User Interface: Adding a function</vt:lpstr>
      <vt:lpstr>User Interface: Adding a parameter (1)</vt:lpstr>
      <vt:lpstr>User Interface: Adding a parameter (2) </vt:lpstr>
      <vt:lpstr>End of Day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UKMOD training course</dc:title>
  <dc:creator>Chatsiou, Kakia</dc:creator>
  <cp:lastModifiedBy>Justin van de Ven</cp:lastModifiedBy>
  <cp:revision>127</cp:revision>
  <dcterms:created xsi:type="dcterms:W3CDTF">2020-04-20T14:14:12Z</dcterms:created>
  <dcterms:modified xsi:type="dcterms:W3CDTF">2022-11-14T14:08:38Z</dcterms:modified>
</cp:coreProperties>
</file>