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1" r:id="rId1"/>
    <p:sldMasterId id="2147483746" r:id="rId2"/>
  </p:sldMasterIdLst>
  <p:notesMasterIdLst>
    <p:notesMasterId r:id="rId80"/>
  </p:notesMasterIdLst>
  <p:handoutMasterIdLst>
    <p:handoutMasterId r:id="rId81"/>
  </p:handoutMasterIdLst>
  <p:sldIdLst>
    <p:sldId id="618" r:id="rId3"/>
    <p:sldId id="1505" r:id="rId4"/>
    <p:sldId id="880" r:id="rId5"/>
    <p:sldId id="1273" r:id="rId6"/>
    <p:sldId id="1064" r:id="rId7"/>
    <p:sldId id="1506" r:id="rId8"/>
    <p:sldId id="1507" r:id="rId9"/>
    <p:sldId id="885" r:id="rId10"/>
    <p:sldId id="1508" r:id="rId11"/>
    <p:sldId id="1524" r:id="rId12"/>
    <p:sldId id="1523" r:id="rId13"/>
    <p:sldId id="1525" r:id="rId14"/>
    <p:sldId id="1526" r:id="rId15"/>
    <p:sldId id="1528" r:id="rId16"/>
    <p:sldId id="1529" r:id="rId17"/>
    <p:sldId id="1530" r:id="rId18"/>
    <p:sldId id="1510" r:id="rId19"/>
    <p:sldId id="1531" r:id="rId20"/>
    <p:sldId id="1513" r:id="rId21"/>
    <p:sldId id="1480" r:id="rId22"/>
    <p:sldId id="1514" r:id="rId23"/>
    <p:sldId id="1515" r:id="rId24"/>
    <p:sldId id="1532" r:id="rId25"/>
    <p:sldId id="1516" r:id="rId26"/>
    <p:sldId id="886" r:id="rId27"/>
    <p:sldId id="1517" r:id="rId28"/>
    <p:sldId id="1535" r:id="rId29"/>
    <p:sldId id="1518" r:id="rId30"/>
    <p:sldId id="1519" r:id="rId31"/>
    <p:sldId id="1552" r:id="rId32"/>
    <p:sldId id="1520" r:id="rId33"/>
    <p:sldId id="1521" r:id="rId34"/>
    <p:sldId id="1522" r:id="rId35"/>
    <p:sldId id="1538" r:id="rId36"/>
    <p:sldId id="1539" r:id="rId37"/>
    <p:sldId id="1540" r:id="rId38"/>
    <p:sldId id="1542" r:id="rId39"/>
    <p:sldId id="1541" r:id="rId40"/>
    <p:sldId id="1543" r:id="rId41"/>
    <p:sldId id="1544" r:id="rId42"/>
    <p:sldId id="1545" r:id="rId43"/>
    <p:sldId id="1547" r:id="rId44"/>
    <p:sldId id="1548" r:id="rId45"/>
    <p:sldId id="1577" r:id="rId46"/>
    <p:sldId id="1581" r:id="rId47"/>
    <p:sldId id="1549" r:id="rId48"/>
    <p:sldId id="1551" r:id="rId49"/>
    <p:sldId id="1550" r:id="rId50"/>
    <p:sldId id="1537" r:id="rId51"/>
    <p:sldId id="1553" r:id="rId52"/>
    <p:sldId id="1554" r:id="rId53"/>
    <p:sldId id="1555" r:id="rId54"/>
    <p:sldId id="1556" r:id="rId55"/>
    <p:sldId id="1557" r:id="rId56"/>
    <p:sldId id="1560" r:id="rId57"/>
    <p:sldId id="1559" r:id="rId58"/>
    <p:sldId id="1565" r:id="rId59"/>
    <p:sldId id="1562" r:id="rId60"/>
    <p:sldId id="1566" r:id="rId61"/>
    <p:sldId id="1567" r:id="rId62"/>
    <p:sldId id="1570" r:id="rId63"/>
    <p:sldId id="1569" r:id="rId64"/>
    <p:sldId id="1572" r:id="rId65"/>
    <p:sldId id="1575" r:id="rId66"/>
    <p:sldId id="1571" r:id="rId67"/>
    <p:sldId id="1573" r:id="rId68"/>
    <p:sldId id="1574" r:id="rId69"/>
    <p:sldId id="1576" r:id="rId70"/>
    <p:sldId id="1563" r:id="rId71"/>
    <p:sldId id="1578" r:id="rId72"/>
    <p:sldId id="1579" r:id="rId73"/>
    <p:sldId id="1580" r:id="rId74"/>
    <p:sldId id="1564" r:id="rId75"/>
    <p:sldId id="1558" r:id="rId76"/>
    <p:sldId id="1010" r:id="rId77"/>
    <p:sldId id="977" r:id="rId78"/>
    <p:sldId id="1025" r:id="rId79"/>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Introduction" id="{AA88F21D-E47B-41DA-8481-9796008FDC18}">
          <p14:sldIdLst>
            <p14:sldId id="618"/>
          </p14:sldIdLst>
        </p14:section>
        <p14:section name="Session 1" id="{994AD256-C0D8-0741-9796-3081A064545F}">
          <p14:sldIdLst>
            <p14:sldId id="1505"/>
            <p14:sldId id="880"/>
            <p14:sldId id="1273"/>
            <p14:sldId id="1064"/>
            <p14:sldId id="1506"/>
            <p14:sldId id="1507"/>
            <p14:sldId id="885"/>
            <p14:sldId id="1508"/>
            <p14:sldId id="1524"/>
            <p14:sldId id="1523"/>
            <p14:sldId id="1525"/>
            <p14:sldId id="1526"/>
            <p14:sldId id="1528"/>
            <p14:sldId id="1529"/>
            <p14:sldId id="1530"/>
            <p14:sldId id="1510"/>
            <p14:sldId id="1531"/>
            <p14:sldId id="1513"/>
            <p14:sldId id="1480"/>
            <p14:sldId id="1514"/>
            <p14:sldId id="1515"/>
            <p14:sldId id="1532"/>
            <p14:sldId id="1516"/>
            <p14:sldId id="886"/>
            <p14:sldId id="1517"/>
            <p14:sldId id="1535"/>
            <p14:sldId id="1518"/>
            <p14:sldId id="1519"/>
            <p14:sldId id="1552"/>
            <p14:sldId id="1520"/>
            <p14:sldId id="1521"/>
            <p14:sldId id="1522"/>
          </p14:sldIdLst>
        </p14:section>
        <p14:section name="Session 2" id="{0B540202-6231-42E2-8119-E92026B0D74D}">
          <p14:sldIdLst>
            <p14:sldId id="1538"/>
            <p14:sldId id="1539"/>
            <p14:sldId id="1540"/>
            <p14:sldId id="1542"/>
            <p14:sldId id="1541"/>
            <p14:sldId id="1543"/>
            <p14:sldId id="1544"/>
            <p14:sldId id="1545"/>
            <p14:sldId id="1547"/>
            <p14:sldId id="1548"/>
            <p14:sldId id="1577"/>
            <p14:sldId id="1581"/>
            <p14:sldId id="1549"/>
            <p14:sldId id="1551"/>
            <p14:sldId id="1550"/>
            <p14:sldId id="1537"/>
            <p14:sldId id="1553"/>
            <p14:sldId id="1554"/>
            <p14:sldId id="1555"/>
            <p14:sldId id="1556"/>
          </p14:sldIdLst>
        </p14:section>
        <p14:section name="Session 3" id="{BB56F996-1D26-4055-9F7A-A598409CC15C}">
          <p14:sldIdLst>
            <p14:sldId id="1557"/>
            <p14:sldId id="1560"/>
            <p14:sldId id="1559"/>
            <p14:sldId id="1565"/>
            <p14:sldId id="1562"/>
            <p14:sldId id="1566"/>
            <p14:sldId id="1567"/>
            <p14:sldId id="1570"/>
            <p14:sldId id="1569"/>
            <p14:sldId id="1572"/>
            <p14:sldId id="1575"/>
            <p14:sldId id="1571"/>
            <p14:sldId id="1573"/>
            <p14:sldId id="1574"/>
            <p14:sldId id="1576"/>
            <p14:sldId id="1563"/>
            <p14:sldId id="1578"/>
            <p14:sldId id="1579"/>
            <p14:sldId id="1580"/>
            <p14:sldId id="1564"/>
            <p14:sldId id="1558"/>
          </p14:sldIdLst>
        </p14:section>
        <p14:section name="Documentation" id="{6E26CB77-ACCF-8242-83D0-157CD4C532DD}">
          <p14:sldIdLst>
            <p14:sldId id="1010"/>
            <p14:sldId id="977"/>
            <p14:sldId id="10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De Agostini" initials="PDA"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FF0000"/>
    <a:srgbClr val="96969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061" autoAdjust="0"/>
    <p:restoredTop sz="91644" autoAdjust="0"/>
  </p:normalViewPr>
  <p:slideViewPr>
    <p:cSldViewPr>
      <p:cViewPr varScale="1">
        <p:scale>
          <a:sx n="78" d="100"/>
          <a:sy n="78" d="100"/>
        </p:scale>
        <p:origin x="1013" y="7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843"/>
    </p:cViewPr>
  </p:sorterViewPr>
  <p:notesViewPr>
    <p:cSldViewPr>
      <p:cViewPr varScale="1">
        <p:scale>
          <a:sx n="74" d="100"/>
          <a:sy n="74" d="100"/>
        </p:scale>
        <p:origin x="-1968" y="-96"/>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7587" name="Rectangle 3"/>
          <p:cNvSpPr>
            <a:spLocks noGrp="1" noChangeArrowheads="1"/>
          </p:cNvSpPr>
          <p:nvPr>
            <p:ph type="dt" sz="quarter"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67588" name="Rectangle 4"/>
          <p:cNvSpPr>
            <a:spLocks noGrp="1" noChangeArrowheads="1"/>
          </p:cNvSpPr>
          <p:nvPr>
            <p:ph type="ftr" sz="quarter" idx="2"/>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7589" name="Rectangle 5"/>
          <p:cNvSpPr>
            <a:spLocks noGrp="1" noChangeArrowheads="1"/>
          </p:cNvSpPr>
          <p:nvPr>
            <p:ph type="sldNum" sz="quarter" idx="3"/>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A065B01C-94C0-42BB-9228-641AF899031C}" type="slidenum">
              <a:rPr lang="en-GB"/>
              <a:pPr>
                <a:defRPr/>
              </a:pPr>
              <a:t>‹#›</a:t>
            </a:fld>
            <a:endParaRPr lang="en-GB"/>
          </a:p>
        </p:txBody>
      </p:sp>
    </p:spTree>
    <p:extLst>
      <p:ext uri="{BB962C8B-B14F-4D97-AF65-F5344CB8AC3E}">
        <p14:creationId xmlns:p14="http://schemas.microsoft.com/office/powerpoint/2010/main" val="2959000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defRPr sz="1300">
                <a:latin typeface="Arial" charset="0"/>
                <a:cs typeface="+mn-cs"/>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lvl1pPr algn="r">
              <a:defRPr sz="1300">
                <a:latin typeface="Arial" charset="0"/>
                <a:cs typeface="+mn-cs"/>
              </a:defRPr>
            </a:lvl1pPr>
          </a:lstStyle>
          <a:p>
            <a:pPr>
              <a:defRPr/>
            </a:pPr>
            <a:endParaRPr lang="en-GB"/>
          </a:p>
        </p:txBody>
      </p:sp>
      <p:sp>
        <p:nvSpPr>
          <p:cNvPr id="132100" name="Rectangle 4"/>
          <p:cNvSpPr>
            <a:spLocks noGrp="1" noRot="1" noChangeAspect="1" noChangeArrowheads="1" noTextEdit="1"/>
          </p:cNvSpPr>
          <p:nvPr>
            <p:ph type="sldImg" idx="2"/>
          </p:nvPr>
        </p:nvSpPr>
        <p:spPr bwMode="auto">
          <a:xfrm>
            <a:off x="993775" y="768350"/>
            <a:ext cx="5111750" cy="3833813"/>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5457" tIns="47727" rIns="95457" bIns="4772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defRPr sz="1300">
                <a:latin typeface="Arial" charset="0"/>
                <a:cs typeface="+mn-cs"/>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5457" tIns="47727" rIns="95457" bIns="47727" numCol="1" anchor="b" anchorCtr="0" compatLnSpc="1">
            <a:prstTxWarp prst="textNoShape">
              <a:avLst/>
            </a:prstTxWarp>
          </a:bodyPr>
          <a:lstStyle>
            <a:lvl1pPr algn="r">
              <a:defRPr sz="1300">
                <a:latin typeface="Arial" charset="0"/>
                <a:cs typeface="+mn-cs"/>
              </a:defRPr>
            </a:lvl1pPr>
          </a:lstStyle>
          <a:p>
            <a:pPr>
              <a:defRPr/>
            </a:pPr>
            <a:fld id="{8B57A208-2395-4CE5-B8DD-E090FAB23FFD}" type="slidenum">
              <a:rPr lang="en-GB"/>
              <a:pPr>
                <a:defRPr/>
              </a:pPr>
              <a:t>‹#›</a:t>
            </a:fld>
            <a:endParaRPr lang="en-GB"/>
          </a:p>
        </p:txBody>
      </p:sp>
    </p:spTree>
    <p:extLst>
      <p:ext uri="{BB962C8B-B14F-4D97-AF65-F5344CB8AC3E}">
        <p14:creationId xmlns:p14="http://schemas.microsoft.com/office/powerpoint/2010/main" val="17931729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B175C0B5-5FF6-4B36-BF3F-393C75A4A8E4}" type="slidenum">
              <a:rPr lang="en-GB" smtClean="0"/>
              <a:pPr/>
              <a:t>1</a:t>
            </a:fld>
            <a:endParaRPr lang="en-GB"/>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29</a:t>
            </a:fld>
            <a:endParaRPr lang="en-GB"/>
          </a:p>
        </p:txBody>
      </p:sp>
    </p:spTree>
    <p:extLst>
      <p:ext uri="{BB962C8B-B14F-4D97-AF65-F5344CB8AC3E}">
        <p14:creationId xmlns:p14="http://schemas.microsoft.com/office/powerpoint/2010/main" val="2731033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31</a:t>
            </a:fld>
            <a:endParaRPr lang="en-GB"/>
          </a:p>
        </p:txBody>
      </p:sp>
    </p:spTree>
    <p:extLst>
      <p:ext uri="{BB962C8B-B14F-4D97-AF65-F5344CB8AC3E}">
        <p14:creationId xmlns:p14="http://schemas.microsoft.com/office/powerpoint/2010/main" val="79686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37</a:t>
            </a:fld>
            <a:endParaRPr lang="en-GB"/>
          </a:p>
        </p:txBody>
      </p:sp>
    </p:spTree>
    <p:extLst>
      <p:ext uri="{BB962C8B-B14F-4D97-AF65-F5344CB8AC3E}">
        <p14:creationId xmlns:p14="http://schemas.microsoft.com/office/powerpoint/2010/main" val="3597400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39</a:t>
            </a:fld>
            <a:endParaRPr lang="en-GB"/>
          </a:p>
        </p:txBody>
      </p:sp>
    </p:spTree>
    <p:extLst>
      <p:ext uri="{BB962C8B-B14F-4D97-AF65-F5344CB8AC3E}">
        <p14:creationId xmlns:p14="http://schemas.microsoft.com/office/powerpoint/2010/main" val="42960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40</a:t>
            </a:fld>
            <a:endParaRPr lang="en-GB"/>
          </a:p>
        </p:txBody>
      </p:sp>
    </p:spTree>
    <p:extLst>
      <p:ext uri="{BB962C8B-B14F-4D97-AF65-F5344CB8AC3E}">
        <p14:creationId xmlns:p14="http://schemas.microsoft.com/office/powerpoint/2010/main" val="651864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41</a:t>
            </a:fld>
            <a:endParaRPr lang="en-GB"/>
          </a:p>
        </p:txBody>
      </p:sp>
    </p:spTree>
    <p:extLst>
      <p:ext uri="{BB962C8B-B14F-4D97-AF65-F5344CB8AC3E}">
        <p14:creationId xmlns:p14="http://schemas.microsoft.com/office/powerpoint/2010/main" val="91708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42</a:t>
            </a:fld>
            <a:endParaRPr lang="en-GB"/>
          </a:p>
        </p:txBody>
      </p:sp>
    </p:spTree>
    <p:extLst>
      <p:ext uri="{BB962C8B-B14F-4D97-AF65-F5344CB8AC3E}">
        <p14:creationId xmlns:p14="http://schemas.microsoft.com/office/powerpoint/2010/main" val="911828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43</a:t>
            </a:fld>
            <a:endParaRPr lang="en-GB"/>
          </a:p>
        </p:txBody>
      </p:sp>
    </p:spTree>
    <p:extLst>
      <p:ext uri="{BB962C8B-B14F-4D97-AF65-F5344CB8AC3E}">
        <p14:creationId xmlns:p14="http://schemas.microsoft.com/office/powerpoint/2010/main" val="1233774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44</a:t>
            </a:fld>
            <a:endParaRPr lang="en-GB"/>
          </a:p>
        </p:txBody>
      </p:sp>
    </p:spTree>
    <p:extLst>
      <p:ext uri="{BB962C8B-B14F-4D97-AF65-F5344CB8AC3E}">
        <p14:creationId xmlns:p14="http://schemas.microsoft.com/office/powerpoint/2010/main" val="660591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45</a:t>
            </a:fld>
            <a:endParaRPr lang="en-GB"/>
          </a:p>
        </p:txBody>
      </p:sp>
    </p:spTree>
    <p:extLst>
      <p:ext uri="{BB962C8B-B14F-4D97-AF65-F5344CB8AC3E}">
        <p14:creationId xmlns:p14="http://schemas.microsoft.com/office/powerpoint/2010/main" val="369336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5</a:t>
            </a:fld>
            <a:endParaRPr lang="en-GB"/>
          </a:p>
        </p:txBody>
      </p:sp>
    </p:spTree>
    <p:extLst>
      <p:ext uri="{BB962C8B-B14F-4D97-AF65-F5344CB8AC3E}">
        <p14:creationId xmlns:p14="http://schemas.microsoft.com/office/powerpoint/2010/main" val="3852545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47</a:t>
            </a:fld>
            <a:endParaRPr lang="en-GB"/>
          </a:p>
        </p:txBody>
      </p:sp>
    </p:spTree>
    <p:extLst>
      <p:ext uri="{BB962C8B-B14F-4D97-AF65-F5344CB8AC3E}">
        <p14:creationId xmlns:p14="http://schemas.microsoft.com/office/powerpoint/2010/main" val="840363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48</a:t>
            </a:fld>
            <a:endParaRPr lang="en-GB"/>
          </a:p>
        </p:txBody>
      </p:sp>
    </p:spTree>
    <p:extLst>
      <p:ext uri="{BB962C8B-B14F-4D97-AF65-F5344CB8AC3E}">
        <p14:creationId xmlns:p14="http://schemas.microsoft.com/office/powerpoint/2010/main" val="3003500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51</a:t>
            </a:fld>
            <a:endParaRPr lang="en-GB"/>
          </a:p>
        </p:txBody>
      </p:sp>
    </p:spTree>
    <p:extLst>
      <p:ext uri="{BB962C8B-B14F-4D97-AF65-F5344CB8AC3E}">
        <p14:creationId xmlns:p14="http://schemas.microsoft.com/office/powerpoint/2010/main" val="4110601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53</a:t>
            </a:fld>
            <a:endParaRPr lang="en-GB"/>
          </a:p>
        </p:txBody>
      </p:sp>
    </p:spTree>
    <p:extLst>
      <p:ext uri="{BB962C8B-B14F-4D97-AF65-F5344CB8AC3E}">
        <p14:creationId xmlns:p14="http://schemas.microsoft.com/office/powerpoint/2010/main" val="2862148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Loop stops when fiscal balance (revenues minus spending) differs from the fiscal balance of the baseline scenario by less than a % threshold. It is based on variables defined in the previous policy 46 </a:t>
            </a:r>
            <a:r>
              <a:rPr lang="en-GB" sz="1200" dirty="0" err="1"/>
              <a:t>fiscaltotals_uk</a:t>
            </a:r>
            <a:r>
              <a:rPr lang="en-GB" sz="1200" dirty="0"/>
              <a:t>.</a:t>
            </a: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64</a:t>
            </a:fld>
            <a:endParaRPr lang="en-GB"/>
          </a:p>
        </p:txBody>
      </p:sp>
    </p:spTree>
    <p:extLst>
      <p:ext uri="{BB962C8B-B14F-4D97-AF65-F5344CB8AC3E}">
        <p14:creationId xmlns:p14="http://schemas.microsoft.com/office/powerpoint/2010/main" val="473549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Loop stops when fiscal balance (revenues minus spending) differs from the fiscal balance of the baseline scenario by less than a % threshold. It is based on variables defined in the previous policy 46 </a:t>
            </a:r>
            <a:r>
              <a:rPr lang="en-GB" sz="1200" dirty="0" err="1"/>
              <a:t>fiscaltotals_uk</a:t>
            </a:r>
            <a:r>
              <a:rPr lang="en-GB" sz="1200" dirty="0"/>
              <a:t>.</a:t>
            </a: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65</a:t>
            </a:fld>
            <a:endParaRPr lang="en-GB"/>
          </a:p>
        </p:txBody>
      </p:sp>
    </p:spTree>
    <p:extLst>
      <p:ext uri="{BB962C8B-B14F-4D97-AF65-F5344CB8AC3E}">
        <p14:creationId xmlns:p14="http://schemas.microsoft.com/office/powerpoint/2010/main" val="4157725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66</a:t>
            </a:fld>
            <a:endParaRPr lang="en-GB"/>
          </a:p>
        </p:txBody>
      </p:sp>
    </p:spTree>
    <p:extLst>
      <p:ext uri="{BB962C8B-B14F-4D97-AF65-F5344CB8AC3E}">
        <p14:creationId xmlns:p14="http://schemas.microsoft.com/office/powerpoint/2010/main" val="3373619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67</a:t>
            </a:fld>
            <a:endParaRPr lang="en-GB"/>
          </a:p>
        </p:txBody>
      </p:sp>
    </p:spTree>
    <p:extLst>
      <p:ext uri="{BB962C8B-B14F-4D97-AF65-F5344CB8AC3E}">
        <p14:creationId xmlns:p14="http://schemas.microsoft.com/office/powerpoint/2010/main" val="2113329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i="1"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68</a:t>
            </a:fld>
            <a:endParaRPr lang="en-GB"/>
          </a:p>
        </p:txBody>
      </p:sp>
    </p:spTree>
    <p:extLst>
      <p:ext uri="{BB962C8B-B14F-4D97-AF65-F5344CB8AC3E}">
        <p14:creationId xmlns:p14="http://schemas.microsoft.com/office/powerpoint/2010/main" val="3958698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a typeface="Calibri" panose="020F0502020204030204" pitchFamily="34" charset="0"/>
              </a:rPr>
              <a:t>The only way to be sure if a run has converged is to check in the output file that </a:t>
            </a:r>
            <a:r>
              <a:rPr lang="en-GB" sz="1200" dirty="0" err="1">
                <a:ea typeface="Calibri" panose="020F0502020204030204" pitchFamily="34" charset="0"/>
              </a:rPr>
              <a:t>loopcount_revneutral</a:t>
            </a:r>
            <a:r>
              <a:rPr lang="en-GB" sz="1200" dirty="0">
                <a:ea typeface="Calibri" panose="020F0502020204030204" pitchFamily="34" charset="0"/>
              </a:rPr>
              <a:t> (</a:t>
            </a:r>
            <a:r>
              <a:rPr lang="en-GB" sz="1200" dirty="0" err="1">
                <a:ea typeface="Calibri" panose="020F0502020204030204" pitchFamily="34" charset="0"/>
              </a:rPr>
              <a:t>ie</a:t>
            </a:r>
            <a:r>
              <a:rPr lang="en-GB" sz="1200" dirty="0">
                <a:ea typeface="Calibri" panose="020F0502020204030204" pitchFamily="34" charset="0"/>
              </a:rPr>
              <a:t> the number of runs) is less than 20, but one can often guess from the Stats Presenter output, by running it as a reform scenario with baseline UK_2020precovid19 whether there has been convergence by whether in the Difference to base column the numbers for Government revenue through taxes and National Insurance contributions and for Government expenditure on benefits and tax credits are close to each other. </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70</a:t>
            </a:fld>
            <a:endParaRPr lang="en-GB"/>
          </a:p>
        </p:txBody>
      </p:sp>
    </p:spTree>
    <p:extLst>
      <p:ext uri="{BB962C8B-B14F-4D97-AF65-F5344CB8AC3E}">
        <p14:creationId xmlns:p14="http://schemas.microsoft.com/office/powerpoint/2010/main" val="153075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6</a:t>
            </a:fld>
            <a:endParaRPr lang="en-GB"/>
          </a:p>
        </p:txBody>
      </p:sp>
    </p:spTree>
    <p:extLst>
      <p:ext uri="{BB962C8B-B14F-4D97-AF65-F5344CB8AC3E}">
        <p14:creationId xmlns:p14="http://schemas.microsoft.com/office/powerpoint/2010/main" val="141314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a typeface="Calibri" panose="020F0502020204030204" pitchFamily="34" charset="0"/>
              </a:rPr>
              <a:t>The only way to be sure if a run has converged is to check in the output file that </a:t>
            </a:r>
            <a:r>
              <a:rPr lang="en-GB" sz="1200" dirty="0" err="1">
                <a:ea typeface="Calibri" panose="020F0502020204030204" pitchFamily="34" charset="0"/>
              </a:rPr>
              <a:t>loopcount_revneutral</a:t>
            </a:r>
            <a:r>
              <a:rPr lang="en-GB" sz="1200" dirty="0">
                <a:ea typeface="Calibri" panose="020F0502020204030204" pitchFamily="34" charset="0"/>
              </a:rPr>
              <a:t> (</a:t>
            </a:r>
            <a:r>
              <a:rPr lang="en-GB" sz="1200" dirty="0" err="1">
                <a:ea typeface="Calibri" panose="020F0502020204030204" pitchFamily="34" charset="0"/>
              </a:rPr>
              <a:t>ie</a:t>
            </a:r>
            <a:r>
              <a:rPr lang="en-GB" sz="1200" dirty="0">
                <a:ea typeface="Calibri" panose="020F0502020204030204" pitchFamily="34" charset="0"/>
              </a:rPr>
              <a:t> the number of runs) is less than 20, but one can often guess from the Stats Presenter output, by running it as a reform scenario with baseline UK_2020precovid19 whether there has been convergence by whether in the Difference to base column the numbers for Government revenue through taxes and National Insurance contributions and for Government expenditure on benefits and tax credits are close to each other. </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71</a:t>
            </a:fld>
            <a:endParaRPr lang="en-GB"/>
          </a:p>
        </p:txBody>
      </p:sp>
    </p:spTree>
    <p:extLst>
      <p:ext uri="{BB962C8B-B14F-4D97-AF65-F5344CB8AC3E}">
        <p14:creationId xmlns:p14="http://schemas.microsoft.com/office/powerpoint/2010/main" val="3752610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E32BC81D-C3B4-4FD2-B754-36C9A1BD7E7E}" type="slidenum">
              <a:rPr lang="en-GB" smtClean="0"/>
              <a:pPr/>
              <a:t>77</a:t>
            </a:fld>
            <a:endParaRPr lang="en-GB"/>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362079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After contrib. and non-sim. benefits (no effect on them)</a:t>
            </a:r>
          </a:p>
          <a:p>
            <a:r>
              <a:rPr lang="en-GB" sz="1200" dirty="0"/>
              <a:t>Before other benefits (may have an impact on eligibility and level paid)</a:t>
            </a:r>
          </a:p>
          <a:p>
            <a:r>
              <a:rPr lang="en-GB" sz="1200" dirty="0"/>
              <a:t>Before personal income tax (line 32) as BI may have impact on taxable income and we may want to make tax rates vary according to the level of BI</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8</a:t>
            </a:fld>
            <a:endParaRPr lang="en-GB"/>
          </a:p>
        </p:txBody>
      </p:sp>
    </p:spTree>
    <p:extLst>
      <p:ext uri="{BB962C8B-B14F-4D97-AF65-F5344CB8AC3E}">
        <p14:creationId xmlns:p14="http://schemas.microsoft.com/office/powerpoint/2010/main" val="85895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Will see in more detail in Session 2</a:t>
            </a:r>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11</a:t>
            </a:fld>
            <a:endParaRPr lang="en-GB"/>
          </a:p>
        </p:txBody>
      </p:sp>
    </p:spTree>
    <p:extLst>
      <p:ext uri="{BB962C8B-B14F-4D97-AF65-F5344CB8AC3E}">
        <p14:creationId xmlns:p14="http://schemas.microsoft.com/office/powerpoint/2010/main" val="326550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25</a:t>
            </a:fld>
            <a:endParaRPr lang="en-GB"/>
          </a:p>
        </p:txBody>
      </p:sp>
    </p:spTree>
    <p:extLst>
      <p:ext uri="{BB962C8B-B14F-4D97-AF65-F5344CB8AC3E}">
        <p14:creationId xmlns:p14="http://schemas.microsoft.com/office/powerpoint/2010/main" val="1000620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26</a:t>
            </a:fld>
            <a:endParaRPr lang="en-GB"/>
          </a:p>
        </p:txBody>
      </p:sp>
    </p:spTree>
    <p:extLst>
      <p:ext uri="{BB962C8B-B14F-4D97-AF65-F5344CB8AC3E}">
        <p14:creationId xmlns:p14="http://schemas.microsoft.com/office/powerpoint/2010/main" val="3223932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27</a:t>
            </a:fld>
            <a:endParaRPr lang="en-GB"/>
          </a:p>
        </p:txBody>
      </p:sp>
    </p:spTree>
    <p:extLst>
      <p:ext uri="{BB962C8B-B14F-4D97-AF65-F5344CB8AC3E}">
        <p14:creationId xmlns:p14="http://schemas.microsoft.com/office/powerpoint/2010/main" val="400634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B57A208-2395-4CE5-B8DD-E090FAB23FFD}" type="slidenum">
              <a:rPr lang="en-GB" smtClean="0"/>
              <a:pPr>
                <a:defRPr/>
              </a:pPr>
              <a:t>28</a:t>
            </a:fld>
            <a:endParaRPr lang="en-GB"/>
          </a:p>
        </p:txBody>
      </p:sp>
    </p:spTree>
    <p:extLst>
      <p:ext uri="{BB962C8B-B14F-4D97-AF65-F5344CB8AC3E}">
        <p14:creationId xmlns:p14="http://schemas.microsoft.com/office/powerpoint/2010/main" val="200866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712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795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414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58931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1934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1231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extLst>
      <p:ext uri="{BB962C8B-B14F-4D97-AF65-F5344CB8AC3E}">
        <p14:creationId xmlns:p14="http://schemas.microsoft.com/office/powerpoint/2010/main" val="851806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A8FB8-C411-4B7B-B8DF-3C88CBE8C9E0}"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2912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a:solidFill>
                  <a:schemeClr val="tx1"/>
                </a:solidFill>
              </a:defRPr>
            </a:lvl1pPr>
            <a:lvl2pPr>
              <a:buClr>
                <a:srgbClr val="0070C0"/>
              </a:buClr>
              <a:defRPr>
                <a:solidFill>
                  <a:schemeClr val="tx1"/>
                </a:solidFill>
              </a:defRPr>
            </a:lvl2pPr>
            <a:lvl3pPr>
              <a:buClr>
                <a:srgbClr val="0070C0"/>
              </a:buClr>
              <a:defRPr>
                <a:solidFill>
                  <a:schemeClr val="tx1"/>
                </a:solidFill>
              </a:defRPr>
            </a:lvl3pPr>
            <a:lvl4pPr>
              <a:buClr>
                <a:srgbClr val="0070C0"/>
              </a:buClr>
              <a:defRPr>
                <a:solidFill>
                  <a:schemeClr val="tx1"/>
                </a:solidFill>
              </a:defRPr>
            </a:lvl4pPr>
            <a:lvl5pPr>
              <a:buClr>
                <a:srgbClr val="0070C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828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268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buClr>
                <a:srgbClr val="0070C0"/>
              </a:buClr>
              <a:buSzPct val="140000"/>
              <a:defRPr>
                <a:solidFill>
                  <a:schemeClr val="tx1"/>
                </a:solidFill>
              </a:defRPr>
            </a:lvl1pPr>
            <a:lvl2pPr>
              <a:buClr>
                <a:srgbClr val="0070C0"/>
              </a:buClr>
              <a:defRPr>
                <a:solidFill>
                  <a:schemeClr val="tx1"/>
                </a:solidFill>
              </a:defRPr>
            </a:lvl2pPr>
            <a:lvl3pPr>
              <a:buClr>
                <a:srgbClr val="0070C0"/>
              </a:buClr>
              <a:defRPr>
                <a:solidFill>
                  <a:schemeClr val="tx1"/>
                </a:solidFill>
              </a:defRPr>
            </a:lvl3pPr>
            <a:lvl4pPr>
              <a:buClr>
                <a:srgbClr val="0070C0"/>
              </a:buClr>
              <a:defRPr>
                <a:solidFill>
                  <a:schemeClr val="tx1"/>
                </a:solidFill>
              </a:defRPr>
            </a:lvl4pPr>
            <a:lvl5pPr>
              <a:buClr>
                <a:srgbClr val="0070C0"/>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1237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26406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2473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8423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03562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666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9848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3353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13668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217"/>
            <a:ext cx="4649537" cy="1143000"/>
          </a:xfrm>
        </p:spPr>
        <p:txBody>
          <a:bodyPr anchor="t"/>
          <a:lstStyle>
            <a:lvl1pPr>
              <a:lnSpc>
                <a:spcPct val="80000"/>
              </a:lnSpc>
              <a:defRPr>
                <a:solidFill>
                  <a:srgbClr val="0070C0"/>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2372896"/>
            <a:ext cx="8232273" cy="3085430"/>
          </a:xfrm>
        </p:spPr>
        <p:txBody>
          <a:bodyPr anchor="t"/>
          <a:lstStyle>
            <a:lvl1pPr>
              <a:defRPr>
                <a:solidFill>
                  <a:schemeClr val="tx1"/>
                </a:solidFill>
              </a:defRPr>
            </a:lvl1pPr>
          </a:lstStyle>
          <a:p>
            <a:pPr lvl="0"/>
            <a:r>
              <a:rPr lang="en-GB" dirty="0"/>
              <a:t>Click to edit Master text styles</a:t>
            </a:r>
            <a:endParaRPr lang="en-US" dirty="0"/>
          </a:p>
        </p:txBody>
      </p:sp>
      <p:sp>
        <p:nvSpPr>
          <p:cNvPr id="6" name="Picture Placeholder 2"/>
          <p:cNvSpPr>
            <a:spLocks noGrp="1"/>
          </p:cNvSpPr>
          <p:nvPr>
            <p:ph type="pic" idx="11" hasCustomPrompt="1"/>
          </p:nvPr>
        </p:nvSpPr>
        <p:spPr>
          <a:xfrm>
            <a:off x="6878052" y="5872453"/>
            <a:ext cx="1811421" cy="808791"/>
          </a:xfrm>
        </p:spPr>
        <p:txBody>
          <a:bodyPr anchor="b">
            <a:normAutofit/>
          </a:bodyPr>
          <a:lstStyle>
            <a:lvl1pPr marL="0" indent="0" algn="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Partnership logo</a:t>
            </a:r>
          </a:p>
        </p:txBody>
      </p:sp>
      <p:sp>
        <p:nvSpPr>
          <p:cNvPr id="5"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1915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7" name="Title 6"/>
          <p:cNvSpPr>
            <a:spLocks noGrp="1"/>
          </p:cNvSpPr>
          <p:nvPr>
            <p:ph type="title"/>
          </p:nvPr>
        </p:nvSpPr>
        <p:spPr>
          <a:xfrm>
            <a:off x="428596" y="2500306"/>
            <a:ext cx="8229600" cy="1371600"/>
          </a:xfrm>
        </p:spPr>
        <p:txBody>
          <a:bodyPr/>
          <a:lstStyle>
            <a:lvl1pPr algn="ctr">
              <a:defRPr/>
            </a:lvl1pPr>
          </a:lstStyle>
          <a:p>
            <a:r>
              <a:rPr lang="en-US" dirty="0"/>
              <a:t>Click to edit Master title style</a:t>
            </a:r>
            <a:endParaRPr lang="en-GB" dirty="0"/>
          </a:p>
        </p:txBody>
      </p:sp>
      <p:sp>
        <p:nvSpPr>
          <p:cNvPr id="3"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2934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305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p:cNvSpPr>
            <a:spLocks noGrp="1"/>
          </p:cNvSpPr>
          <p:nvPr>
            <p:ph type="title"/>
          </p:nvPr>
        </p:nvSpPr>
        <p:spPr/>
        <p:txBody>
          <a:bodyPr/>
          <a:lstStyle/>
          <a:p>
            <a:r>
              <a:rPr lang="en-US" dirty="0"/>
              <a:t>Click to edit Master title style</a:t>
            </a:r>
            <a:endParaRPr lang="en-GB" dirty="0"/>
          </a:p>
        </p:txBody>
      </p:sp>
      <p:sp>
        <p:nvSpPr>
          <p:cNvPr id="4"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49049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3893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490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3989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5669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55514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8A8FB8-C411-4B7B-B8DF-3C88CBE8C9E0}"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04078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2.png"/><Relationship Id="rId2" Type="http://schemas.openxmlformats.org/officeDocument/2006/relationships/slideLayout" Target="../slideLayouts/slideLayout18.xml"/><Relationship Id="rId16"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9549EB-0E43-4A6D-90F8-A1E9C2357DF4}"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2" name="Picture 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277182" y="6276554"/>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6EF43DB-CD17-4A54-A355-74F046A822F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305079" y="6245560"/>
            <a:ext cx="1357502" cy="538238"/>
          </a:xfrm>
          <a:prstGeom prst="rect">
            <a:avLst/>
          </a:prstGeom>
        </p:spPr>
      </p:pic>
      <p:pic>
        <p:nvPicPr>
          <p:cNvPr id="14" name="Picture 13">
            <a:extLst>
              <a:ext uri="{FF2B5EF4-FFF2-40B4-BE49-F238E27FC236}">
                <a16:creationId xmlns:a16="http://schemas.microsoft.com/office/drawing/2014/main" id="{616CB87A-45E8-427E-BB3B-517CD8C534D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46559" y="6316248"/>
            <a:ext cx="1640926" cy="353111"/>
          </a:xfrm>
          <a:prstGeom prst="rect">
            <a:avLst/>
          </a:prstGeom>
        </p:spPr>
      </p:pic>
    </p:spTree>
    <p:extLst>
      <p:ext uri="{BB962C8B-B14F-4D97-AF65-F5344CB8AC3E}">
        <p14:creationId xmlns:p14="http://schemas.microsoft.com/office/powerpoint/2010/main" val="388364962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23" r:id="rId15"/>
    <p:sldLayoutId id="2147483727" r:id="rId16"/>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C9549EB-0E43-4A6D-90F8-A1E9C2357DF4}" type="slidenum">
              <a:rPr kumimoji="0" lang="en-GB"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12"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77182" y="6276554"/>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6EF43DB-CD17-4A54-A355-74F046A822F5}"/>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05079" y="6245560"/>
            <a:ext cx="1357502" cy="538238"/>
          </a:xfrm>
          <a:prstGeom prst="rect">
            <a:avLst/>
          </a:prstGeom>
        </p:spPr>
      </p:pic>
      <p:pic>
        <p:nvPicPr>
          <p:cNvPr id="14" name="Picture 13">
            <a:extLst>
              <a:ext uri="{FF2B5EF4-FFF2-40B4-BE49-F238E27FC236}">
                <a16:creationId xmlns:a16="http://schemas.microsoft.com/office/drawing/2014/main" id="{616CB87A-45E8-427E-BB3B-517CD8C534DA}"/>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46559" y="6316248"/>
            <a:ext cx="1640926" cy="353111"/>
          </a:xfrm>
          <a:prstGeom prst="rect">
            <a:avLst/>
          </a:prstGeom>
        </p:spPr>
      </p:pic>
    </p:spTree>
    <p:extLst>
      <p:ext uri="{BB962C8B-B14F-4D97-AF65-F5344CB8AC3E}">
        <p14:creationId xmlns:p14="http://schemas.microsoft.com/office/powerpoint/2010/main" val="242194300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Lst>
  <p:hf hdr="0" ftr="0" dt="0"/>
  <p:txStyles>
    <p:titleStyle>
      <a:lvl1pPr algn="ctr" defTabSz="914400" rtl="0" eaLnBrk="1" latinLnBrk="0" hangingPunct="1">
        <a:spcBef>
          <a:spcPct val="0"/>
        </a:spcBef>
        <a:buNone/>
        <a:defRPr sz="4400"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0070C0"/>
        </a:buClr>
        <a:buSzPct val="145000"/>
        <a:buFont typeface="Arial" panose="020B0604020202020204" pitchFamily="34" charset="0"/>
        <a:buChar char="•"/>
        <a:defRPr sz="3200" kern="1200">
          <a:solidFill>
            <a:sysClr val="windowText" lastClr="00000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0070C0"/>
        </a:buClr>
        <a:buSzPct val="70000"/>
        <a:buFont typeface="Courier New" panose="02070309020205020404" pitchFamily="49" charset="0"/>
        <a:buChar char="o"/>
        <a:defRPr sz="28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70C0"/>
        </a:buClr>
        <a:buSzPct val="60000"/>
        <a:buFont typeface="Wingdings" panose="05000000000000000000" pitchFamily="2" charset="2"/>
        <a:buChar char="Ø"/>
        <a:defRPr sz="24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70C0"/>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www.euromod.ac.uk/using-euromod/country-reports" TargetMode="External"/><Relationship Id="rId2" Type="http://schemas.openxmlformats.org/officeDocument/2006/relationships/hyperlink" Target="https://www.microsimulation.ac.uk/" TargetMode="External"/><Relationship Id="rId1" Type="http://schemas.openxmlformats.org/officeDocument/2006/relationships/slideLayout" Target="../slideLayouts/slideLayout2.xml"/><Relationship Id="rId6" Type="http://schemas.openxmlformats.org/officeDocument/2006/relationships/hyperlink" Target="https://www.euromod.ac.uk/publications/type/EUROMOD%20Working%20Paper%20Series" TargetMode="External"/><Relationship Id="rId5" Type="http://schemas.openxmlformats.org/officeDocument/2006/relationships/hyperlink" Target="https://www.iser.essex.ac.uk/research/publications/working-papers/cempa/cempa3-21" TargetMode="External"/><Relationship Id="rId4" Type="http://schemas.openxmlformats.org/officeDocument/2006/relationships/hyperlink" Target="https://www.microsimulation.ac.uk/ukmod/resources/"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www.iser.essex.ac.uk/research/projects/ukmod"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bg.org.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755650" y="1124744"/>
            <a:ext cx="7772400" cy="2448271"/>
          </a:xfrm>
        </p:spPr>
        <p:txBody>
          <a:bodyPr/>
          <a:lstStyle/>
          <a:p>
            <a:pPr marR="28575">
              <a:spcBef>
                <a:spcPts val="2400"/>
              </a:spcBef>
              <a:spcAft>
                <a:spcPts val="600"/>
              </a:spcAft>
            </a:pPr>
            <a:r>
              <a:rPr lang="en-GB" dirty="0"/>
              <a:t>UKMOD Basic Income training course</a:t>
            </a:r>
            <a:br>
              <a:rPr lang="en-GB" sz="3200" dirty="0"/>
            </a:br>
            <a:endParaRPr lang="en-GB" sz="2400" dirty="0"/>
          </a:p>
        </p:txBody>
      </p:sp>
      <p:sp>
        <p:nvSpPr>
          <p:cNvPr id="6147" name="Rectangle 3"/>
          <p:cNvSpPr>
            <a:spLocks noGrp="1" noChangeArrowheads="1"/>
          </p:cNvSpPr>
          <p:nvPr>
            <p:ph type="subTitle" idx="1"/>
          </p:nvPr>
        </p:nvSpPr>
        <p:spPr>
          <a:xfrm>
            <a:off x="1187624" y="3456806"/>
            <a:ext cx="6768751" cy="2348458"/>
          </a:xfrm>
        </p:spPr>
        <p:txBody>
          <a:bodyPr>
            <a:normAutofit fontScale="55000" lnSpcReduction="20000"/>
          </a:bodyPr>
          <a:lstStyle/>
          <a:p>
            <a:r>
              <a:rPr lang="en-GB" sz="3800" dirty="0">
                <a:solidFill>
                  <a:schemeClr val="tx1"/>
                </a:solidFill>
              </a:rPr>
              <a:t>Jerome De </a:t>
            </a:r>
            <a:r>
              <a:rPr lang="en-GB" sz="3800" dirty="0" err="1">
                <a:solidFill>
                  <a:schemeClr val="tx1"/>
                </a:solidFill>
              </a:rPr>
              <a:t>Henau</a:t>
            </a:r>
            <a:r>
              <a:rPr lang="en-GB" sz="3800" dirty="0">
                <a:solidFill>
                  <a:schemeClr val="tx1"/>
                </a:solidFill>
              </a:rPr>
              <a:t>, Sue Himmelweit &amp; Sara Reis</a:t>
            </a:r>
          </a:p>
          <a:p>
            <a:r>
              <a:rPr lang="en-GB" sz="2900" dirty="0">
                <a:solidFill>
                  <a:schemeClr val="tx1"/>
                </a:solidFill>
              </a:rPr>
              <a:t>Women’s Budget Group</a:t>
            </a:r>
          </a:p>
          <a:p>
            <a:r>
              <a:rPr lang="en-GB" sz="2900" dirty="0">
                <a:solidFill>
                  <a:schemeClr val="tx1"/>
                </a:solidFill>
              </a:rPr>
              <a:t>ISER, University of Essex</a:t>
            </a:r>
          </a:p>
          <a:p>
            <a:pPr eaLnBrk="1" hangingPunct="1"/>
            <a:endParaRPr lang="en-GB" sz="3800" dirty="0">
              <a:solidFill>
                <a:schemeClr val="tx1"/>
              </a:solidFill>
            </a:endParaRPr>
          </a:p>
          <a:p>
            <a:pPr eaLnBrk="1" hangingPunct="1"/>
            <a:r>
              <a:rPr lang="en-GB" sz="3800" dirty="0">
                <a:solidFill>
                  <a:schemeClr val="tx1"/>
                </a:solidFill>
              </a:rPr>
              <a:t>April 2021</a:t>
            </a:r>
          </a:p>
          <a:p>
            <a:pPr eaLnBrk="1" hangingPunct="1"/>
            <a:endParaRPr lang="en-GB" sz="3800" dirty="0">
              <a:solidFill>
                <a:schemeClr val="tx1"/>
              </a:solidFill>
            </a:endParaRPr>
          </a:p>
          <a:p>
            <a:pPr eaLnBrk="1" hangingPunct="1"/>
            <a:r>
              <a:rPr lang="en-GB" sz="3800" dirty="0">
                <a:solidFill>
                  <a:schemeClr val="tx1"/>
                </a:solidFill>
              </a:rPr>
              <a:t>Course based on UKMOD_A2.0+_BI_2021</a:t>
            </a:r>
          </a:p>
          <a:p>
            <a:pPr eaLnBrk="1" hangingPunct="1"/>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10</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Basic Income policy</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BI policy expanded</a:t>
            </a:r>
          </a:p>
          <a:p>
            <a:pPr marL="0" indent="0">
              <a:buNone/>
            </a:pPr>
            <a:endParaRPr lang="en-GB" sz="2800" dirty="0"/>
          </a:p>
          <a:p>
            <a:pPr marL="0" indent="0">
              <a:buNone/>
            </a:pPr>
            <a:endParaRPr lang="en-GB" sz="2800" dirty="0"/>
          </a:p>
          <a:p>
            <a:pPr marL="0" indent="0">
              <a:buNone/>
            </a:pPr>
            <a:endParaRPr lang="en-GB" sz="1800" dirty="0"/>
          </a:p>
        </p:txBody>
      </p:sp>
      <p:pic>
        <p:nvPicPr>
          <p:cNvPr id="8" name="Picture 7">
            <a:extLst>
              <a:ext uri="{FF2B5EF4-FFF2-40B4-BE49-F238E27FC236}">
                <a16:creationId xmlns:a16="http://schemas.microsoft.com/office/drawing/2014/main" id="{31DE96DE-C431-4207-9FA2-910BF8347399}"/>
              </a:ext>
            </a:extLst>
          </p:cNvPr>
          <p:cNvPicPr>
            <a:picLocks noChangeAspect="1"/>
          </p:cNvPicPr>
          <p:nvPr/>
        </p:nvPicPr>
        <p:blipFill>
          <a:blip r:embed="rId2"/>
          <a:stretch>
            <a:fillRect/>
          </a:stretch>
        </p:blipFill>
        <p:spPr>
          <a:xfrm>
            <a:off x="607997" y="2144066"/>
            <a:ext cx="6439799" cy="3305636"/>
          </a:xfrm>
          <a:prstGeom prst="rect">
            <a:avLst/>
          </a:prstGeom>
        </p:spPr>
      </p:pic>
      <p:grpSp>
        <p:nvGrpSpPr>
          <p:cNvPr id="7" name="Group 6">
            <a:extLst>
              <a:ext uri="{FF2B5EF4-FFF2-40B4-BE49-F238E27FC236}">
                <a16:creationId xmlns:a16="http://schemas.microsoft.com/office/drawing/2014/main" id="{561A7162-E844-463B-B32A-E02658450581}"/>
              </a:ext>
            </a:extLst>
          </p:cNvPr>
          <p:cNvGrpSpPr/>
          <p:nvPr/>
        </p:nvGrpSpPr>
        <p:grpSpPr>
          <a:xfrm>
            <a:off x="7029098" y="4454305"/>
            <a:ext cx="2096204" cy="523220"/>
            <a:chOff x="-6518002" y="4151306"/>
            <a:chExt cx="5053224" cy="567661"/>
          </a:xfrm>
        </p:grpSpPr>
        <p:sp>
          <p:nvSpPr>
            <p:cNvPr id="9" name="Down Arrow 9">
              <a:extLst>
                <a:ext uri="{FF2B5EF4-FFF2-40B4-BE49-F238E27FC236}">
                  <a16:creationId xmlns:a16="http://schemas.microsoft.com/office/drawing/2014/main" id="{88BAE6C9-43CB-49C8-AF50-2F0062B86284}"/>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a:extLst>
                <a:ext uri="{FF2B5EF4-FFF2-40B4-BE49-F238E27FC236}">
                  <a16:creationId xmlns:a16="http://schemas.microsoft.com/office/drawing/2014/main" id="{73269489-8684-4EC6-B09D-764D350FF533}"/>
                </a:ext>
              </a:extLst>
            </p:cNvPr>
            <p:cNvSpPr txBox="1"/>
            <p:nvPr/>
          </p:nvSpPr>
          <p:spPr>
            <a:xfrm>
              <a:off x="-5403207" y="4151306"/>
              <a:ext cx="3938429" cy="567661"/>
            </a:xfrm>
            <a:prstGeom prst="rect">
              <a:avLst/>
            </a:prstGeom>
            <a:solidFill>
              <a:schemeClr val="bg1"/>
            </a:solidFill>
            <a:ln w="19050">
              <a:solidFill>
                <a:schemeClr val="tx2"/>
              </a:solidFill>
            </a:ln>
          </p:spPr>
          <p:txBody>
            <a:bodyPr wrap="square" rtlCol="0">
              <a:spAutoFit/>
            </a:bodyPr>
            <a:lstStyle/>
            <a:p>
              <a:r>
                <a:rPr lang="en-GB" sz="1400" b="1" dirty="0"/>
                <a:t>BI for children and adults</a:t>
              </a:r>
            </a:p>
          </p:txBody>
        </p:sp>
      </p:grpSp>
      <p:grpSp>
        <p:nvGrpSpPr>
          <p:cNvPr id="11" name="Group 10">
            <a:extLst>
              <a:ext uri="{FF2B5EF4-FFF2-40B4-BE49-F238E27FC236}">
                <a16:creationId xmlns:a16="http://schemas.microsoft.com/office/drawing/2014/main" id="{B77B1CF5-E697-47B2-8DE8-E66811EE96E6}"/>
              </a:ext>
            </a:extLst>
          </p:cNvPr>
          <p:cNvGrpSpPr/>
          <p:nvPr/>
        </p:nvGrpSpPr>
        <p:grpSpPr>
          <a:xfrm>
            <a:off x="7060828" y="5084489"/>
            <a:ext cx="2096204" cy="523220"/>
            <a:chOff x="-6518002" y="4151306"/>
            <a:chExt cx="5053224" cy="567661"/>
          </a:xfrm>
        </p:grpSpPr>
        <p:sp>
          <p:nvSpPr>
            <p:cNvPr id="12" name="Down Arrow 9">
              <a:extLst>
                <a:ext uri="{FF2B5EF4-FFF2-40B4-BE49-F238E27FC236}">
                  <a16:creationId xmlns:a16="http://schemas.microsoft.com/office/drawing/2014/main" id="{E1AF4454-EC4D-4214-828F-C0045791966A}"/>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3" name="TextBox 12">
              <a:extLst>
                <a:ext uri="{FF2B5EF4-FFF2-40B4-BE49-F238E27FC236}">
                  <a16:creationId xmlns:a16="http://schemas.microsoft.com/office/drawing/2014/main" id="{6362975C-B011-4875-9944-9087DDE7CC34}"/>
                </a:ext>
              </a:extLst>
            </p:cNvPr>
            <p:cNvSpPr txBox="1"/>
            <p:nvPr/>
          </p:nvSpPr>
          <p:spPr>
            <a:xfrm>
              <a:off x="-5403207" y="4151306"/>
              <a:ext cx="3938429" cy="567661"/>
            </a:xfrm>
            <a:prstGeom prst="rect">
              <a:avLst/>
            </a:prstGeom>
            <a:solidFill>
              <a:schemeClr val="bg1"/>
            </a:solidFill>
            <a:ln w="19050">
              <a:solidFill>
                <a:schemeClr val="tx2"/>
              </a:solidFill>
            </a:ln>
          </p:spPr>
          <p:txBody>
            <a:bodyPr wrap="square" rtlCol="0">
              <a:spAutoFit/>
            </a:bodyPr>
            <a:lstStyle/>
            <a:p>
              <a:r>
                <a:rPr lang="en-GB" sz="1400" b="1" dirty="0"/>
                <a:t>BI for pensioners</a:t>
              </a:r>
            </a:p>
          </p:txBody>
        </p:sp>
      </p:grpSp>
    </p:spTree>
    <p:extLst>
      <p:ext uri="{BB962C8B-B14F-4D97-AF65-F5344CB8AC3E}">
        <p14:creationId xmlns:p14="http://schemas.microsoft.com/office/powerpoint/2010/main" val="36682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11</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Basic Income policy</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400" dirty="0"/>
              <a:t>Allocate BI to adults and children:</a:t>
            </a:r>
          </a:p>
          <a:p>
            <a:pPr marL="0" indent="0">
              <a:buNone/>
            </a:pPr>
            <a:endParaRPr lang="en-GB" sz="2800" dirty="0"/>
          </a:p>
          <a:p>
            <a:pPr marL="0" indent="0">
              <a:buNone/>
            </a:pPr>
            <a:endParaRPr lang="en-GB" sz="2800" dirty="0"/>
          </a:p>
          <a:p>
            <a:pPr marL="0" indent="0">
              <a:buNone/>
            </a:pPr>
            <a:endParaRPr lang="en-GB" sz="1800" dirty="0"/>
          </a:p>
          <a:p>
            <a:pPr marL="0" indent="0">
              <a:buNone/>
            </a:pPr>
            <a:endParaRPr lang="en-GB" sz="1800" dirty="0"/>
          </a:p>
          <a:p>
            <a:pPr marL="0" indent="0">
              <a:buNone/>
            </a:pPr>
            <a:endParaRPr lang="en-GB" sz="1800" dirty="0"/>
          </a:p>
          <a:p>
            <a:r>
              <a:rPr lang="en-GB" sz="2400" dirty="0"/>
              <a:t>Allocate BI to pensioners:</a:t>
            </a:r>
          </a:p>
          <a:p>
            <a:pPr marL="0" indent="0">
              <a:buNone/>
            </a:pPr>
            <a:endParaRPr lang="en-GB" sz="1800" dirty="0"/>
          </a:p>
        </p:txBody>
      </p:sp>
      <p:pic>
        <p:nvPicPr>
          <p:cNvPr id="3" name="Picture 2">
            <a:extLst>
              <a:ext uri="{FF2B5EF4-FFF2-40B4-BE49-F238E27FC236}">
                <a16:creationId xmlns:a16="http://schemas.microsoft.com/office/drawing/2014/main" id="{049184E0-7217-416D-A072-6D84ACB2CD99}"/>
              </a:ext>
            </a:extLst>
          </p:cNvPr>
          <p:cNvPicPr>
            <a:picLocks noChangeAspect="1"/>
          </p:cNvPicPr>
          <p:nvPr/>
        </p:nvPicPr>
        <p:blipFill>
          <a:blip r:embed="rId3"/>
          <a:stretch>
            <a:fillRect/>
          </a:stretch>
        </p:blipFill>
        <p:spPr>
          <a:xfrm>
            <a:off x="1204443" y="1913645"/>
            <a:ext cx="5095749" cy="1780269"/>
          </a:xfrm>
          <a:prstGeom prst="rect">
            <a:avLst/>
          </a:prstGeom>
        </p:spPr>
      </p:pic>
      <p:pic>
        <p:nvPicPr>
          <p:cNvPr id="10" name="Picture 9">
            <a:extLst>
              <a:ext uri="{FF2B5EF4-FFF2-40B4-BE49-F238E27FC236}">
                <a16:creationId xmlns:a16="http://schemas.microsoft.com/office/drawing/2014/main" id="{72B3586A-075D-4490-9AE8-C4F347E99FAA}"/>
              </a:ext>
            </a:extLst>
          </p:cNvPr>
          <p:cNvPicPr>
            <a:picLocks noChangeAspect="1"/>
          </p:cNvPicPr>
          <p:nvPr/>
        </p:nvPicPr>
        <p:blipFill>
          <a:blip r:embed="rId4"/>
          <a:stretch>
            <a:fillRect/>
          </a:stretch>
        </p:blipFill>
        <p:spPr>
          <a:xfrm>
            <a:off x="1211379" y="4467043"/>
            <a:ext cx="5095749" cy="1431146"/>
          </a:xfrm>
          <a:prstGeom prst="rect">
            <a:avLst/>
          </a:prstGeom>
        </p:spPr>
      </p:pic>
    </p:spTree>
    <p:extLst>
      <p:ext uri="{BB962C8B-B14F-4D97-AF65-F5344CB8AC3E}">
        <p14:creationId xmlns:p14="http://schemas.microsoft.com/office/powerpoint/2010/main" val="55195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12</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Basic Income policy</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If BI is taxable, gross and net calculations:</a:t>
            </a:r>
          </a:p>
          <a:p>
            <a:pPr marL="0" indent="0">
              <a:buNone/>
            </a:pPr>
            <a:endParaRPr lang="en-GB" sz="2800" dirty="0"/>
          </a:p>
          <a:p>
            <a:pPr marL="0" indent="0">
              <a:buNone/>
            </a:pPr>
            <a:endParaRPr lang="en-GB" sz="2800" dirty="0"/>
          </a:p>
          <a:p>
            <a:pPr marL="0" indent="0">
              <a:buNone/>
            </a:pPr>
            <a:endParaRPr lang="en-GB" sz="1800" dirty="0"/>
          </a:p>
        </p:txBody>
      </p:sp>
      <p:pic>
        <p:nvPicPr>
          <p:cNvPr id="8" name="Picture 7">
            <a:extLst>
              <a:ext uri="{FF2B5EF4-FFF2-40B4-BE49-F238E27FC236}">
                <a16:creationId xmlns:a16="http://schemas.microsoft.com/office/drawing/2014/main" id="{31DE96DE-C431-4207-9FA2-910BF8347399}"/>
              </a:ext>
            </a:extLst>
          </p:cNvPr>
          <p:cNvPicPr>
            <a:picLocks noChangeAspect="1"/>
          </p:cNvPicPr>
          <p:nvPr/>
        </p:nvPicPr>
        <p:blipFill>
          <a:blip r:embed="rId2"/>
          <a:stretch>
            <a:fillRect/>
          </a:stretch>
        </p:blipFill>
        <p:spPr>
          <a:xfrm>
            <a:off x="755576" y="2155041"/>
            <a:ext cx="6439799" cy="3305636"/>
          </a:xfrm>
          <a:prstGeom prst="rect">
            <a:avLst/>
          </a:prstGeom>
        </p:spPr>
      </p:pic>
      <p:sp>
        <p:nvSpPr>
          <p:cNvPr id="9" name="Down Arrow 9">
            <a:extLst>
              <a:ext uri="{FF2B5EF4-FFF2-40B4-BE49-F238E27FC236}">
                <a16:creationId xmlns:a16="http://schemas.microsoft.com/office/drawing/2014/main" id="{94B1C340-02CD-43A1-93BA-ED0E8FE90242}"/>
              </a:ext>
            </a:extLst>
          </p:cNvPr>
          <p:cNvSpPr/>
          <p:nvPr/>
        </p:nvSpPr>
        <p:spPr>
          <a:xfrm rot="5400000">
            <a:off x="7296914" y="3128948"/>
            <a:ext cx="265482" cy="426952"/>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1" name="Down Arrow 9">
            <a:extLst>
              <a:ext uri="{FF2B5EF4-FFF2-40B4-BE49-F238E27FC236}">
                <a16:creationId xmlns:a16="http://schemas.microsoft.com/office/drawing/2014/main" id="{FC55A5DA-42F9-4E09-ADC0-92D624FDC58D}"/>
              </a:ext>
            </a:extLst>
          </p:cNvPr>
          <p:cNvSpPr/>
          <p:nvPr/>
        </p:nvSpPr>
        <p:spPr>
          <a:xfrm rot="5400000">
            <a:off x="7296914" y="4764989"/>
            <a:ext cx="265483" cy="426952"/>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Down Arrow 9">
            <a:extLst>
              <a:ext uri="{FF2B5EF4-FFF2-40B4-BE49-F238E27FC236}">
                <a16:creationId xmlns:a16="http://schemas.microsoft.com/office/drawing/2014/main" id="{398FC08B-B949-48C6-9F8D-8557B6B66FA2}"/>
              </a:ext>
            </a:extLst>
          </p:cNvPr>
          <p:cNvSpPr/>
          <p:nvPr/>
        </p:nvSpPr>
        <p:spPr>
          <a:xfrm rot="5400000">
            <a:off x="7320045" y="4176599"/>
            <a:ext cx="265482" cy="426952"/>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2663189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13</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Constants for Basic Income</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BI constants defined in 3.23</a:t>
            </a:r>
          </a:p>
          <a:p>
            <a:pPr marL="0" indent="0">
              <a:buNone/>
            </a:pPr>
            <a:endParaRPr lang="en-GB" sz="2800" dirty="0"/>
          </a:p>
          <a:p>
            <a:pPr marL="0" indent="0">
              <a:buNone/>
            </a:pPr>
            <a:endParaRPr lang="en-GB" sz="2800" dirty="0"/>
          </a:p>
          <a:p>
            <a:pPr marL="0" indent="0">
              <a:buNone/>
            </a:pPr>
            <a:endParaRPr lang="en-GB" sz="1800" dirty="0"/>
          </a:p>
        </p:txBody>
      </p:sp>
      <p:pic>
        <p:nvPicPr>
          <p:cNvPr id="3" name="Picture 2">
            <a:extLst>
              <a:ext uri="{FF2B5EF4-FFF2-40B4-BE49-F238E27FC236}">
                <a16:creationId xmlns:a16="http://schemas.microsoft.com/office/drawing/2014/main" id="{EC60CCC4-57F9-4C28-9354-EBA7B28EE359}"/>
              </a:ext>
            </a:extLst>
          </p:cNvPr>
          <p:cNvPicPr>
            <a:picLocks noChangeAspect="1"/>
          </p:cNvPicPr>
          <p:nvPr/>
        </p:nvPicPr>
        <p:blipFill>
          <a:blip r:embed="rId2"/>
          <a:stretch>
            <a:fillRect/>
          </a:stretch>
        </p:blipFill>
        <p:spPr>
          <a:xfrm>
            <a:off x="2759252" y="2060848"/>
            <a:ext cx="3625496" cy="3961004"/>
          </a:xfrm>
          <a:prstGeom prst="rect">
            <a:avLst/>
          </a:prstGeom>
        </p:spPr>
      </p:pic>
      <p:sp>
        <p:nvSpPr>
          <p:cNvPr id="9" name="Oval 8">
            <a:extLst>
              <a:ext uri="{FF2B5EF4-FFF2-40B4-BE49-F238E27FC236}">
                <a16:creationId xmlns:a16="http://schemas.microsoft.com/office/drawing/2014/main" id="{A3E95785-3F7D-434E-B275-84FEBD1970CC}"/>
              </a:ext>
            </a:extLst>
          </p:cNvPr>
          <p:cNvSpPr/>
          <p:nvPr/>
        </p:nvSpPr>
        <p:spPr>
          <a:xfrm>
            <a:off x="2634162" y="2155377"/>
            <a:ext cx="1440160" cy="24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0" name="Oval 9">
            <a:extLst>
              <a:ext uri="{FF2B5EF4-FFF2-40B4-BE49-F238E27FC236}">
                <a16:creationId xmlns:a16="http://schemas.microsoft.com/office/drawing/2014/main" id="{10713B29-4589-4A87-9A74-A3E2F9123EC1}"/>
              </a:ext>
            </a:extLst>
          </p:cNvPr>
          <p:cNvSpPr/>
          <p:nvPr/>
        </p:nvSpPr>
        <p:spPr>
          <a:xfrm>
            <a:off x="4944588" y="5821091"/>
            <a:ext cx="1440160" cy="24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825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14</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Constants for Basic Income</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BI constants defined in 3.23</a:t>
            </a:r>
          </a:p>
          <a:p>
            <a:pPr marL="0" indent="0">
              <a:buNone/>
            </a:pPr>
            <a:endParaRPr lang="en-GB" sz="1800" dirty="0"/>
          </a:p>
          <a:p>
            <a:pPr lvl="1"/>
            <a:r>
              <a:rPr lang="en-GB" sz="2000" dirty="0"/>
              <a:t>(Net) amounts for adult and pensioners BI (based on MIS values)</a:t>
            </a:r>
          </a:p>
          <a:p>
            <a:pPr marL="0" indent="0">
              <a:buNone/>
            </a:pPr>
            <a:endParaRPr lang="en-GB" sz="1800" dirty="0"/>
          </a:p>
        </p:txBody>
      </p:sp>
      <p:pic>
        <p:nvPicPr>
          <p:cNvPr id="11" name="Picture 10">
            <a:extLst>
              <a:ext uri="{FF2B5EF4-FFF2-40B4-BE49-F238E27FC236}">
                <a16:creationId xmlns:a16="http://schemas.microsoft.com/office/drawing/2014/main" id="{88C6B88C-72D7-40B6-AB8A-EFFCF3EB9BBA}"/>
              </a:ext>
            </a:extLst>
          </p:cNvPr>
          <p:cNvPicPr>
            <a:picLocks noChangeAspect="1"/>
          </p:cNvPicPr>
          <p:nvPr/>
        </p:nvPicPr>
        <p:blipFill>
          <a:blip r:embed="rId2"/>
          <a:stretch>
            <a:fillRect/>
          </a:stretch>
        </p:blipFill>
        <p:spPr>
          <a:xfrm>
            <a:off x="994560" y="2996952"/>
            <a:ext cx="6887536" cy="2381582"/>
          </a:xfrm>
          <a:prstGeom prst="rect">
            <a:avLst/>
          </a:prstGeom>
        </p:spPr>
      </p:pic>
      <p:sp>
        <p:nvSpPr>
          <p:cNvPr id="14" name="Down Arrow 9">
            <a:extLst>
              <a:ext uri="{FF2B5EF4-FFF2-40B4-BE49-F238E27FC236}">
                <a16:creationId xmlns:a16="http://schemas.microsoft.com/office/drawing/2014/main" id="{7ABAFCC4-09D7-4206-9B9C-0FA34C1C93CC}"/>
              </a:ext>
            </a:extLst>
          </p:cNvPr>
          <p:cNvSpPr/>
          <p:nvPr/>
        </p:nvSpPr>
        <p:spPr>
          <a:xfrm rot="5400000">
            <a:off x="7993473" y="3139402"/>
            <a:ext cx="265482" cy="426952"/>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5" name="Down Arrow 9">
            <a:extLst>
              <a:ext uri="{FF2B5EF4-FFF2-40B4-BE49-F238E27FC236}">
                <a16:creationId xmlns:a16="http://schemas.microsoft.com/office/drawing/2014/main" id="{B49D4A56-CDD7-417D-8536-B5FE5703B2A3}"/>
              </a:ext>
            </a:extLst>
          </p:cNvPr>
          <p:cNvSpPr/>
          <p:nvPr/>
        </p:nvSpPr>
        <p:spPr>
          <a:xfrm rot="5400000">
            <a:off x="8010714" y="3397499"/>
            <a:ext cx="258097" cy="426952"/>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Oval 15">
            <a:extLst>
              <a:ext uri="{FF2B5EF4-FFF2-40B4-BE49-F238E27FC236}">
                <a16:creationId xmlns:a16="http://schemas.microsoft.com/office/drawing/2014/main" id="{843E2EFC-AB3D-4695-BD7E-53E0CE6D4158}"/>
              </a:ext>
            </a:extLst>
          </p:cNvPr>
          <p:cNvSpPr/>
          <p:nvPr/>
        </p:nvSpPr>
        <p:spPr>
          <a:xfrm>
            <a:off x="3995936" y="3239880"/>
            <a:ext cx="1296144" cy="177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7" name="Oval 16">
            <a:extLst>
              <a:ext uri="{FF2B5EF4-FFF2-40B4-BE49-F238E27FC236}">
                <a16:creationId xmlns:a16="http://schemas.microsoft.com/office/drawing/2014/main" id="{C9B10DC3-3962-434F-AC96-1D647FF4D8C3}"/>
              </a:ext>
            </a:extLst>
          </p:cNvPr>
          <p:cNvSpPr/>
          <p:nvPr/>
        </p:nvSpPr>
        <p:spPr>
          <a:xfrm>
            <a:off x="3995936" y="3460021"/>
            <a:ext cx="1296144" cy="177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204385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15</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Constants for Basic Income</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BI constants defined in 3.23</a:t>
            </a:r>
          </a:p>
          <a:p>
            <a:pPr marL="0" indent="0">
              <a:buNone/>
            </a:pPr>
            <a:endParaRPr lang="en-GB" sz="1800" dirty="0"/>
          </a:p>
          <a:p>
            <a:pPr lvl="1"/>
            <a:r>
              <a:rPr lang="en-GB" sz="2000" dirty="0"/>
              <a:t>Tax rates increase 3 ppts:</a:t>
            </a:r>
          </a:p>
          <a:p>
            <a:pPr marL="0" indent="0">
              <a:buNone/>
            </a:pPr>
            <a:endParaRPr lang="en-GB" sz="1800" dirty="0"/>
          </a:p>
        </p:txBody>
      </p:sp>
      <p:pic>
        <p:nvPicPr>
          <p:cNvPr id="11" name="Picture 10">
            <a:extLst>
              <a:ext uri="{FF2B5EF4-FFF2-40B4-BE49-F238E27FC236}">
                <a16:creationId xmlns:a16="http://schemas.microsoft.com/office/drawing/2014/main" id="{88C6B88C-72D7-40B6-AB8A-EFFCF3EB9BBA}"/>
              </a:ext>
            </a:extLst>
          </p:cNvPr>
          <p:cNvPicPr>
            <a:picLocks noChangeAspect="1"/>
          </p:cNvPicPr>
          <p:nvPr/>
        </p:nvPicPr>
        <p:blipFill>
          <a:blip r:embed="rId2"/>
          <a:stretch>
            <a:fillRect/>
          </a:stretch>
        </p:blipFill>
        <p:spPr>
          <a:xfrm>
            <a:off x="994560" y="3000363"/>
            <a:ext cx="6887536" cy="2381582"/>
          </a:xfrm>
          <a:prstGeom prst="rect">
            <a:avLst/>
          </a:prstGeom>
        </p:spPr>
      </p:pic>
      <p:sp>
        <p:nvSpPr>
          <p:cNvPr id="15" name="Down Arrow 9">
            <a:extLst>
              <a:ext uri="{FF2B5EF4-FFF2-40B4-BE49-F238E27FC236}">
                <a16:creationId xmlns:a16="http://schemas.microsoft.com/office/drawing/2014/main" id="{B49D4A56-CDD7-417D-8536-B5FE5703B2A3}"/>
              </a:ext>
            </a:extLst>
          </p:cNvPr>
          <p:cNvSpPr/>
          <p:nvPr/>
        </p:nvSpPr>
        <p:spPr>
          <a:xfrm rot="5400000">
            <a:off x="8025636" y="3848629"/>
            <a:ext cx="258097" cy="426952"/>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7" name="Oval 16">
            <a:extLst>
              <a:ext uri="{FF2B5EF4-FFF2-40B4-BE49-F238E27FC236}">
                <a16:creationId xmlns:a16="http://schemas.microsoft.com/office/drawing/2014/main" id="{C9B10DC3-3962-434F-AC96-1D647FF4D8C3}"/>
              </a:ext>
            </a:extLst>
          </p:cNvPr>
          <p:cNvSpPr/>
          <p:nvPr/>
        </p:nvSpPr>
        <p:spPr>
          <a:xfrm>
            <a:off x="3995936" y="3924748"/>
            <a:ext cx="1296144" cy="1774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94149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16</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Constants for Basic Income</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BI constants defined in 3.23</a:t>
            </a:r>
          </a:p>
          <a:p>
            <a:pPr marL="0" indent="0">
              <a:buNone/>
            </a:pPr>
            <a:endParaRPr lang="en-GB" sz="1800" dirty="0"/>
          </a:p>
          <a:p>
            <a:pPr lvl="1"/>
            <a:r>
              <a:rPr lang="en-GB" sz="2000" dirty="0"/>
              <a:t>Other constants related to loops:</a:t>
            </a:r>
          </a:p>
          <a:p>
            <a:pPr marL="0" indent="0">
              <a:buNone/>
            </a:pPr>
            <a:endParaRPr lang="en-GB" sz="1800" dirty="0"/>
          </a:p>
        </p:txBody>
      </p:sp>
      <p:pic>
        <p:nvPicPr>
          <p:cNvPr id="11" name="Picture 10">
            <a:extLst>
              <a:ext uri="{FF2B5EF4-FFF2-40B4-BE49-F238E27FC236}">
                <a16:creationId xmlns:a16="http://schemas.microsoft.com/office/drawing/2014/main" id="{88C6B88C-72D7-40B6-AB8A-EFFCF3EB9BBA}"/>
              </a:ext>
            </a:extLst>
          </p:cNvPr>
          <p:cNvPicPr>
            <a:picLocks noChangeAspect="1"/>
          </p:cNvPicPr>
          <p:nvPr/>
        </p:nvPicPr>
        <p:blipFill>
          <a:blip r:embed="rId2"/>
          <a:stretch>
            <a:fillRect/>
          </a:stretch>
        </p:blipFill>
        <p:spPr>
          <a:xfrm>
            <a:off x="994560" y="3000363"/>
            <a:ext cx="6887536" cy="2381582"/>
          </a:xfrm>
          <a:prstGeom prst="rect">
            <a:avLst/>
          </a:prstGeom>
        </p:spPr>
      </p:pic>
      <p:sp>
        <p:nvSpPr>
          <p:cNvPr id="2" name="Right Brace 1">
            <a:extLst>
              <a:ext uri="{FF2B5EF4-FFF2-40B4-BE49-F238E27FC236}">
                <a16:creationId xmlns:a16="http://schemas.microsoft.com/office/drawing/2014/main" id="{57E8D4F0-EC9D-4404-BEE8-9ACD0CB3AF1A}"/>
              </a:ext>
            </a:extLst>
          </p:cNvPr>
          <p:cNvSpPr/>
          <p:nvPr/>
        </p:nvSpPr>
        <p:spPr>
          <a:xfrm>
            <a:off x="7956376" y="4293096"/>
            <a:ext cx="449288" cy="1088849"/>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033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17</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Variables for Basic Income</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Variables for BI set in 1.18:</a:t>
            </a:r>
          </a:p>
          <a:p>
            <a:endParaRPr lang="en-GB" sz="2800" dirty="0"/>
          </a:p>
          <a:p>
            <a:pPr marL="0" indent="0">
              <a:buNone/>
            </a:pPr>
            <a:endParaRPr lang="en-GB" sz="2800" dirty="0"/>
          </a:p>
          <a:p>
            <a:pPr marL="0" indent="0">
              <a:buNone/>
            </a:pPr>
            <a:endParaRPr lang="en-GB" sz="1800" dirty="0"/>
          </a:p>
        </p:txBody>
      </p:sp>
      <p:pic>
        <p:nvPicPr>
          <p:cNvPr id="3" name="Picture 2">
            <a:extLst>
              <a:ext uri="{FF2B5EF4-FFF2-40B4-BE49-F238E27FC236}">
                <a16:creationId xmlns:a16="http://schemas.microsoft.com/office/drawing/2014/main" id="{6EBA5E53-C5F2-4D1A-A55A-BF62A1A41DEB}"/>
              </a:ext>
            </a:extLst>
          </p:cNvPr>
          <p:cNvPicPr>
            <a:picLocks noChangeAspect="1"/>
          </p:cNvPicPr>
          <p:nvPr/>
        </p:nvPicPr>
        <p:blipFill>
          <a:blip r:embed="rId2"/>
          <a:stretch>
            <a:fillRect/>
          </a:stretch>
        </p:blipFill>
        <p:spPr>
          <a:xfrm>
            <a:off x="642368" y="2082951"/>
            <a:ext cx="6624915" cy="3672408"/>
          </a:xfrm>
          <a:prstGeom prst="rect">
            <a:avLst/>
          </a:prstGeom>
        </p:spPr>
      </p:pic>
      <p:sp>
        <p:nvSpPr>
          <p:cNvPr id="7" name="Right Brace 6">
            <a:extLst>
              <a:ext uri="{FF2B5EF4-FFF2-40B4-BE49-F238E27FC236}">
                <a16:creationId xmlns:a16="http://schemas.microsoft.com/office/drawing/2014/main" id="{69513DB9-FD03-4616-92B8-3AA8E302BC5F}"/>
              </a:ext>
            </a:extLst>
          </p:cNvPr>
          <p:cNvSpPr/>
          <p:nvPr/>
        </p:nvSpPr>
        <p:spPr>
          <a:xfrm>
            <a:off x="7283488" y="2393013"/>
            <a:ext cx="316934" cy="738664"/>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a:extLst>
              <a:ext uri="{FF2B5EF4-FFF2-40B4-BE49-F238E27FC236}">
                <a16:creationId xmlns:a16="http://schemas.microsoft.com/office/drawing/2014/main" id="{5A09D913-203F-4DD6-A010-4477EC63BE6C}"/>
              </a:ext>
            </a:extLst>
          </p:cNvPr>
          <p:cNvSpPr/>
          <p:nvPr/>
        </p:nvSpPr>
        <p:spPr>
          <a:xfrm>
            <a:off x="470992" y="2139206"/>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Oval 8">
            <a:extLst>
              <a:ext uri="{FF2B5EF4-FFF2-40B4-BE49-F238E27FC236}">
                <a16:creationId xmlns:a16="http://schemas.microsoft.com/office/drawing/2014/main" id="{1576F1A5-9E91-4926-BFC0-905F143EF0F9}"/>
              </a:ext>
            </a:extLst>
          </p:cNvPr>
          <p:cNvSpPr/>
          <p:nvPr/>
        </p:nvSpPr>
        <p:spPr>
          <a:xfrm>
            <a:off x="4572000" y="2067198"/>
            <a:ext cx="2448272"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0" name="TextBox 9">
            <a:extLst>
              <a:ext uri="{FF2B5EF4-FFF2-40B4-BE49-F238E27FC236}">
                <a16:creationId xmlns:a16="http://schemas.microsoft.com/office/drawing/2014/main" id="{5190DA94-CC75-41FC-9A42-635F7AE57D8A}"/>
              </a:ext>
            </a:extLst>
          </p:cNvPr>
          <p:cNvSpPr txBox="1"/>
          <p:nvPr/>
        </p:nvSpPr>
        <p:spPr>
          <a:xfrm>
            <a:off x="7644985" y="2500735"/>
            <a:ext cx="1395246" cy="523220"/>
          </a:xfrm>
          <a:prstGeom prst="rect">
            <a:avLst/>
          </a:prstGeom>
          <a:solidFill>
            <a:schemeClr val="bg1"/>
          </a:solidFill>
          <a:ln w="19050">
            <a:solidFill>
              <a:schemeClr val="tx2"/>
            </a:solidFill>
          </a:ln>
        </p:spPr>
        <p:txBody>
          <a:bodyPr wrap="square" rtlCol="0">
            <a:spAutoFit/>
          </a:bodyPr>
          <a:lstStyle/>
          <a:p>
            <a:r>
              <a:rPr lang="en-GB" sz="1400" b="1" dirty="0"/>
              <a:t>Intermediate calcs for loop</a:t>
            </a:r>
          </a:p>
        </p:txBody>
      </p:sp>
    </p:spTree>
    <p:extLst>
      <p:ext uri="{BB962C8B-B14F-4D97-AF65-F5344CB8AC3E}">
        <p14:creationId xmlns:p14="http://schemas.microsoft.com/office/powerpoint/2010/main" val="221403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18</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Variables for Basic Income</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Variables for BI set in 1.18:</a:t>
            </a:r>
          </a:p>
          <a:p>
            <a:endParaRPr lang="en-GB" sz="2800" dirty="0"/>
          </a:p>
          <a:p>
            <a:pPr marL="0" indent="0">
              <a:buNone/>
            </a:pPr>
            <a:endParaRPr lang="en-GB" sz="2800" dirty="0"/>
          </a:p>
          <a:p>
            <a:pPr marL="0" indent="0">
              <a:buNone/>
            </a:pPr>
            <a:endParaRPr lang="en-GB" sz="1800" dirty="0"/>
          </a:p>
        </p:txBody>
      </p:sp>
      <p:pic>
        <p:nvPicPr>
          <p:cNvPr id="3" name="Picture 2">
            <a:extLst>
              <a:ext uri="{FF2B5EF4-FFF2-40B4-BE49-F238E27FC236}">
                <a16:creationId xmlns:a16="http://schemas.microsoft.com/office/drawing/2014/main" id="{6EBA5E53-C5F2-4D1A-A55A-BF62A1A41DEB}"/>
              </a:ext>
            </a:extLst>
          </p:cNvPr>
          <p:cNvPicPr>
            <a:picLocks noChangeAspect="1"/>
          </p:cNvPicPr>
          <p:nvPr/>
        </p:nvPicPr>
        <p:blipFill>
          <a:blip r:embed="rId2"/>
          <a:stretch>
            <a:fillRect/>
          </a:stretch>
        </p:blipFill>
        <p:spPr>
          <a:xfrm>
            <a:off x="642368" y="2082951"/>
            <a:ext cx="6624915" cy="3672408"/>
          </a:xfrm>
          <a:prstGeom prst="rect">
            <a:avLst/>
          </a:prstGeom>
        </p:spPr>
      </p:pic>
      <p:sp>
        <p:nvSpPr>
          <p:cNvPr id="7" name="Right Brace 6">
            <a:extLst>
              <a:ext uri="{FF2B5EF4-FFF2-40B4-BE49-F238E27FC236}">
                <a16:creationId xmlns:a16="http://schemas.microsoft.com/office/drawing/2014/main" id="{69513DB9-FD03-4616-92B8-3AA8E302BC5F}"/>
              </a:ext>
            </a:extLst>
          </p:cNvPr>
          <p:cNvSpPr/>
          <p:nvPr/>
        </p:nvSpPr>
        <p:spPr>
          <a:xfrm>
            <a:off x="7298023" y="3180490"/>
            <a:ext cx="316934" cy="2480758"/>
          </a:xfrm>
          <a:prstGeom prst="righ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a:extLst>
              <a:ext uri="{FF2B5EF4-FFF2-40B4-BE49-F238E27FC236}">
                <a16:creationId xmlns:a16="http://schemas.microsoft.com/office/drawing/2014/main" id="{5A09D913-203F-4DD6-A010-4477EC63BE6C}"/>
              </a:ext>
            </a:extLst>
          </p:cNvPr>
          <p:cNvSpPr/>
          <p:nvPr/>
        </p:nvSpPr>
        <p:spPr>
          <a:xfrm>
            <a:off x="470992" y="2139206"/>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Oval 8">
            <a:extLst>
              <a:ext uri="{FF2B5EF4-FFF2-40B4-BE49-F238E27FC236}">
                <a16:creationId xmlns:a16="http://schemas.microsoft.com/office/drawing/2014/main" id="{1576F1A5-9E91-4926-BFC0-905F143EF0F9}"/>
              </a:ext>
            </a:extLst>
          </p:cNvPr>
          <p:cNvSpPr/>
          <p:nvPr/>
        </p:nvSpPr>
        <p:spPr>
          <a:xfrm>
            <a:off x="4572000" y="2067198"/>
            <a:ext cx="2448272" cy="432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0" name="TextBox 9">
            <a:extLst>
              <a:ext uri="{FF2B5EF4-FFF2-40B4-BE49-F238E27FC236}">
                <a16:creationId xmlns:a16="http://schemas.microsoft.com/office/drawing/2014/main" id="{5190DA94-CC75-41FC-9A42-635F7AE57D8A}"/>
              </a:ext>
            </a:extLst>
          </p:cNvPr>
          <p:cNvSpPr txBox="1"/>
          <p:nvPr/>
        </p:nvSpPr>
        <p:spPr>
          <a:xfrm>
            <a:off x="7667166" y="4159259"/>
            <a:ext cx="1395246" cy="738664"/>
          </a:xfrm>
          <a:prstGeom prst="rect">
            <a:avLst/>
          </a:prstGeom>
          <a:solidFill>
            <a:schemeClr val="bg1"/>
          </a:solidFill>
          <a:ln w="19050">
            <a:solidFill>
              <a:schemeClr val="tx2"/>
            </a:solidFill>
          </a:ln>
        </p:spPr>
        <p:txBody>
          <a:bodyPr wrap="square" rtlCol="0">
            <a:spAutoFit/>
          </a:bodyPr>
          <a:lstStyle/>
          <a:p>
            <a:r>
              <a:rPr lang="en-GB" sz="1400" b="1" dirty="0"/>
              <a:t>Variables to simulate (all set to 0 here)</a:t>
            </a:r>
          </a:p>
        </p:txBody>
      </p:sp>
    </p:spTree>
    <p:extLst>
      <p:ext uri="{BB962C8B-B14F-4D97-AF65-F5344CB8AC3E}">
        <p14:creationId xmlns:p14="http://schemas.microsoft.com/office/powerpoint/2010/main" val="189281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fontScale="90000"/>
          </a:bodyPr>
          <a:lstStyle/>
          <a:p>
            <a:r>
              <a:rPr lang="en-GB" sz="3200" dirty="0"/>
              <a:t>Changes to existing tax-ben system</a:t>
            </a:r>
            <a:br>
              <a:rPr lang="en-GB" sz="3200" i="1" dirty="0"/>
            </a:br>
            <a:br>
              <a:rPr lang="en-GB" dirty="0"/>
            </a:b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90458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16"/>
            <a:ext cx="8229600" cy="715496"/>
          </a:xfrm>
        </p:spPr>
        <p:txBody>
          <a:bodyPr>
            <a:normAutofit fontScale="90000"/>
          </a:bodyPr>
          <a:lstStyle/>
          <a:p>
            <a:r>
              <a:rPr lang="en-GB" dirty="0"/>
              <a:t>Welcome!</a:t>
            </a:r>
          </a:p>
        </p:txBody>
      </p:sp>
      <p:sp>
        <p:nvSpPr>
          <p:cNvPr id="3" name="Content Placeholder 2"/>
          <p:cNvSpPr>
            <a:spLocks noGrp="1"/>
          </p:cNvSpPr>
          <p:nvPr>
            <p:ph idx="1"/>
          </p:nvPr>
        </p:nvSpPr>
        <p:spPr>
          <a:xfrm>
            <a:off x="457200" y="1120160"/>
            <a:ext cx="8229600" cy="5616624"/>
          </a:xfrm>
        </p:spPr>
        <p:txBody>
          <a:bodyPr>
            <a:normAutofit fontScale="70000" lnSpcReduction="20000"/>
          </a:bodyPr>
          <a:lstStyle/>
          <a:p>
            <a:r>
              <a:rPr lang="en-GB" b="1" dirty="0"/>
              <a:t>Session 1 - Interaction of BI with the tax-ben systems</a:t>
            </a:r>
          </a:p>
          <a:p>
            <a:pPr lvl="1"/>
            <a:r>
              <a:rPr lang="en-GB" dirty="0"/>
              <a:t>Introducing a Basic Income policy</a:t>
            </a:r>
          </a:p>
          <a:p>
            <a:pPr lvl="1"/>
            <a:r>
              <a:rPr lang="en-GB" dirty="0"/>
              <a:t>Making decisions around means-tested benefits and (income) tax reform in BI schemes</a:t>
            </a:r>
          </a:p>
          <a:p>
            <a:pPr lvl="1"/>
            <a:r>
              <a:rPr lang="en-GB" dirty="0"/>
              <a:t>Exercise</a:t>
            </a:r>
          </a:p>
          <a:p>
            <a:pPr marL="457200" lvl="1" indent="0">
              <a:buNone/>
            </a:pPr>
            <a:endParaRPr lang="en-GB" dirty="0"/>
          </a:p>
          <a:p>
            <a:r>
              <a:rPr lang="en-GB" b="1" dirty="0"/>
              <a:t>Session 2 – Pensioners and Children</a:t>
            </a:r>
          </a:p>
          <a:p>
            <a:pPr lvl="1"/>
            <a:r>
              <a:rPr lang="en-GB" dirty="0"/>
              <a:t>Pensioners, state pension and BI</a:t>
            </a:r>
          </a:p>
          <a:p>
            <a:pPr lvl="1"/>
            <a:r>
              <a:rPr lang="en-GB" dirty="0"/>
              <a:t>A BI for children</a:t>
            </a:r>
          </a:p>
          <a:p>
            <a:pPr lvl="1"/>
            <a:r>
              <a:rPr lang="en-GB" dirty="0"/>
              <a:t>Exercise</a:t>
            </a:r>
          </a:p>
          <a:p>
            <a:pPr marL="457200" lvl="1" indent="0">
              <a:buNone/>
            </a:pPr>
            <a:endParaRPr lang="en-GB" dirty="0"/>
          </a:p>
          <a:p>
            <a:r>
              <a:rPr lang="en-GB" b="1" dirty="0"/>
              <a:t>Session 3 – Fiscal neutrality (loops)</a:t>
            </a:r>
          </a:p>
          <a:p>
            <a:pPr lvl="1"/>
            <a:r>
              <a:rPr lang="en-GB" dirty="0"/>
              <a:t>Introduce the loop function in UKMOD</a:t>
            </a:r>
          </a:p>
          <a:p>
            <a:pPr lvl="1"/>
            <a:r>
              <a:rPr lang="en-GB" dirty="0"/>
              <a:t>How loops work to achieve fiscal neutrality</a:t>
            </a:r>
          </a:p>
          <a:p>
            <a:pPr lvl="1"/>
            <a:r>
              <a:rPr lang="en-GB" dirty="0"/>
              <a:t>Exercise</a:t>
            </a:r>
          </a:p>
          <a:p>
            <a:pPr lvl="1"/>
            <a:r>
              <a:rPr lang="en-GB" dirty="0"/>
              <a:t>Final questions			</a:t>
            </a:r>
          </a:p>
        </p:txBody>
      </p:sp>
      <p:sp>
        <p:nvSpPr>
          <p:cNvPr id="4" name="Slide Number Placeholder 3"/>
          <p:cNvSpPr>
            <a:spLocks noGrp="1"/>
          </p:cNvSpPr>
          <p:nvPr>
            <p:ph type="sldNum" sz="quarter" idx="12"/>
          </p:nvPr>
        </p:nvSpPr>
        <p:spPr/>
        <p:txBody>
          <a:bodyPr/>
          <a:lstStyle/>
          <a:p>
            <a:fld id="{C48A8FB8-C411-4B7B-B8DF-3C88CBE8C9E0}" type="slidenum">
              <a:rPr lang="en-GB" smtClean="0"/>
              <a:t>2</a:t>
            </a:fld>
            <a:endParaRPr lang="en-GB"/>
          </a:p>
        </p:txBody>
      </p:sp>
    </p:spTree>
    <p:extLst>
      <p:ext uri="{BB962C8B-B14F-4D97-AF65-F5344CB8AC3E}">
        <p14:creationId xmlns:p14="http://schemas.microsoft.com/office/powerpoint/2010/main" val="284997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20</a:t>
            </a:fld>
            <a:endParaRPr lang="en-GB" dirty="0"/>
          </a:p>
        </p:txBody>
      </p:sp>
      <p:sp>
        <p:nvSpPr>
          <p:cNvPr id="95235" name="Rectangle 2"/>
          <p:cNvSpPr>
            <a:spLocks noGrp="1" noChangeArrowheads="1"/>
          </p:cNvSpPr>
          <p:nvPr>
            <p:ph type="title" idx="4294967295"/>
          </p:nvPr>
        </p:nvSpPr>
        <p:spPr>
          <a:xfrm>
            <a:off x="914400" y="457200"/>
            <a:ext cx="8229600" cy="287338"/>
          </a:xfrm>
        </p:spPr>
        <p:txBody>
          <a:bodyPr>
            <a:normAutofit fontScale="90000"/>
          </a:bodyPr>
          <a:lstStyle/>
          <a:p>
            <a:r>
              <a:rPr lang="en-GB" dirty="0"/>
              <a:t>Changes to tax-ben system</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pPr marL="0" indent="0">
              <a:buNone/>
            </a:pPr>
            <a:r>
              <a:rPr lang="en-GB" sz="2800" b="1" dirty="0"/>
              <a:t>Suggestions for what can be done:</a:t>
            </a:r>
          </a:p>
          <a:p>
            <a:pPr marL="0" indent="0">
              <a:buNone/>
            </a:pPr>
            <a:endParaRPr lang="en-GB" sz="1600" dirty="0"/>
          </a:p>
          <a:p>
            <a:r>
              <a:rPr lang="en-GB" sz="2400" dirty="0"/>
              <a:t>PTA – remove it or change</a:t>
            </a:r>
          </a:p>
          <a:p>
            <a:endParaRPr lang="en-GB" sz="2400" dirty="0"/>
          </a:p>
        </p:txBody>
      </p:sp>
      <p:pic>
        <p:nvPicPr>
          <p:cNvPr id="3" name="Picture 2">
            <a:extLst>
              <a:ext uri="{FF2B5EF4-FFF2-40B4-BE49-F238E27FC236}">
                <a16:creationId xmlns:a16="http://schemas.microsoft.com/office/drawing/2014/main" id="{39CA7A26-E44C-4235-B9C4-817501DF07D9}"/>
              </a:ext>
            </a:extLst>
          </p:cNvPr>
          <p:cNvPicPr>
            <a:picLocks noChangeAspect="1"/>
          </p:cNvPicPr>
          <p:nvPr/>
        </p:nvPicPr>
        <p:blipFill>
          <a:blip r:embed="rId2"/>
          <a:stretch>
            <a:fillRect/>
          </a:stretch>
        </p:blipFill>
        <p:spPr>
          <a:xfrm>
            <a:off x="1403648" y="2852936"/>
            <a:ext cx="5460832" cy="2865454"/>
          </a:xfrm>
          <a:prstGeom prst="rect">
            <a:avLst/>
          </a:prstGeom>
        </p:spPr>
      </p:pic>
      <p:grpSp>
        <p:nvGrpSpPr>
          <p:cNvPr id="7" name="Group 6">
            <a:extLst>
              <a:ext uri="{FF2B5EF4-FFF2-40B4-BE49-F238E27FC236}">
                <a16:creationId xmlns:a16="http://schemas.microsoft.com/office/drawing/2014/main" id="{8B38105F-1F6B-4799-A90E-E82CE9EE5BC6}"/>
              </a:ext>
            </a:extLst>
          </p:cNvPr>
          <p:cNvGrpSpPr/>
          <p:nvPr/>
        </p:nvGrpSpPr>
        <p:grpSpPr>
          <a:xfrm>
            <a:off x="6870598" y="3671444"/>
            <a:ext cx="2273402" cy="307777"/>
            <a:chOff x="-6518002" y="4151306"/>
            <a:chExt cx="5480387" cy="333919"/>
          </a:xfrm>
        </p:grpSpPr>
        <p:sp>
          <p:nvSpPr>
            <p:cNvPr id="8" name="Down Arrow 9">
              <a:extLst>
                <a:ext uri="{FF2B5EF4-FFF2-40B4-BE49-F238E27FC236}">
                  <a16:creationId xmlns:a16="http://schemas.microsoft.com/office/drawing/2014/main" id="{1CDE2DD6-FBFF-492F-82DD-37E9B75A3C16}"/>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9" name="TextBox 8">
              <a:extLst>
                <a:ext uri="{FF2B5EF4-FFF2-40B4-BE49-F238E27FC236}">
                  <a16:creationId xmlns:a16="http://schemas.microsoft.com/office/drawing/2014/main" id="{5E68989F-7D87-4D6C-8F1A-E7FD4E53FCB4}"/>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a:t>Set to 0 to remove</a:t>
              </a:r>
            </a:p>
          </p:txBody>
        </p:sp>
      </p:grpSp>
      <p:grpSp>
        <p:nvGrpSpPr>
          <p:cNvPr id="10" name="Group 9">
            <a:extLst>
              <a:ext uri="{FF2B5EF4-FFF2-40B4-BE49-F238E27FC236}">
                <a16:creationId xmlns:a16="http://schemas.microsoft.com/office/drawing/2014/main" id="{5C64FFB4-F2D2-48DA-A48F-38ACFA8FDB95}"/>
              </a:ext>
            </a:extLst>
          </p:cNvPr>
          <p:cNvGrpSpPr/>
          <p:nvPr/>
        </p:nvGrpSpPr>
        <p:grpSpPr>
          <a:xfrm>
            <a:off x="6873657" y="5445224"/>
            <a:ext cx="2273402" cy="307777"/>
            <a:chOff x="-6518002" y="4151306"/>
            <a:chExt cx="5480387" cy="333919"/>
          </a:xfrm>
        </p:grpSpPr>
        <p:sp>
          <p:nvSpPr>
            <p:cNvPr id="11" name="Down Arrow 9">
              <a:extLst>
                <a:ext uri="{FF2B5EF4-FFF2-40B4-BE49-F238E27FC236}">
                  <a16:creationId xmlns:a16="http://schemas.microsoft.com/office/drawing/2014/main" id="{8A2C8143-404C-454B-98E7-695263DA9CBB}"/>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a:extLst>
                <a:ext uri="{FF2B5EF4-FFF2-40B4-BE49-F238E27FC236}">
                  <a16:creationId xmlns:a16="http://schemas.microsoft.com/office/drawing/2014/main" id="{4CC9CE2F-0317-405C-9518-44C1723DE347}"/>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err="1"/>
                <a:t>Imposs</a:t>
              </a:r>
              <a:r>
                <a:rPr lang="en-GB" sz="1400" b="1" dirty="0"/>
                <a:t>. high limit</a:t>
              </a:r>
            </a:p>
          </p:txBody>
        </p:sp>
      </p:grpSp>
      <p:sp>
        <p:nvSpPr>
          <p:cNvPr id="13" name="Oval 12">
            <a:extLst>
              <a:ext uri="{FF2B5EF4-FFF2-40B4-BE49-F238E27FC236}">
                <a16:creationId xmlns:a16="http://schemas.microsoft.com/office/drawing/2014/main" id="{BD8899F5-2EB1-4D6C-A39E-23DDB43438E4}"/>
              </a:ext>
            </a:extLst>
          </p:cNvPr>
          <p:cNvSpPr/>
          <p:nvPr/>
        </p:nvSpPr>
        <p:spPr>
          <a:xfrm>
            <a:off x="4141676" y="3693330"/>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4" name="Oval 13">
            <a:extLst>
              <a:ext uri="{FF2B5EF4-FFF2-40B4-BE49-F238E27FC236}">
                <a16:creationId xmlns:a16="http://schemas.microsoft.com/office/drawing/2014/main" id="{E86B97E0-4F6A-4200-B1AC-1B0C900DA582}"/>
              </a:ext>
            </a:extLst>
          </p:cNvPr>
          <p:cNvSpPr/>
          <p:nvPr/>
        </p:nvSpPr>
        <p:spPr>
          <a:xfrm>
            <a:off x="4112606" y="5373216"/>
            <a:ext cx="1179474" cy="379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77265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21</a:t>
            </a:fld>
            <a:endParaRPr lang="en-GB" dirty="0"/>
          </a:p>
        </p:txBody>
      </p:sp>
      <p:sp>
        <p:nvSpPr>
          <p:cNvPr id="95235" name="Rectangle 2"/>
          <p:cNvSpPr>
            <a:spLocks noGrp="1" noChangeArrowheads="1"/>
          </p:cNvSpPr>
          <p:nvPr>
            <p:ph type="title" idx="4294967295"/>
          </p:nvPr>
        </p:nvSpPr>
        <p:spPr>
          <a:xfrm>
            <a:off x="914400" y="457200"/>
            <a:ext cx="8229600" cy="287338"/>
          </a:xfrm>
        </p:spPr>
        <p:txBody>
          <a:bodyPr>
            <a:normAutofit fontScale="90000"/>
          </a:bodyPr>
          <a:lstStyle/>
          <a:p>
            <a:r>
              <a:rPr lang="en-GB" dirty="0"/>
              <a:t>Changes to tax-ben system</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pPr marL="0" indent="0">
              <a:buNone/>
            </a:pPr>
            <a:r>
              <a:rPr lang="en-GB" sz="2800" b="1" dirty="0"/>
              <a:t>Suggestions for what can be done:</a:t>
            </a:r>
          </a:p>
          <a:p>
            <a:pPr marL="0" indent="0">
              <a:buNone/>
            </a:pPr>
            <a:endParaRPr lang="en-GB" sz="1600" dirty="0"/>
          </a:p>
          <a:p>
            <a:r>
              <a:rPr lang="en-GB" sz="2400" dirty="0"/>
              <a:t>NICs – can alter (we kept only one band)</a:t>
            </a:r>
          </a:p>
          <a:p>
            <a:endParaRPr lang="en-GB" sz="2400" dirty="0"/>
          </a:p>
          <a:p>
            <a:pPr marL="0" indent="0">
              <a:buNone/>
            </a:pPr>
            <a:endParaRPr lang="en-GB" sz="2400" dirty="0"/>
          </a:p>
        </p:txBody>
      </p:sp>
      <p:pic>
        <p:nvPicPr>
          <p:cNvPr id="3" name="Picture 2">
            <a:extLst>
              <a:ext uri="{FF2B5EF4-FFF2-40B4-BE49-F238E27FC236}">
                <a16:creationId xmlns:a16="http://schemas.microsoft.com/office/drawing/2014/main" id="{666ECE26-1D7C-4844-9930-BE2CA1A84844}"/>
              </a:ext>
            </a:extLst>
          </p:cNvPr>
          <p:cNvPicPr>
            <a:picLocks noChangeAspect="1"/>
          </p:cNvPicPr>
          <p:nvPr/>
        </p:nvPicPr>
        <p:blipFill>
          <a:blip r:embed="rId2"/>
          <a:stretch>
            <a:fillRect/>
          </a:stretch>
        </p:blipFill>
        <p:spPr>
          <a:xfrm>
            <a:off x="823205" y="3068960"/>
            <a:ext cx="6085286" cy="1728192"/>
          </a:xfrm>
          <a:prstGeom prst="rect">
            <a:avLst/>
          </a:prstGeom>
        </p:spPr>
      </p:pic>
      <p:grpSp>
        <p:nvGrpSpPr>
          <p:cNvPr id="7" name="Group 6">
            <a:extLst>
              <a:ext uri="{FF2B5EF4-FFF2-40B4-BE49-F238E27FC236}">
                <a16:creationId xmlns:a16="http://schemas.microsoft.com/office/drawing/2014/main" id="{CC351696-3575-46BE-B388-472AF312567B}"/>
              </a:ext>
            </a:extLst>
          </p:cNvPr>
          <p:cNvGrpSpPr/>
          <p:nvPr/>
        </p:nvGrpSpPr>
        <p:grpSpPr>
          <a:xfrm>
            <a:off x="6798258" y="3455937"/>
            <a:ext cx="2273402" cy="307777"/>
            <a:chOff x="-6518002" y="4151306"/>
            <a:chExt cx="5480387" cy="333919"/>
          </a:xfrm>
        </p:grpSpPr>
        <p:sp>
          <p:nvSpPr>
            <p:cNvPr id="8" name="Down Arrow 9">
              <a:extLst>
                <a:ext uri="{FF2B5EF4-FFF2-40B4-BE49-F238E27FC236}">
                  <a16:creationId xmlns:a16="http://schemas.microsoft.com/office/drawing/2014/main" id="{32B0612F-D7E2-461C-AD63-957132E84CA9}"/>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9" name="TextBox 8">
              <a:extLst>
                <a:ext uri="{FF2B5EF4-FFF2-40B4-BE49-F238E27FC236}">
                  <a16:creationId xmlns:a16="http://schemas.microsoft.com/office/drawing/2014/main" id="{A9C97E0C-27C8-4DF6-8F37-B6DE3AA4642D}"/>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a:t>kept only 1 band</a:t>
              </a:r>
            </a:p>
          </p:txBody>
        </p:sp>
      </p:grpSp>
    </p:spTree>
    <p:extLst>
      <p:ext uri="{BB962C8B-B14F-4D97-AF65-F5344CB8AC3E}">
        <p14:creationId xmlns:p14="http://schemas.microsoft.com/office/powerpoint/2010/main" val="14129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22</a:t>
            </a:fld>
            <a:endParaRPr lang="en-GB" dirty="0"/>
          </a:p>
        </p:txBody>
      </p:sp>
      <p:sp>
        <p:nvSpPr>
          <p:cNvPr id="95235" name="Rectangle 2"/>
          <p:cNvSpPr>
            <a:spLocks noGrp="1" noChangeArrowheads="1"/>
          </p:cNvSpPr>
          <p:nvPr>
            <p:ph type="title" idx="4294967295"/>
          </p:nvPr>
        </p:nvSpPr>
        <p:spPr>
          <a:xfrm>
            <a:off x="914400" y="457200"/>
            <a:ext cx="8229600" cy="287338"/>
          </a:xfrm>
        </p:spPr>
        <p:txBody>
          <a:bodyPr>
            <a:normAutofit fontScale="90000"/>
          </a:bodyPr>
          <a:lstStyle/>
          <a:p>
            <a:r>
              <a:rPr lang="en-GB" dirty="0"/>
              <a:t>Changes to tax-ben system</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pPr marL="0" indent="0">
              <a:buNone/>
            </a:pPr>
            <a:r>
              <a:rPr lang="en-GB" sz="2800" b="1" dirty="0"/>
              <a:t>Suggestions for what can be done:</a:t>
            </a:r>
          </a:p>
          <a:p>
            <a:pPr marL="0" indent="0">
              <a:buNone/>
            </a:pPr>
            <a:endParaRPr lang="en-GB" sz="1400" dirty="0"/>
          </a:p>
          <a:p>
            <a:r>
              <a:rPr lang="en-GB" sz="2400" dirty="0"/>
              <a:t>Income tax – fixed tax increase (set in line 3.23.4 &amp; added in tax schedule)</a:t>
            </a:r>
          </a:p>
          <a:p>
            <a:pPr marL="0" indent="0">
              <a:buNone/>
            </a:pPr>
            <a:endParaRPr lang="en-GB" sz="2400" dirty="0"/>
          </a:p>
          <a:p>
            <a:pPr marL="0" indent="0">
              <a:buNone/>
            </a:pPr>
            <a:endParaRPr lang="en-GB" sz="2400" dirty="0"/>
          </a:p>
        </p:txBody>
      </p:sp>
      <p:pic>
        <p:nvPicPr>
          <p:cNvPr id="3" name="Picture 2">
            <a:extLst>
              <a:ext uri="{FF2B5EF4-FFF2-40B4-BE49-F238E27FC236}">
                <a16:creationId xmlns:a16="http://schemas.microsoft.com/office/drawing/2014/main" id="{D20E1ADB-4266-48A3-92C9-DA5D9DFCF319}"/>
              </a:ext>
            </a:extLst>
          </p:cNvPr>
          <p:cNvPicPr>
            <a:picLocks noChangeAspect="1"/>
          </p:cNvPicPr>
          <p:nvPr/>
        </p:nvPicPr>
        <p:blipFill>
          <a:blip r:embed="rId2"/>
          <a:stretch>
            <a:fillRect/>
          </a:stretch>
        </p:blipFill>
        <p:spPr>
          <a:xfrm>
            <a:off x="712424" y="3212976"/>
            <a:ext cx="7944959" cy="2562583"/>
          </a:xfrm>
          <a:prstGeom prst="rect">
            <a:avLst/>
          </a:prstGeom>
        </p:spPr>
      </p:pic>
      <p:sp>
        <p:nvSpPr>
          <p:cNvPr id="7" name="Oval 6">
            <a:extLst>
              <a:ext uri="{FF2B5EF4-FFF2-40B4-BE49-F238E27FC236}">
                <a16:creationId xmlns:a16="http://schemas.microsoft.com/office/drawing/2014/main" id="{80AAAD27-5C19-4ACD-A0D2-DE98305AFBEE}"/>
              </a:ext>
            </a:extLst>
          </p:cNvPr>
          <p:cNvSpPr/>
          <p:nvPr/>
        </p:nvSpPr>
        <p:spPr>
          <a:xfrm>
            <a:off x="4932040" y="4005064"/>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8" name="Oval 7">
            <a:extLst>
              <a:ext uri="{FF2B5EF4-FFF2-40B4-BE49-F238E27FC236}">
                <a16:creationId xmlns:a16="http://schemas.microsoft.com/office/drawing/2014/main" id="{B35F0DD9-6313-4E3E-833A-5DB9DDEF470E}"/>
              </a:ext>
            </a:extLst>
          </p:cNvPr>
          <p:cNvSpPr/>
          <p:nvPr/>
        </p:nvSpPr>
        <p:spPr>
          <a:xfrm>
            <a:off x="4902829" y="4470856"/>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Oval 8">
            <a:extLst>
              <a:ext uri="{FF2B5EF4-FFF2-40B4-BE49-F238E27FC236}">
                <a16:creationId xmlns:a16="http://schemas.microsoft.com/office/drawing/2014/main" id="{CCC56351-472D-4F60-BF00-5B4931185274}"/>
              </a:ext>
            </a:extLst>
          </p:cNvPr>
          <p:cNvSpPr/>
          <p:nvPr/>
        </p:nvSpPr>
        <p:spPr>
          <a:xfrm>
            <a:off x="4902829" y="4918227"/>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5" name="Picture 4">
            <a:extLst>
              <a:ext uri="{FF2B5EF4-FFF2-40B4-BE49-F238E27FC236}">
                <a16:creationId xmlns:a16="http://schemas.microsoft.com/office/drawing/2014/main" id="{A20E489F-B266-4C13-AC8E-DA9C6CF45702}"/>
              </a:ext>
            </a:extLst>
          </p:cNvPr>
          <p:cNvPicPr>
            <a:picLocks noChangeAspect="1"/>
          </p:cNvPicPr>
          <p:nvPr/>
        </p:nvPicPr>
        <p:blipFill>
          <a:blip r:embed="rId3"/>
          <a:stretch>
            <a:fillRect/>
          </a:stretch>
        </p:blipFill>
        <p:spPr>
          <a:xfrm rot="1516300">
            <a:off x="8307710" y="2991233"/>
            <a:ext cx="699346" cy="443488"/>
          </a:xfrm>
          <a:prstGeom prst="rect">
            <a:avLst/>
          </a:prstGeom>
        </p:spPr>
      </p:pic>
    </p:spTree>
    <p:extLst>
      <p:ext uri="{BB962C8B-B14F-4D97-AF65-F5344CB8AC3E}">
        <p14:creationId xmlns:p14="http://schemas.microsoft.com/office/powerpoint/2010/main" val="384845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23</a:t>
            </a:fld>
            <a:endParaRPr lang="en-GB" dirty="0"/>
          </a:p>
        </p:txBody>
      </p:sp>
      <p:sp>
        <p:nvSpPr>
          <p:cNvPr id="95235" name="Rectangle 2"/>
          <p:cNvSpPr>
            <a:spLocks noGrp="1" noChangeArrowheads="1"/>
          </p:cNvSpPr>
          <p:nvPr>
            <p:ph type="title" idx="4294967295"/>
          </p:nvPr>
        </p:nvSpPr>
        <p:spPr>
          <a:xfrm>
            <a:off x="914400" y="457200"/>
            <a:ext cx="8229600" cy="287338"/>
          </a:xfrm>
        </p:spPr>
        <p:txBody>
          <a:bodyPr>
            <a:normAutofit fontScale="90000"/>
          </a:bodyPr>
          <a:lstStyle/>
          <a:p>
            <a:r>
              <a:rPr lang="en-GB" dirty="0"/>
              <a:t>Changes to tax-ben system</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pPr marL="0" indent="0">
              <a:buNone/>
            </a:pPr>
            <a:r>
              <a:rPr lang="en-GB" sz="2800" b="1" dirty="0"/>
              <a:t>Suggestions for what can be done:</a:t>
            </a:r>
          </a:p>
          <a:p>
            <a:pPr marL="0" indent="0">
              <a:buNone/>
            </a:pPr>
            <a:endParaRPr lang="en-GB" sz="1400" dirty="0"/>
          </a:p>
          <a:p>
            <a:r>
              <a:rPr lang="en-GB" sz="2400" dirty="0"/>
              <a:t>Income tax – fixed tax increase (set in line 3.23.4 &amp; added in tax schedule)</a:t>
            </a:r>
          </a:p>
          <a:p>
            <a:pPr marL="0" indent="0">
              <a:buNone/>
            </a:pPr>
            <a:endParaRPr lang="en-GB" sz="2400" dirty="0"/>
          </a:p>
          <a:p>
            <a:pPr marL="0" indent="0">
              <a:buNone/>
            </a:pPr>
            <a:endParaRPr lang="en-GB" sz="2400" dirty="0"/>
          </a:p>
        </p:txBody>
      </p:sp>
      <p:pic>
        <p:nvPicPr>
          <p:cNvPr id="4" name="Picture 3">
            <a:extLst>
              <a:ext uri="{FF2B5EF4-FFF2-40B4-BE49-F238E27FC236}">
                <a16:creationId xmlns:a16="http://schemas.microsoft.com/office/drawing/2014/main" id="{BCAF5DDB-725A-4B2A-BA23-B9B6361F8161}"/>
              </a:ext>
            </a:extLst>
          </p:cNvPr>
          <p:cNvPicPr>
            <a:picLocks noChangeAspect="1"/>
          </p:cNvPicPr>
          <p:nvPr/>
        </p:nvPicPr>
        <p:blipFill>
          <a:blip r:embed="rId2"/>
          <a:stretch>
            <a:fillRect/>
          </a:stretch>
        </p:blipFill>
        <p:spPr>
          <a:xfrm>
            <a:off x="1259632" y="3068960"/>
            <a:ext cx="6902189" cy="3035300"/>
          </a:xfrm>
          <a:prstGeom prst="rect">
            <a:avLst/>
          </a:prstGeom>
        </p:spPr>
      </p:pic>
      <p:sp>
        <p:nvSpPr>
          <p:cNvPr id="7" name="Oval 6">
            <a:extLst>
              <a:ext uri="{FF2B5EF4-FFF2-40B4-BE49-F238E27FC236}">
                <a16:creationId xmlns:a16="http://schemas.microsoft.com/office/drawing/2014/main" id="{80AAAD27-5C19-4ACD-A0D2-DE98305AFBEE}"/>
              </a:ext>
            </a:extLst>
          </p:cNvPr>
          <p:cNvSpPr/>
          <p:nvPr/>
        </p:nvSpPr>
        <p:spPr>
          <a:xfrm>
            <a:off x="4807496" y="3760090"/>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8" name="Oval 7">
            <a:extLst>
              <a:ext uri="{FF2B5EF4-FFF2-40B4-BE49-F238E27FC236}">
                <a16:creationId xmlns:a16="http://schemas.microsoft.com/office/drawing/2014/main" id="{B35F0DD9-6313-4E3E-833A-5DB9DDEF470E}"/>
              </a:ext>
            </a:extLst>
          </p:cNvPr>
          <p:cNvSpPr/>
          <p:nvPr/>
        </p:nvSpPr>
        <p:spPr>
          <a:xfrm>
            <a:off x="4807496" y="4140594"/>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9" name="Oval 8">
            <a:extLst>
              <a:ext uri="{FF2B5EF4-FFF2-40B4-BE49-F238E27FC236}">
                <a16:creationId xmlns:a16="http://schemas.microsoft.com/office/drawing/2014/main" id="{CCC56351-472D-4F60-BF00-5B4931185274}"/>
              </a:ext>
            </a:extLst>
          </p:cNvPr>
          <p:cNvSpPr/>
          <p:nvPr/>
        </p:nvSpPr>
        <p:spPr>
          <a:xfrm>
            <a:off x="4807496" y="4669494"/>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1" name="Oval 10">
            <a:extLst>
              <a:ext uri="{FF2B5EF4-FFF2-40B4-BE49-F238E27FC236}">
                <a16:creationId xmlns:a16="http://schemas.microsoft.com/office/drawing/2014/main" id="{DA2EB2C9-DBE2-46CA-A98E-1ED6C96ACA7B}"/>
              </a:ext>
            </a:extLst>
          </p:cNvPr>
          <p:cNvSpPr/>
          <p:nvPr/>
        </p:nvSpPr>
        <p:spPr>
          <a:xfrm>
            <a:off x="4831924" y="5049971"/>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12" name="Oval 11">
            <a:extLst>
              <a:ext uri="{FF2B5EF4-FFF2-40B4-BE49-F238E27FC236}">
                <a16:creationId xmlns:a16="http://schemas.microsoft.com/office/drawing/2014/main" id="{6894778A-DA40-457F-AA4B-CD99B9234D6D}"/>
              </a:ext>
            </a:extLst>
          </p:cNvPr>
          <p:cNvSpPr/>
          <p:nvPr/>
        </p:nvSpPr>
        <p:spPr>
          <a:xfrm>
            <a:off x="4866184" y="5442052"/>
            <a:ext cx="860648" cy="253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10" name="Picture 9">
            <a:extLst>
              <a:ext uri="{FF2B5EF4-FFF2-40B4-BE49-F238E27FC236}">
                <a16:creationId xmlns:a16="http://schemas.microsoft.com/office/drawing/2014/main" id="{6CF8F02F-DB95-463E-9D12-0FD34142499F}"/>
              </a:ext>
            </a:extLst>
          </p:cNvPr>
          <p:cNvPicPr>
            <a:picLocks noChangeAspect="1"/>
          </p:cNvPicPr>
          <p:nvPr/>
        </p:nvPicPr>
        <p:blipFill>
          <a:blip r:embed="rId3"/>
          <a:stretch>
            <a:fillRect/>
          </a:stretch>
        </p:blipFill>
        <p:spPr>
          <a:xfrm rot="1560479">
            <a:off x="7765967" y="2883651"/>
            <a:ext cx="940159" cy="662385"/>
          </a:xfrm>
          <a:prstGeom prst="rect">
            <a:avLst/>
          </a:prstGeom>
        </p:spPr>
      </p:pic>
    </p:spTree>
    <p:extLst>
      <p:ext uri="{BB962C8B-B14F-4D97-AF65-F5344CB8AC3E}">
        <p14:creationId xmlns:p14="http://schemas.microsoft.com/office/powerpoint/2010/main" val="260058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fontScale="90000"/>
          </a:bodyPr>
          <a:lstStyle/>
          <a:p>
            <a:r>
              <a:rPr lang="en-GB" sz="3200" dirty="0"/>
              <a:t>Decisions about basic income</a:t>
            </a:r>
            <a:br>
              <a:rPr lang="en-GB" sz="3200" i="1" dirty="0"/>
            </a:br>
            <a:br>
              <a:rPr lang="en-GB" dirty="0"/>
            </a:b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2096320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25</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Decisions about Basic Income</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b="1" dirty="0"/>
          </a:p>
          <a:p>
            <a:pPr marL="0" indent="0">
              <a:buNone/>
            </a:pPr>
            <a:r>
              <a:rPr lang="en-GB" sz="2800" b="1" dirty="0"/>
              <a:t>What we did:</a:t>
            </a:r>
          </a:p>
          <a:p>
            <a:pPr marL="0" indent="0">
              <a:buNone/>
            </a:pPr>
            <a:endParaRPr lang="en-GB" sz="2400" dirty="0">
              <a:solidFill>
                <a:srgbClr val="C00000"/>
              </a:solidFill>
            </a:endParaRPr>
          </a:p>
          <a:p>
            <a:r>
              <a:rPr lang="en-GB" sz="2400" dirty="0"/>
              <a:t>Basic Income is taxable</a:t>
            </a:r>
          </a:p>
          <a:p>
            <a:endParaRPr lang="en-GB" sz="2400" dirty="0"/>
          </a:p>
          <a:p>
            <a:r>
              <a:rPr lang="en-GB" sz="2400" dirty="0"/>
              <a:t>Basic Income enters means-test for means-tested benefits</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47293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26</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Decisions about Basic Income</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400" dirty="0"/>
              <a:t>How?</a:t>
            </a:r>
          </a:p>
          <a:p>
            <a:r>
              <a:rPr lang="en-GB" sz="2400" dirty="0"/>
              <a:t>Adding Basic Income to Income Lists</a:t>
            </a:r>
          </a:p>
          <a:p>
            <a:pPr lvl="1"/>
            <a:r>
              <a:rPr lang="en-GB" sz="2000" dirty="0"/>
              <a:t>These are where we define which components constitute a variable (e.g. the elements that it needs to sum)</a:t>
            </a:r>
          </a:p>
          <a:p>
            <a:pPr marL="0" indent="0">
              <a:buNone/>
            </a:pPr>
            <a:endParaRPr lang="en-GB" sz="2400" dirty="0"/>
          </a:p>
          <a:p>
            <a:pPr marL="0" indent="0">
              <a:buNone/>
            </a:pPr>
            <a:endParaRPr lang="en-GB" sz="2400" dirty="0"/>
          </a:p>
          <a:p>
            <a:pPr marL="0" indent="0">
              <a:buNone/>
            </a:pPr>
            <a:endParaRPr lang="en-GB" sz="24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pic>
        <p:nvPicPr>
          <p:cNvPr id="3" name="Picture 2">
            <a:extLst>
              <a:ext uri="{FF2B5EF4-FFF2-40B4-BE49-F238E27FC236}">
                <a16:creationId xmlns:a16="http://schemas.microsoft.com/office/drawing/2014/main" id="{BD0F0C0D-9B55-4861-82B6-A5996BB9F41D}"/>
              </a:ext>
            </a:extLst>
          </p:cNvPr>
          <p:cNvPicPr>
            <a:picLocks noChangeAspect="1"/>
          </p:cNvPicPr>
          <p:nvPr/>
        </p:nvPicPr>
        <p:blipFill>
          <a:blip r:embed="rId3"/>
          <a:stretch>
            <a:fillRect/>
          </a:stretch>
        </p:blipFill>
        <p:spPr>
          <a:xfrm>
            <a:off x="1187624" y="3503638"/>
            <a:ext cx="6350684" cy="933474"/>
          </a:xfrm>
          <a:prstGeom prst="rect">
            <a:avLst/>
          </a:prstGeom>
        </p:spPr>
      </p:pic>
      <p:sp>
        <p:nvSpPr>
          <p:cNvPr id="7" name="Down Arrow 9">
            <a:extLst>
              <a:ext uri="{FF2B5EF4-FFF2-40B4-BE49-F238E27FC236}">
                <a16:creationId xmlns:a16="http://schemas.microsoft.com/office/drawing/2014/main" id="{5435AD82-3F1E-46F6-9DEE-A12FAB43AA3F}"/>
              </a:ext>
            </a:extLst>
          </p:cNvPr>
          <p:cNvSpPr/>
          <p:nvPr/>
        </p:nvSpPr>
        <p:spPr>
          <a:xfrm rot="5400000">
            <a:off x="7786116" y="3255830"/>
            <a:ext cx="210484" cy="706100"/>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250135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27</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Decisions about Basic Income</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pic>
        <p:nvPicPr>
          <p:cNvPr id="4" name="Picture 3">
            <a:extLst>
              <a:ext uri="{FF2B5EF4-FFF2-40B4-BE49-F238E27FC236}">
                <a16:creationId xmlns:a16="http://schemas.microsoft.com/office/drawing/2014/main" id="{A48DD56B-AC60-4805-8251-1C05E16F083C}"/>
              </a:ext>
            </a:extLst>
          </p:cNvPr>
          <p:cNvPicPr>
            <a:picLocks noChangeAspect="1"/>
          </p:cNvPicPr>
          <p:nvPr/>
        </p:nvPicPr>
        <p:blipFill>
          <a:blip r:embed="rId3"/>
          <a:stretch>
            <a:fillRect/>
          </a:stretch>
        </p:blipFill>
        <p:spPr>
          <a:xfrm>
            <a:off x="887234" y="1180025"/>
            <a:ext cx="5837710" cy="4840635"/>
          </a:xfrm>
          <a:prstGeom prst="rect">
            <a:avLst/>
          </a:prstGeom>
        </p:spPr>
      </p:pic>
      <p:grpSp>
        <p:nvGrpSpPr>
          <p:cNvPr id="9" name="Group 8">
            <a:extLst>
              <a:ext uri="{FF2B5EF4-FFF2-40B4-BE49-F238E27FC236}">
                <a16:creationId xmlns:a16="http://schemas.microsoft.com/office/drawing/2014/main" id="{15E02C6D-141F-460E-B7E3-ADB35F41C10C}"/>
              </a:ext>
            </a:extLst>
          </p:cNvPr>
          <p:cNvGrpSpPr/>
          <p:nvPr/>
        </p:nvGrpSpPr>
        <p:grpSpPr>
          <a:xfrm>
            <a:off x="6731348" y="2348880"/>
            <a:ext cx="2273402" cy="307777"/>
            <a:chOff x="-6518002" y="4151306"/>
            <a:chExt cx="5480387" cy="333919"/>
          </a:xfrm>
        </p:grpSpPr>
        <p:sp>
          <p:nvSpPr>
            <p:cNvPr id="10" name="Down Arrow 9">
              <a:extLst>
                <a:ext uri="{FF2B5EF4-FFF2-40B4-BE49-F238E27FC236}">
                  <a16:creationId xmlns:a16="http://schemas.microsoft.com/office/drawing/2014/main" id="{24B46B9A-1C42-42E5-83B7-2E55B1E353EF}"/>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1" name="TextBox 10">
              <a:extLst>
                <a:ext uri="{FF2B5EF4-FFF2-40B4-BE49-F238E27FC236}">
                  <a16:creationId xmlns:a16="http://schemas.microsoft.com/office/drawing/2014/main" id="{9F8429F0-9CAE-4696-B069-4CCC21E81170}"/>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a:t>add </a:t>
              </a:r>
              <a:r>
                <a:rPr lang="en-GB" sz="1400" b="1" i="1" dirty="0" err="1"/>
                <a:t>buc_s</a:t>
              </a:r>
              <a:endParaRPr lang="en-GB" sz="1400" b="1" i="1" dirty="0"/>
            </a:p>
          </p:txBody>
        </p:sp>
      </p:grpSp>
      <p:grpSp>
        <p:nvGrpSpPr>
          <p:cNvPr id="12" name="Group 11">
            <a:extLst>
              <a:ext uri="{FF2B5EF4-FFF2-40B4-BE49-F238E27FC236}">
                <a16:creationId xmlns:a16="http://schemas.microsoft.com/office/drawing/2014/main" id="{4D9E76A8-C4DC-4FF9-A5B2-2CF0AF7BC2D3}"/>
              </a:ext>
            </a:extLst>
          </p:cNvPr>
          <p:cNvGrpSpPr/>
          <p:nvPr/>
        </p:nvGrpSpPr>
        <p:grpSpPr>
          <a:xfrm>
            <a:off x="6724944" y="5229200"/>
            <a:ext cx="2273402" cy="307777"/>
            <a:chOff x="-6518002" y="4151306"/>
            <a:chExt cx="5480387" cy="333919"/>
          </a:xfrm>
        </p:grpSpPr>
        <p:sp>
          <p:nvSpPr>
            <p:cNvPr id="13" name="Down Arrow 9">
              <a:extLst>
                <a:ext uri="{FF2B5EF4-FFF2-40B4-BE49-F238E27FC236}">
                  <a16:creationId xmlns:a16="http://schemas.microsoft.com/office/drawing/2014/main" id="{2B0CC1A1-CF64-4421-A0A3-D05B1DEA416E}"/>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a:extLst>
                <a:ext uri="{FF2B5EF4-FFF2-40B4-BE49-F238E27FC236}">
                  <a16:creationId xmlns:a16="http://schemas.microsoft.com/office/drawing/2014/main" id="{27B004B8-7C2E-44D8-AE61-063002713BA2}"/>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a:t>add </a:t>
              </a:r>
              <a:r>
                <a:rPr lang="en-GB" sz="1400" b="1" i="1" dirty="0" err="1"/>
                <a:t>buc_s</a:t>
              </a:r>
              <a:endParaRPr lang="en-GB" sz="1400" b="1" i="1" dirty="0"/>
            </a:p>
          </p:txBody>
        </p:sp>
      </p:grpSp>
      <p:pic>
        <p:nvPicPr>
          <p:cNvPr id="7" name="Picture 6">
            <a:extLst>
              <a:ext uri="{FF2B5EF4-FFF2-40B4-BE49-F238E27FC236}">
                <a16:creationId xmlns:a16="http://schemas.microsoft.com/office/drawing/2014/main" id="{7F9BB0E8-2890-4685-8E26-5AECE051CECD}"/>
              </a:ext>
            </a:extLst>
          </p:cNvPr>
          <p:cNvPicPr>
            <a:picLocks noChangeAspect="1"/>
          </p:cNvPicPr>
          <p:nvPr/>
        </p:nvPicPr>
        <p:blipFill>
          <a:blip r:embed="rId4"/>
          <a:stretch>
            <a:fillRect/>
          </a:stretch>
        </p:blipFill>
        <p:spPr>
          <a:xfrm>
            <a:off x="1118705" y="2805025"/>
            <a:ext cx="6906589" cy="1247949"/>
          </a:xfrm>
          <a:prstGeom prst="rect">
            <a:avLst/>
          </a:prstGeom>
        </p:spPr>
      </p:pic>
      <p:sp>
        <p:nvSpPr>
          <p:cNvPr id="17" name="Oval 16">
            <a:extLst>
              <a:ext uri="{FF2B5EF4-FFF2-40B4-BE49-F238E27FC236}">
                <a16:creationId xmlns:a16="http://schemas.microsoft.com/office/drawing/2014/main" id="{47AA3E0A-B472-4403-A81A-2DD7F992C1BA}"/>
              </a:ext>
            </a:extLst>
          </p:cNvPr>
          <p:cNvSpPr/>
          <p:nvPr/>
        </p:nvSpPr>
        <p:spPr>
          <a:xfrm>
            <a:off x="2699792" y="3741328"/>
            <a:ext cx="3816424" cy="3116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505610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28</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Decisions about Basic Income</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r>
              <a:rPr lang="en-GB" sz="2400" dirty="0"/>
              <a:t>Make BI taxable</a:t>
            </a:r>
          </a:p>
          <a:p>
            <a:pPr marL="0" indent="0">
              <a:buNone/>
            </a:pPr>
            <a:endParaRPr lang="en-GB" sz="24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pic>
        <p:nvPicPr>
          <p:cNvPr id="3" name="Picture 2">
            <a:extLst>
              <a:ext uri="{FF2B5EF4-FFF2-40B4-BE49-F238E27FC236}">
                <a16:creationId xmlns:a16="http://schemas.microsoft.com/office/drawing/2014/main" id="{AA596C36-97F2-4F53-A4DF-39F006EA7BE4}"/>
              </a:ext>
            </a:extLst>
          </p:cNvPr>
          <p:cNvPicPr>
            <a:picLocks noChangeAspect="1"/>
          </p:cNvPicPr>
          <p:nvPr/>
        </p:nvPicPr>
        <p:blipFill>
          <a:blip r:embed="rId3"/>
          <a:stretch>
            <a:fillRect/>
          </a:stretch>
        </p:blipFill>
        <p:spPr>
          <a:xfrm>
            <a:off x="755576" y="2060849"/>
            <a:ext cx="6116751" cy="2304256"/>
          </a:xfrm>
          <a:prstGeom prst="rect">
            <a:avLst/>
          </a:prstGeom>
        </p:spPr>
      </p:pic>
      <p:grpSp>
        <p:nvGrpSpPr>
          <p:cNvPr id="7" name="Group 6">
            <a:extLst>
              <a:ext uri="{FF2B5EF4-FFF2-40B4-BE49-F238E27FC236}">
                <a16:creationId xmlns:a16="http://schemas.microsoft.com/office/drawing/2014/main" id="{2ECC854D-9682-4EED-80D3-DA94A781589D}"/>
              </a:ext>
            </a:extLst>
          </p:cNvPr>
          <p:cNvGrpSpPr/>
          <p:nvPr/>
        </p:nvGrpSpPr>
        <p:grpSpPr>
          <a:xfrm>
            <a:off x="6891746" y="2564904"/>
            <a:ext cx="2133600" cy="365125"/>
            <a:chOff x="-6518002" y="4151306"/>
            <a:chExt cx="5480387" cy="333919"/>
          </a:xfrm>
        </p:grpSpPr>
        <p:sp>
          <p:nvSpPr>
            <p:cNvPr id="8" name="Down Arrow 9">
              <a:extLst>
                <a:ext uri="{FF2B5EF4-FFF2-40B4-BE49-F238E27FC236}">
                  <a16:creationId xmlns:a16="http://schemas.microsoft.com/office/drawing/2014/main" id="{8403FCE3-2CD5-44B3-B1FA-FC9E095B4D30}"/>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9" name="TextBox 8">
              <a:extLst>
                <a:ext uri="{FF2B5EF4-FFF2-40B4-BE49-F238E27FC236}">
                  <a16:creationId xmlns:a16="http://schemas.microsoft.com/office/drawing/2014/main" id="{9D5519C2-629C-48BD-8C60-F8DA109F5194}"/>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a:t>add </a:t>
              </a:r>
              <a:r>
                <a:rPr lang="en-GB" sz="1400" b="1" i="1" dirty="0" err="1"/>
                <a:t>buc_s</a:t>
              </a:r>
              <a:endParaRPr lang="en-GB" sz="1400" b="1" i="1" dirty="0"/>
            </a:p>
          </p:txBody>
        </p:sp>
      </p:grpSp>
      <p:grpSp>
        <p:nvGrpSpPr>
          <p:cNvPr id="10" name="Group 9">
            <a:extLst>
              <a:ext uri="{FF2B5EF4-FFF2-40B4-BE49-F238E27FC236}">
                <a16:creationId xmlns:a16="http://schemas.microsoft.com/office/drawing/2014/main" id="{6BEEC096-CA5E-460D-AE4C-75C8867C2AAB}"/>
              </a:ext>
            </a:extLst>
          </p:cNvPr>
          <p:cNvGrpSpPr/>
          <p:nvPr/>
        </p:nvGrpSpPr>
        <p:grpSpPr>
          <a:xfrm>
            <a:off x="6891746" y="3679514"/>
            <a:ext cx="2133600" cy="365125"/>
            <a:chOff x="-6518002" y="4151306"/>
            <a:chExt cx="5480387" cy="333919"/>
          </a:xfrm>
        </p:grpSpPr>
        <p:sp>
          <p:nvSpPr>
            <p:cNvPr id="11" name="Down Arrow 9">
              <a:extLst>
                <a:ext uri="{FF2B5EF4-FFF2-40B4-BE49-F238E27FC236}">
                  <a16:creationId xmlns:a16="http://schemas.microsoft.com/office/drawing/2014/main" id="{81C2D299-83C4-456C-826C-234C2195B4D6}"/>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a:extLst>
                <a:ext uri="{FF2B5EF4-FFF2-40B4-BE49-F238E27FC236}">
                  <a16:creationId xmlns:a16="http://schemas.microsoft.com/office/drawing/2014/main" id="{AD7CA997-5516-4977-B0FD-40D9568DE268}"/>
                </a:ext>
              </a:extLst>
            </p:cNvPr>
            <p:cNvSpPr txBox="1"/>
            <p:nvPr/>
          </p:nvSpPr>
          <p:spPr>
            <a:xfrm>
              <a:off x="-5403207" y="4151306"/>
              <a:ext cx="4365592" cy="333919"/>
            </a:xfrm>
            <a:prstGeom prst="rect">
              <a:avLst/>
            </a:prstGeom>
            <a:solidFill>
              <a:schemeClr val="bg1"/>
            </a:solidFill>
            <a:ln w="19050">
              <a:solidFill>
                <a:schemeClr val="tx2"/>
              </a:solidFill>
            </a:ln>
          </p:spPr>
          <p:txBody>
            <a:bodyPr wrap="square" rtlCol="0">
              <a:spAutoFit/>
            </a:bodyPr>
            <a:lstStyle/>
            <a:p>
              <a:r>
                <a:rPr lang="en-GB" sz="1400" b="1" dirty="0"/>
                <a:t>add </a:t>
              </a:r>
              <a:r>
                <a:rPr lang="en-GB" sz="1400" b="1" i="1" dirty="0" err="1"/>
                <a:t>buc_s</a:t>
              </a:r>
              <a:endParaRPr lang="en-GB" sz="1400" b="1" i="1" dirty="0"/>
            </a:p>
          </p:txBody>
        </p:sp>
      </p:grpSp>
    </p:spTree>
    <p:extLst>
      <p:ext uri="{BB962C8B-B14F-4D97-AF65-F5344CB8AC3E}">
        <p14:creationId xmlns:p14="http://schemas.microsoft.com/office/powerpoint/2010/main" val="916762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29</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Decisions about Basic Income</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r>
              <a:rPr lang="en-GB" sz="2400" dirty="0"/>
              <a:t>BI enters means-test</a:t>
            </a:r>
          </a:p>
          <a:p>
            <a:pPr marL="0" indent="0">
              <a:buNone/>
            </a:pPr>
            <a:endParaRPr lang="en-GB" sz="2400" dirty="0"/>
          </a:p>
          <a:p>
            <a:pPr marL="0" indent="0">
              <a:buNone/>
            </a:pPr>
            <a:r>
              <a:rPr lang="en-GB" sz="2400" dirty="0"/>
              <a:t>Add </a:t>
            </a:r>
            <a:r>
              <a:rPr lang="en-GB" sz="2400" dirty="0" err="1"/>
              <a:t>buc_s</a:t>
            </a:r>
            <a:r>
              <a:rPr lang="en-GB" sz="2400" dirty="0"/>
              <a:t> to means-tested benefits in:</a:t>
            </a:r>
          </a:p>
          <a:p>
            <a:pPr marL="0" indent="0">
              <a:buNone/>
            </a:pPr>
            <a:endParaRPr lang="en-GB" sz="1800" dirty="0"/>
          </a:p>
          <a:p>
            <a:pPr lvl="1"/>
            <a:r>
              <a:rPr lang="en-GB" sz="1800" dirty="0"/>
              <a:t>Income support (8.3.38)</a:t>
            </a:r>
          </a:p>
          <a:p>
            <a:pPr lvl="1"/>
            <a:r>
              <a:rPr lang="en-GB" sz="1800" dirty="0"/>
              <a:t>Guarantee credit (8.4.36)</a:t>
            </a:r>
          </a:p>
          <a:p>
            <a:pPr lvl="1"/>
            <a:r>
              <a:rPr lang="en-GB" sz="1800" dirty="0"/>
              <a:t>HB (if SC) (8.11.39)</a:t>
            </a:r>
          </a:p>
          <a:p>
            <a:pPr lvl="1"/>
            <a:r>
              <a:rPr lang="en-GB" sz="1800" dirty="0"/>
              <a:t>HB and CTB &lt;60 (8.12.41)</a:t>
            </a:r>
          </a:p>
          <a:p>
            <a:pPr lvl="1"/>
            <a:r>
              <a:rPr lang="en-GB" sz="1800" dirty="0"/>
              <a:t>HB and CTG &gt;=60 (8.13.38)</a:t>
            </a:r>
          </a:p>
          <a:p>
            <a:pPr lvl="1"/>
            <a:r>
              <a:rPr lang="en-GB" sz="1800" dirty="0"/>
              <a:t>Tax credits (8.16.23)</a:t>
            </a:r>
          </a:p>
          <a:p>
            <a:pPr lvl="1"/>
            <a:r>
              <a:rPr lang="en-GB" sz="1800" dirty="0"/>
              <a:t>UC unearned income (8.27.19)</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557302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60">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26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60">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260">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260">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fontScale="90000"/>
          </a:bodyPr>
          <a:lstStyle/>
          <a:p>
            <a:r>
              <a:rPr lang="en-GB" sz="3200" dirty="0"/>
              <a:t>1. Introducing Basic Income:</a:t>
            </a:r>
            <a:br>
              <a:rPr lang="en-GB" sz="3200" dirty="0"/>
            </a:br>
            <a:r>
              <a:rPr lang="en-GB" sz="3100" i="1" dirty="0"/>
              <a:t>Interaction with the tax-ben system</a:t>
            </a:r>
            <a:br>
              <a:rPr lang="en-GB" sz="3200" i="1" dirty="0"/>
            </a:br>
            <a:br>
              <a:rPr lang="en-GB" dirty="0"/>
            </a:b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342880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30</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328250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31</a:t>
            </a:fld>
            <a:endParaRPr lang="en-GB"/>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800" b="1" dirty="0">
                <a:solidFill>
                  <a:srgbClr val="0070C0"/>
                </a:solidFill>
              </a:rPr>
              <a:t>LUNCH BREAK!</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412438585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1</a:t>
            </a:r>
          </a:p>
        </p:txBody>
      </p:sp>
      <p:sp>
        <p:nvSpPr>
          <p:cNvPr id="3" name="Content Placeholder 2"/>
          <p:cNvSpPr>
            <a:spLocks noGrp="1"/>
          </p:cNvSpPr>
          <p:nvPr>
            <p:ph idx="1"/>
          </p:nvPr>
        </p:nvSpPr>
        <p:spPr>
          <a:xfrm>
            <a:off x="457200" y="1600201"/>
            <a:ext cx="8229600" cy="4421087"/>
          </a:xfrm>
        </p:spPr>
        <p:txBody>
          <a:bodyPr>
            <a:normAutofit/>
          </a:bodyPr>
          <a:lstStyle/>
          <a:p>
            <a:r>
              <a:rPr lang="en-GB" sz="2400" dirty="0"/>
              <a:t>You will:</a:t>
            </a:r>
          </a:p>
          <a:p>
            <a:pPr lvl="1"/>
            <a:r>
              <a:rPr lang="en-GB" sz="2400" dirty="0"/>
              <a:t>Understand how a Basic Income policy interacts with the tax and benefit systems.</a:t>
            </a:r>
          </a:p>
          <a:p>
            <a:pPr lvl="1"/>
            <a:r>
              <a:rPr lang="en-GB" sz="2400" dirty="0"/>
              <a:t>Perform a policy reform that involves changing one element of that interaction: making BI non-taxable (from a taxable baseline).</a:t>
            </a:r>
          </a:p>
          <a:p>
            <a:pPr lvl="1"/>
            <a:r>
              <a:rPr lang="en-GB" sz="2400" dirty="0"/>
              <a:t>Run reformed system and analyse its distributional impact using the Statistics Presenter </a:t>
            </a:r>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32</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63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33</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2072695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16"/>
            <a:ext cx="8229600" cy="715496"/>
          </a:xfrm>
        </p:spPr>
        <p:txBody>
          <a:bodyPr>
            <a:normAutofit fontScale="90000"/>
          </a:bodyPr>
          <a:lstStyle/>
          <a:p>
            <a:r>
              <a:rPr lang="en-GB" dirty="0"/>
              <a:t>Welcome!</a:t>
            </a:r>
          </a:p>
        </p:txBody>
      </p:sp>
      <p:sp>
        <p:nvSpPr>
          <p:cNvPr id="3" name="Content Placeholder 2"/>
          <p:cNvSpPr>
            <a:spLocks noGrp="1"/>
          </p:cNvSpPr>
          <p:nvPr>
            <p:ph idx="1"/>
          </p:nvPr>
        </p:nvSpPr>
        <p:spPr>
          <a:xfrm>
            <a:off x="457200" y="1120160"/>
            <a:ext cx="8229600" cy="5616624"/>
          </a:xfrm>
        </p:spPr>
        <p:txBody>
          <a:bodyPr>
            <a:normAutofit fontScale="70000" lnSpcReduction="20000"/>
          </a:bodyPr>
          <a:lstStyle/>
          <a:p>
            <a:r>
              <a:rPr lang="en-GB" b="1" dirty="0"/>
              <a:t>Session 1 - Interaction of BI with the tax-ben systems</a:t>
            </a:r>
          </a:p>
          <a:p>
            <a:pPr lvl="1"/>
            <a:r>
              <a:rPr lang="en-GB" dirty="0"/>
              <a:t>Introducing a Basic Income policy</a:t>
            </a:r>
          </a:p>
          <a:p>
            <a:pPr lvl="1"/>
            <a:r>
              <a:rPr lang="en-GB" dirty="0"/>
              <a:t>Making decisions around means-tested benefits and (income) tax reform in BI schemes</a:t>
            </a:r>
          </a:p>
          <a:p>
            <a:pPr lvl="1"/>
            <a:r>
              <a:rPr lang="en-GB" dirty="0"/>
              <a:t>Exercise</a:t>
            </a:r>
          </a:p>
          <a:p>
            <a:pPr marL="457200" lvl="1" indent="0">
              <a:buNone/>
            </a:pPr>
            <a:endParaRPr lang="en-GB" dirty="0"/>
          </a:p>
          <a:p>
            <a:r>
              <a:rPr lang="en-GB" b="1" dirty="0"/>
              <a:t>Session 2 – Pensioners and Children</a:t>
            </a:r>
          </a:p>
          <a:p>
            <a:pPr lvl="1"/>
            <a:r>
              <a:rPr lang="en-GB" dirty="0"/>
              <a:t>Pensioners, state pension and BI</a:t>
            </a:r>
          </a:p>
          <a:p>
            <a:pPr lvl="1"/>
            <a:r>
              <a:rPr lang="en-GB" dirty="0"/>
              <a:t>A BI for children</a:t>
            </a:r>
          </a:p>
          <a:p>
            <a:pPr lvl="1"/>
            <a:r>
              <a:rPr lang="en-GB" dirty="0"/>
              <a:t>Exercise</a:t>
            </a:r>
          </a:p>
          <a:p>
            <a:pPr marL="457200" lvl="1" indent="0">
              <a:buNone/>
            </a:pPr>
            <a:endParaRPr lang="en-GB" dirty="0"/>
          </a:p>
          <a:p>
            <a:r>
              <a:rPr lang="en-GB" b="1" dirty="0"/>
              <a:t>Session 3 – Fiscal neutrality (loops)</a:t>
            </a:r>
          </a:p>
          <a:p>
            <a:pPr lvl="1"/>
            <a:r>
              <a:rPr lang="en-GB" dirty="0"/>
              <a:t>Introduce the loop function in UKMOD</a:t>
            </a:r>
          </a:p>
          <a:p>
            <a:pPr lvl="1"/>
            <a:r>
              <a:rPr lang="en-GB" dirty="0"/>
              <a:t>How loops work to achieve fiscal neutrality</a:t>
            </a:r>
          </a:p>
          <a:p>
            <a:pPr lvl="1"/>
            <a:r>
              <a:rPr lang="en-GB" dirty="0"/>
              <a:t>Exercise</a:t>
            </a:r>
          </a:p>
          <a:p>
            <a:pPr lvl="1"/>
            <a:r>
              <a:rPr lang="en-GB" dirty="0"/>
              <a:t>Final questions			</a:t>
            </a:r>
          </a:p>
        </p:txBody>
      </p:sp>
      <p:sp>
        <p:nvSpPr>
          <p:cNvPr id="4" name="Slide Number Placeholder 3"/>
          <p:cNvSpPr>
            <a:spLocks noGrp="1"/>
          </p:cNvSpPr>
          <p:nvPr>
            <p:ph type="sldNum" sz="quarter" idx="12"/>
          </p:nvPr>
        </p:nvSpPr>
        <p:spPr/>
        <p:txBody>
          <a:bodyPr/>
          <a:lstStyle/>
          <a:p>
            <a:fld id="{C48A8FB8-C411-4B7B-B8DF-3C88CBE8C9E0}" type="slidenum">
              <a:rPr lang="en-GB" smtClean="0"/>
              <a:t>34</a:t>
            </a:fld>
            <a:endParaRPr lang="en-GB"/>
          </a:p>
        </p:txBody>
      </p:sp>
    </p:spTree>
    <p:extLst>
      <p:ext uri="{BB962C8B-B14F-4D97-AF65-F5344CB8AC3E}">
        <p14:creationId xmlns:p14="http://schemas.microsoft.com/office/powerpoint/2010/main" val="138265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fontScale="90000"/>
          </a:bodyPr>
          <a:lstStyle/>
          <a:p>
            <a:r>
              <a:rPr lang="en-GB" sz="3200" dirty="0"/>
              <a:t>2. Pensioners and children</a:t>
            </a:r>
            <a:br>
              <a:rPr lang="en-GB" sz="3200" dirty="0"/>
            </a:br>
            <a:br>
              <a:rPr lang="en-GB" sz="3200" i="1" dirty="0"/>
            </a:br>
            <a:br>
              <a:rPr lang="en-GB" dirty="0"/>
            </a:b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1322538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In this lecture, you will:</a:t>
            </a:r>
          </a:p>
        </p:txBody>
      </p:sp>
      <p:sp>
        <p:nvSpPr>
          <p:cNvPr id="3" name="Content Placeholder 2"/>
          <p:cNvSpPr>
            <a:spLocks noGrp="1"/>
          </p:cNvSpPr>
          <p:nvPr>
            <p:ph idx="1"/>
          </p:nvPr>
        </p:nvSpPr>
        <p:spPr/>
        <p:txBody>
          <a:bodyPr>
            <a:normAutofit/>
          </a:bodyPr>
          <a:lstStyle/>
          <a:p>
            <a:endParaRPr lang="en-GB" b="1" dirty="0">
              <a:solidFill>
                <a:srgbClr val="0070C0"/>
              </a:solidFill>
            </a:endParaRPr>
          </a:p>
          <a:p>
            <a:r>
              <a:rPr lang="en-GB" sz="2800" dirty="0"/>
              <a:t>Understand how Basic Income can be allocated to a particular group (e.g. pensioners and children) in a different way.</a:t>
            </a:r>
          </a:p>
          <a:p>
            <a:pPr marL="0" indent="0">
              <a:buNone/>
            </a:pPr>
            <a:endParaRPr lang="en-GB" sz="2800" dirty="0"/>
          </a:p>
          <a:p>
            <a:r>
              <a:rPr lang="en-GB" sz="2800" dirty="0"/>
              <a:t>Perform a policy reform that involves using Child Benefit as the UBI for children.</a:t>
            </a:r>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36</a:t>
            </a:fld>
            <a:endParaRPr lang="en-GB"/>
          </a:p>
        </p:txBody>
      </p:sp>
    </p:spTree>
    <p:extLst>
      <p:ext uri="{BB962C8B-B14F-4D97-AF65-F5344CB8AC3E}">
        <p14:creationId xmlns:p14="http://schemas.microsoft.com/office/powerpoint/2010/main" val="35806849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37</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Pensioners and children</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800" dirty="0"/>
              <a:t>In this model, pensioners and children receive a different BI from working-age adults.</a:t>
            </a:r>
          </a:p>
          <a:p>
            <a:pPr marL="0" indent="0">
              <a:buNone/>
            </a:pPr>
            <a:endParaRPr lang="en-GB" sz="2400" dirty="0"/>
          </a:p>
          <a:p>
            <a:r>
              <a:rPr lang="en-GB" sz="2400" u="sng" dirty="0"/>
              <a:t>Pensioners</a:t>
            </a:r>
            <a:r>
              <a:rPr lang="en-GB" sz="2400" dirty="0"/>
              <a:t> get their Basic State Pension and/or top-up until set BI level</a:t>
            </a:r>
          </a:p>
          <a:p>
            <a:r>
              <a:rPr lang="en-GB" sz="2400" u="sng" dirty="0"/>
              <a:t>Children</a:t>
            </a:r>
            <a:r>
              <a:rPr lang="en-GB" sz="2400" dirty="0"/>
              <a:t> get a proportion of adult BI (45%)</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288003337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a:bodyPr>
          <a:lstStyle/>
          <a:p>
            <a:r>
              <a:rPr lang="en-GB" sz="3200" dirty="0"/>
              <a:t>Basic Income for Pensioners</a:t>
            </a:r>
          </a:p>
        </p:txBody>
      </p:sp>
    </p:spTree>
    <p:extLst>
      <p:ext uri="{BB962C8B-B14F-4D97-AF65-F5344CB8AC3E}">
        <p14:creationId xmlns:p14="http://schemas.microsoft.com/office/powerpoint/2010/main" val="21228857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39</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Pensioners</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800" dirty="0"/>
              <a:t>We treat basic State Pension as a form of BI</a:t>
            </a:r>
          </a:p>
          <a:p>
            <a:pPr marL="0" indent="0">
              <a:buNone/>
            </a:pPr>
            <a:endParaRPr lang="en-GB" sz="2400" dirty="0"/>
          </a:p>
          <a:p>
            <a:r>
              <a:rPr lang="en-GB" sz="2400" dirty="0"/>
              <a:t>SP </a:t>
            </a:r>
            <a:r>
              <a:rPr lang="en-GB" sz="2400" i="1" u="sng" dirty="0"/>
              <a:t>below</a:t>
            </a:r>
            <a:r>
              <a:rPr lang="en-GB" sz="2400" dirty="0"/>
              <a:t> set (net) BI amount? </a:t>
            </a:r>
          </a:p>
          <a:p>
            <a:pPr lvl="1"/>
            <a:r>
              <a:rPr lang="en-GB" sz="2000" dirty="0"/>
              <a:t>Gets top up to reach that amount (MIS for pensioners defined in 3.23)</a:t>
            </a:r>
          </a:p>
          <a:p>
            <a:pPr marL="0" indent="0">
              <a:buNone/>
            </a:pPr>
            <a:endParaRPr lang="en-GB" sz="2400" dirty="0"/>
          </a:p>
          <a:p>
            <a:r>
              <a:rPr lang="en-GB" sz="2400" dirty="0"/>
              <a:t>SP </a:t>
            </a:r>
            <a:r>
              <a:rPr lang="en-GB" sz="2400" i="1" u="sng" dirty="0"/>
              <a:t>above</a:t>
            </a:r>
            <a:r>
              <a:rPr lang="en-GB" sz="2400" dirty="0"/>
              <a:t> set (net) BI amount? </a:t>
            </a:r>
          </a:p>
          <a:p>
            <a:pPr lvl="1"/>
            <a:r>
              <a:rPr lang="en-GB" sz="2000" dirty="0"/>
              <a:t>Keep it so never loses out</a:t>
            </a:r>
            <a:endParaRPr lang="en-GB" sz="14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24243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6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260">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2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In this lecture, you will:</a:t>
            </a:r>
          </a:p>
        </p:txBody>
      </p:sp>
      <p:sp>
        <p:nvSpPr>
          <p:cNvPr id="3" name="Content Placeholder 2"/>
          <p:cNvSpPr>
            <a:spLocks noGrp="1"/>
          </p:cNvSpPr>
          <p:nvPr>
            <p:ph idx="1"/>
          </p:nvPr>
        </p:nvSpPr>
        <p:spPr/>
        <p:txBody>
          <a:bodyPr>
            <a:normAutofit/>
          </a:bodyPr>
          <a:lstStyle/>
          <a:p>
            <a:endParaRPr lang="en-GB" b="1" dirty="0">
              <a:solidFill>
                <a:srgbClr val="0070C0"/>
              </a:solidFill>
            </a:endParaRPr>
          </a:p>
          <a:p>
            <a:r>
              <a:rPr lang="en-GB" dirty="0"/>
              <a:t>Understand how a Basic Income policy interacts with the tax and benefit systems in UKMOD</a:t>
            </a:r>
          </a:p>
          <a:p>
            <a:pPr marL="0" indent="0">
              <a:buNone/>
            </a:pPr>
            <a:endParaRPr lang="en-GB" dirty="0"/>
          </a:p>
          <a:p>
            <a:r>
              <a:rPr lang="en-GB" dirty="0"/>
              <a:t>Perform a policy reform that involves changing one element of that interaction: making BI non-taxable</a:t>
            </a:r>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4</a:t>
            </a:fld>
            <a:endParaRPr lang="en-GB"/>
          </a:p>
        </p:txBody>
      </p:sp>
    </p:spTree>
    <p:extLst>
      <p:ext uri="{BB962C8B-B14F-4D97-AF65-F5344CB8AC3E}">
        <p14:creationId xmlns:p14="http://schemas.microsoft.com/office/powerpoint/2010/main" val="1500693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40</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Pensioners</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800" dirty="0"/>
              <a:t>(Net) BI amount for pensioners is set in the basic income constants (3.23):</a:t>
            </a:r>
          </a:p>
          <a:p>
            <a:pPr marL="0" indent="0">
              <a:buNone/>
            </a:pPr>
            <a:endParaRPr lang="en-GB" sz="2400" dirty="0"/>
          </a:p>
          <a:p>
            <a:pPr marL="0" indent="0">
              <a:buNone/>
            </a:pPr>
            <a:endParaRPr lang="en-GB" sz="1800" dirty="0"/>
          </a:p>
          <a:p>
            <a:endParaRPr lang="en-GB" sz="1800" dirty="0"/>
          </a:p>
          <a:p>
            <a:endParaRPr lang="en-GB" sz="1800" dirty="0"/>
          </a:p>
          <a:p>
            <a:endParaRPr lang="en-GB" sz="1800" dirty="0"/>
          </a:p>
          <a:p>
            <a:endParaRPr lang="en-GB" sz="1800" dirty="0"/>
          </a:p>
          <a:p>
            <a:r>
              <a:rPr lang="en-GB" sz="1800" dirty="0"/>
              <a:t>Equivalent to Minimum Income Standard (MIS) for pensioners</a:t>
            </a:r>
          </a:p>
          <a:p>
            <a:endParaRPr lang="en-GB" sz="1800" dirty="0"/>
          </a:p>
          <a:p>
            <a:endParaRPr lang="en-GB" sz="1800" dirty="0"/>
          </a:p>
          <a:p>
            <a:endParaRPr lang="en-GB" sz="1800" dirty="0"/>
          </a:p>
          <a:p>
            <a:endParaRPr lang="en-GB" sz="1800" dirty="0"/>
          </a:p>
        </p:txBody>
      </p:sp>
      <p:pic>
        <p:nvPicPr>
          <p:cNvPr id="3" name="Picture 2">
            <a:extLst>
              <a:ext uri="{FF2B5EF4-FFF2-40B4-BE49-F238E27FC236}">
                <a16:creationId xmlns:a16="http://schemas.microsoft.com/office/drawing/2014/main" id="{3CC494A6-48E7-403A-B8FC-E9C217E523EE}"/>
              </a:ext>
            </a:extLst>
          </p:cNvPr>
          <p:cNvPicPr>
            <a:picLocks noChangeAspect="1"/>
          </p:cNvPicPr>
          <p:nvPr/>
        </p:nvPicPr>
        <p:blipFill>
          <a:blip r:embed="rId3"/>
          <a:stretch>
            <a:fillRect/>
          </a:stretch>
        </p:blipFill>
        <p:spPr>
          <a:xfrm>
            <a:off x="1109179" y="2976499"/>
            <a:ext cx="6925642" cy="905001"/>
          </a:xfrm>
          <a:prstGeom prst="rect">
            <a:avLst/>
          </a:prstGeom>
        </p:spPr>
      </p:pic>
      <p:sp>
        <p:nvSpPr>
          <p:cNvPr id="7" name="Oval 6">
            <a:extLst>
              <a:ext uri="{FF2B5EF4-FFF2-40B4-BE49-F238E27FC236}">
                <a16:creationId xmlns:a16="http://schemas.microsoft.com/office/drawing/2014/main" id="{9FA46044-0A7A-4143-8DC9-EFCF9546BABE}"/>
              </a:ext>
            </a:extLst>
          </p:cNvPr>
          <p:cNvSpPr/>
          <p:nvPr/>
        </p:nvSpPr>
        <p:spPr>
          <a:xfrm>
            <a:off x="4139952" y="3428999"/>
            <a:ext cx="1224136" cy="216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9691580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626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41</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Pensioners</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800" dirty="0"/>
              <a:t>Who gets it?</a:t>
            </a:r>
          </a:p>
          <a:p>
            <a:pPr marL="0" indent="0">
              <a:buNone/>
            </a:pPr>
            <a:endParaRPr lang="en-GB" sz="24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All above Female Pension Age (defined in the BI policy line 29.9)</a:t>
            </a:r>
          </a:p>
          <a:p>
            <a:endParaRPr lang="en-GB" sz="1800" dirty="0"/>
          </a:p>
          <a:p>
            <a:endParaRPr lang="en-GB" sz="1800" dirty="0"/>
          </a:p>
          <a:p>
            <a:endParaRPr lang="en-GB" sz="1800" dirty="0"/>
          </a:p>
          <a:p>
            <a:endParaRPr lang="en-GB" sz="1800" dirty="0"/>
          </a:p>
        </p:txBody>
      </p:sp>
      <p:sp>
        <p:nvSpPr>
          <p:cNvPr id="7" name="Oval 6">
            <a:extLst>
              <a:ext uri="{FF2B5EF4-FFF2-40B4-BE49-F238E27FC236}">
                <a16:creationId xmlns:a16="http://schemas.microsoft.com/office/drawing/2014/main" id="{9FA46044-0A7A-4143-8DC9-EFCF9546BABE}"/>
              </a:ext>
            </a:extLst>
          </p:cNvPr>
          <p:cNvSpPr/>
          <p:nvPr/>
        </p:nvSpPr>
        <p:spPr>
          <a:xfrm>
            <a:off x="4139952" y="3428999"/>
            <a:ext cx="1224136" cy="216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4" name="Picture 3">
            <a:extLst>
              <a:ext uri="{FF2B5EF4-FFF2-40B4-BE49-F238E27FC236}">
                <a16:creationId xmlns:a16="http://schemas.microsoft.com/office/drawing/2014/main" id="{DA707C7E-468F-4903-84CE-D286CCFE829D}"/>
              </a:ext>
            </a:extLst>
          </p:cNvPr>
          <p:cNvPicPr>
            <a:picLocks noChangeAspect="1"/>
          </p:cNvPicPr>
          <p:nvPr/>
        </p:nvPicPr>
        <p:blipFill>
          <a:blip r:embed="rId3"/>
          <a:stretch>
            <a:fillRect/>
          </a:stretch>
        </p:blipFill>
        <p:spPr>
          <a:xfrm>
            <a:off x="2362295" y="2613339"/>
            <a:ext cx="6003586" cy="1631319"/>
          </a:xfrm>
          <a:prstGeom prst="rect">
            <a:avLst/>
          </a:prstGeom>
        </p:spPr>
      </p:pic>
      <p:sp>
        <p:nvSpPr>
          <p:cNvPr id="9" name="Oval 8">
            <a:extLst>
              <a:ext uri="{FF2B5EF4-FFF2-40B4-BE49-F238E27FC236}">
                <a16:creationId xmlns:a16="http://schemas.microsoft.com/office/drawing/2014/main" id="{00D41402-21AC-4304-B020-29030DC5AE93}"/>
              </a:ext>
            </a:extLst>
          </p:cNvPr>
          <p:cNvSpPr/>
          <p:nvPr/>
        </p:nvSpPr>
        <p:spPr>
          <a:xfrm>
            <a:off x="5004048" y="2941177"/>
            <a:ext cx="1224136" cy="216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nvGrpSpPr>
          <p:cNvPr id="10" name="Group 9">
            <a:extLst>
              <a:ext uri="{FF2B5EF4-FFF2-40B4-BE49-F238E27FC236}">
                <a16:creationId xmlns:a16="http://schemas.microsoft.com/office/drawing/2014/main" id="{2AF73F53-3578-4BF9-A737-2BE0976F878B}"/>
              </a:ext>
            </a:extLst>
          </p:cNvPr>
          <p:cNvGrpSpPr/>
          <p:nvPr/>
        </p:nvGrpSpPr>
        <p:grpSpPr>
          <a:xfrm rot="10800000">
            <a:off x="228694" y="2662676"/>
            <a:ext cx="2133601" cy="336446"/>
            <a:chOff x="-6518002" y="4177533"/>
            <a:chExt cx="5480387" cy="307692"/>
          </a:xfrm>
        </p:grpSpPr>
        <p:sp>
          <p:nvSpPr>
            <p:cNvPr id="11" name="Down Arrow 9">
              <a:extLst>
                <a:ext uri="{FF2B5EF4-FFF2-40B4-BE49-F238E27FC236}">
                  <a16:creationId xmlns:a16="http://schemas.microsoft.com/office/drawing/2014/main" id="{A8193B34-C7FC-4E04-8BFB-9CBACF2FD70B}"/>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a:extLst>
                <a:ext uri="{FF2B5EF4-FFF2-40B4-BE49-F238E27FC236}">
                  <a16:creationId xmlns:a16="http://schemas.microsoft.com/office/drawing/2014/main" id="{0760E776-61D7-459B-9313-E256C6E1EA98}"/>
                </a:ext>
              </a:extLst>
            </p:cNvPr>
            <p:cNvSpPr txBox="1"/>
            <p:nvPr/>
          </p:nvSpPr>
          <p:spPr>
            <a:xfrm rot="10800000">
              <a:off x="-5403207" y="4177529"/>
              <a:ext cx="4365592" cy="281472"/>
            </a:xfrm>
            <a:prstGeom prst="rect">
              <a:avLst/>
            </a:prstGeom>
            <a:solidFill>
              <a:schemeClr val="bg1"/>
            </a:solidFill>
            <a:ln w="19050">
              <a:solidFill>
                <a:schemeClr val="tx2"/>
              </a:solidFill>
            </a:ln>
          </p:spPr>
          <p:txBody>
            <a:bodyPr wrap="square" rtlCol="0">
              <a:spAutoFit/>
            </a:bodyPr>
            <a:lstStyle/>
            <a:p>
              <a:r>
                <a:rPr lang="en-GB" sz="1400" b="1" dirty="0"/>
                <a:t>Back at </a:t>
              </a:r>
              <a:r>
                <a:rPr lang="en-GB" sz="1400" b="1" i="1" dirty="0" err="1"/>
                <a:t>buc_uk</a:t>
              </a:r>
              <a:endParaRPr lang="en-GB" sz="1400" b="1" i="1" dirty="0"/>
            </a:p>
          </p:txBody>
        </p:sp>
      </p:grpSp>
    </p:spTree>
    <p:extLst>
      <p:ext uri="{BB962C8B-B14F-4D97-AF65-F5344CB8AC3E}">
        <p14:creationId xmlns:p14="http://schemas.microsoft.com/office/powerpoint/2010/main" val="2887708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uiExpand="1" build="p"/>
      <p:bldP spid="7"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42</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Pensioners</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800" dirty="0"/>
              <a:t>The top up:</a:t>
            </a:r>
          </a:p>
          <a:p>
            <a:pPr marL="0" indent="0">
              <a:buNone/>
            </a:pPr>
            <a:endParaRPr lang="en-GB" sz="24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If State Pension less than pensioner’s BI, they get a top up</a:t>
            </a:r>
          </a:p>
          <a:p>
            <a:pPr marL="0" indent="0">
              <a:buNone/>
            </a:pPr>
            <a:endParaRPr lang="en-GB" sz="1800" dirty="0"/>
          </a:p>
          <a:p>
            <a:endParaRPr lang="en-GB" sz="1800" dirty="0"/>
          </a:p>
          <a:p>
            <a:endParaRPr lang="en-GB" sz="1800" dirty="0"/>
          </a:p>
          <a:p>
            <a:endParaRPr lang="en-GB" sz="1800" dirty="0"/>
          </a:p>
        </p:txBody>
      </p:sp>
      <p:sp>
        <p:nvSpPr>
          <p:cNvPr id="7" name="Oval 6">
            <a:extLst>
              <a:ext uri="{FF2B5EF4-FFF2-40B4-BE49-F238E27FC236}">
                <a16:creationId xmlns:a16="http://schemas.microsoft.com/office/drawing/2014/main" id="{9FA46044-0A7A-4143-8DC9-EFCF9546BABE}"/>
              </a:ext>
            </a:extLst>
          </p:cNvPr>
          <p:cNvSpPr/>
          <p:nvPr/>
        </p:nvSpPr>
        <p:spPr>
          <a:xfrm>
            <a:off x="4139952" y="3428999"/>
            <a:ext cx="1224136" cy="216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pic>
        <p:nvPicPr>
          <p:cNvPr id="4" name="Picture 3">
            <a:extLst>
              <a:ext uri="{FF2B5EF4-FFF2-40B4-BE49-F238E27FC236}">
                <a16:creationId xmlns:a16="http://schemas.microsoft.com/office/drawing/2014/main" id="{DA707C7E-468F-4903-84CE-D286CCFE829D}"/>
              </a:ext>
            </a:extLst>
          </p:cNvPr>
          <p:cNvPicPr>
            <a:picLocks noChangeAspect="1"/>
          </p:cNvPicPr>
          <p:nvPr/>
        </p:nvPicPr>
        <p:blipFill>
          <a:blip r:embed="rId3"/>
          <a:stretch>
            <a:fillRect/>
          </a:stretch>
        </p:blipFill>
        <p:spPr>
          <a:xfrm>
            <a:off x="2362295" y="2613339"/>
            <a:ext cx="6003586" cy="1631319"/>
          </a:xfrm>
          <a:prstGeom prst="rect">
            <a:avLst/>
          </a:prstGeom>
        </p:spPr>
      </p:pic>
      <p:sp>
        <p:nvSpPr>
          <p:cNvPr id="9" name="Oval 8">
            <a:extLst>
              <a:ext uri="{FF2B5EF4-FFF2-40B4-BE49-F238E27FC236}">
                <a16:creationId xmlns:a16="http://schemas.microsoft.com/office/drawing/2014/main" id="{00D41402-21AC-4304-B020-29030DC5AE93}"/>
              </a:ext>
            </a:extLst>
          </p:cNvPr>
          <p:cNvSpPr/>
          <p:nvPr/>
        </p:nvSpPr>
        <p:spPr>
          <a:xfrm>
            <a:off x="5004048" y="3138336"/>
            <a:ext cx="1296144" cy="362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nvGrpSpPr>
          <p:cNvPr id="10" name="Group 9">
            <a:extLst>
              <a:ext uri="{FF2B5EF4-FFF2-40B4-BE49-F238E27FC236}">
                <a16:creationId xmlns:a16="http://schemas.microsoft.com/office/drawing/2014/main" id="{2AF73F53-3578-4BF9-A737-2BE0976F878B}"/>
              </a:ext>
            </a:extLst>
          </p:cNvPr>
          <p:cNvGrpSpPr/>
          <p:nvPr/>
        </p:nvGrpSpPr>
        <p:grpSpPr>
          <a:xfrm rot="10800000">
            <a:off x="228694" y="2662676"/>
            <a:ext cx="2133601" cy="336446"/>
            <a:chOff x="-6518002" y="4177533"/>
            <a:chExt cx="5480387" cy="307692"/>
          </a:xfrm>
        </p:grpSpPr>
        <p:sp>
          <p:nvSpPr>
            <p:cNvPr id="11" name="Down Arrow 9">
              <a:extLst>
                <a:ext uri="{FF2B5EF4-FFF2-40B4-BE49-F238E27FC236}">
                  <a16:creationId xmlns:a16="http://schemas.microsoft.com/office/drawing/2014/main" id="{A8193B34-C7FC-4E04-8BFB-9CBACF2FD70B}"/>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a:extLst>
                <a:ext uri="{FF2B5EF4-FFF2-40B4-BE49-F238E27FC236}">
                  <a16:creationId xmlns:a16="http://schemas.microsoft.com/office/drawing/2014/main" id="{0760E776-61D7-459B-9313-E256C6E1EA98}"/>
                </a:ext>
              </a:extLst>
            </p:cNvPr>
            <p:cNvSpPr txBox="1"/>
            <p:nvPr/>
          </p:nvSpPr>
          <p:spPr>
            <a:xfrm rot="10800000">
              <a:off x="-5403207" y="4177529"/>
              <a:ext cx="4365592" cy="281472"/>
            </a:xfrm>
            <a:prstGeom prst="rect">
              <a:avLst/>
            </a:prstGeom>
            <a:solidFill>
              <a:schemeClr val="bg1"/>
            </a:solidFill>
            <a:ln w="19050">
              <a:solidFill>
                <a:schemeClr val="tx2"/>
              </a:solidFill>
            </a:ln>
          </p:spPr>
          <p:txBody>
            <a:bodyPr wrap="square" rtlCol="0">
              <a:spAutoFit/>
            </a:bodyPr>
            <a:lstStyle/>
            <a:p>
              <a:r>
                <a:rPr lang="en-GB" sz="1400" b="1" dirty="0"/>
                <a:t>Back at </a:t>
              </a:r>
              <a:r>
                <a:rPr lang="en-GB" sz="1400" b="1" i="1" dirty="0" err="1"/>
                <a:t>buc_uk</a:t>
              </a:r>
              <a:endParaRPr lang="en-GB" sz="1400" b="1" i="1" dirty="0"/>
            </a:p>
          </p:txBody>
        </p:sp>
      </p:grpSp>
    </p:spTree>
    <p:extLst>
      <p:ext uri="{BB962C8B-B14F-4D97-AF65-F5344CB8AC3E}">
        <p14:creationId xmlns:p14="http://schemas.microsoft.com/office/powerpoint/2010/main" val="648330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43</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Pensioners</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r>
              <a:rPr lang="en-GB" sz="2800" dirty="0"/>
              <a:t>To calculate gross BI:</a:t>
            </a:r>
          </a:p>
          <a:p>
            <a:pPr marL="0" indent="0">
              <a:buNone/>
            </a:pPr>
            <a:endParaRPr lang="en-GB" sz="24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r>
              <a:rPr lang="en-GB" sz="1800" dirty="0"/>
              <a:t>Changes to tax rates (or other alterations to tax system) will affect gross BI to get to the fixed (net) BI for pensioners.</a:t>
            </a:r>
          </a:p>
          <a:p>
            <a:pPr marL="0" indent="0">
              <a:buNone/>
            </a:pPr>
            <a:endParaRPr lang="en-GB" sz="1800" dirty="0"/>
          </a:p>
          <a:p>
            <a:endParaRPr lang="en-GB" sz="1800" dirty="0"/>
          </a:p>
          <a:p>
            <a:endParaRPr lang="en-GB" sz="1800" dirty="0"/>
          </a:p>
          <a:p>
            <a:endParaRPr lang="en-GB" sz="1800" dirty="0"/>
          </a:p>
        </p:txBody>
      </p:sp>
      <p:pic>
        <p:nvPicPr>
          <p:cNvPr id="3" name="Picture 2">
            <a:extLst>
              <a:ext uri="{FF2B5EF4-FFF2-40B4-BE49-F238E27FC236}">
                <a16:creationId xmlns:a16="http://schemas.microsoft.com/office/drawing/2014/main" id="{B4D49E45-013A-4C8F-BA8E-ED522C97B133}"/>
              </a:ext>
            </a:extLst>
          </p:cNvPr>
          <p:cNvPicPr>
            <a:picLocks noChangeAspect="1"/>
          </p:cNvPicPr>
          <p:nvPr/>
        </p:nvPicPr>
        <p:blipFill>
          <a:blip r:embed="rId3"/>
          <a:stretch>
            <a:fillRect/>
          </a:stretch>
        </p:blipFill>
        <p:spPr>
          <a:xfrm>
            <a:off x="1403648" y="2852936"/>
            <a:ext cx="6954220" cy="1047896"/>
          </a:xfrm>
          <a:prstGeom prst="rect">
            <a:avLst/>
          </a:prstGeom>
        </p:spPr>
      </p:pic>
    </p:spTree>
    <p:extLst>
      <p:ext uri="{BB962C8B-B14F-4D97-AF65-F5344CB8AC3E}">
        <p14:creationId xmlns:p14="http://schemas.microsoft.com/office/powerpoint/2010/main" val="40359647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Variables in the output file</a:t>
            </a:r>
          </a:p>
        </p:txBody>
      </p:sp>
      <p:sp>
        <p:nvSpPr>
          <p:cNvPr id="3" name="Content Placeholder 2"/>
          <p:cNvSpPr>
            <a:spLocks noGrp="1"/>
          </p:cNvSpPr>
          <p:nvPr>
            <p:ph idx="1"/>
          </p:nvPr>
        </p:nvSpPr>
        <p:spPr/>
        <p:txBody>
          <a:bodyPr>
            <a:normAutofit/>
          </a:bodyPr>
          <a:lstStyle/>
          <a:p>
            <a:pPr marL="0" indent="0">
              <a:lnSpc>
                <a:spcPct val="107000"/>
              </a:lnSpc>
              <a:spcAft>
                <a:spcPts val="800"/>
              </a:spcAft>
              <a:buNone/>
            </a:pPr>
            <a:endParaRPr lang="en-GB" sz="1800" dirty="0">
              <a:effectLst/>
              <a:ea typeface="Calibri" panose="020F0502020204030204" pitchFamily="34" charset="0"/>
            </a:endParaRPr>
          </a:p>
          <a:p>
            <a:pPr>
              <a:lnSpc>
                <a:spcPct val="107000"/>
              </a:lnSpc>
              <a:spcAft>
                <a:spcPts val="800"/>
              </a:spcAft>
            </a:pPr>
            <a:r>
              <a:rPr lang="en-GB" sz="1800" dirty="0">
                <a:ea typeface="Calibri" panose="020F0502020204030204" pitchFamily="34" charset="0"/>
              </a:rPr>
              <a:t>Some parameters (variables) can be checked in the output file – including the BI amount (and state pension) pensioners get</a:t>
            </a:r>
            <a:r>
              <a:rPr lang="en-GB" sz="1800" dirty="0">
                <a:effectLst/>
                <a:ea typeface="Calibri" panose="020F0502020204030204" pitchFamily="34" charset="0"/>
              </a:rPr>
              <a:t>:</a:t>
            </a: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endParaRPr lang="en-GB" sz="1800" dirty="0">
              <a:effectLst/>
              <a:ea typeface="Calibri" panose="020F0502020204030204" pitchFamily="34" charset="0"/>
            </a:endParaRP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r>
              <a:rPr lang="en-GB" sz="1800" dirty="0">
                <a:effectLst/>
                <a:ea typeface="Calibri" panose="020F0502020204030204" pitchFamily="34" charset="0"/>
              </a:rPr>
              <a:t>Open in Excel and search for </a:t>
            </a:r>
            <a:r>
              <a:rPr lang="en-GB" sz="1800" i="1" dirty="0" err="1">
                <a:effectLst/>
                <a:ea typeface="Calibri" panose="020F0502020204030204" pitchFamily="34" charset="0"/>
              </a:rPr>
              <a:t>buc_s</a:t>
            </a:r>
            <a:r>
              <a:rPr lang="en-GB" sz="1800" dirty="0">
                <a:effectLst/>
                <a:ea typeface="Calibri" panose="020F0502020204030204" pitchFamily="34" charset="0"/>
              </a:rPr>
              <a:t> (BI amount) and </a:t>
            </a:r>
            <a:r>
              <a:rPr lang="en-GB" sz="1800" i="1" dirty="0" err="1">
                <a:effectLst/>
                <a:ea typeface="Calibri" panose="020F0502020204030204" pitchFamily="34" charset="0"/>
              </a:rPr>
              <a:t>boact</a:t>
            </a:r>
            <a:r>
              <a:rPr lang="en-GB" sz="1800" dirty="0">
                <a:effectLst/>
                <a:ea typeface="Calibri" panose="020F0502020204030204" pitchFamily="34" charset="0"/>
              </a:rPr>
              <a:t> (</a:t>
            </a:r>
            <a:r>
              <a:rPr lang="en-GB" sz="1800" dirty="0">
                <a:ea typeface="Calibri" panose="020F0502020204030204" pitchFamily="34" charset="0"/>
              </a:rPr>
              <a:t>State Pension</a:t>
            </a:r>
            <a:r>
              <a:rPr lang="en-GB" sz="1800" dirty="0">
                <a:effectLst/>
                <a:ea typeface="Calibri" panose="020F0502020204030204" pitchFamily="34" charset="0"/>
              </a:rPr>
              <a:t>) – </a:t>
            </a:r>
            <a:r>
              <a:rPr lang="en-GB" sz="1800" i="1" dirty="0">
                <a:effectLst/>
                <a:ea typeface="Calibri" panose="020F0502020204030204" pitchFamily="34" charset="0"/>
              </a:rPr>
              <a:t>figures are monthly</a:t>
            </a:r>
            <a:r>
              <a:rPr lang="en-GB" sz="1800" dirty="0">
                <a:effectLst/>
                <a:ea typeface="Calibri" panose="020F0502020204030204" pitchFamily="34" charset="0"/>
              </a:rPr>
              <a:t>.</a:t>
            </a:r>
          </a:p>
          <a:p>
            <a:pPr marL="114300" indent="0">
              <a:lnSpc>
                <a:spcPct val="107000"/>
              </a:lnSpc>
              <a:buNone/>
            </a:pPr>
            <a:endParaRPr lang="en-GB" sz="2400" dirty="0">
              <a:effectLst/>
              <a:ea typeface="Calibri" panose="020F0502020204030204" pitchFamily="34" charset="0"/>
            </a:endParaRPr>
          </a:p>
          <a:p>
            <a:pPr marL="114300" indent="0">
              <a:lnSpc>
                <a:spcPct val="107000"/>
              </a:lnSpc>
              <a:buNone/>
            </a:pPr>
            <a:endParaRPr lang="en-GB" sz="1800" dirty="0">
              <a:effectLst/>
              <a:ea typeface="Calibri" panose="020F0502020204030204" pitchFamily="34" charset="0"/>
            </a:endParaRP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44</a:t>
            </a:fld>
            <a:endParaRPr lang="en-GB"/>
          </a:p>
        </p:txBody>
      </p:sp>
      <p:pic>
        <p:nvPicPr>
          <p:cNvPr id="6" name="Picture 5">
            <a:extLst>
              <a:ext uri="{FF2B5EF4-FFF2-40B4-BE49-F238E27FC236}">
                <a16:creationId xmlns:a16="http://schemas.microsoft.com/office/drawing/2014/main" id="{4FA7ECE5-0A4C-41E1-82E6-13F754C97AD9}"/>
              </a:ext>
            </a:extLst>
          </p:cNvPr>
          <p:cNvPicPr>
            <a:picLocks noChangeAspect="1"/>
          </p:cNvPicPr>
          <p:nvPr/>
        </p:nvPicPr>
        <p:blipFill>
          <a:blip r:embed="rId3"/>
          <a:stretch>
            <a:fillRect/>
          </a:stretch>
        </p:blipFill>
        <p:spPr>
          <a:xfrm>
            <a:off x="1044525" y="3358339"/>
            <a:ext cx="6788051" cy="1029156"/>
          </a:xfrm>
          <a:prstGeom prst="rect">
            <a:avLst/>
          </a:prstGeom>
        </p:spPr>
      </p:pic>
      <p:sp>
        <p:nvSpPr>
          <p:cNvPr id="7" name="Oval 6">
            <a:extLst>
              <a:ext uri="{FF2B5EF4-FFF2-40B4-BE49-F238E27FC236}">
                <a16:creationId xmlns:a16="http://schemas.microsoft.com/office/drawing/2014/main" id="{34A4F245-671A-4990-A0B1-4664F69F2BB1}"/>
              </a:ext>
            </a:extLst>
          </p:cNvPr>
          <p:cNvSpPr/>
          <p:nvPr/>
        </p:nvSpPr>
        <p:spPr>
          <a:xfrm>
            <a:off x="1086770" y="3497720"/>
            <a:ext cx="647766" cy="885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34163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Variables in the output file</a:t>
            </a:r>
          </a:p>
        </p:txBody>
      </p:sp>
      <p:sp>
        <p:nvSpPr>
          <p:cNvPr id="3" name="Content Placeholder 2"/>
          <p:cNvSpPr>
            <a:spLocks noGrp="1"/>
          </p:cNvSpPr>
          <p:nvPr>
            <p:ph idx="1"/>
          </p:nvPr>
        </p:nvSpPr>
        <p:spPr/>
        <p:txBody>
          <a:bodyPr>
            <a:normAutofit/>
          </a:bodyPr>
          <a:lstStyle/>
          <a:p>
            <a:pPr marL="114300" indent="0">
              <a:lnSpc>
                <a:spcPct val="107000"/>
              </a:lnSpc>
              <a:buNone/>
            </a:pPr>
            <a:r>
              <a:rPr lang="en-GB" sz="2600" dirty="0">
                <a:ea typeface="Calibri" panose="020F0502020204030204" pitchFamily="34" charset="0"/>
              </a:rPr>
              <a:t>Output file in Excel:</a:t>
            </a:r>
            <a:endParaRPr lang="en-GB" sz="1800" dirty="0">
              <a:effectLst/>
              <a:ea typeface="Calibri" panose="020F0502020204030204" pitchFamily="34" charset="0"/>
            </a:endParaRP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endParaRPr lang="en-GB" sz="1800" dirty="0">
              <a:effectLst/>
              <a:ea typeface="Calibri" panose="020F0502020204030204" pitchFamily="34" charset="0"/>
            </a:endParaRP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endParaRPr lang="en-GB" sz="1800" dirty="0">
              <a:effectLst/>
              <a:ea typeface="Calibri" panose="020F0502020204030204" pitchFamily="34" charset="0"/>
            </a:endParaRPr>
          </a:p>
          <a:p>
            <a:pPr marL="0" indent="0">
              <a:lnSpc>
                <a:spcPct val="107000"/>
              </a:lnSpc>
              <a:spcAft>
                <a:spcPts val="800"/>
              </a:spcAft>
              <a:buNone/>
            </a:pPr>
            <a:endParaRPr lang="en-GB" sz="1800" dirty="0">
              <a:ea typeface="Calibri" panose="020F0502020204030204" pitchFamily="34" charset="0"/>
            </a:endParaRPr>
          </a:p>
          <a:p>
            <a:pPr marL="0" indent="0">
              <a:lnSpc>
                <a:spcPct val="107000"/>
              </a:lnSpc>
              <a:spcAft>
                <a:spcPts val="800"/>
              </a:spcAft>
              <a:buNone/>
            </a:pPr>
            <a:endParaRPr lang="en-GB" sz="1800" dirty="0">
              <a:effectLst/>
              <a:ea typeface="Calibri" panose="020F0502020204030204" pitchFamily="34" charset="0"/>
            </a:endParaRPr>
          </a:p>
          <a:p>
            <a:pPr marL="0" indent="0">
              <a:lnSpc>
                <a:spcPct val="107000"/>
              </a:lnSpc>
              <a:spcAft>
                <a:spcPts val="800"/>
              </a:spcAft>
              <a:buNone/>
            </a:pPr>
            <a:r>
              <a:rPr lang="en-GB" sz="1800" dirty="0">
                <a:effectLst/>
                <a:ea typeface="Calibri" panose="020F0502020204030204" pitchFamily="34" charset="0"/>
              </a:rPr>
              <a:t>Open in Excel and search for </a:t>
            </a:r>
            <a:r>
              <a:rPr lang="en-GB" sz="1800" i="1" dirty="0" err="1">
                <a:effectLst/>
                <a:ea typeface="Calibri" panose="020F0502020204030204" pitchFamily="34" charset="0"/>
              </a:rPr>
              <a:t>buc_s</a:t>
            </a:r>
            <a:r>
              <a:rPr lang="en-GB" sz="1800" dirty="0">
                <a:effectLst/>
                <a:ea typeface="Calibri" panose="020F0502020204030204" pitchFamily="34" charset="0"/>
              </a:rPr>
              <a:t> (BI amount) and </a:t>
            </a:r>
            <a:r>
              <a:rPr lang="en-GB" sz="1800" i="1" dirty="0" err="1">
                <a:effectLst/>
                <a:ea typeface="Calibri" panose="020F0502020204030204" pitchFamily="34" charset="0"/>
              </a:rPr>
              <a:t>boact</a:t>
            </a:r>
            <a:r>
              <a:rPr lang="en-GB" sz="1800" dirty="0">
                <a:effectLst/>
                <a:ea typeface="Calibri" panose="020F0502020204030204" pitchFamily="34" charset="0"/>
              </a:rPr>
              <a:t> (</a:t>
            </a:r>
            <a:r>
              <a:rPr lang="en-GB" sz="1800" dirty="0">
                <a:ea typeface="Calibri" panose="020F0502020204030204" pitchFamily="34" charset="0"/>
              </a:rPr>
              <a:t>State Pension</a:t>
            </a:r>
            <a:r>
              <a:rPr lang="en-GB" sz="1800" dirty="0">
                <a:effectLst/>
                <a:ea typeface="Calibri" panose="020F0502020204030204" pitchFamily="34" charset="0"/>
              </a:rPr>
              <a:t>) – </a:t>
            </a:r>
            <a:r>
              <a:rPr lang="en-GB" sz="1800" i="1" dirty="0">
                <a:effectLst/>
                <a:ea typeface="Calibri" panose="020F0502020204030204" pitchFamily="34" charset="0"/>
              </a:rPr>
              <a:t>figures are monthly</a:t>
            </a:r>
            <a:r>
              <a:rPr lang="en-GB" sz="1800" dirty="0">
                <a:effectLst/>
                <a:ea typeface="Calibri" panose="020F0502020204030204" pitchFamily="34" charset="0"/>
              </a:rPr>
              <a:t>.</a:t>
            </a:r>
          </a:p>
          <a:p>
            <a:pPr marL="114300" indent="0">
              <a:lnSpc>
                <a:spcPct val="107000"/>
              </a:lnSpc>
              <a:buNone/>
            </a:pPr>
            <a:endParaRPr lang="en-GB" sz="2400" dirty="0">
              <a:effectLst/>
              <a:ea typeface="Calibri" panose="020F0502020204030204" pitchFamily="34" charset="0"/>
            </a:endParaRPr>
          </a:p>
          <a:p>
            <a:pPr marL="114300" indent="0">
              <a:lnSpc>
                <a:spcPct val="107000"/>
              </a:lnSpc>
              <a:buNone/>
            </a:pPr>
            <a:endParaRPr lang="en-GB" sz="1800" dirty="0">
              <a:effectLst/>
              <a:ea typeface="Calibri" panose="020F0502020204030204" pitchFamily="34" charset="0"/>
            </a:endParaRP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45</a:t>
            </a:fld>
            <a:endParaRPr lang="en-GB"/>
          </a:p>
        </p:txBody>
      </p:sp>
      <p:pic>
        <p:nvPicPr>
          <p:cNvPr id="8" name="Picture 7">
            <a:extLst>
              <a:ext uri="{FF2B5EF4-FFF2-40B4-BE49-F238E27FC236}">
                <a16:creationId xmlns:a16="http://schemas.microsoft.com/office/drawing/2014/main" id="{B21961DE-4DA6-4923-B554-1513EE1427EB}"/>
              </a:ext>
            </a:extLst>
          </p:cNvPr>
          <p:cNvPicPr>
            <a:picLocks noChangeAspect="1"/>
          </p:cNvPicPr>
          <p:nvPr/>
        </p:nvPicPr>
        <p:blipFill>
          <a:blip r:embed="rId3"/>
          <a:stretch>
            <a:fillRect/>
          </a:stretch>
        </p:blipFill>
        <p:spPr>
          <a:xfrm>
            <a:off x="1259632" y="2276872"/>
            <a:ext cx="6228184" cy="2648409"/>
          </a:xfrm>
          <a:prstGeom prst="rect">
            <a:avLst/>
          </a:prstGeom>
        </p:spPr>
      </p:pic>
      <p:sp>
        <p:nvSpPr>
          <p:cNvPr id="9" name="Rectangle 8">
            <a:extLst>
              <a:ext uri="{FF2B5EF4-FFF2-40B4-BE49-F238E27FC236}">
                <a16:creationId xmlns:a16="http://schemas.microsoft.com/office/drawing/2014/main" id="{FBC22B07-033E-416A-AB9B-4420815A452F}"/>
              </a:ext>
            </a:extLst>
          </p:cNvPr>
          <p:cNvSpPr/>
          <p:nvPr/>
        </p:nvSpPr>
        <p:spPr>
          <a:xfrm>
            <a:off x="6228184" y="2420888"/>
            <a:ext cx="432048" cy="25043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10" name="Rectangle 9">
            <a:extLst>
              <a:ext uri="{FF2B5EF4-FFF2-40B4-BE49-F238E27FC236}">
                <a16:creationId xmlns:a16="http://schemas.microsoft.com/office/drawing/2014/main" id="{FE891ECE-881F-414D-ACDE-42BEE45DB1DF}"/>
              </a:ext>
            </a:extLst>
          </p:cNvPr>
          <p:cNvSpPr/>
          <p:nvPr/>
        </p:nvSpPr>
        <p:spPr>
          <a:xfrm>
            <a:off x="3707904" y="2420888"/>
            <a:ext cx="504056" cy="250439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71454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a:bodyPr>
          <a:lstStyle/>
          <a:p>
            <a:r>
              <a:rPr lang="en-GB" sz="3200" dirty="0"/>
              <a:t>Basic Income for CHILDREN</a:t>
            </a:r>
          </a:p>
        </p:txBody>
      </p:sp>
    </p:spTree>
    <p:extLst>
      <p:ext uri="{BB962C8B-B14F-4D97-AF65-F5344CB8AC3E}">
        <p14:creationId xmlns:p14="http://schemas.microsoft.com/office/powerpoint/2010/main" val="621332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47</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Children</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normAutofit/>
          </a:bodyPr>
          <a:lstStyle/>
          <a:p>
            <a:pPr marL="0" indent="0">
              <a:buNone/>
            </a:pPr>
            <a:endParaRPr lang="en-GB" sz="2400" dirty="0"/>
          </a:p>
          <a:p>
            <a:pPr marL="0" indent="0">
              <a:buNone/>
            </a:pPr>
            <a:r>
              <a:rPr lang="en-GB" sz="2800" dirty="0"/>
              <a:t>Children get a proportion of adult’s BI (45%)</a:t>
            </a:r>
          </a:p>
          <a:p>
            <a:pPr marL="0" indent="0">
              <a:buNone/>
            </a:pPr>
            <a:endParaRPr lang="en-GB" sz="2800" dirty="0"/>
          </a:p>
          <a:p>
            <a:pPr marL="0" indent="0">
              <a:buNone/>
            </a:pPr>
            <a:endParaRPr lang="en-GB" sz="2400" dirty="0"/>
          </a:p>
          <a:p>
            <a:pPr marL="0" indent="0">
              <a:buNone/>
            </a:pPr>
            <a:endParaRPr lang="en-GB" sz="1800" dirty="0"/>
          </a:p>
          <a:p>
            <a:endParaRPr lang="en-GB" sz="1800" dirty="0"/>
          </a:p>
          <a:p>
            <a:endParaRPr lang="en-GB" sz="1800" dirty="0"/>
          </a:p>
          <a:p>
            <a:endParaRPr lang="en-GB" sz="1800" dirty="0"/>
          </a:p>
          <a:p>
            <a:endParaRPr lang="en-GB" sz="1800" dirty="0"/>
          </a:p>
          <a:p>
            <a:r>
              <a:rPr lang="en-GB" sz="1800" dirty="0"/>
              <a:t>This proportion is calculated as the excess MIS of lone parents compared to single adults</a:t>
            </a:r>
          </a:p>
          <a:p>
            <a:endParaRPr lang="en-GB" sz="1800" dirty="0"/>
          </a:p>
          <a:p>
            <a:endParaRPr lang="en-GB" sz="1800" dirty="0"/>
          </a:p>
          <a:p>
            <a:endParaRPr lang="en-GB" sz="1800" dirty="0"/>
          </a:p>
          <a:p>
            <a:endParaRPr lang="en-GB" sz="1800" dirty="0"/>
          </a:p>
        </p:txBody>
      </p:sp>
      <p:sp>
        <p:nvSpPr>
          <p:cNvPr id="12" name="Down Arrow 9">
            <a:extLst>
              <a:ext uri="{FF2B5EF4-FFF2-40B4-BE49-F238E27FC236}">
                <a16:creationId xmlns:a16="http://schemas.microsoft.com/office/drawing/2014/main" id="{CE652E6F-4D3B-4978-8127-975C55332660}"/>
              </a:ext>
            </a:extLst>
          </p:cNvPr>
          <p:cNvSpPr/>
          <p:nvPr/>
        </p:nvSpPr>
        <p:spPr>
          <a:xfrm rot="5400000">
            <a:off x="7808177" y="2679569"/>
            <a:ext cx="314949" cy="707383"/>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pic>
        <p:nvPicPr>
          <p:cNvPr id="3" name="Picture 2">
            <a:extLst>
              <a:ext uri="{FF2B5EF4-FFF2-40B4-BE49-F238E27FC236}">
                <a16:creationId xmlns:a16="http://schemas.microsoft.com/office/drawing/2014/main" id="{27080C05-7378-4D1E-8D46-96AD82950471}"/>
              </a:ext>
            </a:extLst>
          </p:cNvPr>
          <p:cNvPicPr>
            <a:picLocks noChangeAspect="1"/>
          </p:cNvPicPr>
          <p:nvPr/>
        </p:nvPicPr>
        <p:blipFill>
          <a:blip r:embed="rId3"/>
          <a:stretch>
            <a:fillRect/>
          </a:stretch>
        </p:blipFill>
        <p:spPr>
          <a:xfrm>
            <a:off x="692030" y="2905779"/>
            <a:ext cx="6897063" cy="905001"/>
          </a:xfrm>
          <a:prstGeom prst="rect">
            <a:avLst/>
          </a:prstGeom>
        </p:spPr>
      </p:pic>
      <p:sp>
        <p:nvSpPr>
          <p:cNvPr id="9" name="Oval 8">
            <a:extLst>
              <a:ext uri="{FF2B5EF4-FFF2-40B4-BE49-F238E27FC236}">
                <a16:creationId xmlns:a16="http://schemas.microsoft.com/office/drawing/2014/main" id="{27BFD8A6-2DBB-4B6E-B49B-D291D339DD1A}"/>
              </a:ext>
            </a:extLst>
          </p:cNvPr>
          <p:cNvSpPr/>
          <p:nvPr/>
        </p:nvSpPr>
        <p:spPr>
          <a:xfrm>
            <a:off x="3822265" y="3526389"/>
            <a:ext cx="504056" cy="3435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Tree>
    <p:extLst>
      <p:ext uri="{BB962C8B-B14F-4D97-AF65-F5344CB8AC3E}">
        <p14:creationId xmlns:p14="http://schemas.microsoft.com/office/powerpoint/2010/main" val="1901519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48</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Children</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normAutofit/>
          </a:bodyPr>
          <a:lstStyle/>
          <a:p>
            <a:pPr marL="0" indent="0">
              <a:buNone/>
            </a:pPr>
            <a:endParaRPr lang="en-GB" sz="2400" dirty="0"/>
          </a:p>
          <a:p>
            <a:pPr marL="0" indent="0">
              <a:buNone/>
            </a:pPr>
            <a:r>
              <a:rPr lang="en-GB" sz="2800" dirty="0"/>
              <a:t>Children get a proportion of adult’s BI (45%)</a:t>
            </a:r>
          </a:p>
          <a:p>
            <a:pPr marL="0" indent="0">
              <a:buNone/>
            </a:pPr>
            <a:endParaRPr lang="en-GB" sz="2800" dirty="0"/>
          </a:p>
          <a:p>
            <a:r>
              <a:rPr lang="en-GB" sz="2400" dirty="0"/>
              <a:t>Child Benefit a quasi-universal BI for children</a:t>
            </a:r>
            <a:endParaRPr lang="en-GB" sz="2000" dirty="0"/>
          </a:p>
          <a:p>
            <a:pPr lvl="1"/>
            <a:r>
              <a:rPr lang="en-GB" sz="1800" dirty="0"/>
              <a:t>So we remove it to avoid duplication – how?</a:t>
            </a:r>
          </a:p>
          <a:p>
            <a:pPr marL="0" indent="0">
              <a:buNone/>
            </a:pPr>
            <a:endParaRPr lang="en-GB" sz="2400" dirty="0"/>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pic>
        <p:nvPicPr>
          <p:cNvPr id="5" name="Picture 4">
            <a:extLst>
              <a:ext uri="{FF2B5EF4-FFF2-40B4-BE49-F238E27FC236}">
                <a16:creationId xmlns:a16="http://schemas.microsoft.com/office/drawing/2014/main" id="{6970022B-BC59-462F-A423-A713351E8CED}"/>
              </a:ext>
            </a:extLst>
          </p:cNvPr>
          <p:cNvPicPr>
            <a:picLocks noChangeAspect="1"/>
          </p:cNvPicPr>
          <p:nvPr/>
        </p:nvPicPr>
        <p:blipFill>
          <a:blip r:embed="rId3"/>
          <a:stretch>
            <a:fillRect/>
          </a:stretch>
        </p:blipFill>
        <p:spPr>
          <a:xfrm>
            <a:off x="698343" y="3934351"/>
            <a:ext cx="7060422" cy="867667"/>
          </a:xfrm>
          <a:prstGeom prst="rect">
            <a:avLst/>
          </a:prstGeom>
        </p:spPr>
      </p:pic>
      <p:sp>
        <p:nvSpPr>
          <p:cNvPr id="11" name="TextBox 10">
            <a:extLst>
              <a:ext uri="{FF2B5EF4-FFF2-40B4-BE49-F238E27FC236}">
                <a16:creationId xmlns:a16="http://schemas.microsoft.com/office/drawing/2014/main" id="{6AB93F17-1AC5-4FAA-9A4E-316B00BAF8A6}"/>
              </a:ext>
            </a:extLst>
          </p:cNvPr>
          <p:cNvSpPr txBox="1"/>
          <p:nvPr/>
        </p:nvSpPr>
        <p:spPr>
          <a:xfrm>
            <a:off x="3938227" y="5256222"/>
            <a:ext cx="1699594" cy="523220"/>
          </a:xfrm>
          <a:prstGeom prst="rect">
            <a:avLst/>
          </a:prstGeom>
          <a:solidFill>
            <a:schemeClr val="bg1"/>
          </a:solidFill>
          <a:ln w="19050">
            <a:solidFill>
              <a:schemeClr val="tx2"/>
            </a:solidFill>
          </a:ln>
        </p:spPr>
        <p:txBody>
          <a:bodyPr wrap="square" rtlCol="0">
            <a:spAutoFit/>
          </a:bodyPr>
          <a:lstStyle/>
          <a:p>
            <a:r>
              <a:rPr lang="en-GB" sz="1400" b="1" dirty="0"/>
              <a:t>Set CB constants to zero</a:t>
            </a:r>
          </a:p>
        </p:txBody>
      </p:sp>
      <p:sp>
        <p:nvSpPr>
          <p:cNvPr id="12" name="Down Arrow 9">
            <a:extLst>
              <a:ext uri="{FF2B5EF4-FFF2-40B4-BE49-F238E27FC236}">
                <a16:creationId xmlns:a16="http://schemas.microsoft.com/office/drawing/2014/main" id="{CE652E6F-4D3B-4978-8127-975C55332660}"/>
              </a:ext>
            </a:extLst>
          </p:cNvPr>
          <p:cNvSpPr/>
          <p:nvPr/>
        </p:nvSpPr>
        <p:spPr>
          <a:xfrm rot="10800000">
            <a:off x="4424895" y="4828771"/>
            <a:ext cx="314949" cy="400697"/>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3" name="Down Arrow 9">
            <a:extLst>
              <a:ext uri="{FF2B5EF4-FFF2-40B4-BE49-F238E27FC236}">
                <a16:creationId xmlns:a16="http://schemas.microsoft.com/office/drawing/2014/main" id="{12D4D7B4-D3BB-4B71-B6DA-5DD862589DD8}"/>
              </a:ext>
            </a:extLst>
          </p:cNvPr>
          <p:cNvSpPr/>
          <p:nvPr/>
        </p:nvSpPr>
        <p:spPr>
          <a:xfrm rot="5400000">
            <a:off x="7954982" y="3738134"/>
            <a:ext cx="314949" cy="707383"/>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Tree>
    <p:extLst>
      <p:ext uri="{BB962C8B-B14F-4D97-AF65-F5344CB8AC3E}">
        <p14:creationId xmlns:p14="http://schemas.microsoft.com/office/powerpoint/2010/main" val="3859253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49</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259160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867B-1036-D54B-9348-37F077272BE7}"/>
              </a:ext>
            </a:extLst>
          </p:cNvPr>
          <p:cNvSpPr>
            <a:spLocks noGrp="1"/>
          </p:cNvSpPr>
          <p:nvPr>
            <p:ph type="title"/>
          </p:nvPr>
        </p:nvSpPr>
        <p:spPr/>
        <p:txBody>
          <a:bodyPr>
            <a:normAutofit/>
          </a:bodyPr>
          <a:lstStyle/>
          <a:p>
            <a:r>
              <a:rPr lang="en-US" dirty="0"/>
              <a:t>UKMOD in this course</a:t>
            </a:r>
          </a:p>
        </p:txBody>
      </p:sp>
      <p:sp>
        <p:nvSpPr>
          <p:cNvPr id="3" name="Content Placeholder 2">
            <a:extLst>
              <a:ext uri="{FF2B5EF4-FFF2-40B4-BE49-F238E27FC236}">
                <a16:creationId xmlns:a16="http://schemas.microsoft.com/office/drawing/2014/main" id="{0F3BCDF3-5756-EE4E-953D-A478B5BAF0C5}"/>
              </a:ext>
            </a:extLst>
          </p:cNvPr>
          <p:cNvSpPr>
            <a:spLocks noGrp="1"/>
          </p:cNvSpPr>
          <p:nvPr>
            <p:ph idx="1"/>
          </p:nvPr>
        </p:nvSpPr>
        <p:spPr/>
        <p:txBody>
          <a:bodyPr>
            <a:normAutofit fontScale="85000" lnSpcReduction="10000"/>
          </a:bodyPr>
          <a:lstStyle/>
          <a:p>
            <a:r>
              <a:rPr lang="en-GB" dirty="0"/>
              <a:t>EUROMOD Software version: 3.3.2</a:t>
            </a:r>
          </a:p>
          <a:p>
            <a:endParaRPr lang="en-GB" dirty="0"/>
          </a:p>
          <a:p>
            <a:r>
              <a:rPr lang="en-GB" dirty="0"/>
              <a:t>Model (tax-benefit code):</a:t>
            </a:r>
          </a:p>
          <a:p>
            <a:pPr lvl="1"/>
            <a:r>
              <a:rPr lang="en-GB" dirty="0"/>
              <a:t>Version A2.0+_BI_2021</a:t>
            </a:r>
          </a:p>
          <a:p>
            <a:pPr lvl="1"/>
            <a:r>
              <a:rPr lang="en-GB" dirty="0"/>
              <a:t>Models for the UK, England, NI, Scotland and Wales</a:t>
            </a:r>
          </a:p>
          <a:p>
            <a:pPr lvl="2"/>
            <a:r>
              <a:rPr lang="en-GB" dirty="0"/>
              <a:t>policy years (systems) for 2018-2024</a:t>
            </a:r>
          </a:p>
          <a:p>
            <a:pPr lvl="2"/>
            <a:r>
              <a:rPr lang="en-GB" dirty="0"/>
              <a:t>Includes 3 BI-specific systems (BI, </a:t>
            </a:r>
            <a:r>
              <a:rPr lang="en-GB" dirty="0" err="1"/>
              <a:t>BI_Biloop</a:t>
            </a:r>
            <a:r>
              <a:rPr lang="en-GB" dirty="0"/>
              <a:t>, </a:t>
            </a:r>
            <a:r>
              <a:rPr lang="en-GB" dirty="0" err="1"/>
              <a:t>BI_taxloop</a:t>
            </a:r>
            <a:r>
              <a:rPr lang="en-GB" dirty="0"/>
              <a:t>)</a:t>
            </a:r>
          </a:p>
          <a:p>
            <a:pPr marL="0" indent="0">
              <a:buNone/>
            </a:pPr>
            <a:endParaRPr lang="en-GB" dirty="0"/>
          </a:p>
          <a:p>
            <a:r>
              <a:rPr lang="en-GB" dirty="0"/>
              <a:t>Input micro-data</a:t>
            </a:r>
          </a:p>
          <a:p>
            <a:pPr lvl="1"/>
            <a:r>
              <a:rPr lang="en-GB" dirty="0"/>
              <a:t>Family Resources Survey (UK) – the latest for 2018/2019 (UK_2018_a3)</a:t>
            </a:r>
          </a:p>
          <a:p>
            <a:endParaRPr lang="en-US" dirty="0"/>
          </a:p>
        </p:txBody>
      </p:sp>
      <p:sp>
        <p:nvSpPr>
          <p:cNvPr id="4" name="Slide Number Placeholder 3">
            <a:extLst>
              <a:ext uri="{FF2B5EF4-FFF2-40B4-BE49-F238E27FC236}">
                <a16:creationId xmlns:a16="http://schemas.microsoft.com/office/drawing/2014/main" id="{304D1289-EBAE-E84C-9644-D9D3EFCCB759}"/>
              </a:ext>
            </a:extLst>
          </p:cNvPr>
          <p:cNvSpPr>
            <a:spLocks noGrp="1"/>
          </p:cNvSpPr>
          <p:nvPr>
            <p:ph type="sldNum" sz="quarter" idx="12"/>
          </p:nvPr>
        </p:nvSpPr>
        <p:spPr/>
        <p:txBody>
          <a:bodyPr/>
          <a:lstStyle/>
          <a:p>
            <a:fld id="{C48A8FB8-C411-4B7B-B8DF-3C88CBE8C9E0}" type="slidenum">
              <a:rPr lang="en-GB" smtClean="0"/>
              <a:t>5</a:t>
            </a:fld>
            <a:endParaRPr lang="en-GB"/>
          </a:p>
        </p:txBody>
      </p:sp>
    </p:spTree>
    <p:extLst>
      <p:ext uri="{BB962C8B-B14F-4D97-AF65-F5344CB8AC3E}">
        <p14:creationId xmlns:p14="http://schemas.microsoft.com/office/powerpoint/2010/main" val="2006276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2</a:t>
            </a:r>
          </a:p>
        </p:txBody>
      </p:sp>
      <p:sp>
        <p:nvSpPr>
          <p:cNvPr id="3" name="Content Placeholder 2"/>
          <p:cNvSpPr>
            <a:spLocks noGrp="1"/>
          </p:cNvSpPr>
          <p:nvPr>
            <p:ph idx="1"/>
          </p:nvPr>
        </p:nvSpPr>
        <p:spPr>
          <a:xfrm>
            <a:off x="457200" y="1844824"/>
            <a:ext cx="8229600" cy="4421087"/>
          </a:xfrm>
        </p:spPr>
        <p:txBody>
          <a:bodyPr>
            <a:normAutofit/>
          </a:bodyPr>
          <a:lstStyle/>
          <a:p>
            <a:r>
              <a:rPr lang="en-GB" sz="2400" dirty="0"/>
              <a:t>You will:</a:t>
            </a:r>
          </a:p>
          <a:p>
            <a:pPr lvl="1"/>
            <a:r>
              <a:rPr lang="en-GB" sz="2400" dirty="0"/>
              <a:t>Understand how Basic Income can be allocated to a particular group (e.g. children) in a different way.</a:t>
            </a:r>
          </a:p>
          <a:p>
            <a:pPr lvl="1"/>
            <a:r>
              <a:rPr lang="en-GB" sz="2400" dirty="0"/>
              <a:t>Perform a policy reform that involves using Child Benefit as the UBI for children.</a:t>
            </a:r>
          </a:p>
          <a:p>
            <a:pPr lvl="1"/>
            <a:r>
              <a:rPr lang="en-GB" sz="2400" dirty="0"/>
              <a:t>Run reformed system and analyse its distributional impact using the Statistics Presenter </a:t>
            </a:r>
          </a:p>
          <a:p>
            <a:pPr marL="457200" lvl="1" indent="0">
              <a:buNone/>
            </a:pPr>
            <a:endParaRPr lang="en-GB" sz="2400" dirty="0"/>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50</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973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51</a:t>
            </a:fld>
            <a:endParaRPr lang="en-GB"/>
          </a:p>
        </p:txBody>
      </p:sp>
      <p:sp>
        <p:nvSpPr>
          <p:cNvPr id="96259" name="Rectangle 2"/>
          <p:cNvSpPr>
            <a:spLocks noGrp="1" noChangeArrowheads="1"/>
          </p:cNvSpPr>
          <p:nvPr>
            <p:ph type="title" idx="4294967295"/>
          </p:nvPr>
        </p:nvSpPr>
        <p:spPr>
          <a:xfrm>
            <a:off x="914400" y="274638"/>
            <a:ext cx="8229600" cy="700087"/>
          </a:xfrm>
        </p:spPr>
        <p:txBody>
          <a:bodyPr>
            <a:normAutofit fontScale="90000"/>
          </a:bodyPr>
          <a:lstStyle/>
          <a:p>
            <a:r>
              <a:rPr lang="en-GB" dirty="0"/>
              <a:t>Exercise 2</a:t>
            </a:r>
            <a:endParaRPr lang="en-GB" dirty="0">
              <a:solidFill>
                <a:srgbClr val="0070C0"/>
              </a:solidFill>
            </a:endParaRPr>
          </a:p>
        </p:txBody>
      </p:sp>
      <p:sp>
        <p:nvSpPr>
          <p:cNvPr id="96260" name="Rectangle 3"/>
          <p:cNvSpPr>
            <a:spLocks noGrp="1" noChangeArrowheads="1"/>
          </p:cNvSpPr>
          <p:nvPr>
            <p:ph type="body" sz="half" idx="4294967295"/>
          </p:nvPr>
        </p:nvSpPr>
        <p:spPr>
          <a:xfrm>
            <a:off x="852488" y="1125538"/>
            <a:ext cx="8291512" cy="4757737"/>
          </a:xfrm>
        </p:spPr>
        <p:txBody>
          <a:bodyPr>
            <a:normAutofit/>
          </a:bodyPr>
          <a:lstStyle/>
          <a:p>
            <a:pPr marL="0" indent="0">
              <a:buNone/>
            </a:pPr>
            <a:endParaRPr lang="en-GB" sz="2400" dirty="0"/>
          </a:p>
          <a:p>
            <a:r>
              <a:rPr lang="en-GB" sz="2800" dirty="0"/>
              <a:t>How is CB different to child BI? </a:t>
            </a:r>
          </a:p>
          <a:p>
            <a:pPr lvl="1"/>
            <a:r>
              <a:rPr lang="en-GB" sz="2000" dirty="0"/>
              <a:t>Not taxable and doesn’t enter means-test for means-tested benefits. </a:t>
            </a:r>
          </a:p>
          <a:p>
            <a:pPr lvl="1"/>
            <a:endParaRPr lang="en-GB" sz="2000" dirty="0"/>
          </a:p>
          <a:p>
            <a:r>
              <a:rPr lang="en-GB" sz="2800" dirty="0"/>
              <a:t>What other changes does the 2020 system need if CB is to be a form of BI?</a:t>
            </a:r>
          </a:p>
          <a:p>
            <a:pPr lvl="1"/>
            <a:r>
              <a:rPr lang="en-GB" sz="1800" dirty="0"/>
              <a:t>It shouldn’t be withdrawn with higher incomes (line 34, to make it truly universal), shouldn’t enter benefit cap (n/a in line 8.24.13).</a:t>
            </a:r>
          </a:p>
          <a:p>
            <a:pPr marL="0" indent="0">
              <a:buNone/>
            </a:pPr>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4284830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6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26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26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2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52</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785102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38BBB26-6A55-49D1-8543-7A9DBE9E7CD3}" type="slidenum">
              <a:rPr lang="en-GB" smtClean="0"/>
              <a:pPr>
                <a:defRPr/>
              </a:pPr>
              <a:t>53</a:t>
            </a:fld>
            <a:endParaRPr lang="en-GB"/>
          </a:p>
        </p:txBody>
      </p:sp>
      <p:sp>
        <p:nvSpPr>
          <p:cNvPr id="96260" name="Rectangle 3"/>
          <p:cNvSpPr>
            <a:spLocks noGrp="1" noChangeArrowheads="1"/>
          </p:cNvSpPr>
          <p:nvPr>
            <p:ph type="body" sz="half" idx="4294967295"/>
          </p:nvPr>
        </p:nvSpPr>
        <p:spPr>
          <a:xfrm>
            <a:off x="852488" y="1125538"/>
            <a:ext cx="8291512" cy="4757737"/>
          </a:xfrm>
        </p:spPr>
        <p:txBody>
          <a:bodyPr/>
          <a:lstStyle/>
          <a:p>
            <a:pPr marL="0" indent="0">
              <a:buNone/>
            </a:pPr>
            <a:endParaRPr lang="en-GB" sz="2400"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800" b="1" dirty="0">
                <a:solidFill>
                  <a:srgbClr val="0070C0"/>
                </a:solidFill>
              </a:rPr>
              <a:t>COMFORT BREAK!</a:t>
            </a:r>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45645518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16"/>
            <a:ext cx="8229600" cy="715496"/>
          </a:xfrm>
        </p:spPr>
        <p:txBody>
          <a:bodyPr>
            <a:normAutofit fontScale="90000"/>
          </a:bodyPr>
          <a:lstStyle/>
          <a:p>
            <a:r>
              <a:rPr lang="en-GB" dirty="0"/>
              <a:t>Welcome!</a:t>
            </a:r>
          </a:p>
        </p:txBody>
      </p:sp>
      <p:sp>
        <p:nvSpPr>
          <p:cNvPr id="3" name="Content Placeholder 2"/>
          <p:cNvSpPr>
            <a:spLocks noGrp="1"/>
          </p:cNvSpPr>
          <p:nvPr>
            <p:ph idx="1"/>
          </p:nvPr>
        </p:nvSpPr>
        <p:spPr>
          <a:xfrm>
            <a:off x="457200" y="1120160"/>
            <a:ext cx="8229600" cy="5616624"/>
          </a:xfrm>
        </p:spPr>
        <p:txBody>
          <a:bodyPr>
            <a:normAutofit fontScale="70000" lnSpcReduction="20000"/>
          </a:bodyPr>
          <a:lstStyle/>
          <a:p>
            <a:r>
              <a:rPr lang="en-GB" b="1" dirty="0"/>
              <a:t>Session 1 - Interaction of BI with the tax-ben systems</a:t>
            </a:r>
          </a:p>
          <a:p>
            <a:pPr lvl="1"/>
            <a:r>
              <a:rPr lang="en-GB" dirty="0"/>
              <a:t>Introducing a Basic Income policy</a:t>
            </a:r>
          </a:p>
          <a:p>
            <a:pPr lvl="1"/>
            <a:r>
              <a:rPr lang="en-GB" dirty="0"/>
              <a:t>Making decisions around means-tested benefits and (income) tax reform in BI schemes</a:t>
            </a:r>
          </a:p>
          <a:p>
            <a:pPr lvl="1"/>
            <a:r>
              <a:rPr lang="en-GB" dirty="0"/>
              <a:t>Exercise</a:t>
            </a:r>
          </a:p>
          <a:p>
            <a:pPr marL="457200" lvl="1" indent="0">
              <a:buNone/>
            </a:pPr>
            <a:endParaRPr lang="en-GB" dirty="0"/>
          </a:p>
          <a:p>
            <a:r>
              <a:rPr lang="en-GB" b="1" dirty="0"/>
              <a:t>Session 2 – Pensioners and Children</a:t>
            </a:r>
          </a:p>
          <a:p>
            <a:pPr lvl="1"/>
            <a:r>
              <a:rPr lang="en-GB" dirty="0"/>
              <a:t>Pensioners, state pension and BI</a:t>
            </a:r>
          </a:p>
          <a:p>
            <a:pPr lvl="1"/>
            <a:r>
              <a:rPr lang="en-GB" dirty="0"/>
              <a:t>A BI for children</a:t>
            </a:r>
          </a:p>
          <a:p>
            <a:pPr lvl="1"/>
            <a:r>
              <a:rPr lang="en-GB" dirty="0"/>
              <a:t>Exercise</a:t>
            </a:r>
          </a:p>
          <a:p>
            <a:pPr marL="457200" lvl="1" indent="0">
              <a:buNone/>
            </a:pPr>
            <a:endParaRPr lang="en-GB" dirty="0"/>
          </a:p>
          <a:p>
            <a:r>
              <a:rPr lang="en-GB" b="1" dirty="0"/>
              <a:t>Session 3 – Fiscal neutrality (loops)</a:t>
            </a:r>
          </a:p>
          <a:p>
            <a:pPr lvl="1"/>
            <a:r>
              <a:rPr lang="en-GB" dirty="0"/>
              <a:t>Introduce the loop function in UKMOD</a:t>
            </a:r>
          </a:p>
          <a:p>
            <a:pPr lvl="1"/>
            <a:r>
              <a:rPr lang="en-GB" dirty="0"/>
              <a:t>How loops work to achieve fiscal neutrality</a:t>
            </a:r>
          </a:p>
          <a:p>
            <a:pPr lvl="1"/>
            <a:r>
              <a:rPr lang="en-GB" dirty="0"/>
              <a:t>Exercise</a:t>
            </a:r>
          </a:p>
          <a:p>
            <a:pPr lvl="1"/>
            <a:r>
              <a:rPr lang="en-GB" dirty="0"/>
              <a:t>Final questions			</a:t>
            </a:r>
          </a:p>
        </p:txBody>
      </p:sp>
      <p:sp>
        <p:nvSpPr>
          <p:cNvPr id="4" name="Slide Number Placeholder 3"/>
          <p:cNvSpPr>
            <a:spLocks noGrp="1"/>
          </p:cNvSpPr>
          <p:nvPr>
            <p:ph type="sldNum" sz="quarter" idx="12"/>
          </p:nvPr>
        </p:nvSpPr>
        <p:spPr/>
        <p:txBody>
          <a:bodyPr/>
          <a:lstStyle/>
          <a:p>
            <a:fld id="{C48A8FB8-C411-4B7B-B8DF-3C88CBE8C9E0}" type="slidenum">
              <a:rPr lang="en-GB" smtClean="0"/>
              <a:t>54</a:t>
            </a:fld>
            <a:endParaRPr lang="en-GB"/>
          </a:p>
        </p:txBody>
      </p:sp>
    </p:spTree>
    <p:extLst>
      <p:ext uri="{BB962C8B-B14F-4D97-AF65-F5344CB8AC3E}">
        <p14:creationId xmlns:p14="http://schemas.microsoft.com/office/powerpoint/2010/main" val="22066702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fontScale="90000"/>
          </a:bodyPr>
          <a:lstStyle/>
          <a:p>
            <a:r>
              <a:rPr lang="en-GB" sz="3200" dirty="0"/>
              <a:t>3. FISCAL NEUTRALITY (LOOPS)</a:t>
            </a:r>
            <a:br>
              <a:rPr lang="en-GB" sz="3200" dirty="0"/>
            </a:br>
            <a:br>
              <a:rPr lang="en-GB" sz="3200" i="1" dirty="0"/>
            </a:br>
            <a:br>
              <a:rPr lang="en-GB" dirty="0"/>
            </a:b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216952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In this lecture, you will:</a:t>
            </a:r>
          </a:p>
        </p:txBody>
      </p:sp>
      <p:sp>
        <p:nvSpPr>
          <p:cNvPr id="3" name="Content Placeholder 2"/>
          <p:cNvSpPr>
            <a:spLocks noGrp="1"/>
          </p:cNvSpPr>
          <p:nvPr>
            <p:ph idx="1"/>
          </p:nvPr>
        </p:nvSpPr>
        <p:spPr/>
        <p:txBody>
          <a:bodyPr>
            <a:normAutofit/>
          </a:bodyPr>
          <a:lstStyle/>
          <a:p>
            <a:endParaRPr lang="en-GB" b="1" dirty="0">
              <a:solidFill>
                <a:srgbClr val="0070C0"/>
              </a:solidFill>
            </a:endParaRPr>
          </a:p>
          <a:p>
            <a:r>
              <a:rPr lang="en-GB" sz="2800" dirty="0"/>
              <a:t>Learn how the loop function works in UKMOD</a:t>
            </a:r>
          </a:p>
          <a:p>
            <a:r>
              <a:rPr lang="en-GB" sz="2800" dirty="0"/>
              <a:t>How to use loops to achieve fiscal neutrality through different variables (BI amount and tax rates)</a:t>
            </a:r>
          </a:p>
          <a:p>
            <a:r>
              <a:rPr lang="en-GB" sz="2800" dirty="0"/>
              <a:t>Perform a policy reform in the tax schedule to achieve a different amount of BI using a loop.</a:t>
            </a:r>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56</a:t>
            </a:fld>
            <a:endParaRPr lang="en-GB"/>
          </a:p>
        </p:txBody>
      </p:sp>
    </p:spTree>
    <p:extLst>
      <p:ext uri="{BB962C8B-B14F-4D97-AF65-F5344CB8AC3E}">
        <p14:creationId xmlns:p14="http://schemas.microsoft.com/office/powerpoint/2010/main" val="54714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Fiscal Neutrality and Basic Income</a:t>
            </a:r>
          </a:p>
        </p:txBody>
      </p:sp>
      <p:sp>
        <p:nvSpPr>
          <p:cNvPr id="3" name="Content Placeholder 2"/>
          <p:cNvSpPr>
            <a:spLocks noGrp="1"/>
          </p:cNvSpPr>
          <p:nvPr>
            <p:ph idx="1"/>
          </p:nvPr>
        </p:nvSpPr>
        <p:spPr/>
        <p:txBody>
          <a:bodyPr>
            <a:normAutofit fontScale="85000" lnSpcReduction="20000"/>
          </a:bodyPr>
          <a:lstStyle/>
          <a:p>
            <a:endParaRPr lang="en-GB" b="1" dirty="0">
              <a:solidFill>
                <a:srgbClr val="0070C0"/>
              </a:solidFill>
            </a:endParaRPr>
          </a:p>
          <a:p>
            <a:r>
              <a:rPr lang="en-GB" sz="2800" b="1" dirty="0"/>
              <a:t>How do we pay for it? </a:t>
            </a:r>
            <a:r>
              <a:rPr lang="en-GB" sz="2800" dirty="0"/>
              <a:t>– feature of many BI discussions </a:t>
            </a:r>
          </a:p>
          <a:p>
            <a:pPr lvl="1"/>
            <a:r>
              <a:rPr lang="en-GB" sz="2400" dirty="0"/>
              <a:t>What level of BI could be achieved with current benefit spending and/or if we raised taxes</a:t>
            </a:r>
          </a:p>
          <a:p>
            <a:endParaRPr lang="en-GB" sz="2800" dirty="0"/>
          </a:p>
          <a:p>
            <a:r>
              <a:rPr lang="en-GB" sz="2800" b="1" dirty="0"/>
              <a:t>Loops in UKMOD</a:t>
            </a:r>
            <a:r>
              <a:rPr lang="en-GB" sz="2800" dirty="0"/>
              <a:t> allow us to experiment with these fiscal options. </a:t>
            </a:r>
          </a:p>
          <a:p>
            <a:pPr lvl="1"/>
            <a:r>
              <a:rPr lang="en-GB" sz="2400" dirty="0"/>
              <a:t>We vary a parameter and calculate how much that parameter needs to change to maintain the same fiscal balance (fiscal neutrality).</a:t>
            </a:r>
          </a:p>
          <a:p>
            <a:pPr lvl="1"/>
            <a:endParaRPr lang="en-GB" sz="2400" dirty="0"/>
          </a:p>
          <a:p>
            <a:r>
              <a:rPr lang="en-GB" sz="2700" b="1" dirty="0"/>
              <a:t>But limitations</a:t>
            </a:r>
            <a:r>
              <a:rPr lang="en-GB" sz="2700" dirty="0"/>
              <a:t>: in UKMOD only income tax and NICs so fiscal neutrality always limited to these revenue sources.</a:t>
            </a:r>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57</a:t>
            </a:fld>
            <a:endParaRPr lang="en-GB"/>
          </a:p>
        </p:txBody>
      </p:sp>
    </p:spTree>
    <p:extLst>
      <p:ext uri="{BB962C8B-B14F-4D97-AF65-F5344CB8AC3E}">
        <p14:creationId xmlns:p14="http://schemas.microsoft.com/office/powerpoint/2010/main" val="38154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a:bodyPr>
          <a:lstStyle/>
          <a:p>
            <a:r>
              <a:rPr lang="en-GB" sz="3200" dirty="0"/>
              <a:t>USING LOOPS TO GET </a:t>
            </a:r>
            <a:br>
              <a:rPr lang="en-GB" sz="3200" dirty="0"/>
            </a:br>
            <a:r>
              <a:rPr lang="en-GB" sz="3200" dirty="0"/>
              <a:t>FISCAL NEUTRALITY</a:t>
            </a:r>
          </a:p>
        </p:txBody>
      </p:sp>
    </p:spTree>
    <p:extLst>
      <p:ext uri="{BB962C8B-B14F-4D97-AF65-F5344CB8AC3E}">
        <p14:creationId xmlns:p14="http://schemas.microsoft.com/office/powerpoint/2010/main" val="3737646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endParaRPr lang="en-GB" b="1" dirty="0">
              <a:solidFill>
                <a:srgbClr val="0070C0"/>
              </a:solidFill>
            </a:endParaRPr>
          </a:p>
          <a:p>
            <a:pPr marL="0" indent="0">
              <a:buNone/>
            </a:pPr>
            <a:r>
              <a:rPr lang="en-GB" sz="2600" dirty="0"/>
              <a:t>Two extra systems called </a:t>
            </a:r>
            <a:r>
              <a:rPr lang="en-GB" sz="2600" dirty="0" err="1"/>
              <a:t>BI_BIloop</a:t>
            </a:r>
            <a:r>
              <a:rPr lang="en-GB" sz="2600" dirty="0"/>
              <a:t> and </a:t>
            </a:r>
            <a:r>
              <a:rPr lang="en-GB" sz="2600" dirty="0" err="1"/>
              <a:t>BI_taxloop</a:t>
            </a:r>
            <a:endParaRPr lang="en-GB" sz="2600" dirty="0"/>
          </a:p>
          <a:p>
            <a:pPr marL="0" indent="0">
              <a:buNone/>
            </a:pPr>
            <a:endParaRPr lang="en-GB" b="1" dirty="0">
              <a:solidFill>
                <a:srgbClr val="0070C0"/>
              </a:solidFill>
            </a:endParaRPr>
          </a:p>
          <a:p>
            <a:r>
              <a:rPr lang="en-GB" sz="2800" b="1" dirty="0" err="1"/>
              <a:t>BI_BIloop</a:t>
            </a:r>
            <a:r>
              <a:rPr lang="en-GB" sz="2800" b="1" dirty="0"/>
              <a:t>: </a:t>
            </a:r>
            <a:r>
              <a:rPr lang="en-GB" sz="2800" dirty="0"/>
              <a:t>fixed tax-ben system, changeable BI amount</a:t>
            </a:r>
          </a:p>
          <a:p>
            <a:r>
              <a:rPr lang="en-GB" sz="2800" b="1" dirty="0" err="1"/>
              <a:t>BI_taxloop</a:t>
            </a:r>
            <a:r>
              <a:rPr lang="en-GB" sz="2800" dirty="0"/>
              <a:t>: fixed BI amount (net amount), changeable tax rate</a:t>
            </a: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59</a:t>
            </a:fld>
            <a:endParaRPr lang="en-GB"/>
          </a:p>
        </p:txBody>
      </p:sp>
    </p:spTree>
    <p:extLst>
      <p:ext uri="{BB962C8B-B14F-4D97-AF65-F5344CB8AC3E}">
        <p14:creationId xmlns:p14="http://schemas.microsoft.com/office/powerpoint/2010/main" val="5088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867B-1036-D54B-9348-37F077272BE7}"/>
              </a:ext>
            </a:extLst>
          </p:cNvPr>
          <p:cNvSpPr>
            <a:spLocks noGrp="1"/>
          </p:cNvSpPr>
          <p:nvPr>
            <p:ph type="title"/>
          </p:nvPr>
        </p:nvSpPr>
        <p:spPr/>
        <p:txBody>
          <a:bodyPr>
            <a:normAutofit/>
          </a:bodyPr>
          <a:lstStyle/>
          <a:p>
            <a:r>
              <a:rPr lang="en-US" dirty="0"/>
              <a:t>Before we start</a:t>
            </a:r>
          </a:p>
        </p:txBody>
      </p:sp>
      <p:sp>
        <p:nvSpPr>
          <p:cNvPr id="3" name="Content Placeholder 2">
            <a:extLst>
              <a:ext uri="{FF2B5EF4-FFF2-40B4-BE49-F238E27FC236}">
                <a16:creationId xmlns:a16="http://schemas.microsoft.com/office/drawing/2014/main" id="{0F3BCDF3-5756-EE4E-953D-A478B5BAF0C5}"/>
              </a:ext>
            </a:extLst>
          </p:cNvPr>
          <p:cNvSpPr>
            <a:spLocks noGrp="1"/>
          </p:cNvSpPr>
          <p:nvPr>
            <p:ph idx="1"/>
          </p:nvPr>
        </p:nvSpPr>
        <p:spPr/>
        <p:txBody>
          <a:bodyPr>
            <a:normAutofit/>
          </a:bodyPr>
          <a:lstStyle/>
          <a:p>
            <a:r>
              <a:rPr lang="en-GB" sz="2400" dirty="0"/>
              <a:t>Hide all systems but BI and 2020_precovid19</a:t>
            </a:r>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sz="2400" dirty="0"/>
              <a:t>Switch on Conditional Formatting to see changes </a:t>
            </a:r>
          </a:p>
          <a:p>
            <a:pPr marL="0" indent="0">
              <a:buNone/>
            </a:pPr>
            <a:endParaRPr lang="en-US" dirty="0"/>
          </a:p>
        </p:txBody>
      </p:sp>
      <p:sp>
        <p:nvSpPr>
          <p:cNvPr id="4" name="Slide Number Placeholder 3">
            <a:extLst>
              <a:ext uri="{FF2B5EF4-FFF2-40B4-BE49-F238E27FC236}">
                <a16:creationId xmlns:a16="http://schemas.microsoft.com/office/drawing/2014/main" id="{304D1289-EBAE-E84C-9644-D9D3EFCCB759}"/>
              </a:ext>
            </a:extLst>
          </p:cNvPr>
          <p:cNvSpPr>
            <a:spLocks noGrp="1"/>
          </p:cNvSpPr>
          <p:nvPr>
            <p:ph type="sldNum" sz="quarter" idx="12"/>
          </p:nvPr>
        </p:nvSpPr>
        <p:spPr/>
        <p:txBody>
          <a:bodyPr/>
          <a:lstStyle/>
          <a:p>
            <a:fld id="{C48A8FB8-C411-4B7B-B8DF-3C88CBE8C9E0}" type="slidenum">
              <a:rPr lang="en-GB" smtClean="0"/>
              <a:t>6</a:t>
            </a:fld>
            <a:endParaRPr lang="en-GB"/>
          </a:p>
        </p:txBody>
      </p:sp>
      <p:pic>
        <p:nvPicPr>
          <p:cNvPr id="5" name="Picture 4">
            <a:extLst>
              <a:ext uri="{FF2B5EF4-FFF2-40B4-BE49-F238E27FC236}">
                <a16:creationId xmlns:a16="http://schemas.microsoft.com/office/drawing/2014/main" id="{D665B630-A099-4FDF-AB36-0E318750AD76}"/>
              </a:ext>
            </a:extLst>
          </p:cNvPr>
          <p:cNvPicPr/>
          <p:nvPr/>
        </p:nvPicPr>
        <p:blipFill>
          <a:blip r:embed="rId3"/>
          <a:stretch>
            <a:fillRect/>
          </a:stretch>
        </p:blipFill>
        <p:spPr>
          <a:xfrm>
            <a:off x="5436096" y="2253206"/>
            <a:ext cx="2814320" cy="2087880"/>
          </a:xfrm>
          <a:prstGeom prst="rect">
            <a:avLst/>
          </a:prstGeom>
        </p:spPr>
      </p:pic>
      <p:pic>
        <p:nvPicPr>
          <p:cNvPr id="7" name="Picture 6">
            <a:extLst>
              <a:ext uri="{FF2B5EF4-FFF2-40B4-BE49-F238E27FC236}">
                <a16:creationId xmlns:a16="http://schemas.microsoft.com/office/drawing/2014/main" id="{13C28AA5-F03B-4365-B886-864776308F91}"/>
              </a:ext>
            </a:extLst>
          </p:cNvPr>
          <p:cNvPicPr>
            <a:picLocks noChangeAspect="1"/>
          </p:cNvPicPr>
          <p:nvPr/>
        </p:nvPicPr>
        <p:blipFill>
          <a:blip r:embed="rId4"/>
          <a:stretch>
            <a:fillRect/>
          </a:stretch>
        </p:blipFill>
        <p:spPr>
          <a:xfrm>
            <a:off x="5364088" y="4994092"/>
            <a:ext cx="3207536" cy="1132071"/>
          </a:xfrm>
          <a:prstGeom prst="rect">
            <a:avLst/>
          </a:prstGeom>
        </p:spPr>
      </p:pic>
    </p:spTree>
    <p:extLst>
      <p:ext uri="{BB962C8B-B14F-4D97-AF65-F5344CB8AC3E}">
        <p14:creationId xmlns:p14="http://schemas.microsoft.com/office/powerpoint/2010/main" val="2889252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endParaRPr lang="en-GB" b="1" dirty="0">
              <a:solidFill>
                <a:srgbClr val="0070C0"/>
              </a:solidFill>
            </a:endParaRPr>
          </a:p>
          <a:p>
            <a:pPr marL="0" indent="0">
              <a:buNone/>
            </a:pPr>
            <a:r>
              <a:rPr lang="en-GB" sz="2600" dirty="0"/>
              <a:t>Any loop requires three things: </a:t>
            </a:r>
          </a:p>
          <a:p>
            <a:pPr marL="0" indent="0">
              <a:buNone/>
            </a:pPr>
            <a:endParaRPr lang="en-GB" sz="2600" dirty="0"/>
          </a:p>
          <a:p>
            <a:pPr marL="514350" indent="-514350">
              <a:buAutoNum type="arabicPeriod"/>
            </a:pPr>
            <a:r>
              <a:rPr lang="en-GB" sz="2600" dirty="0"/>
              <a:t>Knowing where the loop calculations should start and end</a:t>
            </a:r>
          </a:p>
          <a:p>
            <a:pPr marL="514350" indent="-514350">
              <a:buAutoNum type="arabicPeriod"/>
            </a:pPr>
            <a:r>
              <a:rPr lang="en-GB" sz="2600" dirty="0"/>
              <a:t>Increments that are made on each run of the loop: </a:t>
            </a:r>
            <a:r>
              <a:rPr lang="en-GB" sz="2000" i="1" dirty="0"/>
              <a:t>NB only one parameter can be used</a:t>
            </a:r>
            <a:endParaRPr lang="en-GB" sz="2600" i="1" dirty="0"/>
          </a:p>
          <a:p>
            <a:pPr marL="514350" indent="-514350">
              <a:buAutoNum type="arabicPeriod"/>
            </a:pPr>
            <a:r>
              <a:rPr lang="en-GB" sz="2600" dirty="0"/>
              <a:t>The condition for calculations to stop</a:t>
            </a: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60</a:t>
            </a:fld>
            <a:endParaRPr lang="en-GB"/>
          </a:p>
        </p:txBody>
      </p:sp>
    </p:spTree>
    <p:extLst>
      <p:ext uri="{BB962C8B-B14F-4D97-AF65-F5344CB8AC3E}">
        <p14:creationId xmlns:p14="http://schemas.microsoft.com/office/powerpoint/2010/main" val="39369153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endParaRPr lang="en-GB" sz="2600" dirty="0"/>
          </a:p>
          <a:p>
            <a:pPr marL="0" indent="0">
              <a:buNone/>
            </a:pPr>
            <a:r>
              <a:rPr lang="en-GB" sz="2600" dirty="0"/>
              <a:t>Loop policy in UKMOD:</a:t>
            </a:r>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pPr marL="0" indent="0">
              <a:buNone/>
            </a:pPr>
            <a:r>
              <a:rPr lang="en-GB" sz="2000" dirty="0"/>
              <a:t>NB: Using the </a:t>
            </a:r>
            <a:r>
              <a:rPr lang="en-GB" sz="2000" dirty="0" err="1"/>
              <a:t>BI_Biloop</a:t>
            </a:r>
            <a:r>
              <a:rPr lang="en-GB" sz="2000" dirty="0"/>
              <a:t> system</a:t>
            </a: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61</a:t>
            </a:fld>
            <a:endParaRPr lang="en-GB"/>
          </a:p>
        </p:txBody>
      </p:sp>
      <p:pic>
        <p:nvPicPr>
          <p:cNvPr id="6" name="Picture 5">
            <a:extLst>
              <a:ext uri="{FF2B5EF4-FFF2-40B4-BE49-F238E27FC236}">
                <a16:creationId xmlns:a16="http://schemas.microsoft.com/office/drawing/2014/main" id="{BFA02617-5B17-413A-8007-846AF091549F}"/>
              </a:ext>
            </a:extLst>
          </p:cNvPr>
          <p:cNvPicPr>
            <a:picLocks noChangeAspect="1"/>
          </p:cNvPicPr>
          <p:nvPr/>
        </p:nvPicPr>
        <p:blipFill>
          <a:blip r:embed="rId2"/>
          <a:stretch>
            <a:fillRect/>
          </a:stretch>
        </p:blipFill>
        <p:spPr>
          <a:xfrm>
            <a:off x="1119523" y="2858153"/>
            <a:ext cx="6925642" cy="2010056"/>
          </a:xfrm>
          <a:prstGeom prst="rect">
            <a:avLst/>
          </a:prstGeom>
        </p:spPr>
      </p:pic>
      <p:sp>
        <p:nvSpPr>
          <p:cNvPr id="8" name="Rectangle 7">
            <a:extLst>
              <a:ext uri="{FF2B5EF4-FFF2-40B4-BE49-F238E27FC236}">
                <a16:creationId xmlns:a16="http://schemas.microsoft.com/office/drawing/2014/main" id="{DE24144A-31AB-48AF-8198-7CC47E037245}"/>
              </a:ext>
            </a:extLst>
          </p:cNvPr>
          <p:cNvSpPr/>
          <p:nvPr/>
        </p:nvSpPr>
        <p:spPr>
          <a:xfrm>
            <a:off x="1119523" y="2924944"/>
            <a:ext cx="6904954" cy="5040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8217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514350" indent="-514350">
              <a:buAutoNum type="arabicPeriod"/>
            </a:pPr>
            <a:r>
              <a:rPr lang="en-GB" sz="2600" dirty="0"/>
              <a:t>Knowing where the loop calculations should start and end </a:t>
            </a:r>
          </a:p>
          <a:p>
            <a:pPr marL="0" indent="0">
              <a:buNone/>
            </a:pPr>
            <a:endParaRPr lang="en-GB" sz="2600" dirty="0"/>
          </a:p>
          <a:p>
            <a:pPr marL="0" indent="0">
              <a:buNone/>
            </a:pPr>
            <a:endParaRPr lang="en-GB" sz="2600" dirty="0"/>
          </a:p>
          <a:p>
            <a:pPr marL="0" indent="0">
              <a:buNone/>
            </a:pPr>
            <a:endParaRPr lang="en-GB" sz="2600" dirty="0"/>
          </a:p>
          <a:p>
            <a:pPr marL="0" indent="0">
              <a:buNone/>
            </a:pPr>
            <a:endParaRPr lang="en-GB" sz="2600" dirty="0"/>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62</a:t>
            </a:fld>
            <a:endParaRPr lang="en-GB"/>
          </a:p>
        </p:txBody>
      </p:sp>
      <p:pic>
        <p:nvPicPr>
          <p:cNvPr id="6" name="Picture 5">
            <a:extLst>
              <a:ext uri="{FF2B5EF4-FFF2-40B4-BE49-F238E27FC236}">
                <a16:creationId xmlns:a16="http://schemas.microsoft.com/office/drawing/2014/main" id="{A8DB7E72-0BDD-42C0-9562-CA302264E56F}"/>
              </a:ext>
            </a:extLst>
          </p:cNvPr>
          <p:cNvPicPr>
            <a:picLocks noChangeAspect="1"/>
          </p:cNvPicPr>
          <p:nvPr/>
        </p:nvPicPr>
        <p:blipFill>
          <a:blip r:embed="rId2"/>
          <a:stretch>
            <a:fillRect/>
          </a:stretch>
        </p:blipFill>
        <p:spPr>
          <a:xfrm>
            <a:off x="2843808" y="2491171"/>
            <a:ext cx="5009194" cy="3314093"/>
          </a:xfrm>
          <a:prstGeom prst="rect">
            <a:avLst/>
          </a:prstGeom>
        </p:spPr>
      </p:pic>
      <p:sp>
        <p:nvSpPr>
          <p:cNvPr id="7" name="Rectangle 6">
            <a:extLst>
              <a:ext uri="{FF2B5EF4-FFF2-40B4-BE49-F238E27FC236}">
                <a16:creationId xmlns:a16="http://schemas.microsoft.com/office/drawing/2014/main" id="{5BFBBEFA-3B75-4B11-B2FA-72644EC79BB3}"/>
              </a:ext>
            </a:extLst>
          </p:cNvPr>
          <p:cNvSpPr/>
          <p:nvPr/>
        </p:nvSpPr>
        <p:spPr>
          <a:xfrm>
            <a:off x="2843808" y="3948109"/>
            <a:ext cx="5009194" cy="34498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9402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r>
              <a:rPr lang="en-GB" sz="2800" dirty="0">
                <a:solidFill>
                  <a:srgbClr val="0070C0"/>
                </a:solidFill>
              </a:rPr>
              <a:t>2.</a:t>
            </a:r>
            <a:r>
              <a:rPr lang="en-GB" sz="2600" dirty="0"/>
              <a:t> Increments that are made on each run of the loop: </a:t>
            </a:r>
            <a:r>
              <a:rPr lang="en-GB" sz="2000" i="1" dirty="0"/>
              <a:t>NB only one parameter can be used at once</a:t>
            </a:r>
          </a:p>
          <a:p>
            <a:pPr marL="0" indent="0">
              <a:buNone/>
            </a:pPr>
            <a:endParaRPr lang="en-GB" sz="2000" i="1" dirty="0"/>
          </a:p>
          <a:p>
            <a:pPr marL="0" indent="0">
              <a:buNone/>
            </a:pPr>
            <a:endParaRPr lang="en-GB" sz="2600" dirty="0"/>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63</a:t>
            </a:fld>
            <a:endParaRPr lang="en-GB"/>
          </a:p>
        </p:txBody>
      </p:sp>
      <p:pic>
        <p:nvPicPr>
          <p:cNvPr id="6" name="Picture 5">
            <a:extLst>
              <a:ext uri="{FF2B5EF4-FFF2-40B4-BE49-F238E27FC236}">
                <a16:creationId xmlns:a16="http://schemas.microsoft.com/office/drawing/2014/main" id="{D751D4EB-043B-4A4D-9D40-9D66E583E364}"/>
              </a:ext>
            </a:extLst>
          </p:cNvPr>
          <p:cNvPicPr>
            <a:picLocks noChangeAspect="1"/>
          </p:cNvPicPr>
          <p:nvPr/>
        </p:nvPicPr>
        <p:blipFill>
          <a:blip r:embed="rId2"/>
          <a:stretch>
            <a:fillRect/>
          </a:stretch>
        </p:blipFill>
        <p:spPr>
          <a:xfrm>
            <a:off x="539552" y="2564904"/>
            <a:ext cx="6372007" cy="3168352"/>
          </a:xfrm>
          <a:prstGeom prst="rect">
            <a:avLst/>
          </a:prstGeom>
        </p:spPr>
      </p:pic>
      <p:sp>
        <p:nvSpPr>
          <p:cNvPr id="7" name="Rectangle 6">
            <a:extLst>
              <a:ext uri="{FF2B5EF4-FFF2-40B4-BE49-F238E27FC236}">
                <a16:creationId xmlns:a16="http://schemas.microsoft.com/office/drawing/2014/main" id="{2CECEF8E-3220-410B-B3F4-9271B879A7F6}"/>
              </a:ext>
            </a:extLst>
          </p:cNvPr>
          <p:cNvSpPr/>
          <p:nvPr/>
        </p:nvSpPr>
        <p:spPr>
          <a:xfrm>
            <a:off x="539552" y="3088355"/>
            <a:ext cx="6372007" cy="142076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nvGrpSpPr>
          <p:cNvPr id="8" name="Group 7">
            <a:extLst>
              <a:ext uri="{FF2B5EF4-FFF2-40B4-BE49-F238E27FC236}">
                <a16:creationId xmlns:a16="http://schemas.microsoft.com/office/drawing/2014/main" id="{FF3D895C-3C49-4D2A-A722-44A47DD6D916}"/>
              </a:ext>
            </a:extLst>
          </p:cNvPr>
          <p:cNvGrpSpPr/>
          <p:nvPr/>
        </p:nvGrpSpPr>
        <p:grpSpPr>
          <a:xfrm>
            <a:off x="6971751" y="4615047"/>
            <a:ext cx="2115990" cy="314950"/>
            <a:chOff x="-6518002" y="4197193"/>
            <a:chExt cx="5435154" cy="288032"/>
          </a:xfrm>
        </p:grpSpPr>
        <p:sp>
          <p:nvSpPr>
            <p:cNvPr id="9" name="Down Arrow 9">
              <a:extLst>
                <a:ext uri="{FF2B5EF4-FFF2-40B4-BE49-F238E27FC236}">
                  <a16:creationId xmlns:a16="http://schemas.microsoft.com/office/drawing/2014/main" id="{630DCF6D-B183-40A4-9ABB-6AD819439C33}"/>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0" name="TextBox 9">
              <a:extLst>
                <a:ext uri="{FF2B5EF4-FFF2-40B4-BE49-F238E27FC236}">
                  <a16:creationId xmlns:a16="http://schemas.microsoft.com/office/drawing/2014/main" id="{330BBFBE-5BA9-470B-A2AA-84B6AD2DB0F2}"/>
                </a:ext>
              </a:extLst>
            </p:cNvPr>
            <p:cNvSpPr txBox="1"/>
            <p:nvPr/>
          </p:nvSpPr>
          <p:spPr>
            <a:xfrm>
              <a:off x="-5448440" y="4197193"/>
              <a:ext cx="4365592" cy="281472"/>
            </a:xfrm>
            <a:prstGeom prst="rect">
              <a:avLst/>
            </a:prstGeom>
            <a:solidFill>
              <a:schemeClr val="bg1"/>
            </a:solidFill>
            <a:ln w="19050">
              <a:solidFill>
                <a:schemeClr val="tx2"/>
              </a:solidFill>
            </a:ln>
          </p:spPr>
          <p:txBody>
            <a:bodyPr wrap="square" rtlCol="0">
              <a:spAutoFit/>
            </a:bodyPr>
            <a:lstStyle/>
            <a:p>
              <a:r>
                <a:rPr lang="en-GB" sz="1400" b="1" dirty="0"/>
                <a:t>for tax loop</a:t>
              </a:r>
            </a:p>
          </p:txBody>
        </p:sp>
      </p:grpSp>
      <p:sp>
        <p:nvSpPr>
          <p:cNvPr id="11" name="Rectangle 10">
            <a:extLst>
              <a:ext uri="{FF2B5EF4-FFF2-40B4-BE49-F238E27FC236}">
                <a16:creationId xmlns:a16="http://schemas.microsoft.com/office/drawing/2014/main" id="{7166255A-7247-4EC9-9D9D-0E9F806AA498}"/>
              </a:ext>
            </a:extLst>
          </p:cNvPr>
          <p:cNvSpPr/>
          <p:nvPr/>
        </p:nvSpPr>
        <p:spPr>
          <a:xfrm>
            <a:off x="542834" y="4508945"/>
            <a:ext cx="6368725" cy="122431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grpSp>
        <p:nvGrpSpPr>
          <p:cNvPr id="12" name="Group 11">
            <a:extLst>
              <a:ext uri="{FF2B5EF4-FFF2-40B4-BE49-F238E27FC236}">
                <a16:creationId xmlns:a16="http://schemas.microsoft.com/office/drawing/2014/main" id="{2EAB6CBE-5121-4428-9A15-0CB4AFDBBB86}"/>
              </a:ext>
            </a:extLst>
          </p:cNvPr>
          <p:cNvGrpSpPr/>
          <p:nvPr/>
        </p:nvGrpSpPr>
        <p:grpSpPr>
          <a:xfrm>
            <a:off x="6971750" y="3203025"/>
            <a:ext cx="2115990" cy="314950"/>
            <a:chOff x="-6518002" y="4197193"/>
            <a:chExt cx="5435154" cy="288032"/>
          </a:xfrm>
        </p:grpSpPr>
        <p:sp>
          <p:nvSpPr>
            <p:cNvPr id="13" name="Down Arrow 9">
              <a:extLst>
                <a:ext uri="{FF2B5EF4-FFF2-40B4-BE49-F238E27FC236}">
                  <a16:creationId xmlns:a16="http://schemas.microsoft.com/office/drawing/2014/main" id="{8503D74F-13DA-471B-9839-A9CFE2D2CBDD}"/>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4" name="TextBox 13">
              <a:extLst>
                <a:ext uri="{FF2B5EF4-FFF2-40B4-BE49-F238E27FC236}">
                  <a16:creationId xmlns:a16="http://schemas.microsoft.com/office/drawing/2014/main" id="{97104DC4-C617-4624-980E-F81E365FE43E}"/>
                </a:ext>
              </a:extLst>
            </p:cNvPr>
            <p:cNvSpPr txBox="1"/>
            <p:nvPr/>
          </p:nvSpPr>
          <p:spPr>
            <a:xfrm>
              <a:off x="-5448440" y="4197193"/>
              <a:ext cx="4365592" cy="281472"/>
            </a:xfrm>
            <a:prstGeom prst="rect">
              <a:avLst/>
            </a:prstGeom>
            <a:solidFill>
              <a:schemeClr val="bg1"/>
            </a:solidFill>
            <a:ln w="19050">
              <a:solidFill>
                <a:schemeClr val="tx2"/>
              </a:solidFill>
            </a:ln>
          </p:spPr>
          <p:txBody>
            <a:bodyPr wrap="square" rtlCol="0">
              <a:spAutoFit/>
            </a:bodyPr>
            <a:lstStyle/>
            <a:p>
              <a:r>
                <a:rPr lang="en-GB" sz="1400" b="1" dirty="0"/>
                <a:t>for BI loop</a:t>
              </a:r>
            </a:p>
          </p:txBody>
        </p:sp>
      </p:grpSp>
    </p:spTree>
    <p:extLst>
      <p:ext uri="{BB962C8B-B14F-4D97-AF65-F5344CB8AC3E}">
        <p14:creationId xmlns:p14="http://schemas.microsoft.com/office/powerpoint/2010/main" val="343769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a:xfrm>
            <a:off x="457200" y="1584398"/>
            <a:ext cx="8229600" cy="4525963"/>
          </a:xfrm>
        </p:spPr>
        <p:txBody>
          <a:bodyPr>
            <a:normAutofit/>
          </a:bodyPr>
          <a:lstStyle/>
          <a:p>
            <a:pPr marL="0" indent="0">
              <a:buNone/>
            </a:pPr>
            <a:r>
              <a:rPr lang="en-GB" sz="2400" dirty="0"/>
              <a:t> The value of increments are defined in constants:</a:t>
            </a:r>
            <a:endParaRPr lang="en-GB" sz="1800" i="1" dirty="0"/>
          </a:p>
          <a:p>
            <a:pPr marL="0" indent="0">
              <a:buNone/>
            </a:pPr>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64</a:t>
            </a:fld>
            <a:endParaRPr lang="en-GB"/>
          </a:p>
        </p:txBody>
      </p:sp>
      <p:grpSp>
        <p:nvGrpSpPr>
          <p:cNvPr id="13" name="Group 12">
            <a:extLst>
              <a:ext uri="{FF2B5EF4-FFF2-40B4-BE49-F238E27FC236}">
                <a16:creationId xmlns:a16="http://schemas.microsoft.com/office/drawing/2014/main" id="{9DCC3418-36E9-4474-B711-2ACAE18EB489}"/>
              </a:ext>
            </a:extLst>
          </p:cNvPr>
          <p:cNvGrpSpPr/>
          <p:nvPr/>
        </p:nvGrpSpPr>
        <p:grpSpPr>
          <a:xfrm>
            <a:off x="7530311" y="4149080"/>
            <a:ext cx="1532034" cy="307777"/>
            <a:chOff x="-6477675" y="4197193"/>
            <a:chExt cx="5394827" cy="473171"/>
          </a:xfrm>
        </p:grpSpPr>
        <p:sp>
          <p:nvSpPr>
            <p:cNvPr id="14" name="Down Arrow 9">
              <a:extLst>
                <a:ext uri="{FF2B5EF4-FFF2-40B4-BE49-F238E27FC236}">
                  <a16:creationId xmlns:a16="http://schemas.microsoft.com/office/drawing/2014/main" id="{D9660278-E86E-4312-9EDE-DD89170E08B5}"/>
                </a:ext>
              </a:extLst>
            </p:cNvPr>
            <p:cNvSpPr/>
            <p:nvPr/>
          </p:nvSpPr>
          <p:spPr>
            <a:xfrm rot="5400000">
              <a:off x="-6107074" y="3919161"/>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5" name="TextBox 14">
              <a:extLst>
                <a:ext uri="{FF2B5EF4-FFF2-40B4-BE49-F238E27FC236}">
                  <a16:creationId xmlns:a16="http://schemas.microsoft.com/office/drawing/2014/main" id="{21EA9DDB-FEE1-4F4C-8994-118A06F3BDCB}"/>
                </a:ext>
              </a:extLst>
            </p:cNvPr>
            <p:cNvSpPr txBox="1"/>
            <p:nvPr/>
          </p:nvSpPr>
          <p:spPr>
            <a:xfrm>
              <a:off x="-5448441" y="4197193"/>
              <a:ext cx="4365593" cy="473171"/>
            </a:xfrm>
            <a:prstGeom prst="rect">
              <a:avLst/>
            </a:prstGeom>
            <a:solidFill>
              <a:schemeClr val="bg1"/>
            </a:solidFill>
            <a:ln w="19050">
              <a:solidFill>
                <a:schemeClr val="tx2"/>
              </a:solidFill>
            </a:ln>
          </p:spPr>
          <p:txBody>
            <a:bodyPr wrap="square" rtlCol="0">
              <a:spAutoFit/>
            </a:bodyPr>
            <a:lstStyle/>
            <a:p>
              <a:r>
                <a:rPr lang="en-GB" sz="1400" b="1" dirty="0"/>
                <a:t>tax loop</a:t>
              </a:r>
            </a:p>
          </p:txBody>
        </p:sp>
      </p:grpSp>
      <p:pic>
        <p:nvPicPr>
          <p:cNvPr id="6" name="Picture 5">
            <a:extLst>
              <a:ext uri="{FF2B5EF4-FFF2-40B4-BE49-F238E27FC236}">
                <a16:creationId xmlns:a16="http://schemas.microsoft.com/office/drawing/2014/main" id="{19245CC0-4360-4048-B0CB-7C2B48C632D3}"/>
              </a:ext>
            </a:extLst>
          </p:cNvPr>
          <p:cNvPicPr>
            <a:picLocks noChangeAspect="1"/>
          </p:cNvPicPr>
          <p:nvPr/>
        </p:nvPicPr>
        <p:blipFill>
          <a:blip r:embed="rId3"/>
          <a:stretch>
            <a:fillRect/>
          </a:stretch>
        </p:blipFill>
        <p:spPr>
          <a:xfrm>
            <a:off x="540461" y="2420888"/>
            <a:ext cx="6906589" cy="2400635"/>
          </a:xfrm>
          <a:prstGeom prst="rect">
            <a:avLst/>
          </a:prstGeom>
        </p:spPr>
      </p:pic>
      <p:grpSp>
        <p:nvGrpSpPr>
          <p:cNvPr id="16" name="Group 15">
            <a:extLst>
              <a:ext uri="{FF2B5EF4-FFF2-40B4-BE49-F238E27FC236}">
                <a16:creationId xmlns:a16="http://schemas.microsoft.com/office/drawing/2014/main" id="{391C81DE-36D7-4032-8122-6EDD5F1971EB}"/>
              </a:ext>
            </a:extLst>
          </p:cNvPr>
          <p:cNvGrpSpPr/>
          <p:nvPr/>
        </p:nvGrpSpPr>
        <p:grpSpPr>
          <a:xfrm>
            <a:off x="7518658" y="3710505"/>
            <a:ext cx="1542378" cy="307777"/>
            <a:chOff x="-6514100" y="4197193"/>
            <a:chExt cx="5431252" cy="473171"/>
          </a:xfrm>
        </p:grpSpPr>
        <p:sp>
          <p:nvSpPr>
            <p:cNvPr id="17" name="Down Arrow 9">
              <a:extLst>
                <a:ext uri="{FF2B5EF4-FFF2-40B4-BE49-F238E27FC236}">
                  <a16:creationId xmlns:a16="http://schemas.microsoft.com/office/drawing/2014/main" id="{BC509D09-85B7-4F49-A6C5-61A8BDE31E63}"/>
                </a:ext>
              </a:extLst>
            </p:cNvPr>
            <p:cNvSpPr/>
            <p:nvPr/>
          </p:nvSpPr>
          <p:spPr>
            <a:xfrm rot="5400000">
              <a:off x="-6143499" y="3931759"/>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TextBox 17">
              <a:extLst>
                <a:ext uri="{FF2B5EF4-FFF2-40B4-BE49-F238E27FC236}">
                  <a16:creationId xmlns:a16="http://schemas.microsoft.com/office/drawing/2014/main" id="{C5C09B99-1124-40F4-ABED-C7097288253D}"/>
                </a:ext>
              </a:extLst>
            </p:cNvPr>
            <p:cNvSpPr txBox="1"/>
            <p:nvPr/>
          </p:nvSpPr>
          <p:spPr>
            <a:xfrm>
              <a:off x="-5448441" y="4197193"/>
              <a:ext cx="4365593" cy="473171"/>
            </a:xfrm>
            <a:prstGeom prst="rect">
              <a:avLst/>
            </a:prstGeom>
            <a:solidFill>
              <a:schemeClr val="bg1"/>
            </a:solidFill>
            <a:ln w="19050">
              <a:solidFill>
                <a:schemeClr val="tx2"/>
              </a:solidFill>
            </a:ln>
          </p:spPr>
          <p:txBody>
            <a:bodyPr wrap="square" rtlCol="0">
              <a:spAutoFit/>
            </a:bodyPr>
            <a:lstStyle/>
            <a:p>
              <a:r>
                <a:rPr lang="en-GB" sz="1400" b="1" dirty="0"/>
                <a:t>BI loop</a:t>
              </a:r>
            </a:p>
          </p:txBody>
        </p:sp>
      </p:grpSp>
      <p:sp>
        <p:nvSpPr>
          <p:cNvPr id="19" name="Rectangle 18">
            <a:extLst>
              <a:ext uri="{FF2B5EF4-FFF2-40B4-BE49-F238E27FC236}">
                <a16:creationId xmlns:a16="http://schemas.microsoft.com/office/drawing/2014/main" id="{51F263FD-05A6-4DCA-89C5-60AFC1E1F998}"/>
              </a:ext>
            </a:extLst>
          </p:cNvPr>
          <p:cNvSpPr/>
          <p:nvPr/>
        </p:nvSpPr>
        <p:spPr>
          <a:xfrm>
            <a:off x="530117" y="2420889"/>
            <a:ext cx="6850195" cy="21602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32602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r>
              <a:rPr lang="en-GB" sz="2800" dirty="0">
                <a:solidFill>
                  <a:srgbClr val="0070C0"/>
                </a:solidFill>
              </a:rPr>
              <a:t>3.</a:t>
            </a:r>
            <a:r>
              <a:rPr lang="en-GB" sz="2600" dirty="0"/>
              <a:t> The condition for calculations to stop: fiscal balance</a:t>
            </a:r>
            <a:endParaRPr lang="en-GB" sz="2000" i="1" dirty="0"/>
          </a:p>
          <a:p>
            <a:pPr marL="0" indent="0">
              <a:buNone/>
            </a:pPr>
            <a:endParaRPr lang="en-GB" sz="2600" dirty="0"/>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65</a:t>
            </a:fld>
            <a:endParaRPr lang="en-GB"/>
          </a:p>
        </p:txBody>
      </p:sp>
      <p:pic>
        <p:nvPicPr>
          <p:cNvPr id="16" name="Picture 15">
            <a:extLst>
              <a:ext uri="{FF2B5EF4-FFF2-40B4-BE49-F238E27FC236}">
                <a16:creationId xmlns:a16="http://schemas.microsoft.com/office/drawing/2014/main" id="{28F01ED6-C111-41FD-8733-C7A0C9FFAD16}"/>
              </a:ext>
            </a:extLst>
          </p:cNvPr>
          <p:cNvPicPr>
            <a:picLocks noChangeAspect="1"/>
          </p:cNvPicPr>
          <p:nvPr/>
        </p:nvPicPr>
        <p:blipFill>
          <a:blip r:embed="rId3"/>
          <a:stretch>
            <a:fillRect/>
          </a:stretch>
        </p:blipFill>
        <p:spPr>
          <a:xfrm>
            <a:off x="1123468" y="2636912"/>
            <a:ext cx="6897063" cy="2962688"/>
          </a:xfrm>
          <a:prstGeom prst="rect">
            <a:avLst/>
          </a:prstGeom>
        </p:spPr>
      </p:pic>
      <p:sp>
        <p:nvSpPr>
          <p:cNvPr id="11" name="Rectangle 10">
            <a:extLst>
              <a:ext uri="{FF2B5EF4-FFF2-40B4-BE49-F238E27FC236}">
                <a16:creationId xmlns:a16="http://schemas.microsoft.com/office/drawing/2014/main" id="{7166255A-7247-4EC9-9D9D-0E9F806AA498}"/>
              </a:ext>
            </a:extLst>
          </p:cNvPr>
          <p:cNvSpPr/>
          <p:nvPr/>
        </p:nvSpPr>
        <p:spPr>
          <a:xfrm>
            <a:off x="1134164" y="3822531"/>
            <a:ext cx="6875669" cy="17785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Tree>
    <p:extLst>
      <p:ext uri="{BB962C8B-B14F-4D97-AF65-F5344CB8AC3E}">
        <p14:creationId xmlns:p14="http://schemas.microsoft.com/office/powerpoint/2010/main" val="20031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r>
              <a:rPr lang="en-GB" sz="2800" dirty="0">
                <a:solidFill>
                  <a:srgbClr val="0070C0"/>
                </a:solidFill>
              </a:rPr>
              <a:t>3.</a:t>
            </a:r>
            <a:r>
              <a:rPr lang="en-GB" sz="2600" dirty="0"/>
              <a:t> The condition for calculations to stop: fiscal balance</a:t>
            </a:r>
            <a:endParaRPr lang="en-GB" sz="2000" i="1" dirty="0"/>
          </a:p>
          <a:p>
            <a:pPr marL="0" indent="0">
              <a:buNone/>
            </a:pPr>
            <a:endParaRPr lang="en-GB" sz="1800" dirty="0"/>
          </a:p>
          <a:p>
            <a:pPr marL="0" indent="0">
              <a:buNone/>
            </a:pPr>
            <a:r>
              <a:rPr lang="en-GB" sz="2000" dirty="0"/>
              <a:t>Revenue and spending amounts are derived from baseline system – check Stats Presenter </a:t>
            </a: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66</a:t>
            </a:fld>
            <a:endParaRPr lang="en-GB"/>
          </a:p>
        </p:txBody>
      </p:sp>
      <p:sp>
        <p:nvSpPr>
          <p:cNvPr id="10" name="Down Arrow 9">
            <a:extLst>
              <a:ext uri="{FF2B5EF4-FFF2-40B4-BE49-F238E27FC236}">
                <a16:creationId xmlns:a16="http://schemas.microsoft.com/office/drawing/2014/main" id="{9DC01225-1A32-4498-91CF-2727B4676918}"/>
              </a:ext>
            </a:extLst>
          </p:cNvPr>
          <p:cNvSpPr/>
          <p:nvPr/>
        </p:nvSpPr>
        <p:spPr>
          <a:xfrm rot="5400000">
            <a:off x="6994301" y="3508062"/>
            <a:ext cx="187353" cy="355005"/>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a:extLst>
              <a:ext uri="{FF2B5EF4-FFF2-40B4-BE49-F238E27FC236}">
                <a16:creationId xmlns:a16="http://schemas.microsoft.com/office/drawing/2014/main" id="{B062396F-EFC8-4701-92C8-5E58FF965C29}"/>
              </a:ext>
            </a:extLst>
          </p:cNvPr>
          <p:cNvSpPr txBox="1"/>
          <p:nvPr/>
        </p:nvSpPr>
        <p:spPr>
          <a:xfrm>
            <a:off x="7383899" y="4225525"/>
            <a:ext cx="915170" cy="307777"/>
          </a:xfrm>
          <a:prstGeom prst="rect">
            <a:avLst/>
          </a:prstGeom>
          <a:solidFill>
            <a:schemeClr val="bg1"/>
          </a:solidFill>
          <a:ln w="19050">
            <a:solidFill>
              <a:schemeClr val="tx2"/>
            </a:solidFill>
          </a:ln>
        </p:spPr>
        <p:txBody>
          <a:bodyPr wrap="square" rtlCol="0">
            <a:spAutoFit/>
          </a:bodyPr>
          <a:lstStyle/>
          <a:p>
            <a:r>
              <a:rPr lang="en-GB" sz="1400" b="1" dirty="0"/>
              <a:t>revenue</a:t>
            </a:r>
          </a:p>
        </p:txBody>
      </p:sp>
      <p:grpSp>
        <p:nvGrpSpPr>
          <p:cNvPr id="13" name="Group 12">
            <a:extLst>
              <a:ext uri="{FF2B5EF4-FFF2-40B4-BE49-F238E27FC236}">
                <a16:creationId xmlns:a16="http://schemas.microsoft.com/office/drawing/2014/main" id="{9DCC3418-36E9-4474-B711-2ACAE18EB489}"/>
              </a:ext>
            </a:extLst>
          </p:cNvPr>
          <p:cNvGrpSpPr/>
          <p:nvPr/>
        </p:nvGrpSpPr>
        <p:grpSpPr>
          <a:xfrm>
            <a:off x="6868129" y="5832824"/>
            <a:ext cx="1542378" cy="365392"/>
            <a:chOff x="-6514100" y="4197193"/>
            <a:chExt cx="5431252" cy="561747"/>
          </a:xfrm>
        </p:grpSpPr>
        <p:sp>
          <p:nvSpPr>
            <p:cNvPr id="14" name="Down Arrow 9">
              <a:extLst>
                <a:ext uri="{FF2B5EF4-FFF2-40B4-BE49-F238E27FC236}">
                  <a16:creationId xmlns:a16="http://schemas.microsoft.com/office/drawing/2014/main" id="{D9660278-E86E-4312-9EDE-DD89170E08B5}"/>
                </a:ext>
              </a:extLst>
            </p:cNvPr>
            <p:cNvSpPr/>
            <p:nvPr/>
          </p:nvSpPr>
          <p:spPr>
            <a:xfrm rot="5400000">
              <a:off x="-6143499" y="3931759"/>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5" name="TextBox 14">
              <a:extLst>
                <a:ext uri="{FF2B5EF4-FFF2-40B4-BE49-F238E27FC236}">
                  <a16:creationId xmlns:a16="http://schemas.microsoft.com/office/drawing/2014/main" id="{21EA9DDB-FEE1-4F4C-8994-118A06F3BDCB}"/>
                </a:ext>
              </a:extLst>
            </p:cNvPr>
            <p:cNvSpPr txBox="1"/>
            <p:nvPr/>
          </p:nvSpPr>
          <p:spPr>
            <a:xfrm>
              <a:off x="-5448441" y="4197193"/>
              <a:ext cx="4365593" cy="561747"/>
            </a:xfrm>
            <a:prstGeom prst="rect">
              <a:avLst/>
            </a:prstGeom>
            <a:solidFill>
              <a:schemeClr val="bg1"/>
            </a:solidFill>
            <a:ln w="19050">
              <a:solidFill>
                <a:schemeClr val="tx2"/>
              </a:solidFill>
            </a:ln>
          </p:spPr>
          <p:txBody>
            <a:bodyPr wrap="square" rtlCol="0">
              <a:spAutoFit/>
            </a:bodyPr>
            <a:lstStyle/>
            <a:p>
              <a:r>
                <a:rPr lang="en-GB" sz="1400" b="1" dirty="0"/>
                <a:t>expenditure</a:t>
              </a:r>
            </a:p>
          </p:txBody>
        </p:sp>
      </p:grpSp>
      <p:pic>
        <p:nvPicPr>
          <p:cNvPr id="11" name="Picture 10">
            <a:extLst>
              <a:ext uri="{FF2B5EF4-FFF2-40B4-BE49-F238E27FC236}">
                <a16:creationId xmlns:a16="http://schemas.microsoft.com/office/drawing/2014/main" id="{0A09441F-68DB-4766-BAE7-1946F7896707}"/>
              </a:ext>
            </a:extLst>
          </p:cNvPr>
          <p:cNvPicPr>
            <a:picLocks noChangeAspect="1"/>
          </p:cNvPicPr>
          <p:nvPr/>
        </p:nvPicPr>
        <p:blipFill>
          <a:blip r:embed="rId3"/>
          <a:stretch>
            <a:fillRect/>
          </a:stretch>
        </p:blipFill>
        <p:spPr>
          <a:xfrm>
            <a:off x="2027118" y="3326964"/>
            <a:ext cx="4798273" cy="2722875"/>
          </a:xfrm>
          <a:prstGeom prst="rect">
            <a:avLst/>
          </a:prstGeom>
        </p:spPr>
      </p:pic>
      <p:sp>
        <p:nvSpPr>
          <p:cNvPr id="16" name="Down Arrow 9">
            <a:extLst>
              <a:ext uri="{FF2B5EF4-FFF2-40B4-BE49-F238E27FC236}">
                <a16:creationId xmlns:a16="http://schemas.microsoft.com/office/drawing/2014/main" id="{95A153A7-B017-49C5-8CCB-6185D94AC4CC}"/>
              </a:ext>
            </a:extLst>
          </p:cNvPr>
          <p:cNvSpPr/>
          <p:nvPr/>
        </p:nvSpPr>
        <p:spPr>
          <a:xfrm rot="5400000">
            <a:off x="6954484" y="4725266"/>
            <a:ext cx="187353" cy="355005"/>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7" name="Down Arrow 9">
            <a:extLst>
              <a:ext uri="{FF2B5EF4-FFF2-40B4-BE49-F238E27FC236}">
                <a16:creationId xmlns:a16="http://schemas.microsoft.com/office/drawing/2014/main" id="{345000AE-1D72-4FFC-BDF7-2FCB4EEF0CEB}"/>
              </a:ext>
            </a:extLst>
          </p:cNvPr>
          <p:cNvSpPr/>
          <p:nvPr/>
        </p:nvSpPr>
        <p:spPr>
          <a:xfrm rot="5400000">
            <a:off x="6969672" y="4912619"/>
            <a:ext cx="187353" cy="355005"/>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8" name="Right Brace 17">
            <a:extLst>
              <a:ext uri="{FF2B5EF4-FFF2-40B4-BE49-F238E27FC236}">
                <a16:creationId xmlns:a16="http://schemas.microsoft.com/office/drawing/2014/main" id="{3A99C380-6BFC-4EA1-AB72-D6E330ABE49E}"/>
              </a:ext>
            </a:extLst>
          </p:cNvPr>
          <p:cNvSpPr/>
          <p:nvPr/>
        </p:nvSpPr>
        <p:spPr>
          <a:xfrm>
            <a:off x="7265480" y="3673255"/>
            <a:ext cx="118419" cy="14055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089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7" grpId="0" animBg="1"/>
      <p:bldP spid="1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r>
              <a:rPr lang="en-GB" sz="2800" dirty="0">
                <a:solidFill>
                  <a:srgbClr val="0070C0"/>
                </a:solidFill>
              </a:rPr>
              <a:t>3.</a:t>
            </a:r>
            <a:r>
              <a:rPr lang="en-GB" sz="2600" dirty="0"/>
              <a:t> The condition for calculations to stop: fiscal balance</a:t>
            </a:r>
            <a:endParaRPr lang="en-GB" sz="2000" i="1" dirty="0"/>
          </a:p>
          <a:p>
            <a:pPr marL="0" indent="0">
              <a:buNone/>
            </a:pPr>
            <a:endParaRPr lang="en-GB" sz="2600" dirty="0"/>
          </a:p>
          <a:p>
            <a:pPr marL="0" indent="0">
              <a:buNone/>
            </a:pPr>
            <a:r>
              <a:rPr lang="en-GB" sz="2000" dirty="0"/>
              <a:t>… and include amounts here:</a:t>
            </a: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67</a:t>
            </a:fld>
            <a:endParaRPr lang="en-GB"/>
          </a:p>
        </p:txBody>
      </p:sp>
      <p:pic>
        <p:nvPicPr>
          <p:cNvPr id="7" name="Picture 6">
            <a:extLst>
              <a:ext uri="{FF2B5EF4-FFF2-40B4-BE49-F238E27FC236}">
                <a16:creationId xmlns:a16="http://schemas.microsoft.com/office/drawing/2014/main" id="{4B312220-8B20-4C75-96A6-2E18BA2DD50F}"/>
              </a:ext>
            </a:extLst>
          </p:cNvPr>
          <p:cNvPicPr>
            <a:picLocks noChangeAspect="1"/>
          </p:cNvPicPr>
          <p:nvPr/>
        </p:nvPicPr>
        <p:blipFill>
          <a:blip r:embed="rId3"/>
          <a:stretch>
            <a:fillRect/>
          </a:stretch>
        </p:blipFill>
        <p:spPr>
          <a:xfrm>
            <a:off x="755576" y="3282591"/>
            <a:ext cx="6906589" cy="1209844"/>
          </a:xfrm>
          <a:prstGeom prst="rect">
            <a:avLst/>
          </a:prstGeom>
        </p:spPr>
      </p:pic>
      <p:grpSp>
        <p:nvGrpSpPr>
          <p:cNvPr id="9" name="Group 8">
            <a:extLst>
              <a:ext uri="{FF2B5EF4-FFF2-40B4-BE49-F238E27FC236}">
                <a16:creationId xmlns:a16="http://schemas.microsoft.com/office/drawing/2014/main" id="{FC806BBC-6903-4C6E-BCF5-D7A7285D2FEA}"/>
              </a:ext>
            </a:extLst>
          </p:cNvPr>
          <p:cNvGrpSpPr/>
          <p:nvPr/>
        </p:nvGrpSpPr>
        <p:grpSpPr>
          <a:xfrm>
            <a:off x="5165924" y="4212772"/>
            <a:ext cx="1280519" cy="307777"/>
            <a:chOff x="-6518002" y="4197193"/>
            <a:chExt cx="3748725" cy="330440"/>
          </a:xfrm>
        </p:grpSpPr>
        <p:sp>
          <p:nvSpPr>
            <p:cNvPr id="10" name="Down Arrow 9">
              <a:extLst>
                <a:ext uri="{FF2B5EF4-FFF2-40B4-BE49-F238E27FC236}">
                  <a16:creationId xmlns:a16="http://schemas.microsoft.com/office/drawing/2014/main" id="{9DC01225-1A32-4498-91CF-2727B4676918}"/>
                </a:ext>
              </a:extLst>
            </p:cNvPr>
            <p:cNvSpPr/>
            <p:nvPr/>
          </p:nvSpPr>
          <p:spPr>
            <a:xfrm rot="5400000">
              <a:off x="-6098937" y="3797847"/>
              <a:ext cx="201149" cy="1039279"/>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2" name="TextBox 11">
              <a:extLst>
                <a:ext uri="{FF2B5EF4-FFF2-40B4-BE49-F238E27FC236}">
                  <a16:creationId xmlns:a16="http://schemas.microsoft.com/office/drawing/2014/main" id="{B062396F-EFC8-4701-92C8-5E58FF965C29}"/>
                </a:ext>
              </a:extLst>
            </p:cNvPr>
            <p:cNvSpPr txBox="1"/>
            <p:nvPr/>
          </p:nvSpPr>
          <p:spPr>
            <a:xfrm>
              <a:off x="-5448441" y="4197193"/>
              <a:ext cx="2679164" cy="330440"/>
            </a:xfrm>
            <a:prstGeom prst="rect">
              <a:avLst/>
            </a:prstGeom>
            <a:solidFill>
              <a:schemeClr val="bg1"/>
            </a:solidFill>
            <a:ln w="19050">
              <a:solidFill>
                <a:schemeClr val="tx2"/>
              </a:solidFill>
            </a:ln>
          </p:spPr>
          <p:txBody>
            <a:bodyPr wrap="square" rtlCol="0">
              <a:spAutoFit/>
            </a:bodyPr>
            <a:lstStyle/>
            <a:p>
              <a:r>
                <a:rPr lang="en-GB" sz="1400" b="1" dirty="0"/>
                <a:t>revenue</a:t>
              </a:r>
            </a:p>
          </p:txBody>
        </p:sp>
      </p:grpSp>
      <p:grpSp>
        <p:nvGrpSpPr>
          <p:cNvPr id="13" name="Group 12">
            <a:extLst>
              <a:ext uri="{FF2B5EF4-FFF2-40B4-BE49-F238E27FC236}">
                <a16:creationId xmlns:a16="http://schemas.microsoft.com/office/drawing/2014/main" id="{9DCC3418-36E9-4474-B711-2ACAE18EB489}"/>
              </a:ext>
            </a:extLst>
          </p:cNvPr>
          <p:cNvGrpSpPr/>
          <p:nvPr/>
        </p:nvGrpSpPr>
        <p:grpSpPr>
          <a:xfrm>
            <a:off x="5165924" y="3847380"/>
            <a:ext cx="1542378" cy="365392"/>
            <a:chOff x="-6514100" y="4197193"/>
            <a:chExt cx="5431252" cy="561747"/>
          </a:xfrm>
        </p:grpSpPr>
        <p:sp>
          <p:nvSpPr>
            <p:cNvPr id="14" name="Down Arrow 9">
              <a:extLst>
                <a:ext uri="{FF2B5EF4-FFF2-40B4-BE49-F238E27FC236}">
                  <a16:creationId xmlns:a16="http://schemas.microsoft.com/office/drawing/2014/main" id="{D9660278-E86E-4312-9EDE-DD89170E08B5}"/>
                </a:ext>
              </a:extLst>
            </p:cNvPr>
            <p:cNvSpPr/>
            <p:nvPr/>
          </p:nvSpPr>
          <p:spPr>
            <a:xfrm rot="5400000">
              <a:off x="-6143499" y="3931759"/>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5" name="TextBox 14">
              <a:extLst>
                <a:ext uri="{FF2B5EF4-FFF2-40B4-BE49-F238E27FC236}">
                  <a16:creationId xmlns:a16="http://schemas.microsoft.com/office/drawing/2014/main" id="{21EA9DDB-FEE1-4F4C-8994-118A06F3BDCB}"/>
                </a:ext>
              </a:extLst>
            </p:cNvPr>
            <p:cNvSpPr txBox="1"/>
            <p:nvPr/>
          </p:nvSpPr>
          <p:spPr>
            <a:xfrm>
              <a:off x="-5448441" y="4197193"/>
              <a:ext cx="4365593" cy="561747"/>
            </a:xfrm>
            <a:prstGeom prst="rect">
              <a:avLst/>
            </a:prstGeom>
            <a:solidFill>
              <a:schemeClr val="bg1"/>
            </a:solidFill>
            <a:ln w="19050">
              <a:solidFill>
                <a:schemeClr val="tx2"/>
              </a:solidFill>
            </a:ln>
          </p:spPr>
          <p:txBody>
            <a:bodyPr wrap="square" rtlCol="0">
              <a:spAutoFit/>
            </a:bodyPr>
            <a:lstStyle/>
            <a:p>
              <a:r>
                <a:rPr lang="en-GB" sz="1400" b="1" dirty="0"/>
                <a:t>expenditure</a:t>
              </a:r>
            </a:p>
          </p:txBody>
        </p:sp>
      </p:grpSp>
    </p:spTree>
    <p:extLst>
      <p:ext uri="{BB962C8B-B14F-4D97-AF65-F5344CB8AC3E}">
        <p14:creationId xmlns:p14="http://schemas.microsoft.com/office/powerpoint/2010/main" val="258163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a:t>Using loops to get fiscal neutrality</a:t>
            </a:r>
          </a:p>
        </p:txBody>
      </p:sp>
      <p:sp>
        <p:nvSpPr>
          <p:cNvPr id="3" name="Content Placeholder 2"/>
          <p:cNvSpPr>
            <a:spLocks noGrp="1"/>
          </p:cNvSpPr>
          <p:nvPr>
            <p:ph idx="1"/>
          </p:nvPr>
        </p:nvSpPr>
        <p:spPr/>
        <p:txBody>
          <a:bodyPr>
            <a:normAutofit/>
          </a:bodyPr>
          <a:lstStyle/>
          <a:p>
            <a:pPr marL="0" indent="0">
              <a:buNone/>
            </a:pPr>
            <a:endParaRPr lang="en-GB" sz="2600" dirty="0"/>
          </a:p>
          <a:p>
            <a:pPr marL="114300" indent="0">
              <a:lnSpc>
                <a:spcPct val="107000"/>
              </a:lnSpc>
              <a:buNone/>
            </a:pPr>
            <a:r>
              <a:rPr lang="en-GB" sz="2400" dirty="0">
                <a:ea typeface="Calibri" panose="020F0502020204030204" pitchFamily="34" charset="0"/>
              </a:rPr>
              <a:t>A</a:t>
            </a:r>
            <a:r>
              <a:rPr lang="en-GB" sz="2400" dirty="0">
                <a:effectLst/>
                <a:ea typeface="Calibri" panose="020F0502020204030204" pitchFamily="34" charset="0"/>
              </a:rPr>
              <a:t>lso need to remove (by making </a:t>
            </a:r>
            <a:r>
              <a:rPr lang="en-GB" sz="2400" i="1" dirty="0">
                <a:effectLst/>
                <a:ea typeface="Calibri" panose="020F0502020204030204" pitchFamily="34" charset="0"/>
              </a:rPr>
              <a:t>n/a</a:t>
            </a:r>
            <a:r>
              <a:rPr lang="en-GB" sz="2400" dirty="0">
                <a:effectLst/>
                <a:ea typeface="Calibri" panose="020F0502020204030204" pitchFamily="34" charset="0"/>
              </a:rPr>
              <a:t>) whatever we are making variable in each loop:</a:t>
            </a:r>
          </a:p>
          <a:p>
            <a:pPr marL="114300" indent="0">
              <a:lnSpc>
                <a:spcPct val="107000"/>
              </a:lnSpc>
              <a:buNone/>
            </a:pPr>
            <a:endParaRPr lang="en-GB" sz="1800" dirty="0">
              <a:effectLst/>
              <a:ea typeface="Calibri" panose="020F0502020204030204" pitchFamily="34" charset="0"/>
            </a:endParaRPr>
          </a:p>
          <a:p>
            <a:pPr marL="457200" indent="457200">
              <a:lnSpc>
                <a:spcPct val="107000"/>
              </a:lnSpc>
            </a:pPr>
            <a:r>
              <a:rPr lang="en-GB" sz="1800" dirty="0">
                <a:effectLst/>
                <a:ea typeface="Calibri" panose="020F0502020204030204" pitchFamily="34" charset="0"/>
              </a:rPr>
              <a:t>$_</a:t>
            </a:r>
            <a:r>
              <a:rPr lang="en-GB" sz="1800" dirty="0" err="1">
                <a:effectLst/>
                <a:ea typeface="Calibri" panose="020F0502020204030204" pitchFamily="34" charset="0"/>
              </a:rPr>
              <a:t>netBI</a:t>
            </a:r>
            <a:r>
              <a:rPr lang="en-GB" sz="1800" dirty="0">
                <a:effectLst/>
                <a:ea typeface="Calibri" panose="020F0502020204030204" pitchFamily="34" charset="0"/>
              </a:rPr>
              <a:t>, the fixed amount of net BI, for the </a:t>
            </a:r>
            <a:r>
              <a:rPr lang="en-GB" sz="1800" dirty="0" err="1">
                <a:effectLst/>
                <a:ea typeface="Calibri" panose="020F0502020204030204" pitchFamily="34" charset="0"/>
              </a:rPr>
              <a:t>BI_loop</a:t>
            </a:r>
            <a:r>
              <a:rPr lang="en-GB" sz="1800" dirty="0">
                <a:effectLst/>
                <a:ea typeface="Calibri" panose="020F0502020204030204" pitchFamily="34" charset="0"/>
              </a:rPr>
              <a:t> (at 3.23.1) </a:t>
            </a:r>
          </a:p>
          <a:p>
            <a:pPr marL="457200" indent="457200">
              <a:lnSpc>
                <a:spcPct val="107000"/>
              </a:lnSpc>
              <a:spcAft>
                <a:spcPts val="800"/>
              </a:spcAft>
            </a:pPr>
            <a:r>
              <a:rPr lang="en-GB" sz="1800" dirty="0">
                <a:effectLst/>
                <a:ea typeface="Calibri" panose="020F0502020204030204" pitchFamily="34" charset="0"/>
              </a:rPr>
              <a:t>$_</a:t>
            </a:r>
            <a:r>
              <a:rPr lang="en-GB" sz="1800" dirty="0" err="1">
                <a:effectLst/>
                <a:ea typeface="Calibri" panose="020F0502020204030204" pitchFamily="34" charset="0"/>
              </a:rPr>
              <a:t>taxinc</a:t>
            </a:r>
            <a:r>
              <a:rPr lang="en-GB" sz="1800" dirty="0">
                <a:effectLst/>
                <a:ea typeface="Calibri" panose="020F0502020204030204" pitchFamily="34" charset="0"/>
              </a:rPr>
              <a:t>, the fixed amount of tax increments, for the </a:t>
            </a:r>
            <a:r>
              <a:rPr lang="en-GB" sz="1800" dirty="0" err="1">
                <a:effectLst/>
                <a:ea typeface="Calibri" panose="020F0502020204030204" pitchFamily="34" charset="0"/>
              </a:rPr>
              <a:t>tax_loop</a:t>
            </a:r>
            <a:r>
              <a:rPr lang="en-GB" sz="1800" dirty="0">
                <a:effectLst/>
                <a:ea typeface="Calibri" panose="020F0502020204030204" pitchFamily="34" charset="0"/>
              </a:rPr>
              <a:t> (at 3.23.4)</a:t>
            </a: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68</a:t>
            </a:fld>
            <a:endParaRPr lang="en-GB"/>
          </a:p>
        </p:txBody>
      </p:sp>
    </p:spTree>
    <p:extLst>
      <p:ext uri="{BB962C8B-B14F-4D97-AF65-F5344CB8AC3E}">
        <p14:creationId xmlns:p14="http://schemas.microsoft.com/office/powerpoint/2010/main" val="39118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a:bodyPr>
          <a:lstStyle/>
          <a:p>
            <a:r>
              <a:rPr lang="en-GB" sz="3200" dirty="0"/>
              <a:t>HOW TO ACHIEVE CONVERGENCE</a:t>
            </a:r>
          </a:p>
        </p:txBody>
      </p:sp>
    </p:spTree>
    <p:extLst>
      <p:ext uri="{BB962C8B-B14F-4D97-AF65-F5344CB8AC3E}">
        <p14:creationId xmlns:p14="http://schemas.microsoft.com/office/powerpoint/2010/main" val="4193804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2996952"/>
            <a:ext cx="7772400" cy="2520280"/>
          </a:xfrm>
        </p:spPr>
        <p:txBody>
          <a:bodyPr>
            <a:normAutofit fontScale="90000"/>
          </a:bodyPr>
          <a:lstStyle/>
          <a:p>
            <a:r>
              <a:rPr lang="en-GB" sz="3200" dirty="0"/>
              <a:t>BASIC INCOME IN THE POLICY SPINE</a:t>
            </a:r>
            <a:br>
              <a:rPr lang="en-GB" sz="3200" i="1" dirty="0"/>
            </a:br>
            <a:br>
              <a:rPr lang="en-GB" dirty="0"/>
            </a:br>
            <a:br>
              <a:rPr lang="en-GB" sz="3200" dirty="0"/>
            </a:br>
            <a:br>
              <a:rPr lang="en-GB" sz="3200" dirty="0"/>
            </a:br>
            <a:br>
              <a:rPr lang="en-GB" sz="3200" dirty="0"/>
            </a:br>
            <a:endParaRPr lang="en-GB" sz="3200" dirty="0"/>
          </a:p>
        </p:txBody>
      </p:sp>
    </p:spTree>
    <p:extLst>
      <p:ext uri="{BB962C8B-B14F-4D97-AF65-F5344CB8AC3E}">
        <p14:creationId xmlns:p14="http://schemas.microsoft.com/office/powerpoint/2010/main" val="41669231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How to achieve convergence</a:t>
            </a:r>
          </a:p>
        </p:txBody>
      </p:sp>
      <p:sp>
        <p:nvSpPr>
          <p:cNvPr id="3" name="Content Placeholder 2"/>
          <p:cNvSpPr>
            <a:spLocks noGrp="1"/>
          </p:cNvSpPr>
          <p:nvPr>
            <p:ph idx="1"/>
          </p:nvPr>
        </p:nvSpPr>
        <p:spPr/>
        <p:txBody>
          <a:bodyPr>
            <a:normAutofit/>
          </a:bodyPr>
          <a:lstStyle/>
          <a:p>
            <a:pPr marL="114300" indent="0">
              <a:lnSpc>
                <a:spcPct val="107000"/>
              </a:lnSpc>
              <a:buNone/>
            </a:pPr>
            <a:r>
              <a:rPr lang="en-GB" sz="2300" dirty="0">
                <a:ea typeface="Calibri" panose="020F0502020204030204" pitchFamily="34" charset="0"/>
              </a:rPr>
              <a:t>Getting convergence in a loop is a process of trial and error. </a:t>
            </a:r>
          </a:p>
          <a:p>
            <a:pPr marL="114300" indent="0">
              <a:lnSpc>
                <a:spcPct val="107000"/>
              </a:lnSpc>
              <a:buNone/>
            </a:pPr>
            <a:endParaRPr lang="en-GB" sz="2600" dirty="0">
              <a:ea typeface="Calibri" panose="020F0502020204030204" pitchFamily="34" charset="0"/>
            </a:endParaRPr>
          </a:p>
          <a:p>
            <a:pPr marL="114300" indent="0">
              <a:lnSpc>
                <a:spcPct val="107000"/>
              </a:lnSpc>
              <a:buNone/>
            </a:pPr>
            <a:r>
              <a:rPr lang="en-GB" sz="2200" dirty="0">
                <a:ea typeface="Calibri" panose="020F0502020204030204" pitchFamily="34" charset="0"/>
              </a:rPr>
              <a:t>How to get convergence:</a:t>
            </a:r>
          </a:p>
          <a:p>
            <a:pPr marL="114300" indent="0">
              <a:lnSpc>
                <a:spcPct val="107000"/>
              </a:lnSpc>
              <a:buNone/>
            </a:pPr>
            <a:endParaRPr lang="en-GB" sz="2200" dirty="0">
              <a:ea typeface="Calibri" panose="020F0502020204030204" pitchFamily="34" charset="0"/>
            </a:endParaRPr>
          </a:p>
          <a:p>
            <a:pPr marL="685800" indent="-571500">
              <a:lnSpc>
                <a:spcPct val="107000"/>
              </a:lnSpc>
              <a:buAutoNum type="romanLcPeriod"/>
            </a:pPr>
            <a:r>
              <a:rPr lang="en-GB" sz="2000" dirty="0">
                <a:ea typeface="Calibri" panose="020F0502020204030204" pitchFamily="34" charset="0"/>
              </a:rPr>
              <a:t>To guess an initial starting point and set it under 1.18.1 or 1.18.2</a:t>
            </a:r>
          </a:p>
          <a:p>
            <a:pPr marL="685800" indent="-571500">
              <a:lnSpc>
                <a:spcPct val="107000"/>
              </a:lnSpc>
              <a:buAutoNum type="romanLcPeriod"/>
            </a:pPr>
            <a:r>
              <a:rPr lang="en-GB" sz="2000" dirty="0">
                <a:ea typeface="Calibri" panose="020F0502020204030204" pitchFamily="34" charset="0"/>
              </a:rPr>
              <a:t>To set a relatively large threshold under 1.19.7</a:t>
            </a:r>
          </a:p>
          <a:p>
            <a:pPr marL="685800" indent="-571500">
              <a:lnSpc>
                <a:spcPct val="107000"/>
              </a:lnSpc>
              <a:buAutoNum type="romanLcPeriod"/>
            </a:pPr>
            <a:r>
              <a:rPr lang="en-GB" sz="2000" dirty="0">
                <a:ea typeface="Calibri" panose="020F0502020204030204" pitchFamily="34" charset="0"/>
              </a:rPr>
              <a:t>Run the system and if it seems to have converged, use the outcome of that run as starting point of new run with a smaller threshold</a:t>
            </a:r>
          </a:p>
          <a:p>
            <a:pPr marL="114300" indent="0">
              <a:lnSpc>
                <a:spcPct val="107000"/>
              </a:lnSpc>
              <a:buNone/>
            </a:pPr>
            <a:endParaRPr lang="en-GB" sz="2400" dirty="0">
              <a:effectLst/>
              <a:ea typeface="Calibri" panose="020F0502020204030204" pitchFamily="34" charset="0"/>
            </a:endParaRPr>
          </a:p>
          <a:p>
            <a:pPr marL="114300" indent="0">
              <a:lnSpc>
                <a:spcPct val="107000"/>
              </a:lnSpc>
              <a:buNone/>
            </a:pPr>
            <a:endParaRPr lang="en-GB" sz="1800" dirty="0">
              <a:effectLst/>
              <a:ea typeface="Calibri" panose="020F0502020204030204" pitchFamily="34" charset="0"/>
            </a:endParaRP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70</a:t>
            </a:fld>
            <a:endParaRPr lang="en-GB"/>
          </a:p>
        </p:txBody>
      </p:sp>
    </p:spTree>
    <p:extLst>
      <p:ext uri="{BB962C8B-B14F-4D97-AF65-F5344CB8AC3E}">
        <p14:creationId xmlns:p14="http://schemas.microsoft.com/office/powerpoint/2010/main" val="70919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dirty="0"/>
              <a:t>How to achieve convergence</a:t>
            </a:r>
          </a:p>
        </p:txBody>
      </p:sp>
      <p:sp>
        <p:nvSpPr>
          <p:cNvPr id="3" name="Content Placeholder 2"/>
          <p:cNvSpPr>
            <a:spLocks noGrp="1"/>
          </p:cNvSpPr>
          <p:nvPr>
            <p:ph idx="1"/>
          </p:nvPr>
        </p:nvSpPr>
        <p:spPr/>
        <p:txBody>
          <a:bodyPr>
            <a:normAutofit fontScale="92500"/>
          </a:bodyPr>
          <a:lstStyle/>
          <a:p>
            <a:pPr marL="114300" indent="0">
              <a:lnSpc>
                <a:spcPct val="107000"/>
              </a:lnSpc>
              <a:buNone/>
            </a:pPr>
            <a:r>
              <a:rPr lang="en-GB" sz="1700" dirty="0">
                <a:ea typeface="Calibri" panose="020F0502020204030204" pitchFamily="34" charset="0"/>
              </a:rPr>
              <a:t>Check convergence by looking at whether the change in revenue is roughly balanced by change in spending (in Stats Presenter using baseline/reform comparison) </a:t>
            </a:r>
          </a:p>
          <a:p>
            <a:pPr marL="114300" indent="0">
              <a:lnSpc>
                <a:spcPct val="107000"/>
              </a:lnSpc>
              <a:buNone/>
            </a:pPr>
            <a:endParaRPr lang="en-GB" sz="2400" dirty="0">
              <a:ea typeface="Calibri" panose="020F0502020204030204" pitchFamily="34" charset="0"/>
            </a:endParaRPr>
          </a:p>
          <a:p>
            <a:pPr marL="114300" indent="0">
              <a:lnSpc>
                <a:spcPct val="107000"/>
              </a:lnSpc>
              <a:buNone/>
            </a:pPr>
            <a:r>
              <a:rPr lang="en-GB" sz="2400" dirty="0">
                <a:ea typeface="Calibri" panose="020F0502020204030204" pitchFamily="34" charset="0"/>
              </a:rPr>
              <a:t>If no convergence:</a:t>
            </a:r>
          </a:p>
          <a:p>
            <a:pPr marL="114300" indent="0">
              <a:lnSpc>
                <a:spcPct val="107000"/>
              </a:lnSpc>
              <a:buNone/>
            </a:pPr>
            <a:endParaRPr lang="en-GB" sz="2000" dirty="0">
              <a:ea typeface="Calibri" panose="020F0502020204030204" pitchFamily="34" charset="0"/>
            </a:endParaRPr>
          </a:p>
          <a:p>
            <a:pPr marL="114300" indent="0">
              <a:lnSpc>
                <a:spcPct val="107000"/>
              </a:lnSpc>
              <a:buNone/>
            </a:pPr>
            <a:r>
              <a:rPr lang="en-GB" sz="2000" b="1" dirty="0">
                <a:solidFill>
                  <a:srgbClr val="0070C0"/>
                </a:solidFill>
                <a:ea typeface="Calibri" panose="020F0502020204030204" pitchFamily="34" charset="0"/>
              </a:rPr>
              <a:t>1.</a:t>
            </a:r>
            <a:r>
              <a:rPr lang="en-GB" sz="2000" dirty="0">
                <a:ea typeface="Calibri" panose="020F0502020204030204" pitchFamily="34" charset="0"/>
              </a:rPr>
              <a:t> If the </a:t>
            </a:r>
            <a:r>
              <a:rPr lang="en-GB" sz="2000" b="1" dirty="0">
                <a:ea typeface="Calibri" panose="020F0502020204030204" pitchFamily="34" charset="0"/>
              </a:rPr>
              <a:t>increase in revenue is higher </a:t>
            </a:r>
            <a:r>
              <a:rPr lang="en-GB" sz="2000" dirty="0">
                <a:ea typeface="Calibri" panose="020F0502020204030204" pitchFamily="34" charset="0"/>
              </a:rPr>
              <a:t>than the increase in expenditure, </a:t>
            </a:r>
          </a:p>
          <a:p>
            <a:pPr marL="857250" lvl="1">
              <a:lnSpc>
                <a:spcPct val="107000"/>
              </a:lnSpc>
            </a:pPr>
            <a:r>
              <a:rPr lang="en-GB" sz="1600" b="1" dirty="0">
                <a:ea typeface="Calibri" panose="020F0502020204030204" pitchFamily="34" charset="0"/>
              </a:rPr>
              <a:t>In a BI loop</a:t>
            </a:r>
            <a:r>
              <a:rPr lang="en-GB" sz="1600" dirty="0">
                <a:ea typeface="Calibri" panose="020F0502020204030204" pitchFamily="34" charset="0"/>
              </a:rPr>
              <a:t>, BI needs to be higher, so use a starting value for </a:t>
            </a:r>
            <a:r>
              <a:rPr lang="en-GB" sz="1600" i="1" dirty="0" err="1">
                <a:ea typeface="Calibri" panose="020F0502020204030204" pitchFamily="34" charset="0"/>
              </a:rPr>
              <a:t>i_BI</a:t>
            </a:r>
            <a:r>
              <a:rPr lang="en-GB" sz="1600" i="1" dirty="0">
                <a:ea typeface="Calibri" panose="020F0502020204030204" pitchFamily="34" charset="0"/>
              </a:rPr>
              <a:t> </a:t>
            </a:r>
            <a:r>
              <a:rPr lang="en-GB" sz="1600" dirty="0">
                <a:ea typeface="Calibri" panose="020F0502020204030204" pitchFamily="34" charset="0"/>
              </a:rPr>
              <a:t>greater than or equal to </a:t>
            </a:r>
            <a:r>
              <a:rPr lang="en-GB" sz="1600" i="1" dirty="0" err="1">
                <a:ea typeface="Calibri" panose="020F0502020204030204" pitchFamily="34" charset="0"/>
              </a:rPr>
              <a:t>buc_s</a:t>
            </a:r>
            <a:endParaRPr lang="en-GB" sz="1600" i="1" dirty="0">
              <a:ea typeface="Calibri" panose="020F0502020204030204" pitchFamily="34" charset="0"/>
            </a:endParaRPr>
          </a:p>
          <a:p>
            <a:pPr marL="857250" lvl="1">
              <a:lnSpc>
                <a:spcPct val="107000"/>
              </a:lnSpc>
            </a:pPr>
            <a:r>
              <a:rPr lang="en-GB" sz="1600" b="1" dirty="0">
                <a:ea typeface="Calibri" panose="020F0502020204030204" pitchFamily="34" charset="0"/>
              </a:rPr>
              <a:t>In a tax loop</a:t>
            </a:r>
            <a:r>
              <a:rPr lang="en-GB" sz="1600" dirty="0">
                <a:ea typeface="Calibri" panose="020F0502020204030204" pitchFamily="34" charset="0"/>
              </a:rPr>
              <a:t>, the tax rate needs to be lower, so use a lower starting value for </a:t>
            </a:r>
            <a:r>
              <a:rPr lang="en-GB" sz="1600" i="1" dirty="0" err="1">
                <a:ea typeface="Calibri" panose="020F0502020204030204" pitchFamily="34" charset="0"/>
              </a:rPr>
              <a:t>i_t</a:t>
            </a:r>
            <a:r>
              <a:rPr lang="en-GB" sz="1600" dirty="0">
                <a:ea typeface="Calibri" panose="020F0502020204030204" pitchFamily="34" charset="0"/>
              </a:rPr>
              <a:t> </a:t>
            </a:r>
          </a:p>
          <a:p>
            <a:pPr marL="857250" lvl="1">
              <a:lnSpc>
                <a:spcPct val="107000"/>
              </a:lnSpc>
            </a:pPr>
            <a:endParaRPr lang="en-GB" sz="1600" dirty="0">
              <a:ea typeface="Calibri" panose="020F0502020204030204" pitchFamily="34" charset="0"/>
            </a:endParaRPr>
          </a:p>
          <a:p>
            <a:pPr marL="114300" indent="0">
              <a:lnSpc>
                <a:spcPct val="107000"/>
              </a:lnSpc>
              <a:buNone/>
            </a:pPr>
            <a:r>
              <a:rPr lang="en-GB" sz="2000" b="1" dirty="0">
                <a:solidFill>
                  <a:srgbClr val="0070C0"/>
                </a:solidFill>
                <a:ea typeface="Calibri" panose="020F0502020204030204" pitchFamily="34" charset="0"/>
              </a:rPr>
              <a:t>2.</a:t>
            </a:r>
            <a:r>
              <a:rPr lang="en-GB" sz="2000" dirty="0">
                <a:ea typeface="Calibri" panose="020F0502020204030204" pitchFamily="34" charset="0"/>
              </a:rPr>
              <a:t> If the </a:t>
            </a:r>
            <a:r>
              <a:rPr lang="en-GB" sz="2000" b="1" dirty="0">
                <a:ea typeface="Calibri" panose="020F0502020204030204" pitchFamily="34" charset="0"/>
              </a:rPr>
              <a:t>increase in expenditure is higher </a:t>
            </a:r>
            <a:r>
              <a:rPr lang="en-GB" sz="2000" dirty="0">
                <a:ea typeface="Calibri" panose="020F0502020204030204" pitchFamily="34" charset="0"/>
              </a:rPr>
              <a:t>than the increase in revenue, </a:t>
            </a:r>
          </a:p>
          <a:p>
            <a:pPr marL="857250" lvl="1">
              <a:lnSpc>
                <a:spcPct val="107000"/>
              </a:lnSpc>
            </a:pPr>
            <a:r>
              <a:rPr lang="en-GB" sz="1600" b="1" dirty="0">
                <a:ea typeface="Calibri" panose="020F0502020204030204" pitchFamily="34" charset="0"/>
              </a:rPr>
              <a:t>In a BI loop</a:t>
            </a:r>
            <a:r>
              <a:rPr lang="en-GB" sz="1600" dirty="0">
                <a:ea typeface="Calibri" panose="020F0502020204030204" pitchFamily="34" charset="0"/>
              </a:rPr>
              <a:t>, BI needs to be lower, so use a starting value for </a:t>
            </a:r>
            <a:r>
              <a:rPr lang="en-GB" sz="1600" i="1" dirty="0" err="1">
                <a:ea typeface="Calibri" panose="020F0502020204030204" pitchFamily="34" charset="0"/>
              </a:rPr>
              <a:t>i_BI</a:t>
            </a:r>
            <a:r>
              <a:rPr lang="en-GB" sz="1600" i="1" dirty="0">
                <a:ea typeface="Calibri" panose="020F0502020204030204" pitchFamily="34" charset="0"/>
              </a:rPr>
              <a:t> </a:t>
            </a:r>
            <a:r>
              <a:rPr lang="en-GB" sz="1600" dirty="0">
                <a:ea typeface="Calibri" panose="020F0502020204030204" pitchFamily="34" charset="0"/>
              </a:rPr>
              <a:t>lower</a:t>
            </a:r>
          </a:p>
          <a:p>
            <a:pPr marL="857250" lvl="1">
              <a:lnSpc>
                <a:spcPct val="107000"/>
              </a:lnSpc>
            </a:pPr>
            <a:r>
              <a:rPr lang="en-GB" sz="1600" b="1" dirty="0">
                <a:ea typeface="Calibri" panose="020F0502020204030204" pitchFamily="34" charset="0"/>
              </a:rPr>
              <a:t>In a tax loop</a:t>
            </a:r>
            <a:r>
              <a:rPr lang="en-GB" sz="1600" dirty="0">
                <a:ea typeface="Calibri" panose="020F0502020204030204" pitchFamily="34" charset="0"/>
              </a:rPr>
              <a:t>, the tax rate needs to be higher, so use a starting value for </a:t>
            </a:r>
            <a:r>
              <a:rPr lang="en-GB" sz="1600" i="1" dirty="0" err="1">
                <a:ea typeface="Calibri" panose="020F0502020204030204" pitchFamily="34" charset="0"/>
              </a:rPr>
              <a:t>i_t</a:t>
            </a:r>
            <a:r>
              <a:rPr lang="en-GB" sz="1600" dirty="0">
                <a:ea typeface="Calibri" panose="020F0502020204030204" pitchFamily="34" charset="0"/>
              </a:rPr>
              <a:t> greater than or equal to </a:t>
            </a:r>
            <a:r>
              <a:rPr lang="en-GB" sz="1600" i="1" dirty="0" err="1">
                <a:ea typeface="Calibri" panose="020F0502020204030204" pitchFamily="34" charset="0"/>
              </a:rPr>
              <a:t>taxinc_s</a:t>
            </a:r>
            <a:endParaRPr lang="en-GB" sz="1600" i="1" dirty="0">
              <a:effectLst/>
              <a:ea typeface="Calibri" panose="020F0502020204030204" pitchFamily="34" charset="0"/>
            </a:endParaRPr>
          </a:p>
          <a:p>
            <a:pPr marL="114300" indent="0">
              <a:lnSpc>
                <a:spcPct val="107000"/>
              </a:lnSpc>
              <a:buNone/>
            </a:pPr>
            <a:endParaRPr lang="en-GB" sz="1800" dirty="0">
              <a:effectLst/>
              <a:ea typeface="Calibri" panose="020F0502020204030204" pitchFamily="34" charset="0"/>
            </a:endParaRPr>
          </a:p>
          <a:p>
            <a:endParaRPr lang="en-GB" sz="2800" dirty="0"/>
          </a:p>
          <a:p>
            <a:pPr marL="0" indent="0">
              <a:buNone/>
            </a:pP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71</a:t>
            </a:fld>
            <a:endParaRPr lang="en-GB"/>
          </a:p>
        </p:txBody>
      </p:sp>
    </p:spTree>
    <p:extLst>
      <p:ext uri="{BB962C8B-B14F-4D97-AF65-F5344CB8AC3E}">
        <p14:creationId xmlns:p14="http://schemas.microsoft.com/office/powerpoint/2010/main" val="211836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72</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37225308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Exercise 3</a:t>
            </a:r>
          </a:p>
        </p:txBody>
      </p:sp>
      <p:sp>
        <p:nvSpPr>
          <p:cNvPr id="3" name="Content Placeholder 2"/>
          <p:cNvSpPr>
            <a:spLocks noGrp="1"/>
          </p:cNvSpPr>
          <p:nvPr>
            <p:ph idx="1"/>
          </p:nvPr>
        </p:nvSpPr>
        <p:spPr>
          <a:xfrm>
            <a:off x="457200" y="1844824"/>
            <a:ext cx="8229600" cy="4421087"/>
          </a:xfrm>
        </p:spPr>
        <p:txBody>
          <a:bodyPr>
            <a:normAutofit/>
          </a:bodyPr>
          <a:lstStyle/>
          <a:p>
            <a:r>
              <a:rPr lang="en-GB" sz="2400" dirty="0"/>
              <a:t>You will:</a:t>
            </a:r>
          </a:p>
          <a:p>
            <a:pPr lvl="1"/>
            <a:r>
              <a:rPr lang="en-GB" sz="2400" dirty="0"/>
              <a:t>Learn how to use the loop function in UKMOD</a:t>
            </a:r>
          </a:p>
          <a:p>
            <a:pPr lvl="1"/>
            <a:r>
              <a:rPr lang="en-GB" sz="2400" dirty="0"/>
              <a:t>Perform a policy reform in the tax schedule to achieve a different amount of BI using a loop</a:t>
            </a:r>
          </a:p>
          <a:p>
            <a:pPr lvl="1"/>
            <a:r>
              <a:rPr lang="en-GB" sz="2400" dirty="0"/>
              <a:t>Run reformed system and analyse its distributional impact using the Statistics Presenter </a:t>
            </a:r>
          </a:p>
          <a:p>
            <a:pPr marL="457200" lvl="1" indent="0">
              <a:buNone/>
            </a:pPr>
            <a:endParaRPr lang="en-GB" sz="2400" dirty="0"/>
          </a:p>
          <a:p>
            <a:pPr lvl="1"/>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73</a:t>
            </a:fld>
            <a:endParaRPr lang="en-GB"/>
          </a:p>
        </p:txBody>
      </p:sp>
      <p:pic>
        <p:nvPicPr>
          <p:cNvPr id="5" name="Picture 2" descr="C:\Users\kg16893\AppData\Local\Microsoft\Windows\Temporary Internet Files\Content.IE5\XJYSR4RB\Abacus-symbol[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65726"/>
            <a:ext cx="1422091" cy="1087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2162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6D-7E89-D74D-9606-A1C8F5538C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A0934ED-C06F-D44E-B912-ECF228D0414E}"/>
              </a:ext>
            </a:extLst>
          </p:cNvPr>
          <p:cNvSpPr>
            <a:spLocks noGrp="1"/>
          </p:cNvSpPr>
          <p:nvPr>
            <p:ph type="sldNum" sz="quarter" idx="12"/>
          </p:nvPr>
        </p:nvSpPr>
        <p:spPr/>
        <p:txBody>
          <a:bodyPr/>
          <a:lstStyle/>
          <a:p>
            <a:fld id="{C48A8FB8-C411-4B7B-B8DF-3C88CBE8C9E0}" type="slidenum">
              <a:rPr lang="en-GB" smtClean="0"/>
              <a:t>74</a:t>
            </a:fld>
            <a:endParaRPr lang="en-GB"/>
          </a:p>
        </p:txBody>
      </p:sp>
      <p:pic>
        <p:nvPicPr>
          <p:cNvPr id="7" name="Picture 6">
            <a:extLst>
              <a:ext uri="{FF2B5EF4-FFF2-40B4-BE49-F238E27FC236}">
                <a16:creationId xmlns:a16="http://schemas.microsoft.com/office/drawing/2014/main" id="{9C56B939-941F-1D41-899F-7DBFC475F8AF}"/>
              </a:ext>
            </a:extLst>
          </p:cNvPr>
          <p:cNvPicPr>
            <a:picLocks noChangeAspect="1"/>
          </p:cNvPicPr>
          <p:nvPr/>
        </p:nvPicPr>
        <p:blipFill>
          <a:blip r:embed="rId2"/>
          <a:stretch>
            <a:fillRect/>
          </a:stretch>
        </p:blipFill>
        <p:spPr>
          <a:xfrm>
            <a:off x="1403648" y="1692276"/>
            <a:ext cx="6128742" cy="4519173"/>
          </a:xfrm>
          <a:prstGeom prst="rect">
            <a:avLst/>
          </a:prstGeom>
        </p:spPr>
      </p:pic>
    </p:spTree>
    <p:extLst>
      <p:ext uri="{BB962C8B-B14F-4D97-AF65-F5344CB8AC3E}">
        <p14:creationId xmlns:p14="http://schemas.microsoft.com/office/powerpoint/2010/main" val="3802445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Documentation</a:t>
            </a:r>
          </a:p>
        </p:txBody>
      </p:sp>
      <p:pic>
        <p:nvPicPr>
          <p:cNvPr id="4" name="Picture 3">
            <a:extLst>
              <a:ext uri="{FF2B5EF4-FFF2-40B4-BE49-F238E27FC236}">
                <a16:creationId xmlns:a16="http://schemas.microsoft.com/office/drawing/2014/main" id="{7B490B7F-0837-46FA-8404-31830887C385}"/>
              </a:ext>
            </a:extLst>
          </p:cNvPr>
          <p:cNvPicPr>
            <a:picLocks noChangeAspect="1"/>
          </p:cNvPicPr>
          <p:nvPr/>
        </p:nvPicPr>
        <p:blipFill>
          <a:blip r:embed="rId2"/>
          <a:stretch>
            <a:fillRect/>
          </a:stretch>
        </p:blipFill>
        <p:spPr>
          <a:xfrm>
            <a:off x="5436096" y="620688"/>
            <a:ext cx="3240360" cy="3805875"/>
          </a:xfrm>
          <a:prstGeom prst="rect">
            <a:avLst/>
          </a:prstGeom>
          <a:ln>
            <a:solidFill>
              <a:srgbClr val="0070C0"/>
            </a:solidFill>
          </a:ln>
        </p:spPr>
      </p:pic>
    </p:spTree>
    <p:extLst>
      <p:ext uri="{BB962C8B-B14F-4D97-AF65-F5344CB8AC3E}">
        <p14:creationId xmlns:p14="http://schemas.microsoft.com/office/powerpoint/2010/main" val="11694758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Documentation</a:t>
            </a:r>
          </a:p>
        </p:txBody>
      </p:sp>
      <p:sp>
        <p:nvSpPr>
          <p:cNvPr id="3" name="Content Placeholder 2"/>
          <p:cNvSpPr>
            <a:spLocks noGrp="1"/>
          </p:cNvSpPr>
          <p:nvPr>
            <p:ph idx="1"/>
          </p:nvPr>
        </p:nvSpPr>
        <p:spPr>
          <a:xfrm>
            <a:off x="457200" y="1412776"/>
            <a:ext cx="8229600" cy="4896544"/>
          </a:xfrm>
        </p:spPr>
        <p:txBody>
          <a:bodyPr>
            <a:normAutofit fontScale="62500" lnSpcReduction="20000"/>
          </a:bodyPr>
          <a:lstStyle/>
          <a:p>
            <a:r>
              <a:rPr lang="en-GB" dirty="0" err="1"/>
              <a:t>CeMPA</a:t>
            </a:r>
            <a:r>
              <a:rPr lang="en-GB" dirty="0"/>
              <a:t> website</a:t>
            </a:r>
          </a:p>
          <a:p>
            <a:pPr lvl="1"/>
            <a:r>
              <a:rPr lang="en-GB" dirty="0">
                <a:hlinkClick r:id="rId2"/>
              </a:rPr>
              <a:t>https://www.microsimulation.ac.uk/</a:t>
            </a:r>
            <a:r>
              <a:rPr lang="en-GB" dirty="0"/>
              <a:t> </a:t>
            </a:r>
          </a:p>
          <a:p>
            <a:endParaRPr lang="en-GB" dirty="0"/>
          </a:p>
          <a:p>
            <a:r>
              <a:rPr lang="en-GB" dirty="0"/>
              <a:t>UKMOD Country Reports (CR)</a:t>
            </a:r>
          </a:p>
          <a:p>
            <a:pPr lvl="1"/>
            <a:r>
              <a:rPr lang="en-GB" dirty="0"/>
              <a:t>Previous: </a:t>
            </a:r>
            <a:r>
              <a:rPr lang="en-GB" dirty="0">
                <a:hlinkClick r:id="rId3"/>
              </a:rPr>
              <a:t>https://www.euromod.ac.uk/using-euromod/country-reports</a:t>
            </a:r>
            <a:r>
              <a:rPr lang="en-GB" dirty="0"/>
              <a:t> </a:t>
            </a:r>
          </a:p>
          <a:p>
            <a:pPr lvl="1"/>
            <a:r>
              <a:rPr lang="en-GB" dirty="0"/>
              <a:t>Latest: </a:t>
            </a:r>
            <a:r>
              <a:rPr lang="en-GB" dirty="0">
                <a:hlinkClick r:id="rId4"/>
              </a:rPr>
              <a:t>https://www.microsimulation.ac.uk/ukmod/resources/</a:t>
            </a:r>
            <a:r>
              <a:rPr lang="en-GB" dirty="0"/>
              <a:t> </a:t>
            </a:r>
          </a:p>
          <a:p>
            <a:pPr marL="0" indent="0">
              <a:buNone/>
            </a:pPr>
            <a:endParaRPr lang="en-GB" dirty="0"/>
          </a:p>
          <a:p>
            <a:r>
              <a:rPr lang="en-GB" dirty="0"/>
              <a:t>Basic Income paper</a:t>
            </a:r>
          </a:p>
          <a:p>
            <a:pPr lvl="1"/>
            <a:r>
              <a:rPr lang="en-GB" dirty="0">
                <a:hlinkClick r:id="rId5"/>
              </a:rPr>
              <a:t>https://www.iser.essex.ac.uk/research/publications/working-papers/cempa/cempa3-21</a:t>
            </a:r>
            <a:r>
              <a:rPr lang="en-GB" dirty="0"/>
              <a:t> </a:t>
            </a:r>
          </a:p>
          <a:p>
            <a:pPr marL="0" indent="0">
              <a:buNone/>
            </a:pPr>
            <a:endParaRPr lang="en-GB" dirty="0"/>
          </a:p>
          <a:p>
            <a:r>
              <a:rPr lang="en-GB" dirty="0"/>
              <a:t>EUROMOD Working Paper series</a:t>
            </a:r>
          </a:p>
          <a:p>
            <a:pPr lvl="1"/>
            <a:r>
              <a:rPr lang="en-GB" dirty="0">
                <a:hlinkClick r:id="rId6"/>
              </a:rPr>
              <a:t>https://www.euromod.ac.uk/publications/type/EUROMOD%20Working%20Paper%20Series</a:t>
            </a:r>
            <a:r>
              <a:rPr lang="en-GB" dirty="0"/>
              <a:t> </a:t>
            </a:r>
          </a:p>
          <a:p>
            <a:endParaRPr lang="en-GB" dirty="0"/>
          </a:p>
          <a:p>
            <a:r>
              <a:rPr lang="en-GB" dirty="0"/>
              <a:t>Data Requirement Document (DRD)-1 per dataset</a:t>
            </a:r>
          </a:p>
          <a:p>
            <a:pPr lvl="1"/>
            <a:endParaRPr lang="en-GB" dirty="0"/>
          </a:p>
          <a:p>
            <a:endParaRPr lang="en-GB" dirty="0"/>
          </a:p>
        </p:txBody>
      </p:sp>
      <p:sp>
        <p:nvSpPr>
          <p:cNvPr id="4" name="Slide Number Placeholder 3"/>
          <p:cNvSpPr>
            <a:spLocks noGrp="1"/>
          </p:cNvSpPr>
          <p:nvPr>
            <p:ph type="sldNum" sz="quarter" idx="12"/>
          </p:nvPr>
        </p:nvSpPr>
        <p:spPr/>
        <p:txBody>
          <a:bodyPr/>
          <a:lstStyle/>
          <a:p>
            <a:fld id="{C48A8FB8-C411-4B7B-B8DF-3C88CBE8C9E0}" type="slidenum">
              <a:rPr lang="en-GB" smtClean="0"/>
              <a:t>76</a:t>
            </a:fld>
            <a:endParaRPr lang="en-GB"/>
          </a:p>
        </p:txBody>
      </p:sp>
    </p:spTree>
    <p:extLst>
      <p:ext uri="{BB962C8B-B14F-4D97-AF65-F5344CB8AC3E}">
        <p14:creationId xmlns:p14="http://schemas.microsoft.com/office/powerpoint/2010/main" val="24743106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a:bodyPr>
          <a:lstStyle/>
          <a:p>
            <a:r>
              <a:rPr lang="en-GB" dirty="0"/>
              <a:t>Thank You</a:t>
            </a:r>
          </a:p>
        </p:txBody>
      </p:sp>
      <p:sp>
        <p:nvSpPr>
          <p:cNvPr id="5" name="Content Placeholder 4">
            <a:extLst>
              <a:ext uri="{FF2B5EF4-FFF2-40B4-BE49-F238E27FC236}">
                <a16:creationId xmlns:a16="http://schemas.microsoft.com/office/drawing/2014/main" id="{776B49F5-DE55-5B4C-9847-838066EF3C20}"/>
              </a:ext>
            </a:extLst>
          </p:cNvPr>
          <p:cNvSpPr>
            <a:spLocks noGrp="1"/>
          </p:cNvSpPr>
          <p:nvPr>
            <p:ph sz="half" idx="1"/>
          </p:nvPr>
        </p:nvSpPr>
        <p:spPr>
          <a:xfrm>
            <a:off x="570410" y="1600201"/>
            <a:ext cx="7850782" cy="3917032"/>
          </a:xfrm>
        </p:spPr>
        <p:txBody>
          <a:bodyPr/>
          <a:lstStyle/>
          <a:p>
            <a:pPr marL="0" indent="0">
              <a:buNone/>
            </a:pPr>
            <a:r>
              <a:rPr lang="en-US" dirty="0"/>
              <a:t>Find more about UKMOD: </a:t>
            </a:r>
            <a:r>
              <a:rPr lang="en-GB" dirty="0">
                <a:hlinkClick r:id="rId3"/>
              </a:rPr>
              <a:t>https://www.iser.essex.ac.uk/research/projects/ukmod</a:t>
            </a:r>
            <a:endParaRPr lang="en-US" dirty="0"/>
          </a:p>
          <a:p>
            <a:pPr marL="0" indent="0">
              <a:buNone/>
            </a:pPr>
            <a:endParaRPr lang="en-US" dirty="0"/>
          </a:p>
          <a:p>
            <a:pPr marL="0" indent="0">
              <a:buNone/>
            </a:pPr>
            <a:r>
              <a:rPr lang="en-US" dirty="0"/>
              <a:t>Find out more about Women’s Budget Group:</a:t>
            </a:r>
          </a:p>
          <a:p>
            <a:pPr marL="0" indent="0">
              <a:buNone/>
            </a:pPr>
            <a:r>
              <a:rPr lang="en-US" dirty="0">
                <a:hlinkClick r:id="rId4"/>
              </a:rPr>
              <a:t>https://wbg.org.uk/</a:t>
            </a:r>
            <a:r>
              <a:rPr lang="en-US" dirty="0"/>
              <a:t> </a:t>
            </a:r>
          </a:p>
        </p:txBody>
      </p:sp>
      <p:sp>
        <p:nvSpPr>
          <p:cNvPr id="2" name="Slide Number Placeholder 1"/>
          <p:cNvSpPr>
            <a:spLocks noGrp="1"/>
          </p:cNvSpPr>
          <p:nvPr>
            <p:ph type="sldNum" sz="quarter" idx="12"/>
          </p:nvPr>
        </p:nvSpPr>
        <p:spPr/>
        <p:txBody>
          <a:bodyPr/>
          <a:lstStyle/>
          <a:p>
            <a:fld id="{C48A8FB8-C411-4B7B-B8DF-3C88CBE8C9E0}" type="slidenum">
              <a:rPr lang="en-GB" smtClean="0"/>
              <a:t>77</a:t>
            </a:fld>
            <a:endParaRPr lang="en-GB"/>
          </a:p>
        </p:txBody>
      </p:sp>
    </p:spTree>
    <p:extLst>
      <p:ext uri="{BB962C8B-B14F-4D97-AF65-F5344CB8AC3E}">
        <p14:creationId xmlns:p14="http://schemas.microsoft.com/office/powerpoint/2010/main" val="3159172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8</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Basic Income policy</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400" dirty="0"/>
              <a:t>BI policy defined in line 29</a:t>
            </a:r>
          </a:p>
          <a:p>
            <a:pPr marL="0" indent="0">
              <a:buNone/>
            </a:pPr>
            <a:endParaRPr lang="en-GB" sz="2800" dirty="0"/>
          </a:p>
          <a:p>
            <a:endParaRPr lang="en-GB" sz="2800" dirty="0"/>
          </a:p>
          <a:p>
            <a:endParaRPr lang="en-GB" sz="2800" dirty="0"/>
          </a:p>
          <a:p>
            <a:endParaRPr lang="en-GB" sz="2800" dirty="0"/>
          </a:p>
          <a:p>
            <a:pPr marL="0" indent="0">
              <a:buNone/>
            </a:pPr>
            <a:endParaRPr lang="en-GB" sz="2800" dirty="0"/>
          </a:p>
          <a:p>
            <a:pPr marL="0" indent="0">
              <a:buNone/>
            </a:pPr>
            <a:endParaRPr lang="en-GB" sz="2800" dirty="0"/>
          </a:p>
          <a:p>
            <a:pPr marL="0" indent="0">
              <a:buNone/>
            </a:pPr>
            <a:endParaRPr lang="en-GB" sz="1800" dirty="0"/>
          </a:p>
        </p:txBody>
      </p:sp>
      <p:pic>
        <p:nvPicPr>
          <p:cNvPr id="3" name="Picture 2">
            <a:extLst>
              <a:ext uri="{FF2B5EF4-FFF2-40B4-BE49-F238E27FC236}">
                <a16:creationId xmlns:a16="http://schemas.microsoft.com/office/drawing/2014/main" id="{A9396939-B724-474A-88F6-7E523E01C06A}"/>
              </a:ext>
            </a:extLst>
          </p:cNvPr>
          <p:cNvPicPr>
            <a:picLocks noChangeAspect="1"/>
          </p:cNvPicPr>
          <p:nvPr/>
        </p:nvPicPr>
        <p:blipFill>
          <a:blip r:embed="rId3"/>
          <a:stretch>
            <a:fillRect/>
          </a:stretch>
        </p:blipFill>
        <p:spPr>
          <a:xfrm>
            <a:off x="966285" y="2061973"/>
            <a:ext cx="5693947" cy="2158736"/>
          </a:xfrm>
          <a:prstGeom prst="rect">
            <a:avLst/>
          </a:prstGeom>
        </p:spPr>
      </p:pic>
      <p:sp>
        <p:nvSpPr>
          <p:cNvPr id="10" name="Oval 9">
            <a:extLst>
              <a:ext uri="{FF2B5EF4-FFF2-40B4-BE49-F238E27FC236}">
                <a16:creationId xmlns:a16="http://schemas.microsoft.com/office/drawing/2014/main" id="{7283E9FD-40D6-436D-8482-0AF6D838D8D0}"/>
              </a:ext>
            </a:extLst>
          </p:cNvPr>
          <p:cNvSpPr/>
          <p:nvPr/>
        </p:nvSpPr>
        <p:spPr>
          <a:xfrm>
            <a:off x="683568" y="2898007"/>
            <a:ext cx="5693947" cy="3149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nvGrpSpPr>
          <p:cNvPr id="11" name="Group 10">
            <a:extLst>
              <a:ext uri="{FF2B5EF4-FFF2-40B4-BE49-F238E27FC236}">
                <a16:creationId xmlns:a16="http://schemas.microsoft.com/office/drawing/2014/main" id="{D20A93A5-19A9-4398-8F6C-F6F8BE06B450}"/>
              </a:ext>
            </a:extLst>
          </p:cNvPr>
          <p:cNvGrpSpPr/>
          <p:nvPr/>
        </p:nvGrpSpPr>
        <p:grpSpPr>
          <a:xfrm>
            <a:off x="6695429" y="2397122"/>
            <a:ext cx="2096204" cy="523220"/>
            <a:chOff x="-6518002" y="3968241"/>
            <a:chExt cx="5053224" cy="567661"/>
          </a:xfrm>
        </p:grpSpPr>
        <p:sp>
          <p:nvSpPr>
            <p:cNvPr id="12" name="Down Arrow 9">
              <a:extLst>
                <a:ext uri="{FF2B5EF4-FFF2-40B4-BE49-F238E27FC236}">
                  <a16:creationId xmlns:a16="http://schemas.microsoft.com/office/drawing/2014/main" id="{DB3E53F3-B94D-4CA7-8A62-53A97FFE1A9D}"/>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3" name="TextBox 12">
              <a:extLst>
                <a:ext uri="{FF2B5EF4-FFF2-40B4-BE49-F238E27FC236}">
                  <a16:creationId xmlns:a16="http://schemas.microsoft.com/office/drawing/2014/main" id="{8C6701AB-4D74-47E6-B8DC-FFCC450FE8F5}"/>
                </a:ext>
              </a:extLst>
            </p:cNvPr>
            <p:cNvSpPr txBox="1"/>
            <p:nvPr/>
          </p:nvSpPr>
          <p:spPr>
            <a:xfrm>
              <a:off x="-5403207" y="3968241"/>
              <a:ext cx="3938429" cy="567661"/>
            </a:xfrm>
            <a:prstGeom prst="rect">
              <a:avLst/>
            </a:prstGeom>
            <a:solidFill>
              <a:schemeClr val="bg1"/>
            </a:solidFill>
            <a:ln w="19050">
              <a:solidFill>
                <a:schemeClr val="tx2"/>
              </a:solidFill>
            </a:ln>
          </p:spPr>
          <p:txBody>
            <a:bodyPr wrap="square" rtlCol="0">
              <a:spAutoFit/>
            </a:bodyPr>
            <a:lstStyle/>
            <a:p>
              <a:r>
                <a:rPr lang="en-GB" sz="1400" b="1" dirty="0"/>
                <a:t>After contr. &amp; non-sim benefits</a:t>
              </a:r>
            </a:p>
          </p:txBody>
        </p:sp>
      </p:grpSp>
      <p:grpSp>
        <p:nvGrpSpPr>
          <p:cNvPr id="14" name="Group 13">
            <a:extLst>
              <a:ext uri="{FF2B5EF4-FFF2-40B4-BE49-F238E27FC236}">
                <a16:creationId xmlns:a16="http://schemas.microsoft.com/office/drawing/2014/main" id="{B6BF848F-F210-4B29-9156-476E39F3A231}"/>
              </a:ext>
            </a:extLst>
          </p:cNvPr>
          <p:cNvGrpSpPr/>
          <p:nvPr/>
        </p:nvGrpSpPr>
        <p:grpSpPr>
          <a:xfrm>
            <a:off x="6695429" y="3575321"/>
            <a:ext cx="2096204" cy="307777"/>
            <a:chOff x="-6518002" y="4151306"/>
            <a:chExt cx="5053224" cy="333919"/>
          </a:xfrm>
        </p:grpSpPr>
        <p:sp>
          <p:nvSpPr>
            <p:cNvPr id="15" name="Down Arrow 9">
              <a:extLst>
                <a:ext uri="{FF2B5EF4-FFF2-40B4-BE49-F238E27FC236}">
                  <a16:creationId xmlns:a16="http://schemas.microsoft.com/office/drawing/2014/main" id="{E83835FB-A295-4AB9-B55A-AE5B0927CBFF}"/>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6" name="TextBox 15">
              <a:extLst>
                <a:ext uri="{FF2B5EF4-FFF2-40B4-BE49-F238E27FC236}">
                  <a16:creationId xmlns:a16="http://schemas.microsoft.com/office/drawing/2014/main" id="{1D83EDE8-3CE0-4CBA-9AF0-B9AB02196763}"/>
                </a:ext>
              </a:extLst>
            </p:cNvPr>
            <p:cNvSpPr txBox="1"/>
            <p:nvPr/>
          </p:nvSpPr>
          <p:spPr>
            <a:xfrm>
              <a:off x="-5403207" y="4151306"/>
              <a:ext cx="3938429" cy="333919"/>
            </a:xfrm>
            <a:prstGeom prst="rect">
              <a:avLst/>
            </a:prstGeom>
            <a:solidFill>
              <a:schemeClr val="bg1"/>
            </a:solidFill>
            <a:ln w="19050">
              <a:solidFill>
                <a:schemeClr val="tx2"/>
              </a:solidFill>
            </a:ln>
          </p:spPr>
          <p:txBody>
            <a:bodyPr wrap="square" rtlCol="0">
              <a:spAutoFit/>
            </a:bodyPr>
            <a:lstStyle/>
            <a:p>
              <a:r>
                <a:rPr lang="en-GB" sz="1400" b="1" dirty="0"/>
                <a:t>Before tax</a:t>
              </a:r>
            </a:p>
          </p:txBody>
        </p:sp>
      </p:grpSp>
      <p:grpSp>
        <p:nvGrpSpPr>
          <p:cNvPr id="17" name="Group 16">
            <a:extLst>
              <a:ext uri="{FF2B5EF4-FFF2-40B4-BE49-F238E27FC236}">
                <a16:creationId xmlns:a16="http://schemas.microsoft.com/office/drawing/2014/main" id="{AD9721DB-58AD-4156-A295-EA37CEA9727A}"/>
              </a:ext>
            </a:extLst>
          </p:cNvPr>
          <p:cNvGrpSpPr/>
          <p:nvPr/>
        </p:nvGrpSpPr>
        <p:grpSpPr>
          <a:xfrm>
            <a:off x="6695725" y="4017308"/>
            <a:ext cx="2095908" cy="309310"/>
            <a:chOff x="-6518002" y="4197193"/>
            <a:chExt cx="5052511" cy="335582"/>
          </a:xfrm>
        </p:grpSpPr>
        <p:sp>
          <p:nvSpPr>
            <p:cNvPr id="18" name="Down Arrow 9">
              <a:extLst>
                <a:ext uri="{FF2B5EF4-FFF2-40B4-BE49-F238E27FC236}">
                  <a16:creationId xmlns:a16="http://schemas.microsoft.com/office/drawing/2014/main" id="{B061E54A-98F9-42BE-9E6A-86DFAD6AA749}"/>
                </a:ext>
              </a:extLst>
            </p:cNvPr>
            <p:cNvSpPr/>
            <p:nvPr/>
          </p:nvSpPr>
          <p:spPr>
            <a:xfrm rot="5400000">
              <a:off x="-6147401" y="3826592"/>
              <a:ext cx="288032" cy="1029234"/>
            </a:xfrm>
            <a:prstGeom prst="downArrow">
              <a:avLst/>
            </a:prstGeom>
            <a:solidFill>
              <a:schemeClr val="accent1"/>
            </a:solidFill>
            <a:ln>
              <a:solidFill>
                <a:srgbClr val="1D34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FFFFFF"/>
                </a:solidFill>
              </a:endParaRPr>
            </a:p>
          </p:txBody>
        </p:sp>
        <p:sp>
          <p:nvSpPr>
            <p:cNvPr id="19" name="TextBox 18">
              <a:extLst>
                <a:ext uri="{FF2B5EF4-FFF2-40B4-BE49-F238E27FC236}">
                  <a16:creationId xmlns:a16="http://schemas.microsoft.com/office/drawing/2014/main" id="{3DC93415-5185-4773-ADB8-51B2664DBD12}"/>
                </a:ext>
              </a:extLst>
            </p:cNvPr>
            <p:cNvSpPr txBox="1"/>
            <p:nvPr/>
          </p:nvSpPr>
          <p:spPr>
            <a:xfrm>
              <a:off x="-5403920" y="4198856"/>
              <a:ext cx="3938429" cy="333919"/>
            </a:xfrm>
            <a:prstGeom prst="rect">
              <a:avLst/>
            </a:prstGeom>
            <a:solidFill>
              <a:schemeClr val="bg1"/>
            </a:solidFill>
            <a:ln w="19050">
              <a:solidFill>
                <a:schemeClr val="tx2"/>
              </a:solidFill>
            </a:ln>
          </p:spPr>
          <p:txBody>
            <a:bodyPr wrap="square" rtlCol="0">
              <a:spAutoFit/>
            </a:bodyPr>
            <a:lstStyle/>
            <a:p>
              <a:r>
                <a:rPr lang="en-GB" sz="1400" b="1" dirty="0"/>
                <a:t>Before other ben</a:t>
              </a:r>
            </a:p>
          </p:txBody>
        </p:sp>
      </p:grpSp>
    </p:spTree>
    <p:extLst>
      <p:ext uri="{BB962C8B-B14F-4D97-AF65-F5344CB8AC3E}">
        <p14:creationId xmlns:p14="http://schemas.microsoft.com/office/powerpoint/2010/main" val="18047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55AB151A-6DEA-468C-AF7F-2629FBF3CFAB}" type="slidenum">
              <a:rPr lang="en-GB" smtClean="0"/>
              <a:pPr>
                <a:defRPr/>
              </a:pPr>
              <a:t>9</a:t>
            </a:fld>
            <a:endParaRPr lang="en-GB" dirty="0"/>
          </a:p>
        </p:txBody>
      </p:sp>
      <p:sp>
        <p:nvSpPr>
          <p:cNvPr id="95235" name="Rectangle 2"/>
          <p:cNvSpPr>
            <a:spLocks noGrp="1" noChangeArrowheads="1"/>
          </p:cNvSpPr>
          <p:nvPr>
            <p:ph type="title" idx="4294967295"/>
          </p:nvPr>
        </p:nvSpPr>
        <p:spPr>
          <a:xfrm>
            <a:off x="0" y="404813"/>
            <a:ext cx="8229600" cy="287337"/>
          </a:xfrm>
        </p:spPr>
        <p:txBody>
          <a:bodyPr>
            <a:normAutofit fontScale="90000"/>
          </a:bodyPr>
          <a:lstStyle/>
          <a:p>
            <a:r>
              <a:rPr lang="en-GB" dirty="0"/>
              <a:t>Basic Income policy</a:t>
            </a:r>
            <a:endParaRPr lang="en-GB" dirty="0">
              <a:solidFill>
                <a:srgbClr val="0070C0"/>
              </a:solidFill>
            </a:endParaRPr>
          </a:p>
        </p:txBody>
      </p:sp>
      <p:sp>
        <p:nvSpPr>
          <p:cNvPr id="95236" name="Rectangle 3"/>
          <p:cNvSpPr>
            <a:spLocks noGrp="1" noChangeArrowheads="1"/>
          </p:cNvSpPr>
          <p:nvPr>
            <p:ph type="body" sz="half" idx="4294967295"/>
          </p:nvPr>
        </p:nvSpPr>
        <p:spPr>
          <a:xfrm>
            <a:off x="471488" y="1412875"/>
            <a:ext cx="8672512" cy="5040313"/>
          </a:xfrm>
        </p:spPr>
        <p:txBody>
          <a:bodyPr>
            <a:noAutofit/>
          </a:bodyPr>
          <a:lstStyle/>
          <a:p>
            <a:r>
              <a:rPr lang="en-GB" sz="2800" dirty="0"/>
              <a:t>BI policy expanded</a:t>
            </a:r>
          </a:p>
          <a:p>
            <a:pPr marL="0" indent="0">
              <a:buNone/>
            </a:pPr>
            <a:endParaRPr lang="en-GB" sz="2800" dirty="0"/>
          </a:p>
          <a:p>
            <a:pPr marL="0" indent="0">
              <a:buNone/>
            </a:pPr>
            <a:endParaRPr lang="en-GB" sz="2800" dirty="0"/>
          </a:p>
          <a:p>
            <a:pPr marL="0" indent="0">
              <a:buNone/>
            </a:pPr>
            <a:endParaRPr lang="en-GB" sz="1800" dirty="0"/>
          </a:p>
        </p:txBody>
      </p:sp>
      <p:pic>
        <p:nvPicPr>
          <p:cNvPr id="8" name="Picture 7">
            <a:extLst>
              <a:ext uri="{FF2B5EF4-FFF2-40B4-BE49-F238E27FC236}">
                <a16:creationId xmlns:a16="http://schemas.microsoft.com/office/drawing/2014/main" id="{31DE96DE-C431-4207-9FA2-910BF8347399}"/>
              </a:ext>
            </a:extLst>
          </p:cNvPr>
          <p:cNvPicPr>
            <a:picLocks noChangeAspect="1"/>
          </p:cNvPicPr>
          <p:nvPr/>
        </p:nvPicPr>
        <p:blipFill>
          <a:blip r:embed="rId2"/>
          <a:stretch>
            <a:fillRect/>
          </a:stretch>
        </p:blipFill>
        <p:spPr>
          <a:xfrm>
            <a:off x="611560" y="2139588"/>
            <a:ext cx="6439799" cy="3305636"/>
          </a:xfrm>
          <a:prstGeom prst="rect">
            <a:avLst/>
          </a:prstGeom>
        </p:spPr>
      </p:pic>
    </p:spTree>
    <p:extLst>
      <p:ext uri="{BB962C8B-B14F-4D97-AF65-F5344CB8AC3E}">
        <p14:creationId xmlns:p14="http://schemas.microsoft.com/office/powerpoint/2010/main" val="3307274900"/>
      </p:ext>
    </p:extLst>
  </p:cSld>
  <p:clrMapOvr>
    <a:masterClrMapping/>
  </p:clrMapOvr>
</p:sld>
</file>

<file path=ppt/theme/theme1.xml><?xml version="1.0" encoding="utf-8"?>
<a:theme xmlns:a="http://schemas.openxmlformats.org/drawingml/2006/main" name="3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2805</Words>
  <Application>Microsoft Office PowerPoint</Application>
  <PresentationFormat>On-screen Show (4:3)</PresentationFormat>
  <Paragraphs>709</Paragraphs>
  <Slides>77</Slides>
  <Notes>31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77</vt:i4>
      </vt:variant>
    </vt:vector>
  </HeadingPairs>
  <TitlesOfParts>
    <vt:vector size="83" baseType="lpstr">
      <vt:lpstr>Arial</vt:lpstr>
      <vt:lpstr>Calibri</vt:lpstr>
      <vt:lpstr>Courier New</vt:lpstr>
      <vt:lpstr>Wingdings</vt:lpstr>
      <vt:lpstr>3_Custom Design</vt:lpstr>
      <vt:lpstr>2_Custom Design</vt:lpstr>
      <vt:lpstr>UKMOD Basic Income training course </vt:lpstr>
      <vt:lpstr>Welcome!</vt:lpstr>
      <vt:lpstr>1. Introducing Basic Income: Interaction with the tax-ben system     </vt:lpstr>
      <vt:lpstr>In this lecture, you will:</vt:lpstr>
      <vt:lpstr>UKMOD in this course</vt:lpstr>
      <vt:lpstr>Before we start</vt:lpstr>
      <vt:lpstr>BASIC INCOME IN THE POLICY SPINE     </vt:lpstr>
      <vt:lpstr>Basic Income policy</vt:lpstr>
      <vt:lpstr>Basic Income policy</vt:lpstr>
      <vt:lpstr>Basic Income policy</vt:lpstr>
      <vt:lpstr>Basic Income policy</vt:lpstr>
      <vt:lpstr>Basic Income policy</vt:lpstr>
      <vt:lpstr>Constants for Basic Income</vt:lpstr>
      <vt:lpstr>Constants for Basic Income</vt:lpstr>
      <vt:lpstr>Constants for Basic Income</vt:lpstr>
      <vt:lpstr>Constants for Basic Income</vt:lpstr>
      <vt:lpstr>Variables for Basic Income</vt:lpstr>
      <vt:lpstr>Variables for Basic Income</vt:lpstr>
      <vt:lpstr>Changes to existing tax-ben system     </vt:lpstr>
      <vt:lpstr>Changes to tax-ben system</vt:lpstr>
      <vt:lpstr>Changes to tax-ben system</vt:lpstr>
      <vt:lpstr>Changes to tax-ben system</vt:lpstr>
      <vt:lpstr>Changes to tax-ben system</vt:lpstr>
      <vt:lpstr>Decisions about basic income     </vt:lpstr>
      <vt:lpstr>Decisions about Basic Income</vt:lpstr>
      <vt:lpstr>Decisions about Basic Income</vt:lpstr>
      <vt:lpstr>Decisions about Basic Income</vt:lpstr>
      <vt:lpstr>Decisions about Basic Income</vt:lpstr>
      <vt:lpstr>Decisions about Basic Income</vt:lpstr>
      <vt:lpstr>Questions</vt:lpstr>
      <vt:lpstr>PowerPoint Presentation</vt:lpstr>
      <vt:lpstr>Exercise 1</vt:lpstr>
      <vt:lpstr>Questions</vt:lpstr>
      <vt:lpstr>Welcome!</vt:lpstr>
      <vt:lpstr>2. Pensioners and children      </vt:lpstr>
      <vt:lpstr>In this lecture, you will:</vt:lpstr>
      <vt:lpstr>Pensioners and children</vt:lpstr>
      <vt:lpstr>Basic Income for Pensioners</vt:lpstr>
      <vt:lpstr>Pensioners</vt:lpstr>
      <vt:lpstr>Pensioners</vt:lpstr>
      <vt:lpstr>Pensioners</vt:lpstr>
      <vt:lpstr>Pensioners</vt:lpstr>
      <vt:lpstr>Pensioners</vt:lpstr>
      <vt:lpstr>Variables in the output file</vt:lpstr>
      <vt:lpstr>Variables in the output file</vt:lpstr>
      <vt:lpstr>Basic Income for CHILDREN</vt:lpstr>
      <vt:lpstr>Children</vt:lpstr>
      <vt:lpstr>Children</vt:lpstr>
      <vt:lpstr>Questions</vt:lpstr>
      <vt:lpstr>Exercise 2</vt:lpstr>
      <vt:lpstr>Exercise 2</vt:lpstr>
      <vt:lpstr>Questions</vt:lpstr>
      <vt:lpstr>PowerPoint Presentation</vt:lpstr>
      <vt:lpstr>Welcome!</vt:lpstr>
      <vt:lpstr>3. FISCAL NEUTRALITY (LOOPS)      </vt:lpstr>
      <vt:lpstr>In this lecture, you will:</vt:lpstr>
      <vt:lpstr>Fiscal Neutrality and Basic Income</vt:lpstr>
      <vt:lpstr>USING LOOPS TO GET  FISCAL NEUTRALITY</vt:lpstr>
      <vt:lpstr>Using loops to get fiscal neutrality</vt:lpstr>
      <vt:lpstr>Using loops to get fiscal neutrality</vt:lpstr>
      <vt:lpstr>Using loops to get fiscal neutrality</vt:lpstr>
      <vt:lpstr>Using loops to get fiscal neutrality</vt:lpstr>
      <vt:lpstr>Using loops to get fiscal neutrality</vt:lpstr>
      <vt:lpstr>Using loops to get fiscal neutrality</vt:lpstr>
      <vt:lpstr>Using loops to get fiscal neutrality</vt:lpstr>
      <vt:lpstr>Using loops to get fiscal neutrality</vt:lpstr>
      <vt:lpstr>Using loops to get fiscal neutrality</vt:lpstr>
      <vt:lpstr>Using loops to get fiscal neutrality</vt:lpstr>
      <vt:lpstr>HOW TO ACHIEVE CONVERGENCE</vt:lpstr>
      <vt:lpstr>How to achieve convergence</vt:lpstr>
      <vt:lpstr>How to achieve convergence</vt:lpstr>
      <vt:lpstr>Questions</vt:lpstr>
      <vt:lpstr>Exercise 3</vt:lpstr>
      <vt:lpstr>Questions</vt:lpstr>
      <vt:lpstr>Documentation</vt:lpstr>
      <vt:lpstr>Documentation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UKMOD training course</dc:title>
  <dc:creator>Chatsiou, Kakia</dc:creator>
  <cp:lastModifiedBy>Sara Reis</cp:lastModifiedBy>
  <cp:revision>214</cp:revision>
  <dcterms:created xsi:type="dcterms:W3CDTF">2019-10-22T10:04:27Z</dcterms:created>
  <dcterms:modified xsi:type="dcterms:W3CDTF">2021-05-04T11:20:14Z</dcterms:modified>
</cp:coreProperties>
</file>