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705" r:id="rId2"/>
    <p:sldMasterId id="2147483714" r:id="rId3"/>
  </p:sldMasterIdLst>
  <p:notesMasterIdLst>
    <p:notesMasterId r:id="rId15"/>
  </p:notesMasterIdLst>
  <p:handoutMasterIdLst>
    <p:handoutMasterId r:id="rId16"/>
  </p:handoutMasterIdLst>
  <p:sldIdLst>
    <p:sldId id="276" r:id="rId4"/>
    <p:sldId id="258" r:id="rId5"/>
    <p:sldId id="277" r:id="rId6"/>
    <p:sldId id="278" r:id="rId7"/>
    <p:sldId id="279" r:id="rId8"/>
    <p:sldId id="280" r:id="rId9"/>
    <p:sldId id="281" r:id="rId10"/>
    <p:sldId id="286" r:id="rId11"/>
    <p:sldId id="287" r:id="rId12"/>
    <p:sldId id="288" r:id="rId13"/>
    <p:sldId id="289" r:id="rId14"/>
  </p:sldIdLst>
  <p:sldSz cx="9144000" cy="6858000" type="screen4x3"/>
  <p:notesSz cx="6985000" cy="9271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  <a:srgbClr val="0000FF"/>
    <a:srgbClr val="0A0061"/>
    <a:srgbClr val="A9006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472" autoAdjust="0"/>
    <p:restoredTop sz="94786" autoAdjust="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2016" y="-90"/>
      </p:cViewPr>
      <p:guideLst>
        <p:guide orient="horz" pos="2920"/>
        <p:guide pos="22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/>
            </a:lvl1pPr>
          </a:lstStyle>
          <a:p>
            <a:pPr>
              <a:defRPr/>
            </a:pPr>
            <a:fld id="{1B38DA4A-365E-441B-8731-156EC1DF52B7}" type="datetimeFigureOut">
              <a:rPr lang="en-US"/>
              <a:pPr>
                <a:defRPr/>
              </a:pPr>
              <a:t>11/17/2015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63"/>
            <a:ext cx="302736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05863"/>
            <a:ext cx="302736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/>
            </a:lvl1pPr>
          </a:lstStyle>
          <a:p>
            <a:pPr>
              <a:defRPr/>
            </a:pPr>
            <a:fld id="{C6257DF0-203D-4B7B-BAC9-3EF90F9991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2164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A6EDBF-7C52-4A73-9A75-5B9E14CD0B4F}" type="datetimeFigureOut">
              <a:rPr lang="en-GB" smtClean="0"/>
              <a:pPr/>
              <a:t>17/11/2015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3725"/>
            <a:ext cx="5588000" cy="4171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058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B9A67-C699-4604-BC5C-6E8702345E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616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r 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27384"/>
            <a:ext cx="9175750" cy="689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11125" y="1627188"/>
            <a:ext cx="5956300" cy="2451100"/>
          </a:xfrm>
          <a:solidFill>
            <a:schemeClr val="accent1"/>
          </a:solidFill>
          <a:ln w="69850">
            <a:solidFill>
              <a:srgbClr val="FFFFFF"/>
            </a:solidFill>
          </a:ln>
        </p:spPr>
        <p:txBody>
          <a:bodyPr rIns="274320" bIns="137160"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11125" y="4088253"/>
            <a:ext cx="5952744" cy="646331"/>
          </a:xfrm>
          <a:noFill/>
          <a:ln w="69850">
            <a:noFill/>
            <a:miter lim="800000"/>
            <a:headEnd/>
            <a:tailEnd/>
          </a:ln>
        </p:spPr>
        <p:txBody>
          <a:bodyPr tIns="137160" rIns="274320" bIns="137160">
            <a:spAutoFit/>
          </a:bodyPr>
          <a:lstStyle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GB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88000" y="288000"/>
            <a:ext cx="8568000" cy="6282000"/>
          </a:xfrm>
          <a:prstGeom prst="rect">
            <a:avLst/>
          </a:prstGeom>
          <a:noFill/>
          <a:ln w="72009" cap="sq">
            <a:solidFill>
              <a:schemeClr val="tx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1973"/>
            <a:ext cx="4114800" cy="4965699"/>
          </a:xfrm>
        </p:spPr>
        <p:txBody>
          <a:bodyPr/>
          <a:lstStyle>
            <a:lvl1pPr marL="0" indent="0">
              <a:buClr>
                <a:schemeClr val="accent1"/>
              </a:buClr>
              <a:buFont typeface="Wingdings" charset="2"/>
              <a:buNone/>
              <a:defRPr b="1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Wingdings" charset="2"/>
              <a:buChar char="§"/>
              <a:defRPr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Wingdings" charset="2"/>
              <a:buChar char="§"/>
              <a:defRPr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Essex logo black U:BLED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8618" y="5877936"/>
            <a:ext cx="1478182" cy="5400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57200" y="411977"/>
            <a:ext cx="8229600" cy="799307"/>
          </a:xfrm>
        </p:spPr>
        <p:txBody>
          <a:bodyPr>
            <a:normAutofit/>
          </a:bodyPr>
          <a:lstStyle>
            <a:lvl1pPr marL="0" indent="0">
              <a:buClr>
                <a:schemeClr val="accent2"/>
              </a:buClr>
              <a:buFontTx/>
              <a:buNone/>
              <a:defRPr sz="4400" baseline="0">
                <a:solidFill>
                  <a:schemeClr val="accent1"/>
                </a:solidFill>
                <a:latin typeface="Arial Black" panose="020B0A04020102020204" pitchFamily="34" charset="0"/>
                <a:cs typeface="Arial"/>
              </a:defRPr>
            </a:lvl1pPr>
            <a:lvl2pPr marL="742950" indent="-285750">
              <a:buClr>
                <a:schemeClr val="accent2"/>
              </a:buClr>
              <a:buFont typeface="Wingdings" charset="2"/>
              <a:buChar char="§"/>
              <a:defRPr>
                <a:latin typeface="Arial"/>
                <a:cs typeface="Arial"/>
              </a:defRPr>
            </a:lvl2pPr>
            <a:lvl3pPr marL="1143000" indent="-228600">
              <a:buClr>
                <a:schemeClr val="accent2"/>
              </a:buClr>
              <a:buFont typeface="Wingdings" charset="2"/>
              <a:buChar char="§"/>
              <a:defRPr>
                <a:latin typeface="Arial"/>
                <a:cs typeface="Arial"/>
              </a:defRPr>
            </a:lvl3pPr>
            <a:lvl4pPr marL="1600200" indent="-228600">
              <a:buClr>
                <a:schemeClr val="accent2"/>
              </a:buClr>
              <a:buFont typeface="Wingdings" charset="2"/>
              <a:buChar char="§"/>
              <a:defRPr>
                <a:latin typeface="Arial"/>
                <a:cs typeface="Arial"/>
              </a:defRPr>
            </a:lvl4pPr>
            <a:lvl5pPr marL="2057400" indent="-228600">
              <a:buClr>
                <a:schemeClr val="accent2"/>
              </a:buClr>
              <a:buFont typeface="Wingdings" charset="2"/>
              <a:buChar char="§"/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EDIT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738688" y="1352550"/>
            <a:ext cx="3937000" cy="430847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098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88000" y="288000"/>
            <a:ext cx="8568000" cy="6282000"/>
          </a:xfrm>
          <a:prstGeom prst="rect">
            <a:avLst/>
          </a:prstGeom>
          <a:noFill/>
          <a:ln w="72009" cap="sq">
            <a:solidFill>
              <a:schemeClr val="tx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4478" y="1339752"/>
            <a:ext cx="4925272" cy="4374572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2800" b="1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Wingdings" charset="2"/>
              <a:buChar char="§"/>
              <a:defRPr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Wingdings" charset="2"/>
              <a:buChar char="§"/>
              <a:defRPr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Essex logo black U:BLED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8618" y="5877936"/>
            <a:ext cx="1478182" cy="5400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3764478" y="481338"/>
            <a:ext cx="4922322" cy="660585"/>
          </a:xfrm>
        </p:spPr>
        <p:txBody>
          <a:bodyPr>
            <a:normAutofit/>
          </a:bodyPr>
          <a:lstStyle>
            <a:lvl1pPr marL="0" indent="0">
              <a:buClr>
                <a:schemeClr val="accent2"/>
              </a:buClr>
              <a:buFontTx/>
              <a:buNone/>
              <a:defRPr sz="4400" baseline="0">
                <a:solidFill>
                  <a:schemeClr val="accent1"/>
                </a:solidFill>
                <a:latin typeface="Arial Black" panose="020B0A04020102020204" pitchFamily="34" charset="0"/>
                <a:cs typeface="Arial"/>
              </a:defRPr>
            </a:lvl1pPr>
            <a:lvl2pPr marL="742950" indent="-285750">
              <a:buClr>
                <a:schemeClr val="accent2"/>
              </a:buClr>
              <a:buFont typeface="Wingdings" charset="2"/>
              <a:buChar char="§"/>
              <a:defRPr>
                <a:latin typeface="Arial"/>
                <a:cs typeface="Arial"/>
              </a:defRPr>
            </a:lvl2pPr>
            <a:lvl3pPr marL="1143000" indent="-228600">
              <a:buClr>
                <a:schemeClr val="accent2"/>
              </a:buClr>
              <a:buFont typeface="Wingdings" charset="2"/>
              <a:buChar char="§"/>
              <a:defRPr>
                <a:latin typeface="Arial"/>
                <a:cs typeface="Arial"/>
              </a:defRPr>
            </a:lvl3pPr>
            <a:lvl4pPr marL="1600200" indent="-228600">
              <a:buClr>
                <a:schemeClr val="accent2"/>
              </a:buClr>
              <a:buFont typeface="Wingdings" charset="2"/>
              <a:buChar char="§"/>
              <a:defRPr>
                <a:latin typeface="Arial"/>
                <a:cs typeface="Arial"/>
              </a:defRPr>
            </a:lvl4pPr>
            <a:lvl5pPr marL="2057400" indent="-228600">
              <a:buClr>
                <a:schemeClr val="accent2"/>
              </a:buClr>
              <a:buFont typeface="Wingdings" charset="2"/>
              <a:buChar char="§"/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EDIT TITLE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200" y="463144"/>
            <a:ext cx="3131123" cy="2880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5225" y="3498714"/>
            <a:ext cx="3131123" cy="2880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677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ullets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88000" y="288000"/>
            <a:ext cx="8568000" cy="6282000"/>
          </a:xfrm>
          <a:prstGeom prst="rect">
            <a:avLst/>
          </a:prstGeom>
          <a:noFill/>
          <a:ln w="72009" cap="sq">
            <a:solidFill>
              <a:schemeClr val="tx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225" y="3800099"/>
            <a:ext cx="4752000" cy="2592000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2800" b="1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Wingdings" charset="2"/>
              <a:buChar char="§"/>
              <a:defRPr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Wingdings" charset="2"/>
              <a:buChar char="§"/>
              <a:defRPr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Essex logo black U:BLED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8618" y="5877936"/>
            <a:ext cx="1478182" cy="5400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55225" y="3139514"/>
            <a:ext cx="4753975" cy="660585"/>
          </a:xfrm>
        </p:spPr>
        <p:txBody>
          <a:bodyPr>
            <a:normAutofit/>
          </a:bodyPr>
          <a:lstStyle>
            <a:lvl1pPr marL="0" indent="0">
              <a:buClr>
                <a:schemeClr val="accent2"/>
              </a:buClr>
              <a:buFontTx/>
              <a:buNone/>
              <a:defRPr sz="4400" baseline="0">
                <a:solidFill>
                  <a:schemeClr val="accent1"/>
                </a:solidFill>
                <a:latin typeface="Arial Black" panose="020B0A04020102020204" pitchFamily="34" charset="0"/>
                <a:cs typeface="Arial"/>
              </a:defRPr>
            </a:lvl1pPr>
            <a:lvl2pPr marL="742950" indent="-285750">
              <a:buClr>
                <a:schemeClr val="accent2"/>
              </a:buClr>
              <a:buFont typeface="Wingdings" charset="2"/>
              <a:buChar char="§"/>
              <a:defRPr>
                <a:latin typeface="Arial"/>
                <a:cs typeface="Arial"/>
              </a:defRPr>
            </a:lvl2pPr>
            <a:lvl3pPr marL="1143000" indent="-228600">
              <a:buClr>
                <a:schemeClr val="accent2"/>
              </a:buClr>
              <a:buFont typeface="Wingdings" charset="2"/>
              <a:buChar char="§"/>
              <a:defRPr>
                <a:latin typeface="Arial"/>
                <a:cs typeface="Arial"/>
              </a:defRPr>
            </a:lvl3pPr>
            <a:lvl4pPr marL="1600200" indent="-228600">
              <a:buClr>
                <a:schemeClr val="accent2"/>
              </a:buClr>
              <a:buFont typeface="Wingdings" charset="2"/>
              <a:buChar char="§"/>
              <a:defRPr>
                <a:latin typeface="Arial"/>
                <a:cs typeface="Arial"/>
              </a:defRPr>
            </a:lvl4pPr>
            <a:lvl5pPr marL="2057400" indent="-228600">
              <a:buClr>
                <a:schemeClr val="accent2"/>
              </a:buClr>
              <a:buFont typeface="Wingdings" charset="2"/>
              <a:buChar char="§"/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EDIT TITLE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200" y="498769"/>
            <a:ext cx="4752000" cy="2592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380497" y="481338"/>
            <a:ext cx="3306303" cy="518319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0013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r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27384"/>
            <a:ext cx="9175750" cy="689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11125" y="1627188"/>
            <a:ext cx="5956300" cy="2451100"/>
          </a:xfrm>
          <a:solidFill>
            <a:schemeClr val="accent1"/>
          </a:solidFill>
          <a:ln w="69850">
            <a:solidFill>
              <a:srgbClr val="FFFFFF"/>
            </a:solidFill>
          </a:ln>
        </p:spPr>
        <p:txBody>
          <a:bodyPr rIns="274320" bIns="137160"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11125" y="4088253"/>
            <a:ext cx="5952744" cy="646331"/>
          </a:xfrm>
          <a:noFill/>
          <a:ln w="69850">
            <a:noFill/>
            <a:miter lim="800000"/>
            <a:headEnd/>
            <a:tailEnd/>
          </a:ln>
        </p:spPr>
        <p:txBody>
          <a:bodyPr tIns="137160" rIns="274320" bIns="137160">
            <a:spAutoFit/>
          </a:bodyPr>
          <a:lstStyle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GB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2822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rge text or full page graph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50" y="869950"/>
            <a:ext cx="8851900" cy="6463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61068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mall text or 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50" y="869950"/>
            <a:ext cx="8851900" cy="6463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600"/>
            </a:lvl1pPr>
            <a:lvl2pPr marL="1588" indent="-1588">
              <a:buNone/>
              <a:defRPr sz="2600"/>
            </a:lvl2pPr>
            <a:lvl3pPr marL="228600" indent="-225425">
              <a:defRPr lang="en-US" sz="2600" dirty="0" smtClean="0">
                <a:solidFill>
                  <a:schemeClr val="tx1"/>
                </a:solidFill>
                <a:latin typeface="+mn-lt"/>
              </a:defRPr>
            </a:lvl3pPr>
            <a:lvl4pPr marL="457200" indent="-228600">
              <a:buFont typeface="Arial" pitchFamily="34" charset="0"/>
              <a:buChar char="–"/>
              <a:defRPr lang="en-US" sz="2600" dirty="0" smtClean="0">
                <a:solidFill>
                  <a:schemeClr val="tx1"/>
                </a:solidFill>
                <a:latin typeface="+mn-lt"/>
              </a:defRPr>
            </a:lvl4pPr>
            <a:lvl5pPr marL="682625" indent="-3175" defTabSz="749300">
              <a:buFont typeface="Arial" pitchFamily="34" charset="0"/>
              <a:buNone/>
              <a:defRPr lang="en-US" sz="2000" dirty="0" smtClean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270958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lus image o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50" y="869950"/>
            <a:ext cx="8851900" cy="6463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49225" y="1663700"/>
            <a:ext cx="5591175" cy="5041900"/>
          </a:xfr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6106668" y="1663700"/>
            <a:ext cx="2870200" cy="5041900"/>
          </a:xfr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84137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z="1800" smtClean="0">
                <a:solidFill>
                  <a:srgbClr val="4D4F53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11/17/2015</a:t>
            </a:fld>
            <a:endParaRPr lang="en-US" sz="1800">
              <a:solidFill>
                <a:srgbClr val="4D4F53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4D4F53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z="1800" smtClean="0">
                <a:solidFill>
                  <a:srgbClr val="4D4F53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srgbClr val="4D4F53"/>
              </a:solidFill>
              <a:latin typeface="Arial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610721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1125" y="549275"/>
            <a:ext cx="7312025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4074460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plus image o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50" y="869950"/>
            <a:ext cx="8851900" cy="6463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49225" y="1663700"/>
            <a:ext cx="5591175" cy="5041900"/>
          </a:xfr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6106668" y="1663700"/>
            <a:ext cx="2870200" cy="5041900"/>
          </a:xfr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64647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rge text or full page graph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50" y="869950"/>
            <a:ext cx="8851900" cy="6463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mall text or 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50" y="869950"/>
            <a:ext cx="8851900" cy="6463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600"/>
            </a:lvl1pPr>
            <a:lvl2pPr marL="1588" indent="-1588">
              <a:buNone/>
              <a:defRPr sz="2600"/>
            </a:lvl2pPr>
            <a:lvl3pPr marL="228600" indent="-225425">
              <a:defRPr lang="en-US" sz="2600" dirty="0" smtClean="0">
                <a:solidFill>
                  <a:schemeClr val="tx1"/>
                </a:solidFill>
                <a:latin typeface="+mn-lt"/>
              </a:defRPr>
            </a:lvl3pPr>
            <a:lvl4pPr marL="457200" indent="-228600">
              <a:buFont typeface="Arial" pitchFamily="34" charset="0"/>
              <a:buChar char="–"/>
              <a:defRPr lang="en-US" sz="2600" dirty="0" smtClean="0">
                <a:solidFill>
                  <a:schemeClr val="tx1"/>
                </a:solidFill>
                <a:latin typeface="+mn-lt"/>
              </a:defRPr>
            </a:lvl4pPr>
            <a:lvl5pPr marL="682625" indent="-3175" defTabSz="749300">
              <a:buFont typeface="Arial" pitchFamily="34" charset="0"/>
              <a:buNone/>
              <a:defRPr lang="en-US" sz="2000" dirty="0" smtClean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lus image o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50" y="869950"/>
            <a:ext cx="8851900" cy="6463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49225" y="1663700"/>
            <a:ext cx="5591175" cy="5041900"/>
          </a:xfr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6106668" y="1663700"/>
            <a:ext cx="2870200" cy="5041900"/>
          </a:xfr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88000" y="288000"/>
            <a:ext cx="8568000" cy="6282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8011" y="2417199"/>
            <a:ext cx="7772400" cy="861347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8011" y="3417977"/>
            <a:ext cx="7772400" cy="866261"/>
          </a:xfr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chemeClr val="accent1"/>
                </a:solidFill>
                <a:latin typeface="Times New Roman"/>
                <a:cs typeface="Times New Roma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subtitle</a:t>
            </a:r>
            <a:endParaRPr lang="en-US" dirty="0"/>
          </a:p>
        </p:txBody>
      </p:sp>
      <p:pic>
        <p:nvPicPr>
          <p:cNvPr id="8" name="Picture 7" descr="essex logo white unbled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16" y="434319"/>
            <a:ext cx="197725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7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88000" y="288000"/>
            <a:ext cx="8568000" cy="6282000"/>
          </a:xfrm>
          <a:prstGeom prst="rect">
            <a:avLst/>
          </a:prstGeom>
          <a:noFill/>
          <a:ln w="72009" cap="sq">
            <a:solidFill>
              <a:schemeClr val="tx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634475"/>
            <a:ext cx="8229600" cy="559988"/>
          </a:xfrm>
        </p:spPr>
        <p:txBody>
          <a:bodyPr>
            <a:normAutofit/>
          </a:bodyPr>
          <a:lstStyle>
            <a:lvl1pPr marL="0" indent="0">
              <a:buClr>
                <a:schemeClr val="accent2"/>
              </a:buClr>
              <a:buFontTx/>
              <a:buNone/>
              <a:defRPr sz="2000">
                <a:latin typeface="Arial Black" panose="020B0A04020102020204" pitchFamily="34" charset="0"/>
                <a:cs typeface="Arial"/>
              </a:defRPr>
            </a:lvl1pPr>
            <a:lvl2pPr marL="742950" indent="-285750">
              <a:buClr>
                <a:schemeClr val="accent2"/>
              </a:buClr>
              <a:buFont typeface="Wingdings" charset="2"/>
              <a:buChar char="§"/>
              <a:defRPr>
                <a:latin typeface="Arial"/>
                <a:cs typeface="Arial"/>
              </a:defRPr>
            </a:lvl2pPr>
            <a:lvl3pPr marL="1143000" indent="-228600">
              <a:buClr>
                <a:schemeClr val="accent2"/>
              </a:buClr>
              <a:buFont typeface="Wingdings" charset="2"/>
              <a:buChar char="§"/>
              <a:defRPr>
                <a:latin typeface="Arial"/>
                <a:cs typeface="Arial"/>
              </a:defRPr>
            </a:lvl3pPr>
            <a:lvl4pPr marL="1600200" indent="-228600">
              <a:buClr>
                <a:schemeClr val="accent2"/>
              </a:buClr>
              <a:buFont typeface="Wingdings" charset="2"/>
              <a:buChar char="§"/>
              <a:defRPr>
                <a:latin typeface="Arial"/>
                <a:cs typeface="Arial"/>
              </a:defRPr>
            </a:lvl4pPr>
            <a:lvl5pPr marL="2057400" indent="-228600">
              <a:buClr>
                <a:schemeClr val="accent2"/>
              </a:buClr>
              <a:buFont typeface="Wingdings" charset="2"/>
              <a:buChar char="§"/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pic>
        <p:nvPicPr>
          <p:cNvPr id="8" name="Picture 7" descr="Essex logo black U:BLED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8618" y="5877936"/>
            <a:ext cx="1478182" cy="540000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7200" y="3194463"/>
            <a:ext cx="8229600" cy="1343725"/>
          </a:xfrm>
        </p:spPr>
        <p:txBody>
          <a:bodyPr>
            <a:normAutofit/>
          </a:bodyPr>
          <a:lstStyle>
            <a:lvl1pPr marL="0" indent="0">
              <a:buClr>
                <a:schemeClr val="accent2"/>
              </a:buClr>
              <a:buFontTx/>
              <a:buNone/>
              <a:defRPr sz="3200">
                <a:solidFill>
                  <a:schemeClr val="accent1"/>
                </a:solidFill>
                <a:latin typeface="Arial Black" panose="020B0A04020102020204" pitchFamily="34" charset="0"/>
                <a:cs typeface="Arial"/>
              </a:defRPr>
            </a:lvl1pPr>
            <a:lvl2pPr marL="742950" indent="-285750">
              <a:buClr>
                <a:schemeClr val="accent2"/>
              </a:buClr>
              <a:buFont typeface="Wingdings" charset="2"/>
              <a:buChar char="§"/>
              <a:defRPr>
                <a:latin typeface="Arial"/>
                <a:cs typeface="Arial"/>
              </a:defRPr>
            </a:lvl2pPr>
            <a:lvl3pPr marL="1143000" indent="-228600">
              <a:buClr>
                <a:schemeClr val="accent2"/>
              </a:buClr>
              <a:buFont typeface="Wingdings" charset="2"/>
              <a:buChar char="§"/>
              <a:defRPr>
                <a:latin typeface="Arial"/>
                <a:cs typeface="Arial"/>
              </a:defRPr>
            </a:lvl3pPr>
            <a:lvl4pPr marL="1600200" indent="-228600">
              <a:buClr>
                <a:schemeClr val="accent2"/>
              </a:buClr>
              <a:buFont typeface="Wingdings" charset="2"/>
              <a:buChar char="§"/>
              <a:defRPr>
                <a:latin typeface="Arial"/>
                <a:cs typeface="Arial"/>
              </a:defRPr>
            </a:lvl4pPr>
            <a:lvl5pPr marL="2057400" indent="-228600">
              <a:buClr>
                <a:schemeClr val="accent2"/>
              </a:buClr>
              <a:buFont typeface="Wingdings" charset="2"/>
              <a:buChar char="§"/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57200" y="1290750"/>
            <a:ext cx="8229600" cy="1343725"/>
          </a:xfrm>
        </p:spPr>
        <p:txBody>
          <a:bodyPr>
            <a:normAutofit/>
          </a:bodyPr>
          <a:lstStyle>
            <a:lvl1pPr marL="0" indent="0">
              <a:buClr>
                <a:schemeClr val="accent2"/>
              </a:buClr>
              <a:buFontTx/>
              <a:buNone/>
              <a:defRPr sz="3200">
                <a:solidFill>
                  <a:schemeClr val="accent1"/>
                </a:solidFill>
                <a:latin typeface="Arial Black" panose="020B0A04020102020204" pitchFamily="34" charset="0"/>
                <a:cs typeface="Arial"/>
              </a:defRPr>
            </a:lvl1pPr>
            <a:lvl2pPr marL="742950" indent="-285750">
              <a:buClr>
                <a:schemeClr val="accent2"/>
              </a:buClr>
              <a:buFont typeface="Wingdings" charset="2"/>
              <a:buChar char="§"/>
              <a:defRPr>
                <a:latin typeface="Arial"/>
                <a:cs typeface="Arial"/>
              </a:defRPr>
            </a:lvl2pPr>
            <a:lvl3pPr marL="1143000" indent="-228600">
              <a:buClr>
                <a:schemeClr val="accent2"/>
              </a:buClr>
              <a:buFont typeface="Wingdings" charset="2"/>
              <a:buChar char="§"/>
              <a:defRPr>
                <a:latin typeface="Arial"/>
                <a:cs typeface="Arial"/>
              </a:defRPr>
            </a:lvl3pPr>
            <a:lvl4pPr marL="1600200" indent="-228600">
              <a:buClr>
                <a:schemeClr val="accent2"/>
              </a:buClr>
              <a:buFont typeface="Wingdings" charset="2"/>
              <a:buChar char="§"/>
              <a:defRPr>
                <a:latin typeface="Arial"/>
                <a:cs typeface="Arial"/>
              </a:defRPr>
            </a:lvl4pPr>
            <a:lvl5pPr marL="2057400" indent="-228600">
              <a:buClr>
                <a:schemeClr val="accent2"/>
              </a:buClr>
              <a:buFont typeface="Wingdings" charset="2"/>
              <a:buChar char="§"/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7297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per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88000" y="288000"/>
            <a:ext cx="8568000" cy="6282000"/>
          </a:xfrm>
          <a:prstGeom prst="rect">
            <a:avLst/>
          </a:prstGeom>
          <a:noFill/>
          <a:ln w="72009" cap="sq">
            <a:solidFill>
              <a:schemeClr val="tx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1974"/>
            <a:ext cx="8229600" cy="4374572"/>
          </a:xfrm>
        </p:spPr>
        <p:txBody>
          <a:bodyPr>
            <a:normAutofit/>
          </a:bodyPr>
          <a:lstStyle>
            <a:lvl1pPr marL="0" indent="0">
              <a:buClr>
                <a:schemeClr val="accent2"/>
              </a:buClr>
              <a:buFontTx/>
              <a:buNone/>
              <a:defRPr sz="3200">
                <a:latin typeface="Arial Black" panose="020B0A04020102020204" pitchFamily="34" charset="0"/>
                <a:cs typeface="Arial"/>
              </a:defRPr>
            </a:lvl1pPr>
            <a:lvl2pPr marL="742950" indent="-285750">
              <a:buClr>
                <a:schemeClr val="accent2"/>
              </a:buClr>
              <a:buFont typeface="Wingdings" charset="2"/>
              <a:buChar char="§"/>
              <a:defRPr>
                <a:latin typeface="Arial"/>
                <a:cs typeface="Arial"/>
              </a:defRPr>
            </a:lvl2pPr>
            <a:lvl3pPr marL="1143000" indent="-228600">
              <a:buClr>
                <a:schemeClr val="accent2"/>
              </a:buClr>
              <a:buFont typeface="Wingdings" charset="2"/>
              <a:buChar char="§"/>
              <a:defRPr>
                <a:latin typeface="Arial"/>
                <a:cs typeface="Arial"/>
              </a:defRPr>
            </a:lvl3pPr>
            <a:lvl4pPr marL="1600200" indent="-228600">
              <a:buClr>
                <a:schemeClr val="accent2"/>
              </a:buClr>
              <a:buFont typeface="Wingdings" charset="2"/>
              <a:buChar char="§"/>
              <a:defRPr>
                <a:latin typeface="Arial"/>
                <a:cs typeface="Arial"/>
              </a:defRPr>
            </a:lvl4pPr>
            <a:lvl5pPr marL="2057400" indent="-228600">
              <a:buClr>
                <a:schemeClr val="accent2"/>
              </a:buClr>
              <a:buFont typeface="Wingdings" charset="2"/>
              <a:buChar char="§"/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Essex logo black U:BLED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8618" y="5877936"/>
            <a:ext cx="1478182" cy="5400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57200" y="459477"/>
            <a:ext cx="8229600" cy="799307"/>
          </a:xfrm>
        </p:spPr>
        <p:txBody>
          <a:bodyPr>
            <a:normAutofit/>
          </a:bodyPr>
          <a:lstStyle>
            <a:lvl1pPr marL="0" indent="0">
              <a:buClr>
                <a:schemeClr val="accent2"/>
              </a:buClr>
              <a:buFontTx/>
              <a:buNone/>
              <a:defRPr sz="4400" baseline="0">
                <a:solidFill>
                  <a:schemeClr val="accent1"/>
                </a:solidFill>
                <a:latin typeface="Arial Black" panose="020B0A04020102020204" pitchFamily="34" charset="0"/>
                <a:cs typeface="Arial"/>
              </a:defRPr>
            </a:lvl1pPr>
            <a:lvl2pPr marL="742950" indent="-285750">
              <a:buClr>
                <a:schemeClr val="accent2"/>
              </a:buClr>
              <a:buFont typeface="Wingdings" charset="2"/>
              <a:buChar char="§"/>
              <a:defRPr>
                <a:latin typeface="Arial"/>
                <a:cs typeface="Arial"/>
              </a:defRPr>
            </a:lvl2pPr>
            <a:lvl3pPr marL="1143000" indent="-228600">
              <a:buClr>
                <a:schemeClr val="accent2"/>
              </a:buClr>
              <a:buFont typeface="Wingdings" charset="2"/>
              <a:buChar char="§"/>
              <a:defRPr>
                <a:latin typeface="Arial"/>
                <a:cs typeface="Arial"/>
              </a:defRPr>
            </a:lvl3pPr>
            <a:lvl4pPr marL="1600200" indent="-228600">
              <a:buClr>
                <a:schemeClr val="accent2"/>
              </a:buClr>
              <a:buFont typeface="Wingdings" charset="2"/>
              <a:buChar char="§"/>
              <a:defRPr>
                <a:latin typeface="Arial"/>
                <a:cs typeface="Arial"/>
              </a:defRPr>
            </a:lvl4pPr>
            <a:lvl5pPr marL="2057400" indent="-228600">
              <a:buClr>
                <a:schemeClr val="accent2"/>
              </a:buClr>
              <a:buFont typeface="Wingdings" charset="2"/>
              <a:buChar char="§"/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04141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88000" y="288000"/>
            <a:ext cx="8568000" cy="6282000"/>
          </a:xfrm>
          <a:prstGeom prst="rect">
            <a:avLst/>
          </a:prstGeom>
          <a:noFill/>
          <a:ln w="72009" cap="sq">
            <a:solidFill>
              <a:schemeClr val="tx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8" name="Picture 7" descr="Essex logo black U:BLED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8618" y="5877936"/>
            <a:ext cx="1478182" cy="5400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57200" y="459477"/>
            <a:ext cx="8229600" cy="799307"/>
          </a:xfrm>
        </p:spPr>
        <p:txBody>
          <a:bodyPr>
            <a:normAutofit/>
          </a:bodyPr>
          <a:lstStyle>
            <a:lvl1pPr marL="0" indent="0">
              <a:buClr>
                <a:schemeClr val="accent2"/>
              </a:buClr>
              <a:buFontTx/>
              <a:buNone/>
              <a:defRPr sz="4400" baseline="0">
                <a:solidFill>
                  <a:schemeClr val="accent1"/>
                </a:solidFill>
                <a:latin typeface="Arial Black" panose="020B0A04020102020204" pitchFamily="34" charset="0"/>
                <a:cs typeface="Arial"/>
              </a:defRPr>
            </a:lvl1pPr>
            <a:lvl2pPr marL="742950" indent="-285750">
              <a:buClr>
                <a:schemeClr val="accent2"/>
              </a:buClr>
              <a:buFont typeface="Wingdings" charset="2"/>
              <a:buChar char="§"/>
              <a:defRPr>
                <a:latin typeface="Arial"/>
                <a:cs typeface="Arial"/>
              </a:defRPr>
            </a:lvl2pPr>
            <a:lvl3pPr marL="1143000" indent="-228600">
              <a:buClr>
                <a:schemeClr val="accent2"/>
              </a:buClr>
              <a:buFont typeface="Wingdings" charset="2"/>
              <a:buChar char="§"/>
              <a:defRPr>
                <a:latin typeface="Arial"/>
                <a:cs typeface="Arial"/>
              </a:defRPr>
            </a:lvl3pPr>
            <a:lvl4pPr marL="1600200" indent="-228600">
              <a:buClr>
                <a:schemeClr val="accent2"/>
              </a:buClr>
              <a:buFont typeface="Wingdings" charset="2"/>
              <a:buChar char="§"/>
              <a:defRPr>
                <a:latin typeface="Arial"/>
                <a:cs typeface="Arial"/>
              </a:defRPr>
            </a:lvl4pPr>
            <a:lvl5pPr marL="2057400" indent="-228600">
              <a:buClr>
                <a:schemeClr val="accent2"/>
              </a:buClr>
              <a:buFont typeface="Wingdings" charset="2"/>
              <a:buChar char="§"/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EDIT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200" y="1341439"/>
            <a:ext cx="8229600" cy="442997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9579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88000" y="288000"/>
            <a:ext cx="8568000" cy="6282000"/>
          </a:xfrm>
          <a:prstGeom prst="rect">
            <a:avLst/>
          </a:prstGeom>
          <a:noFill/>
          <a:ln w="72009" cap="sq">
            <a:solidFill>
              <a:schemeClr val="tx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1974"/>
            <a:ext cx="8229600" cy="4374572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b="1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Wingdings" charset="2"/>
              <a:buChar char="§"/>
              <a:defRPr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Wingdings" charset="2"/>
              <a:buChar char="§"/>
              <a:defRPr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Essex logo black U:BLED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8618" y="5877936"/>
            <a:ext cx="1478182" cy="5400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57200" y="411977"/>
            <a:ext cx="8229600" cy="799307"/>
          </a:xfrm>
        </p:spPr>
        <p:txBody>
          <a:bodyPr>
            <a:normAutofit/>
          </a:bodyPr>
          <a:lstStyle>
            <a:lvl1pPr marL="0" indent="0">
              <a:buClr>
                <a:schemeClr val="accent2"/>
              </a:buClr>
              <a:buFontTx/>
              <a:buNone/>
              <a:defRPr sz="4400" baseline="0">
                <a:solidFill>
                  <a:schemeClr val="accent1"/>
                </a:solidFill>
                <a:latin typeface="Arial Black" panose="020B0A04020102020204" pitchFamily="34" charset="0"/>
                <a:cs typeface="Arial"/>
              </a:defRPr>
            </a:lvl1pPr>
            <a:lvl2pPr marL="742950" indent="-285750">
              <a:buClr>
                <a:schemeClr val="accent2"/>
              </a:buClr>
              <a:buFont typeface="Wingdings" charset="2"/>
              <a:buChar char="§"/>
              <a:defRPr>
                <a:latin typeface="Arial"/>
                <a:cs typeface="Arial"/>
              </a:defRPr>
            </a:lvl2pPr>
            <a:lvl3pPr marL="1143000" indent="-228600">
              <a:buClr>
                <a:schemeClr val="accent2"/>
              </a:buClr>
              <a:buFont typeface="Wingdings" charset="2"/>
              <a:buChar char="§"/>
              <a:defRPr>
                <a:latin typeface="Arial"/>
                <a:cs typeface="Arial"/>
              </a:defRPr>
            </a:lvl3pPr>
            <a:lvl4pPr marL="1600200" indent="-228600">
              <a:buClr>
                <a:schemeClr val="accent2"/>
              </a:buClr>
              <a:buFont typeface="Wingdings" charset="2"/>
              <a:buChar char="§"/>
              <a:defRPr>
                <a:latin typeface="Arial"/>
                <a:cs typeface="Arial"/>
              </a:defRPr>
            </a:lvl4pPr>
            <a:lvl5pPr marL="2057400" indent="-228600">
              <a:buClr>
                <a:schemeClr val="accent2"/>
              </a:buClr>
              <a:buFont typeface="Wingdings" charset="2"/>
              <a:buChar char="§"/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93124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-15875" y="-17463"/>
            <a:ext cx="9175750" cy="689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6050" y="869950"/>
            <a:ext cx="8851900" cy="646331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137160" rIns="22860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9225" y="1663700"/>
            <a:ext cx="8839200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4320" tIns="914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Top 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98" r:id="rId2"/>
    <p:sldLayoutId id="2147483701" r:id="rId3"/>
    <p:sldLayoutId id="2147483704" r:id="rId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algn="l" defTabSz="877888" rtl="0" eaLnBrk="1" fontAlgn="base" hangingPunct="1">
        <a:lnSpc>
          <a:spcPct val="80000"/>
        </a:lnSpc>
        <a:spcBef>
          <a:spcPct val="0"/>
        </a:spcBef>
        <a:spcAft>
          <a:spcPct val="0"/>
        </a:spcAft>
        <a:buFont typeface="Wingdings" pitchFamily="2" charset="2"/>
        <a:defRPr sz="4000">
          <a:solidFill>
            <a:schemeClr val="tx1"/>
          </a:solidFill>
          <a:latin typeface="+mn-lt"/>
          <a:ea typeface="+mn-ea"/>
          <a:cs typeface="+mn-cs"/>
        </a:defRPr>
      </a:lvl1pPr>
      <a:lvl2pPr algn="l" defTabSz="877888" rtl="0" eaLnBrk="1" fontAlgn="base" hangingPunct="1">
        <a:spcBef>
          <a:spcPct val="0"/>
        </a:spcBef>
        <a:spcAft>
          <a:spcPct val="0"/>
        </a:spcAft>
        <a:buFont typeface="Wingdings" pitchFamily="2" charset="2"/>
        <a:defRPr sz="3000">
          <a:solidFill>
            <a:schemeClr val="tx1"/>
          </a:solidFill>
          <a:latin typeface="+mn-lt"/>
        </a:defRPr>
      </a:lvl2pPr>
      <a:lvl3pPr marL="292100" indent="-288925" algn="l" defTabSz="877888" rtl="0" eaLnBrk="1" fontAlgn="base" hangingPunct="1">
        <a:spcBef>
          <a:spcPct val="0"/>
        </a:spcBef>
        <a:spcAft>
          <a:spcPct val="0"/>
        </a:spcAft>
        <a:buClr>
          <a:schemeClr val="accent3"/>
        </a:buClr>
        <a:buSzPct val="80000"/>
        <a:buFont typeface="Wingdings" pitchFamily="2" charset="2"/>
        <a:buChar char="§"/>
        <a:defRPr sz="3000">
          <a:solidFill>
            <a:schemeClr val="tx1"/>
          </a:solidFill>
          <a:latin typeface="+mn-lt"/>
        </a:defRPr>
      </a:lvl3pPr>
      <a:lvl4pPr marL="571500" indent="-292100" algn="l" defTabSz="877888" rtl="0" eaLnBrk="1" fontAlgn="base" hangingPunct="1">
        <a:spcBef>
          <a:spcPct val="0"/>
        </a:spcBef>
        <a:spcAft>
          <a:spcPct val="0"/>
        </a:spcAft>
        <a:buClr>
          <a:schemeClr val="accent3"/>
        </a:buClr>
        <a:buSzPct val="80000"/>
        <a:buFont typeface="Arial" charset="0"/>
        <a:buChar char="–"/>
        <a:defRPr sz="3000">
          <a:solidFill>
            <a:schemeClr val="tx1"/>
          </a:solidFill>
          <a:latin typeface="+mn-lt"/>
        </a:defRPr>
      </a:lvl4pPr>
      <a:lvl5pPr marL="863600" indent="-14288" algn="l" defTabSz="1082675" rtl="0" eaLnBrk="1" fontAlgn="base" hangingPunct="1">
        <a:spcBef>
          <a:spcPct val="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1136650" indent="-215900" algn="l" defTabSz="877888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3000">
          <a:solidFill>
            <a:schemeClr val="tx1"/>
          </a:solidFill>
          <a:latin typeface="+mn-lt"/>
        </a:defRPr>
      </a:lvl6pPr>
      <a:lvl7pPr marL="1593850" indent="-215900" algn="l" defTabSz="877888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3000">
          <a:solidFill>
            <a:schemeClr val="tx1"/>
          </a:solidFill>
          <a:latin typeface="+mn-lt"/>
        </a:defRPr>
      </a:lvl7pPr>
      <a:lvl8pPr marL="2051050" indent="-215900" algn="l" defTabSz="877888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3000">
          <a:solidFill>
            <a:schemeClr val="tx1"/>
          </a:solidFill>
          <a:latin typeface="+mn-lt"/>
        </a:defRPr>
      </a:lvl8pPr>
      <a:lvl9pPr marL="2508250" indent="-215900" algn="l" defTabSz="877888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3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22C36EA6-6F1D-A848-9813-5EB3ED77BB1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 Black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11/17/2015</a:t>
            </a:fld>
            <a:endParaRPr lang="en-US">
              <a:solidFill>
                <a:prstClr val="black">
                  <a:tint val="75000"/>
                </a:prstClr>
              </a:solidFill>
              <a:latin typeface="Arial Blac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 Blac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1BAFD882-663F-AD4E-8FE9-9737BC96311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 Black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14977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1F1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-15875" y="-17463"/>
            <a:ext cx="9175750" cy="689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6050" y="869950"/>
            <a:ext cx="8851900" cy="646331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137160" rIns="22860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9225" y="1663700"/>
            <a:ext cx="8839200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4320" tIns="914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Top 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85188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algn="l" defTabSz="877888" rtl="0" eaLnBrk="1" fontAlgn="base" hangingPunct="1">
        <a:lnSpc>
          <a:spcPct val="80000"/>
        </a:lnSpc>
        <a:spcBef>
          <a:spcPct val="0"/>
        </a:spcBef>
        <a:spcAft>
          <a:spcPct val="0"/>
        </a:spcAft>
        <a:buFont typeface="Wingdings" pitchFamily="2" charset="2"/>
        <a:defRPr sz="4000">
          <a:solidFill>
            <a:schemeClr val="tx1"/>
          </a:solidFill>
          <a:latin typeface="+mn-lt"/>
          <a:ea typeface="+mn-ea"/>
          <a:cs typeface="+mn-cs"/>
        </a:defRPr>
      </a:lvl1pPr>
      <a:lvl2pPr algn="l" defTabSz="877888" rtl="0" eaLnBrk="1" fontAlgn="base" hangingPunct="1">
        <a:spcBef>
          <a:spcPct val="0"/>
        </a:spcBef>
        <a:spcAft>
          <a:spcPct val="0"/>
        </a:spcAft>
        <a:buFont typeface="Wingdings" pitchFamily="2" charset="2"/>
        <a:defRPr sz="3000">
          <a:solidFill>
            <a:schemeClr val="tx1"/>
          </a:solidFill>
          <a:latin typeface="+mn-lt"/>
        </a:defRPr>
      </a:lvl2pPr>
      <a:lvl3pPr marL="292100" indent="-288925" algn="l" defTabSz="877888" rtl="0" eaLnBrk="1" fontAlgn="base" hangingPunct="1">
        <a:spcBef>
          <a:spcPct val="0"/>
        </a:spcBef>
        <a:spcAft>
          <a:spcPct val="0"/>
        </a:spcAft>
        <a:buClr>
          <a:schemeClr val="accent3"/>
        </a:buClr>
        <a:buSzPct val="80000"/>
        <a:buFont typeface="Wingdings" pitchFamily="2" charset="2"/>
        <a:buChar char="§"/>
        <a:defRPr sz="3000">
          <a:solidFill>
            <a:schemeClr val="tx1"/>
          </a:solidFill>
          <a:latin typeface="+mn-lt"/>
        </a:defRPr>
      </a:lvl3pPr>
      <a:lvl4pPr marL="571500" indent="-292100" algn="l" defTabSz="877888" rtl="0" eaLnBrk="1" fontAlgn="base" hangingPunct="1">
        <a:spcBef>
          <a:spcPct val="0"/>
        </a:spcBef>
        <a:spcAft>
          <a:spcPct val="0"/>
        </a:spcAft>
        <a:buClr>
          <a:schemeClr val="accent3"/>
        </a:buClr>
        <a:buSzPct val="80000"/>
        <a:buFont typeface="Arial" charset="0"/>
        <a:buChar char="–"/>
        <a:defRPr sz="3000">
          <a:solidFill>
            <a:schemeClr val="tx1"/>
          </a:solidFill>
          <a:latin typeface="+mn-lt"/>
        </a:defRPr>
      </a:lvl4pPr>
      <a:lvl5pPr marL="863600" indent="-14288" algn="l" defTabSz="1082675" rtl="0" eaLnBrk="1" fontAlgn="base" hangingPunct="1">
        <a:spcBef>
          <a:spcPct val="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1136650" indent="-215900" algn="l" defTabSz="877888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3000">
          <a:solidFill>
            <a:schemeClr val="tx1"/>
          </a:solidFill>
          <a:latin typeface="+mn-lt"/>
        </a:defRPr>
      </a:lvl6pPr>
      <a:lvl7pPr marL="1593850" indent="-215900" algn="l" defTabSz="877888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3000">
          <a:solidFill>
            <a:schemeClr val="tx1"/>
          </a:solidFill>
          <a:latin typeface="+mn-lt"/>
        </a:defRPr>
      </a:lvl7pPr>
      <a:lvl8pPr marL="2051050" indent="-215900" algn="l" defTabSz="877888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3000">
          <a:solidFill>
            <a:schemeClr val="tx1"/>
          </a:solidFill>
          <a:latin typeface="+mn-lt"/>
        </a:defRPr>
      </a:lvl8pPr>
      <a:lvl9pPr marL="2508250" indent="-215900" algn="l" defTabSz="877888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3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8010" y="2417199"/>
            <a:ext cx="8100927" cy="861347"/>
          </a:xfrm>
        </p:spPr>
        <p:txBody>
          <a:bodyPr>
            <a:noAutofit/>
          </a:bodyPr>
          <a:lstStyle/>
          <a:p>
            <a:r>
              <a:rPr lang="en-US" sz="6600" dirty="0" smtClean="0"/>
              <a:t>HS563: EXAM WORKSHOP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3789040"/>
            <a:ext cx="7772400" cy="866261"/>
          </a:xfrm>
        </p:spPr>
        <p:txBody>
          <a:bodyPr/>
          <a:lstStyle/>
          <a:p>
            <a:r>
              <a:rPr lang="en-US" dirty="0" smtClean="0"/>
              <a:t>Karen Hudson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18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GB" dirty="0" smtClean="0"/>
              <a:t>INFUSIONS: DRIP RATES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26343" y="3189168"/>
                <a:ext cx="8335813" cy="3192159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Aft>
                    <a:spcPts val="0"/>
                  </a:spcAft>
                </a:pPr>
                <a:endParaRPr lang="en-GB" sz="2400" dirty="0" smtClean="0"/>
              </a:p>
              <a:p>
                <a:pPr fontAlgn="auto">
                  <a:lnSpc>
                    <a:spcPct val="150000"/>
                  </a:lnSpc>
                  <a:spcAft>
                    <a:spcPts val="0"/>
                  </a:spcAft>
                </a:pPr>
                <a:endParaRPr lang="en-GB" sz="2000" dirty="0"/>
              </a:p>
              <a:p>
                <a:pPr fontAlgn="auto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GB" sz="2000" b="1" dirty="0"/>
                  <a:t>Multiply </a:t>
                </a:r>
                <a:r>
                  <a:rPr lang="en-GB" sz="2000" b="1" dirty="0" smtClean="0"/>
                  <a:t>			Cancel Down</a:t>
                </a:r>
                <a:r>
                  <a:rPr lang="en-GB" sz="2000" dirty="0" smtClean="0"/>
                  <a:t>	    </a:t>
                </a:r>
                <a:r>
                  <a:rPr lang="en-GB" sz="2000" b="1" dirty="0" smtClean="0"/>
                  <a:t>    Solve</a:t>
                </a:r>
              </a:p>
              <a:p>
                <a:pPr fontAlgn="auto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GB" sz="1600" dirty="0" smtClean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42 x 300</a:t>
                </a:r>
                <a:r>
                  <a:rPr lang="en-GB" sz="2000" dirty="0" smtClean="0">
                    <a:ea typeface="Cambria Math" panose="02040503050406030204" pitchFamily="18" charset="0"/>
                  </a:rPr>
                  <a:t>	</a:t>
                </a:r>
                <a:r>
                  <a:rPr lang="en-GB" sz="1600" dirty="0" smtClean="0">
                    <a:ea typeface="Cambria Math" panose="02040503050406030204" pitchFamily="18" charset="0"/>
                  </a:rPr>
                  <a:t>= 12,600</a:t>
                </a:r>
                <a:r>
                  <a:rPr lang="en-GB" sz="2000" dirty="0" smtClean="0">
                    <a:ea typeface="Cambria Math" panose="02040503050406030204" pitchFamily="18" charset="0"/>
                  </a:rPr>
                  <a:t>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 smtClean="0">
                            <a:solidFill>
                              <a:srgbClr val="A9006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12,600</m:t>
                        </m:r>
                      </m:num>
                      <m:den>
                        <m:r>
                          <a:rPr lang="en-GB" sz="2000" smtClean="0">
                            <a:solidFill>
                              <a:schemeClr val="accent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20</m:t>
                        </m:r>
                        <m:r>
                          <a:rPr lang="en-GB" sz="2000" i="1">
                            <a:solidFill>
                              <a:srgbClr val="A9006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GB" sz="2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smtClean="0">
                            <a:latin typeface="Cambria Math"/>
                            <a:ea typeface="Cambria Math" panose="02040503050406030204" pitchFamily="18" charset="0"/>
                          </a:rPr>
                          <m:t>6,300</m:t>
                        </m:r>
                      </m:num>
                      <m:den>
                        <m:r>
                          <a:rPr lang="en-GB" sz="2000" smtClean="0">
                            <a:latin typeface="Cambria Math"/>
                            <a:ea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GB" sz="2000" i="1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2000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0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smtClean="0">
                            <a:latin typeface="Cambria Math"/>
                            <a:ea typeface="Cambria Math" panose="02040503050406030204" pitchFamily="18" charset="0"/>
                          </a:rPr>
                          <m:t>630</m:t>
                        </m:r>
                      </m:num>
                      <m:den>
                        <m:r>
                          <a:rPr lang="en-GB" sz="2000" smtClean="0">
                            <a:latin typeface="Cambria Math"/>
                            <a:ea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GB" sz="2000" i="1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000" dirty="0" smtClean="0"/>
                  <a:t>	</a:t>
                </a:r>
                <a:r>
                  <a:rPr lang="en-GB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630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en-GB" sz="2000" i="1" smtClean="0">
                        <a:latin typeface="Cambria Math"/>
                        <a:ea typeface="Cambria Math"/>
                      </a:rPr>
                      <m:t>1=630</m:t>
                    </m:r>
                  </m:oMath>
                </a14:m>
                <a:endParaRPr lang="en-GB" sz="2000" dirty="0" smtClean="0">
                  <a:latin typeface="Cambria Math" panose="02040503050406030204" pitchFamily="18" charset="0"/>
                  <a:ea typeface="Cambria Math"/>
                </a:endParaRPr>
              </a:p>
              <a:p>
                <a:pPr fontAlgn="auto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GB" sz="1600" dirty="0" smtClean="0"/>
                  <a:t>(42 x 100 = 4,200 – then use repeated addition!)</a:t>
                </a:r>
                <a:r>
                  <a:rPr lang="en-GB" sz="2000" dirty="0" smtClean="0"/>
                  <a:t>		</a:t>
                </a:r>
              </a:p>
              <a:p>
                <a:pPr fontAlgn="auto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GB" sz="2000" dirty="0" smtClean="0"/>
                  <a:t>The answer is therefore </a:t>
                </a:r>
                <a:r>
                  <a:rPr lang="en-GB" sz="2000" b="1" dirty="0" smtClean="0"/>
                  <a:t>630ml.</a:t>
                </a:r>
                <a:endParaRPr lang="en-GB" sz="2000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343" y="3189168"/>
                <a:ext cx="8335813" cy="3192159"/>
              </a:xfrm>
              <a:prstGeom prst="rect">
                <a:avLst/>
              </a:prstGeom>
              <a:blipFill rotWithShape="1">
                <a:blip r:embed="rId2"/>
                <a:stretch>
                  <a:fillRect l="-658" b="-41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38114" y="1215239"/>
                <a:ext cx="6624736" cy="55874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 smtClean="0">
                    <a:solidFill>
                      <a:srgbClr val="A9006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Volume </a:t>
                </a:r>
                <a:r>
                  <a:rPr lang="en-GB" dirty="0" smtClean="0">
                    <a:solidFill>
                      <a:srgbClr val="4D4F5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GB" i="1" dirty="0" smtClean="0">
                    <a:solidFill>
                      <a:srgbClr val="4D4F5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mls</a:t>
                </a:r>
                <a:r>
                  <a:rPr lang="en-GB" dirty="0" smtClean="0">
                    <a:solidFill>
                      <a:srgbClr val="4D4F5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en-GB" i="1" dirty="0" smtClean="0">
                    <a:solidFill>
                      <a:srgbClr val="4D4F5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dirty="0" smtClean="0">
                    <a:solidFill>
                      <a:srgbClr val="4D4F5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800" i="1">
                            <a:solidFill>
                              <a:srgbClr val="4D4F5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1800" i="1">
                            <a:solidFill>
                              <a:srgbClr val="4D4F5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Drip</m:t>
                        </m:r>
                        <m:r>
                          <a:rPr lang="en-GB" sz="1800" i="1">
                            <a:solidFill>
                              <a:srgbClr val="4D4F5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GB" sz="1800" i="1">
                            <a:solidFill>
                              <a:srgbClr val="4D4F5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𝐑</m:t>
                        </m:r>
                        <m:r>
                          <m:rPr>
                            <m:sty m:val="p"/>
                          </m:rPr>
                          <a:rPr lang="en-GB" sz="1800" i="1">
                            <a:solidFill>
                              <a:srgbClr val="4D4F5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ate</m:t>
                        </m:r>
                        <m:r>
                          <a:rPr lang="en-GB" sz="1800" i="1">
                            <a:solidFill>
                              <a:srgbClr val="4D4F5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GB" sz="1800" i="1">
                                <a:solidFill>
                                  <a:srgbClr val="4D4F53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800" i="1">
                                <a:solidFill>
                                  <a:srgbClr val="4D4F5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GB" sz="1800" i="1">
                                <a:solidFill>
                                  <a:srgbClr val="4D4F5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GB" sz="1800" i="1">
                                <a:solidFill>
                                  <a:srgbClr val="4D4F5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GB" sz="1800" i="1">
                                <a:solidFill>
                                  <a:srgbClr val="4D4F5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GB" sz="1800" i="1">
                                <a:solidFill>
                                  <a:srgbClr val="4D4F5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GB" sz="1800" i="1">
                                <a:solidFill>
                                  <a:srgbClr val="4D4F5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</m:e>
                        </m:d>
                        <m:r>
                          <a:rPr lang="en-GB" sz="1800" i="1">
                            <a:solidFill>
                              <a:srgbClr val="4D4F5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 </m:t>
                        </m:r>
                        <m:r>
                          <a:rPr lang="en-GB" sz="1800" i="1">
                            <a:solidFill>
                              <a:srgbClr val="4D4F5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𝐓</m:t>
                        </m:r>
                        <m:r>
                          <m:rPr>
                            <m:sty m:val="p"/>
                          </m:rPr>
                          <a:rPr lang="en-GB" sz="1800" i="1">
                            <a:solidFill>
                              <a:srgbClr val="4D4F5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ime</m:t>
                        </m:r>
                        <m:r>
                          <a:rPr lang="en-GB" sz="1800" i="1">
                            <a:solidFill>
                              <a:srgbClr val="4D4F5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(</m:t>
                        </m:r>
                        <m:r>
                          <a:rPr lang="en-GB" sz="1800" i="1">
                            <a:solidFill>
                              <a:srgbClr val="4D4F5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𝑚𝑖𝑛𝑠</m:t>
                        </m:r>
                        <m:r>
                          <a:rPr lang="en-GB" sz="1800" i="1">
                            <a:solidFill>
                              <a:srgbClr val="4D4F5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GB" sz="1800" i="1">
                            <a:solidFill>
                              <a:srgbClr val="4D4F5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𝐃</m:t>
                        </m:r>
                        <m:r>
                          <m:rPr>
                            <m:sty m:val="p"/>
                          </m:rPr>
                          <a:rPr lang="en-GB" sz="1800" i="1">
                            <a:solidFill>
                              <a:srgbClr val="4D4F5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rop</m:t>
                        </m:r>
                        <m:r>
                          <a:rPr lang="en-GB" sz="1800" i="1">
                            <a:solidFill>
                              <a:srgbClr val="4D4F5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GB" sz="1800" i="1">
                            <a:solidFill>
                              <a:srgbClr val="4D4F5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𝐅</m:t>
                        </m:r>
                        <m:r>
                          <m:rPr>
                            <m:sty m:val="p"/>
                          </m:rPr>
                          <a:rPr lang="en-GB" sz="1800" i="1">
                            <a:solidFill>
                              <a:srgbClr val="4D4F5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actor</m:t>
                        </m:r>
                        <m:r>
                          <a:rPr lang="en-GB" sz="1800" i="1">
                            <a:solidFill>
                              <a:srgbClr val="4D4F5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(</m:t>
                        </m:r>
                        <m:r>
                          <m:rPr>
                            <m:nor/>
                          </m:rPr>
                          <a:rPr lang="en-GB" sz="1800" i="1">
                            <a:solidFill>
                              <a:srgbClr val="4D4F5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drops</m:t>
                        </m:r>
                        <m:r>
                          <m:rPr>
                            <m:nor/>
                          </m:rPr>
                          <a:rPr lang="en-GB" sz="1800" i="1">
                            <a:solidFill>
                              <a:srgbClr val="4D4F5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en-GB" sz="1800" i="1">
                            <a:solidFill>
                              <a:srgbClr val="4D4F5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ml</m:t>
                        </m:r>
                        <m:r>
                          <a:rPr lang="en-GB" sz="1800" i="1">
                            <a:solidFill>
                              <a:srgbClr val="4D4F5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GB" sz="1800" i="1" dirty="0">
                  <a:solidFill>
                    <a:srgbClr val="4D4F53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114" y="1215239"/>
                <a:ext cx="6624736" cy="558743"/>
              </a:xfrm>
              <a:prstGeom prst="rect">
                <a:avLst/>
              </a:prstGeom>
              <a:blipFill rotWithShape="1">
                <a:blip r:embed="rId3"/>
                <a:stretch>
                  <a:fillRect b="-7447"/>
                </a:stretch>
              </a:blipFill>
              <a:ln w="12700">
                <a:solidFill>
                  <a:schemeClr val="tx1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81781" y="1988840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 smtClean="0">
                <a:solidFill>
                  <a:srgbClr val="4D4F53"/>
                </a:solidFill>
              </a:rPr>
              <a:t>Worked Example: </a:t>
            </a:r>
            <a:r>
              <a:rPr lang="en-GB" dirty="0" smtClean="0">
                <a:solidFill>
                  <a:srgbClr val="4D4F53"/>
                </a:solidFill>
              </a:rPr>
              <a:t>A patient is receiving an infusion via a giving set delivering 20 drops/ml. The infusion is dripping at a rate of 42 drops per minute. How much fluid should have infused after 5 hours?</a:t>
            </a:r>
            <a:endParaRPr lang="en-GB" dirty="0">
              <a:solidFill>
                <a:srgbClr val="4D4F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38114" y="3501008"/>
                <a:ext cx="6624736" cy="55874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 smtClean="0">
                    <a:solidFill>
                      <a:srgbClr val="A9006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Volume </a:t>
                </a:r>
                <a:r>
                  <a:rPr lang="en-GB" dirty="0" smtClean="0">
                    <a:solidFill>
                      <a:srgbClr val="4D4F5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GB" i="1" dirty="0" smtClean="0">
                    <a:solidFill>
                      <a:srgbClr val="4D4F5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mls</a:t>
                </a:r>
                <a:r>
                  <a:rPr lang="en-GB" dirty="0" smtClean="0">
                    <a:solidFill>
                      <a:srgbClr val="4D4F5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en-GB" i="1" dirty="0" smtClean="0">
                    <a:solidFill>
                      <a:srgbClr val="4D4F5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dirty="0" smtClean="0">
                    <a:solidFill>
                      <a:srgbClr val="4D4F5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800" i="1" smtClean="0">
                            <a:solidFill>
                              <a:srgbClr val="4D4F5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b="1" i="1" smtClean="0">
                            <a:solidFill>
                              <a:srgbClr val="A9006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𝟒𝟐</m:t>
                        </m:r>
                        <m:r>
                          <a:rPr lang="en-GB" sz="1800" i="1" smtClean="0">
                            <a:solidFill>
                              <a:srgbClr val="A9006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GB" sz="1800" i="1" smtClean="0">
                                <a:solidFill>
                                  <a:srgbClr val="4D4F53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800" i="1" smtClean="0">
                                <a:solidFill>
                                  <a:srgbClr val="4D4F53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GB" sz="1800" i="1" smtClean="0">
                                <a:solidFill>
                                  <a:srgbClr val="4D4F53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GB" sz="1800" i="1" smtClean="0">
                                <a:solidFill>
                                  <a:srgbClr val="4D4F53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GB" sz="1800" i="1" smtClean="0">
                                <a:solidFill>
                                  <a:srgbClr val="4D4F53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GB" sz="1800" i="1" smtClean="0">
                                <a:solidFill>
                                  <a:srgbClr val="4D4F53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GB" sz="1800" i="1" smtClean="0">
                                <a:solidFill>
                                  <a:srgbClr val="4D4F53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.</m:t>
                            </m:r>
                          </m:e>
                        </m:d>
                        <m:r>
                          <a:rPr lang="en-GB" sz="1800" i="1">
                            <a:solidFill>
                              <a:srgbClr val="4D4F5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GB" sz="1800" b="1" i="1" smtClean="0">
                            <a:solidFill>
                              <a:srgbClr val="4D4F5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GB" sz="1800" b="1" i="1" smtClean="0">
                            <a:solidFill>
                              <a:srgbClr val="A9006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𝟑𝟎𝟎</m:t>
                        </m:r>
                        <m:r>
                          <a:rPr lang="en-GB" sz="1800" b="1" i="1" smtClean="0">
                            <a:solidFill>
                              <a:srgbClr val="A9006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GB" sz="1800">
                            <a:solidFill>
                              <a:srgbClr val="4D4F5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GB" sz="1800" i="1">
                            <a:solidFill>
                              <a:srgbClr val="4D4F5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𝑚𝑖𝑛𝑠</m:t>
                        </m:r>
                        <m:r>
                          <a:rPr lang="en-GB" sz="1800">
                            <a:solidFill>
                              <a:srgbClr val="4D4F5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GB" sz="1800" b="1" i="1" smtClean="0">
                            <a:solidFill>
                              <a:srgbClr val="A9006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𝟐𝟎</m:t>
                        </m:r>
                        <m:r>
                          <a:rPr lang="en-GB" sz="1800">
                            <a:solidFill>
                              <a:srgbClr val="A9006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GB" sz="1800" i="1" smtClean="0">
                            <a:solidFill>
                              <a:srgbClr val="4D4F5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drops</m:t>
                        </m:r>
                        <m:r>
                          <m:rPr>
                            <m:nor/>
                          </m:rPr>
                          <a:rPr lang="en-GB" sz="1800" i="1" smtClean="0">
                            <a:solidFill>
                              <a:srgbClr val="4D4F5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en-GB" sz="1800" i="1" smtClean="0">
                            <a:solidFill>
                              <a:srgbClr val="4D4F5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ml</m:t>
                        </m:r>
                        <m:r>
                          <a:rPr lang="en-GB" sz="1800">
                            <a:solidFill>
                              <a:srgbClr val="4D4F5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GB" sz="1800" i="1" dirty="0">
                  <a:solidFill>
                    <a:srgbClr val="4D4F53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114" y="3501008"/>
                <a:ext cx="6624736" cy="558743"/>
              </a:xfrm>
              <a:prstGeom prst="rect">
                <a:avLst/>
              </a:prstGeom>
              <a:blipFill rotWithShape="1">
                <a:blip r:embed="rId4"/>
                <a:stretch>
                  <a:fillRect b="-7447"/>
                </a:stretch>
              </a:blipFill>
              <a:ln w="12700">
                <a:solidFill>
                  <a:schemeClr val="tx1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10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7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GB" dirty="0" smtClean="0"/>
              <a:t>INFUSIONS: DRIP RATES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924944"/>
            <a:ext cx="2924584" cy="292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32100" y="3068960"/>
            <a:ext cx="5144031" cy="3215973"/>
          </a:xfrm>
        </p:spPr>
        <p:txBody>
          <a:bodyPr>
            <a:normAutofit fontScale="77500" lnSpcReduction="20000"/>
          </a:bodyPr>
          <a:lstStyle/>
          <a:p>
            <a:endParaRPr lang="en-GB" dirty="0"/>
          </a:p>
          <a:p>
            <a:r>
              <a:rPr lang="en-GB" dirty="0" smtClean="0"/>
              <a:t>When inserting your TIME into your formula, remember:</a:t>
            </a:r>
          </a:p>
          <a:p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ml/</a:t>
            </a:r>
            <a:r>
              <a:rPr lang="en-GB" dirty="0" err="1" smtClean="0"/>
              <a:t>hr</a:t>
            </a:r>
            <a:r>
              <a:rPr lang="en-GB" dirty="0" smtClean="0"/>
              <a:t> – work in HOURS</a:t>
            </a:r>
          </a:p>
          <a:p>
            <a:endParaRPr lang="en-GB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drops/min – work in MINUTES </a:t>
            </a:r>
            <a:endParaRPr lang="en-GB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86" y="1268760"/>
            <a:ext cx="8038115" cy="1451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0912" y="4871071"/>
            <a:ext cx="115212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4D4F53"/>
                </a:solidFill>
              </a:rPr>
              <a:t>ml/</a:t>
            </a:r>
            <a:r>
              <a:rPr lang="en-GB" sz="2000" b="1" dirty="0" err="1" smtClean="0">
                <a:solidFill>
                  <a:srgbClr val="4D4F53"/>
                </a:solidFill>
              </a:rPr>
              <a:t>hr</a:t>
            </a:r>
            <a:r>
              <a:rPr lang="en-GB" sz="2000" b="1" dirty="0" smtClean="0">
                <a:solidFill>
                  <a:srgbClr val="4D4F53"/>
                </a:solidFill>
              </a:rPr>
              <a:t>?</a:t>
            </a:r>
            <a:endParaRPr lang="en-GB" sz="2000" b="1" dirty="0">
              <a:solidFill>
                <a:srgbClr val="4D4F53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7006880" y="3429001"/>
            <a:ext cx="877488" cy="960417"/>
          </a:xfrm>
          <a:prstGeom prst="straightConnector1">
            <a:avLst/>
          </a:prstGeom>
          <a:ln w="635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156176" y="4389418"/>
            <a:ext cx="886228" cy="481653"/>
          </a:xfrm>
          <a:prstGeom prst="straightConnector1">
            <a:avLst/>
          </a:prstGeom>
          <a:ln w="635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228184" y="3541269"/>
            <a:ext cx="171432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4D4F53"/>
                </a:solidFill>
              </a:rPr>
              <a:t>d</a:t>
            </a:r>
            <a:r>
              <a:rPr lang="en-GB" sz="2000" b="1" dirty="0" smtClean="0">
                <a:solidFill>
                  <a:srgbClr val="4D4F53"/>
                </a:solidFill>
              </a:rPr>
              <a:t>rops/min?</a:t>
            </a:r>
            <a:endParaRPr lang="en-GB" sz="2000" b="1" dirty="0">
              <a:solidFill>
                <a:srgbClr val="4D4F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27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1950" lvl="1" indent="-358775">
              <a:buNone/>
            </a:pPr>
            <a:r>
              <a:rPr lang="en-GB" sz="2800" dirty="0" smtClean="0"/>
              <a:t>1) To </a:t>
            </a:r>
            <a:r>
              <a:rPr lang="en-GB" sz="2800" dirty="0"/>
              <a:t>explore the numeracy skills for drug administration in a </a:t>
            </a:r>
            <a:r>
              <a:rPr lang="en-GB" sz="2800" dirty="0" smtClean="0"/>
              <a:t>guided, simulated practical </a:t>
            </a:r>
            <a:r>
              <a:rPr lang="en-GB" sz="2800" dirty="0"/>
              <a:t>context including:</a:t>
            </a:r>
          </a:p>
          <a:p>
            <a:pPr lvl="2">
              <a:spcBef>
                <a:spcPts val="1200"/>
              </a:spcBef>
            </a:pPr>
            <a:r>
              <a:rPr lang="en-GB" sz="2400" dirty="0" smtClean="0"/>
              <a:t>Applying </a:t>
            </a:r>
            <a:r>
              <a:rPr lang="en-GB" sz="2400" i="1" dirty="0" smtClean="0"/>
              <a:t>either </a:t>
            </a:r>
            <a:r>
              <a:rPr lang="en-GB" sz="2400" dirty="0" smtClean="0"/>
              <a:t>the standard nursing formula </a:t>
            </a:r>
            <a:r>
              <a:rPr lang="en-GB" sz="2400" i="1" dirty="0" smtClean="0"/>
              <a:t>or</a:t>
            </a:r>
            <a:r>
              <a:rPr lang="en-GB" sz="2400" dirty="0" smtClean="0"/>
              <a:t> valid alternative strategies to calculate medication doses relating to:</a:t>
            </a:r>
          </a:p>
          <a:p>
            <a:pPr lvl="3">
              <a:spcBef>
                <a:spcPts val="1200"/>
              </a:spcBef>
            </a:pPr>
            <a:r>
              <a:rPr lang="en-GB" sz="2400" dirty="0" smtClean="0"/>
              <a:t>Tablets &amp; capsules, liquid medicines and injections</a:t>
            </a:r>
          </a:p>
          <a:p>
            <a:pPr lvl="3">
              <a:spcBef>
                <a:spcPts val="1200"/>
              </a:spcBef>
            </a:pPr>
            <a:r>
              <a:rPr lang="en-GB" sz="2400" dirty="0" smtClean="0"/>
              <a:t> IV </a:t>
            </a:r>
            <a:r>
              <a:rPr lang="en-GB" sz="2400" dirty="0" smtClean="0"/>
              <a:t>infusions (flow and drip rates)</a:t>
            </a:r>
            <a:endParaRPr lang="en-GB" sz="2400" dirty="0" smtClean="0"/>
          </a:p>
          <a:p>
            <a:pPr lvl="3">
              <a:spcBef>
                <a:spcPts val="1200"/>
              </a:spcBef>
            </a:pPr>
            <a:r>
              <a:rPr lang="en-GB" sz="2400" dirty="0" smtClean="0"/>
              <a:t>SI Unit Conversions</a:t>
            </a:r>
          </a:p>
          <a:p>
            <a:pPr marL="447675" lvl="2" indent="-444500">
              <a:spcBef>
                <a:spcPts val="1200"/>
              </a:spcBef>
              <a:buNone/>
            </a:pPr>
            <a:r>
              <a:rPr lang="en-GB" sz="2800" dirty="0" smtClean="0"/>
              <a:t>2) To offer targeted additional support for underpinning numeracy skills.</a:t>
            </a:r>
          </a:p>
          <a:p>
            <a:pPr lvl="2"/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GB" dirty="0" smtClean="0"/>
              <a:t>LEARNING OUTCOMES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968552"/>
          </a:xfrm>
        </p:spPr>
        <p:txBody>
          <a:bodyPr>
            <a:normAutofit/>
          </a:bodyPr>
          <a:lstStyle/>
          <a:p>
            <a:r>
              <a:rPr lang="en-GB" sz="2800" dirty="0" smtClean="0"/>
              <a:t>This is a 100-mark exam</a:t>
            </a:r>
          </a:p>
          <a:p>
            <a:r>
              <a:rPr lang="en-GB" sz="2800" dirty="0" smtClean="0"/>
              <a:t>You need to score 40% to pass</a:t>
            </a:r>
          </a:p>
          <a:p>
            <a:r>
              <a:rPr lang="en-GB" sz="2800" dirty="0" smtClean="0"/>
              <a:t>Medicines management accounts for 18 marks</a:t>
            </a:r>
          </a:p>
          <a:p>
            <a:r>
              <a:rPr lang="en-GB" sz="2800" dirty="0" smtClean="0"/>
              <a:t>The medicines </a:t>
            </a:r>
            <a:r>
              <a:rPr lang="en-GB" sz="2800" dirty="0"/>
              <a:t>m</a:t>
            </a:r>
            <a:r>
              <a:rPr lang="en-GB" sz="2800" dirty="0" smtClean="0"/>
              <a:t>anagement section is not </a:t>
            </a:r>
            <a:r>
              <a:rPr lang="en-GB" sz="2800" dirty="0" smtClean="0"/>
              <a:t>weighted</a:t>
            </a:r>
          </a:p>
          <a:p>
            <a:r>
              <a:rPr lang="en-GB" sz="2800" dirty="0" smtClean="0"/>
              <a:t>UNITS must be correct</a:t>
            </a:r>
            <a:endParaRPr lang="en-GB" sz="2800" dirty="0" smtClean="0"/>
          </a:p>
          <a:p>
            <a:r>
              <a:rPr lang="en-GB" sz="2800" dirty="0" smtClean="0"/>
              <a:t>You may use a calculator</a:t>
            </a:r>
          </a:p>
          <a:p>
            <a:endParaRPr lang="en-GB" sz="2800" dirty="0"/>
          </a:p>
          <a:p>
            <a:r>
              <a:rPr lang="en-GB" sz="2800" dirty="0" smtClean="0"/>
              <a:t>Any other questions?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GB" dirty="0" smtClean="0"/>
              <a:t>HS563: EXAM	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17032"/>
            <a:ext cx="3156949" cy="2086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984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700373"/>
            <a:ext cx="2597274" cy="172459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268759"/>
            <a:ext cx="8229600" cy="515620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SI Unit Conversions</a:t>
            </a:r>
          </a:p>
          <a:p>
            <a:r>
              <a:rPr lang="en-GB" dirty="0" smtClean="0"/>
              <a:t>Tablets &amp; capsules, liquid medicines and injections</a:t>
            </a:r>
          </a:p>
          <a:p>
            <a:r>
              <a:rPr lang="en-GB" dirty="0" smtClean="0"/>
              <a:t>Dosages by body weight</a:t>
            </a:r>
          </a:p>
          <a:p>
            <a:r>
              <a:rPr lang="en-GB" dirty="0" smtClean="0"/>
              <a:t>Divided doses by body weight</a:t>
            </a:r>
          </a:p>
          <a:p>
            <a:r>
              <a:rPr lang="en-GB" dirty="0" smtClean="0"/>
              <a:t>IV infusions – flow rates and drip rates</a:t>
            </a:r>
          </a:p>
          <a:p>
            <a:r>
              <a:rPr lang="en-GB" dirty="0" smtClean="0"/>
              <a:t>Unit, sub-unit and multiple unit doses</a:t>
            </a:r>
          </a:p>
          <a:p>
            <a:r>
              <a:rPr lang="en-GB" dirty="0" smtClean="0"/>
              <a:t>Embedded </a:t>
            </a:r>
            <a:r>
              <a:rPr lang="en-GB" dirty="0" smtClean="0"/>
              <a:t>conversions</a:t>
            </a:r>
          </a:p>
          <a:p>
            <a:r>
              <a:rPr lang="en-GB" dirty="0" smtClean="0"/>
              <a:t>Complex calculations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GB" dirty="0" smtClean="0"/>
              <a:t>MEDICINES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624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92100" lvl="2" indent="-288925">
              <a:spcBef>
                <a:spcPts val="1200"/>
              </a:spcBef>
            </a:pPr>
            <a:r>
              <a:rPr lang="en-GB" dirty="0"/>
              <a:t>A drug chart shows that a patient requires 50mg/kg daily of chloramphenicol in four divided doses</a:t>
            </a:r>
            <a:r>
              <a:rPr lang="en-GB" dirty="0" smtClean="0"/>
              <a:t>.</a:t>
            </a:r>
          </a:p>
          <a:p>
            <a:pPr marL="292100" lvl="2" indent="-288925">
              <a:spcBef>
                <a:spcPts val="1200"/>
              </a:spcBef>
            </a:pPr>
            <a:r>
              <a:rPr lang="en-GB" dirty="0" smtClean="0"/>
              <a:t>The </a:t>
            </a:r>
            <a:r>
              <a:rPr lang="en-GB" dirty="0"/>
              <a:t>patient weighs </a:t>
            </a:r>
            <a:r>
              <a:rPr lang="en-GB" dirty="0" smtClean="0"/>
              <a:t>40kgs </a:t>
            </a:r>
            <a:r>
              <a:rPr lang="en-GB" dirty="0"/>
              <a:t>and the capsules available are 250mg</a:t>
            </a:r>
            <a:r>
              <a:rPr lang="en-GB" dirty="0" smtClean="0"/>
              <a:t>.</a:t>
            </a:r>
          </a:p>
          <a:p>
            <a:pPr marL="292100" lvl="2" indent="-288925">
              <a:spcBef>
                <a:spcPts val="1200"/>
              </a:spcBef>
            </a:pPr>
            <a:r>
              <a:rPr lang="en-GB" dirty="0" smtClean="0"/>
              <a:t>How </a:t>
            </a:r>
            <a:r>
              <a:rPr lang="en-GB" dirty="0"/>
              <a:t>many capsules would you </a:t>
            </a:r>
            <a:r>
              <a:rPr lang="en-GB" dirty="0" smtClean="0"/>
              <a:t>administer </a:t>
            </a:r>
            <a:r>
              <a:rPr lang="en-GB" dirty="0"/>
              <a:t>for each dose</a:t>
            </a:r>
            <a:r>
              <a:rPr lang="en-GB" dirty="0" smtClean="0"/>
              <a:t>?</a:t>
            </a:r>
            <a:endParaRPr lang="en-GB" dirty="0"/>
          </a:p>
          <a:p>
            <a:pPr marL="292100" lvl="2" indent="-288925">
              <a:spcBef>
                <a:spcPts val="1200"/>
              </a:spcBef>
            </a:pPr>
            <a:endParaRPr lang="en-GB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DIVIDED </a:t>
            </a:r>
            <a:r>
              <a:rPr lang="en-GB" dirty="0" smtClean="0"/>
              <a:t>DOSES/BODY WEIGHT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3" r="19294"/>
          <a:stretch/>
        </p:blipFill>
        <p:spPr bwMode="auto">
          <a:xfrm>
            <a:off x="1979712" y="3821844"/>
            <a:ext cx="2609800" cy="246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357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56584"/>
          </a:xfrm>
        </p:spPr>
        <p:txBody>
          <a:bodyPr>
            <a:normAutofit fontScale="25000" lnSpcReduction="20000"/>
          </a:bodyPr>
          <a:lstStyle/>
          <a:p>
            <a:r>
              <a:rPr lang="en-GB" sz="5600" b="1" dirty="0" smtClean="0"/>
              <a:t>Step 1	     Work out the total daily dosage</a:t>
            </a:r>
            <a:endParaRPr lang="en-GB" sz="5600" dirty="0" smtClean="0"/>
          </a:p>
          <a:p>
            <a:endParaRPr lang="en-GB" sz="5600" b="1" dirty="0"/>
          </a:p>
          <a:p>
            <a:r>
              <a:rPr lang="en-GB" sz="5600" dirty="0" smtClean="0"/>
              <a:t>50mg x 40 = 2,000mg</a:t>
            </a:r>
          </a:p>
          <a:p>
            <a:endParaRPr lang="en-GB" sz="5600" dirty="0"/>
          </a:p>
          <a:p>
            <a:r>
              <a:rPr lang="en-GB" sz="5600" b="1" dirty="0" smtClean="0"/>
              <a:t>Step 2	     Work out the amount for each dose</a:t>
            </a:r>
          </a:p>
          <a:p>
            <a:r>
              <a:rPr lang="en-GB" sz="5600" b="1" dirty="0"/>
              <a:t>	</a:t>
            </a:r>
            <a:r>
              <a:rPr lang="en-GB" sz="5600" b="1" dirty="0" smtClean="0"/>
              <a:t>	     (4 divided doses)</a:t>
            </a:r>
          </a:p>
          <a:p>
            <a:endParaRPr lang="en-GB" sz="5600" b="1" dirty="0" smtClean="0"/>
          </a:p>
          <a:p>
            <a:endParaRPr lang="en-GB" sz="5600" b="1" dirty="0"/>
          </a:p>
          <a:p>
            <a:r>
              <a:rPr lang="en-GB" sz="5600" dirty="0" smtClean="0"/>
              <a:t>2,000 mg ÷ </a:t>
            </a:r>
            <a:r>
              <a:rPr lang="en-GB" sz="5600" dirty="0"/>
              <a:t>4</a:t>
            </a:r>
            <a:r>
              <a:rPr lang="en-GB" sz="5600" dirty="0" smtClean="0"/>
              <a:t> = 500 mg per dose</a:t>
            </a:r>
          </a:p>
          <a:p>
            <a:endParaRPr lang="en-GB" sz="5600" dirty="0"/>
          </a:p>
          <a:p>
            <a:r>
              <a:rPr lang="en-GB" sz="5600" b="1" dirty="0" smtClean="0"/>
              <a:t>Step 3	</a:t>
            </a:r>
            <a:r>
              <a:rPr lang="en-GB" sz="5600" dirty="0"/>
              <a:t> </a:t>
            </a:r>
            <a:r>
              <a:rPr lang="en-GB" sz="5600" dirty="0" smtClean="0"/>
              <a:t>    </a:t>
            </a:r>
            <a:r>
              <a:rPr lang="en-GB" sz="5600" b="1" dirty="0" smtClean="0"/>
              <a:t>Work out the number of capsules  for each dose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sz="5600" u="sng" dirty="0" smtClean="0"/>
          </a:p>
          <a:p>
            <a:endParaRPr lang="en-GB" sz="5600" dirty="0" smtClean="0"/>
          </a:p>
          <a:p>
            <a:endParaRPr lang="en-GB" sz="5600" u="sng" dirty="0" smtClean="0"/>
          </a:p>
          <a:p>
            <a:endParaRPr lang="en-GB" sz="5600" u="sng" dirty="0" smtClean="0"/>
          </a:p>
          <a:p>
            <a:endParaRPr lang="en-GB" sz="5600" u="sng" dirty="0"/>
          </a:p>
          <a:p>
            <a:endParaRPr lang="en-GB" sz="5600" u="sng" dirty="0" smtClean="0"/>
          </a:p>
          <a:p>
            <a:endParaRPr lang="en-GB" sz="5600" u="sng" dirty="0" smtClean="0"/>
          </a:p>
          <a:p>
            <a:r>
              <a:rPr lang="en-GB" sz="5600" u="sng" dirty="0" smtClean="0"/>
              <a:t>500</a:t>
            </a:r>
            <a:r>
              <a:rPr lang="en-GB" sz="5600" dirty="0" smtClean="0"/>
              <a:t>     x 	 </a:t>
            </a:r>
            <a:r>
              <a:rPr lang="en-GB" sz="5600" u="sng" dirty="0" smtClean="0"/>
              <a:t>1 </a:t>
            </a:r>
            <a:r>
              <a:rPr lang="en-GB" sz="5600" dirty="0" smtClean="0"/>
              <a:t>		=	</a:t>
            </a:r>
            <a:r>
              <a:rPr lang="en-GB" sz="5600" u="sng" dirty="0"/>
              <a:t>2</a:t>
            </a:r>
            <a:r>
              <a:rPr lang="en-GB" sz="5600" dirty="0" smtClean="0"/>
              <a:t>   x  </a:t>
            </a:r>
            <a:r>
              <a:rPr lang="en-GB" sz="5600" u="sng" dirty="0" smtClean="0"/>
              <a:t>1</a:t>
            </a:r>
            <a:r>
              <a:rPr lang="en-GB" sz="5600" dirty="0" smtClean="0"/>
              <a:t>	= </a:t>
            </a:r>
            <a:r>
              <a:rPr lang="en-GB" sz="5600" b="1" dirty="0"/>
              <a:t>2</a:t>
            </a:r>
            <a:r>
              <a:rPr lang="en-GB" sz="5600" b="1" dirty="0" smtClean="0"/>
              <a:t> capsules</a:t>
            </a:r>
          </a:p>
          <a:p>
            <a:r>
              <a:rPr lang="en-GB" sz="5600" dirty="0" smtClean="0"/>
              <a:t>250	  	 1			1       1</a:t>
            </a:r>
            <a:endParaRPr lang="en-GB" sz="5600" dirty="0"/>
          </a:p>
          <a:p>
            <a:endParaRPr lang="en-GB" sz="5600" dirty="0" smtClean="0"/>
          </a:p>
          <a:p>
            <a:r>
              <a:rPr lang="en-GB" sz="5600" b="1" dirty="0" smtClean="0"/>
              <a:t>Step 4</a:t>
            </a:r>
            <a:r>
              <a:rPr lang="en-GB" sz="5600" dirty="0" smtClean="0"/>
              <a:t>:       	</a:t>
            </a:r>
            <a:r>
              <a:rPr lang="en-GB" sz="5600" b="1" dirty="0" smtClean="0"/>
              <a:t>Check your calculation </a:t>
            </a:r>
            <a:r>
              <a:rPr lang="en-GB" sz="5600" dirty="0" smtClean="0"/>
              <a:t>	</a:t>
            </a:r>
            <a:r>
              <a:rPr lang="en-GB" sz="5600" b="1" dirty="0" smtClean="0"/>
              <a:t>250</a:t>
            </a:r>
            <a:r>
              <a:rPr lang="en-GB" sz="5600" dirty="0" smtClean="0"/>
              <a:t>[mg] x </a:t>
            </a:r>
            <a:r>
              <a:rPr lang="en-GB" sz="5600" b="1" dirty="0" smtClean="0"/>
              <a:t>2</a:t>
            </a:r>
            <a:r>
              <a:rPr lang="en-GB" sz="5600" dirty="0" smtClean="0"/>
              <a:t> [capsules] = </a:t>
            </a:r>
            <a:r>
              <a:rPr lang="en-GB" sz="5600" b="1" dirty="0" smtClean="0"/>
              <a:t>500</a:t>
            </a:r>
            <a:r>
              <a:rPr lang="en-GB" sz="5600" dirty="0" smtClean="0"/>
              <a:t>[mg]</a:t>
            </a:r>
          </a:p>
          <a:p>
            <a:r>
              <a:rPr lang="en-GB" sz="5600" dirty="0"/>
              <a:t>	</a:t>
            </a:r>
            <a:r>
              <a:rPr lang="en-GB" sz="5600" dirty="0" smtClean="0"/>
              <a:t>	        </a:t>
            </a:r>
          </a:p>
          <a:p>
            <a:r>
              <a:rPr lang="en-GB" sz="5600" b="1" dirty="0" smtClean="0"/>
              <a:t>					500</a:t>
            </a:r>
            <a:r>
              <a:rPr lang="en-GB" sz="5600" dirty="0" smtClean="0"/>
              <a:t>[mg</a:t>
            </a:r>
            <a:r>
              <a:rPr lang="en-GB" sz="5600" dirty="0"/>
              <a:t>] x </a:t>
            </a:r>
            <a:r>
              <a:rPr lang="en-GB" sz="5600" b="1" dirty="0" smtClean="0"/>
              <a:t>4</a:t>
            </a:r>
            <a:r>
              <a:rPr lang="en-GB" sz="5600" dirty="0" smtClean="0"/>
              <a:t> [doses] </a:t>
            </a:r>
            <a:r>
              <a:rPr lang="en-GB" sz="5600" dirty="0"/>
              <a:t>= </a:t>
            </a:r>
            <a:r>
              <a:rPr lang="en-GB" sz="5600" b="1" dirty="0" smtClean="0"/>
              <a:t>2000</a:t>
            </a:r>
            <a:r>
              <a:rPr lang="en-GB" sz="5600" dirty="0" smtClean="0"/>
              <a:t>[mg</a:t>
            </a:r>
            <a:r>
              <a:rPr lang="en-GB" sz="5600" dirty="0"/>
              <a:t>]</a:t>
            </a:r>
          </a:p>
          <a:p>
            <a:endParaRPr lang="en-GB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DIVIDED DOSES/BODY WEIGHT</a:t>
            </a:r>
            <a:endParaRPr lang="en-GB" dirty="0"/>
          </a:p>
        </p:txBody>
      </p:sp>
      <p:pic>
        <p:nvPicPr>
          <p:cNvPr id="6146" name="Picture 2" descr="http://image.made-in-china.com/2f0j00jvoTOclznVbr/Chloramphenicol-Capsule-250mg-500mg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24744"/>
            <a:ext cx="245608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kmhudson\Dropbox\LLN\Session Planning\Skills Lab Workshop May 2013\Pictures and Resources\NHS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50" y="3737125"/>
            <a:ext cx="4464496" cy="904285"/>
          </a:xfrm>
          <a:prstGeom prst="rect">
            <a:avLst/>
          </a:prstGeom>
          <a:noFill/>
          <a:ln w="22225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</p:pic>
      <p:pic>
        <p:nvPicPr>
          <p:cNvPr id="8" name="Picture 7" descr="C:\Users\kmhudson\Dropbox\LLN\Session Planning\Skills Lab Workshop May 2013\Pictures and Resources\NHS1 reduced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793" y="3924574"/>
            <a:ext cx="1517035" cy="11521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058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484784"/>
            <a:ext cx="4571514" cy="381642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4925272" cy="4374572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GB" dirty="0" smtClean="0"/>
              <a:t>Volume = Time x Rate</a:t>
            </a:r>
          </a:p>
          <a:p>
            <a:pPr marL="514350" indent="-514350">
              <a:buAutoNum type="arabicPeriod"/>
            </a:pPr>
            <a:endParaRPr lang="en-GB" dirty="0" smtClean="0"/>
          </a:p>
          <a:p>
            <a:pPr marL="514350" indent="-514350">
              <a:buAutoNum type="arabicPeriod"/>
            </a:pPr>
            <a:r>
              <a:rPr lang="en-GB" dirty="0" smtClean="0"/>
              <a:t>Rate = Volume ÷ Time</a:t>
            </a:r>
          </a:p>
          <a:p>
            <a:pPr marL="514350" indent="-514350">
              <a:buAutoNum type="arabicPeriod"/>
            </a:pPr>
            <a:endParaRPr lang="en-GB" dirty="0" smtClean="0"/>
          </a:p>
          <a:p>
            <a:pPr marL="514350" indent="-514350">
              <a:buAutoNum type="arabicPeriod"/>
            </a:pPr>
            <a:r>
              <a:rPr lang="en-GB" dirty="0" smtClean="0"/>
              <a:t>Time = Volume ÷ Rate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1"/>
          </p:nvPr>
        </p:nvSpPr>
        <p:spPr>
          <a:xfrm>
            <a:off x="395536" y="481338"/>
            <a:ext cx="8291264" cy="660585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INFUSIONS: FLOW RATES</a:t>
            </a:r>
            <a:endParaRPr lang="en-GB" dirty="0"/>
          </a:p>
        </p:txBody>
      </p:sp>
      <p:sp>
        <p:nvSpPr>
          <p:cNvPr id="14" name="Cloud Callout 13"/>
          <p:cNvSpPr/>
          <p:nvPr/>
        </p:nvSpPr>
        <p:spPr>
          <a:xfrm>
            <a:off x="683568" y="3933056"/>
            <a:ext cx="3096344" cy="1981200"/>
          </a:xfrm>
          <a:prstGeom prst="cloudCallou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 smtClean="0">
                <a:solidFill>
                  <a:prstClr val="black">
                    <a:lumMod val="75000"/>
                  </a:prstClr>
                </a:solidFill>
              </a:rPr>
              <a:t>V</a:t>
            </a:r>
            <a:r>
              <a:rPr lang="en-GB" sz="2800" dirty="0" smtClean="0">
                <a:solidFill>
                  <a:prstClr val="white"/>
                </a:solidFill>
              </a:rPr>
              <a:t>ery</a:t>
            </a:r>
          </a:p>
          <a:p>
            <a:r>
              <a:rPr lang="en-GB" sz="2800" dirty="0" smtClean="0">
                <a:solidFill>
                  <a:prstClr val="black">
                    <a:lumMod val="75000"/>
                  </a:prstClr>
                </a:solidFill>
              </a:rPr>
              <a:t>R</a:t>
            </a:r>
            <a:r>
              <a:rPr lang="en-GB" sz="2800" dirty="0" smtClean="0">
                <a:solidFill>
                  <a:prstClr val="white"/>
                </a:solidFill>
              </a:rPr>
              <a:t>arely</a:t>
            </a:r>
          </a:p>
          <a:p>
            <a:r>
              <a:rPr lang="en-GB" sz="2800" dirty="0" smtClean="0">
                <a:solidFill>
                  <a:prstClr val="black">
                    <a:lumMod val="75000"/>
                  </a:prstClr>
                </a:solidFill>
              </a:rPr>
              <a:t>T</a:t>
            </a:r>
            <a:r>
              <a:rPr lang="en-GB" sz="2800" dirty="0" smtClean="0">
                <a:solidFill>
                  <a:prstClr val="white"/>
                </a:solidFill>
              </a:rPr>
              <a:t>roubled!</a:t>
            </a:r>
            <a:endParaRPr lang="en-US" sz="2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06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GB" dirty="0" smtClean="0"/>
              <a:t>INFUSIONS: DRIP RATES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26343" y="4077072"/>
                <a:ext cx="8335813" cy="2520280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GB" sz="2000" b="1" dirty="0" smtClean="0"/>
                  <a:t>Cancel down</a:t>
                </a:r>
                <a:r>
                  <a:rPr lang="en-GB" sz="2000" dirty="0" smtClean="0"/>
                  <a:t>			</a:t>
                </a:r>
                <a:r>
                  <a:rPr lang="en-GB" sz="2000" b="1" dirty="0" smtClean="0"/>
                  <a:t>Multiply	    Solve</a:t>
                </a:r>
              </a:p>
              <a:p>
                <a:pPr fontAlgn="auto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>
                            <a:solidFill>
                              <a:srgbClr val="A9006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1000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GB" sz="20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𝑚𝑙𝑠</m:t>
                            </m:r>
                          </m:e>
                        </m:d>
                      </m:num>
                      <m:den>
                        <m:r>
                          <a:rPr lang="en-GB" sz="2000">
                            <a:solidFill>
                              <a:srgbClr val="A9006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600</m:t>
                        </m:r>
                        <m:r>
                          <a:rPr lang="en-GB" sz="2000" i="1">
                            <a:solidFill>
                              <a:srgbClr val="A9006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𝑚𝑖𝑛𝑠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GB" sz="2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>
                            <a:latin typeface="Cambria Math"/>
                            <a:ea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sz="2000">
                            <a:latin typeface="Cambria Math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GB" sz="2000" i="1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0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smtClean="0">
                            <a:latin typeface="Cambria Math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000" smtClean="0"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000" dirty="0" smtClean="0"/>
                  <a:t> 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>
                            <a:latin typeface="Cambria Math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000"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000" dirty="0" smtClean="0"/>
                  <a:t>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  <a:ea typeface="Cambria Math"/>
                      </a:rPr>
                      <m:t>× </m:t>
                    </m:r>
                    <m:f>
                      <m:fPr>
                        <m:ctrlPr>
                          <a:rPr lang="en-GB" sz="2000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GB" sz="2000" i="1" dirty="0" smtClean="0">
                            <a:latin typeface="Cambria Math"/>
                            <a:ea typeface="Cambria Math"/>
                          </a:rPr>
                          <m:t>15</m:t>
                        </m:r>
                      </m:num>
                      <m:den>
                        <m:r>
                          <a:rPr lang="en-GB" sz="2000" i="1" dirty="0" smtClean="0">
                            <a:latin typeface="Cambria Math"/>
                            <a:ea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en-GB" sz="2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000" i="1" smtClean="0">
                            <a:latin typeface="Cambria Math"/>
                          </a:rPr>
                          <m:t>75</m:t>
                        </m:r>
                      </m:num>
                      <m:den>
                        <m:r>
                          <a:rPr lang="en-GB" sz="200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000" dirty="0" smtClean="0"/>
                  <a:t> 	     </a:t>
                </a:r>
                <a:r>
                  <a:rPr lang="en-GB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75</a:t>
                </a:r>
                <a:r>
                  <a:rPr lang="en-GB" sz="2000" dirty="0" smtClean="0"/>
                  <a:t>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/>
                        <a:ea typeface="Cambria Math"/>
                      </a:rPr>
                      <m:t>÷3=25</m:t>
                    </m:r>
                  </m:oMath>
                </a14:m>
                <a:endParaRPr lang="en-GB" sz="2000" dirty="0" smtClean="0"/>
              </a:p>
              <a:p>
                <a:pPr fontAlgn="auto">
                  <a:lnSpc>
                    <a:spcPct val="150000"/>
                  </a:lnSpc>
                  <a:spcAft>
                    <a:spcPts val="0"/>
                  </a:spcAft>
                </a:pPr>
                <a:endParaRPr lang="en-GB" sz="2000" dirty="0" smtClean="0"/>
              </a:p>
              <a:p>
                <a:pPr fontAlgn="auto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GB" sz="2000" dirty="0" smtClean="0"/>
                  <a:t>The answer is therefore </a:t>
                </a:r>
                <a:r>
                  <a:rPr lang="en-GB" sz="2000" b="1" dirty="0" smtClean="0"/>
                  <a:t>25 drops per minute.</a:t>
                </a:r>
                <a:endParaRPr lang="en-GB" sz="2000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343" y="4077072"/>
                <a:ext cx="8335813" cy="2520280"/>
              </a:xfrm>
              <a:prstGeom prst="rect">
                <a:avLst/>
              </a:prstGeom>
              <a:blipFill rotWithShape="1">
                <a:blip r:embed="rId2"/>
                <a:stretch>
                  <a:fillRect l="-6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71600" y="1340768"/>
                <a:ext cx="6624736" cy="59073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>
                    <a:solidFill>
                      <a:srgbClr val="4D4F5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Drip </a:t>
                </a:r>
                <a:r>
                  <a:rPr lang="en-GB" dirty="0" smtClean="0">
                    <a:solidFill>
                      <a:srgbClr val="A9006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Rate</a:t>
                </a:r>
                <a:r>
                  <a:rPr lang="en-GB" dirty="0" smtClean="0">
                    <a:solidFill>
                      <a:srgbClr val="4D4F5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(</a:t>
                </a:r>
                <a:r>
                  <a:rPr lang="en-GB" i="1" dirty="0" smtClean="0">
                    <a:solidFill>
                      <a:srgbClr val="4D4F5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drops/min</a:t>
                </a:r>
                <a:r>
                  <a:rPr lang="en-GB" dirty="0" smtClean="0">
                    <a:solidFill>
                      <a:srgbClr val="4D4F5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solidFill>
                              <a:srgbClr val="4D4F5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2000" smtClean="0">
                            <a:solidFill>
                              <a:srgbClr val="A9006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Volume</m:t>
                        </m:r>
                        <m:r>
                          <a:rPr lang="en-GB" sz="2000" i="1" smtClean="0">
                            <a:solidFill>
                              <a:srgbClr val="4D4F5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GB" sz="2000" i="1" smtClean="0">
                                <a:solidFill>
                                  <a:srgbClr val="4D4F53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i="1" smtClean="0">
                                <a:solidFill>
                                  <a:srgbClr val="4D4F5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𝑚𝑙𝑠</m:t>
                            </m:r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n-GB" sz="2000" smtClean="0">
                            <a:solidFill>
                              <a:srgbClr val="A9006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Time</m:t>
                        </m:r>
                        <m:r>
                          <a:rPr lang="en-GB" sz="2000" i="1" smtClean="0">
                            <a:solidFill>
                              <a:srgbClr val="A9006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GB" sz="2000" i="1" smtClean="0">
                            <a:solidFill>
                              <a:srgbClr val="4D4F5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GB" sz="2000" i="1" smtClean="0">
                            <a:solidFill>
                              <a:srgbClr val="4D4F5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𝑚𝑖𝑛𝑠</m:t>
                        </m:r>
                        <m:r>
                          <a:rPr lang="en-GB" sz="2000" i="1" smtClean="0">
                            <a:solidFill>
                              <a:srgbClr val="4D4F5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rgbClr val="4D4F5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4D4F5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dirty="0" smtClean="0">
                    <a:solidFill>
                      <a:srgbClr val="4D4F5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dirty="0">
                            <a:solidFill>
                              <a:srgbClr val="4D4F5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2000" i="1" dirty="0">
                            <a:solidFill>
                              <a:srgbClr val="4D4F5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Drop</m:t>
                        </m:r>
                        <m:r>
                          <a:rPr lang="en-GB" sz="2000" i="1" dirty="0">
                            <a:solidFill>
                              <a:srgbClr val="4D4F5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2000" i="1" dirty="0">
                            <a:solidFill>
                              <a:srgbClr val="4D4F5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Factor</m:t>
                        </m:r>
                        <m:r>
                          <a:rPr lang="en-GB" sz="2000" i="1" dirty="0" smtClean="0">
                            <a:solidFill>
                              <a:srgbClr val="4D4F5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GB" sz="2000" i="1">
                                <a:solidFill>
                                  <a:srgbClr val="4D4F53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i="1" smtClean="0">
                                <a:solidFill>
                                  <a:srgbClr val="4D4F53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𝑑𝑟𝑜𝑝𝑠</m:t>
                            </m:r>
                            <m:r>
                              <a:rPr lang="en-GB" sz="2000" i="1" smtClean="0">
                                <a:solidFill>
                                  <a:srgbClr val="4D4F53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GB" sz="2000" i="1">
                                <a:solidFill>
                                  <a:srgbClr val="4D4F5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𝑚𝑙</m:t>
                            </m:r>
                          </m:e>
                        </m:d>
                      </m:num>
                      <m:den>
                        <m:r>
                          <a:rPr lang="en-GB" sz="2000" i="1" dirty="0">
                            <a:solidFill>
                              <a:srgbClr val="4D4F5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GB" sz="2000" i="1" dirty="0">
                  <a:solidFill>
                    <a:srgbClr val="4D4F53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340768"/>
                <a:ext cx="6624736" cy="59073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12700">
                <a:solidFill>
                  <a:schemeClr val="tx1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76053" y="3230677"/>
                <a:ext cx="5832648" cy="540661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 smtClean="0">
                    <a:solidFill>
                      <a:srgbClr val="4D4F5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Drip </a:t>
                </a:r>
                <a:r>
                  <a:rPr lang="en-GB" sz="1400" dirty="0" smtClean="0">
                    <a:solidFill>
                      <a:srgbClr val="A9006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Rate</a:t>
                </a:r>
                <a:r>
                  <a:rPr lang="en-GB" sz="1400" dirty="0" smtClean="0">
                    <a:solidFill>
                      <a:srgbClr val="4D4F5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(</a:t>
                </a:r>
                <a:r>
                  <a:rPr lang="en-GB" sz="1400" i="1" dirty="0" smtClean="0">
                    <a:solidFill>
                      <a:srgbClr val="4D4F5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drops/min</a:t>
                </a:r>
                <a:r>
                  <a:rPr lang="en-GB" sz="1400" dirty="0" smtClean="0">
                    <a:solidFill>
                      <a:srgbClr val="4D4F5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800" i="1" smtClean="0">
                            <a:solidFill>
                              <a:srgbClr val="4D4F5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smtClean="0">
                            <a:solidFill>
                              <a:srgbClr val="A9006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1000</m:t>
                        </m:r>
                        <m:r>
                          <a:rPr lang="en-GB" sz="1800" i="1" smtClean="0">
                            <a:solidFill>
                              <a:srgbClr val="4D4F5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GB" sz="1800" i="1" smtClean="0">
                                <a:solidFill>
                                  <a:srgbClr val="4D4F53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800" i="1" smtClean="0">
                                <a:solidFill>
                                  <a:srgbClr val="4D4F5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𝑚𝑙𝑠</m:t>
                            </m:r>
                          </m:e>
                        </m:d>
                      </m:num>
                      <m:den>
                        <m:r>
                          <a:rPr lang="en-GB" sz="1800" smtClean="0">
                            <a:solidFill>
                              <a:srgbClr val="A9006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600</m:t>
                        </m:r>
                        <m:r>
                          <a:rPr lang="en-GB" sz="1800" i="1" smtClean="0">
                            <a:solidFill>
                              <a:srgbClr val="A9006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GB" sz="1800" i="1" smtClean="0">
                            <a:solidFill>
                              <a:srgbClr val="4D4F5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GB" sz="1800" i="1" smtClean="0">
                            <a:solidFill>
                              <a:srgbClr val="4D4F5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𝑚𝑖𝑛𝑠</m:t>
                        </m:r>
                        <m:r>
                          <a:rPr lang="en-GB" sz="1800" i="1" smtClean="0">
                            <a:solidFill>
                              <a:srgbClr val="4D4F5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GB" sz="1800" dirty="0">
                    <a:solidFill>
                      <a:srgbClr val="4D4F5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4D4F5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1400" dirty="0" smtClean="0">
                    <a:solidFill>
                      <a:srgbClr val="4D4F5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800" i="1" dirty="0">
                            <a:solidFill>
                              <a:srgbClr val="4D4F5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i="1" dirty="0" smtClean="0">
                            <a:solidFill>
                              <a:srgbClr val="4D4F5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15 </m:t>
                        </m:r>
                        <m:d>
                          <m:dPr>
                            <m:ctrlPr>
                              <a:rPr lang="en-GB" sz="1800" i="1">
                                <a:solidFill>
                                  <a:srgbClr val="4D4F53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800" i="1" smtClean="0">
                                <a:solidFill>
                                  <a:srgbClr val="4D4F53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𝑑𝑟𝑜𝑝𝑠</m:t>
                            </m:r>
                            <m:r>
                              <a:rPr lang="en-GB" sz="1800" i="1" smtClean="0">
                                <a:solidFill>
                                  <a:srgbClr val="4D4F53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GB" sz="1800" i="1">
                                <a:solidFill>
                                  <a:srgbClr val="4D4F5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𝑚𝑙</m:t>
                            </m:r>
                          </m:e>
                        </m:d>
                      </m:num>
                      <m:den>
                        <m:r>
                          <a:rPr lang="en-GB" sz="1800" i="1" dirty="0">
                            <a:solidFill>
                              <a:srgbClr val="4D4F5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GB" sz="1800" i="1" dirty="0">
                  <a:solidFill>
                    <a:srgbClr val="4D4F53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053" y="3230677"/>
                <a:ext cx="5832648" cy="540661"/>
              </a:xfrm>
              <a:prstGeom prst="rect">
                <a:avLst/>
              </a:prstGeom>
              <a:blipFill rotWithShape="1">
                <a:blip r:embed="rId4"/>
                <a:stretch>
                  <a:fillRect b="-4396"/>
                </a:stretch>
              </a:blipFill>
              <a:ln w="12700">
                <a:solidFill>
                  <a:schemeClr val="tx1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37220" y="2204864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 smtClean="0">
                <a:solidFill>
                  <a:srgbClr val="4D4F53"/>
                </a:solidFill>
              </a:rPr>
              <a:t>Worked Example: </a:t>
            </a:r>
            <a:r>
              <a:rPr lang="en-GB" dirty="0" smtClean="0">
                <a:solidFill>
                  <a:srgbClr val="4D4F53"/>
                </a:solidFill>
              </a:rPr>
              <a:t>A </a:t>
            </a:r>
            <a:r>
              <a:rPr lang="en-GB" dirty="0">
                <a:solidFill>
                  <a:srgbClr val="4D4F53"/>
                </a:solidFill>
              </a:rPr>
              <a:t>patient requires 1 litre of fluid to be infused over 10 hours. The giving set delivers 15 drops/ml. Calculate the drip rate.</a:t>
            </a:r>
          </a:p>
          <a:p>
            <a:endParaRPr lang="en-GB" dirty="0">
              <a:solidFill>
                <a:srgbClr val="4D4F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34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GB" dirty="0" smtClean="0"/>
              <a:t>INFUSIONS: DRIP RATES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26343" y="3501008"/>
                <a:ext cx="8335813" cy="3096344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Aft>
                    <a:spcPts val="0"/>
                  </a:spcAft>
                </a:pPr>
                <a:endParaRPr lang="en-GB" sz="2400" dirty="0" smtClean="0"/>
              </a:p>
              <a:p>
                <a:pPr fontAlgn="auto">
                  <a:lnSpc>
                    <a:spcPct val="150000"/>
                  </a:lnSpc>
                  <a:spcAft>
                    <a:spcPts val="0"/>
                  </a:spcAft>
                </a:pPr>
                <a:endParaRPr lang="en-GB" sz="2000" dirty="0"/>
              </a:p>
              <a:p>
                <a:pPr fontAlgn="auto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GB" sz="2000" b="1" dirty="0" smtClean="0"/>
                  <a:t>Cancel down</a:t>
                </a:r>
                <a:r>
                  <a:rPr lang="en-GB" sz="2000" dirty="0" smtClean="0"/>
                  <a:t>		</a:t>
                </a:r>
                <a:r>
                  <a:rPr lang="en-GB" sz="2000" b="1" dirty="0" smtClean="0"/>
                  <a:t>Multiply	    Solve</a:t>
                </a:r>
              </a:p>
              <a:p>
                <a:pPr fontAlgn="auto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smtClean="0">
                            <a:solidFill>
                              <a:srgbClr val="A9006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90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GB" sz="20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𝑚𝑙𝑠</m:t>
                            </m:r>
                          </m:e>
                        </m:d>
                      </m:num>
                      <m:den>
                        <m:r>
                          <a:rPr lang="en-GB" sz="2000" smtClean="0">
                            <a:solidFill>
                              <a:schemeClr val="accent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45</m:t>
                        </m:r>
                        <m:r>
                          <a:rPr lang="en-GB" sz="2000" i="1">
                            <a:solidFill>
                              <a:srgbClr val="A9006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GB" sz="2000" i="1" smtClean="0">
                            <a:latin typeface="Cambria Math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GB" sz="2000" i="1" smtClean="0">
                            <a:latin typeface="Cambria Math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GB" sz="2000" i="1" smtClean="0">
                            <a:latin typeface="Cambria Math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GB" sz="2000" i="1" smtClean="0">
                            <a:latin typeface="Cambria Math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GB" sz="2000" i="1" smtClean="0">
                            <a:latin typeface="Cambria Math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GB" sz="2000" i="1" smtClean="0">
                            <a:latin typeface="Cambria Math"/>
                            <a:ea typeface="Cambria Math" panose="02040503050406030204" pitchFamily="18" charset="0"/>
                          </a:rPr>
                          <m:t>.)</m:t>
                        </m:r>
                      </m:den>
                    </m:f>
                  </m:oMath>
                </a14:m>
                <a:r>
                  <a:rPr lang="en-GB" sz="2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smtClean="0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smtClean="0">
                            <a:latin typeface="Cambria Math"/>
                            <a:ea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GB" sz="2000" i="1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2000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000" dirty="0" smtClean="0"/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smtClean="0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smtClean="0">
                            <a:latin typeface="Cambria Math"/>
                            <a:ea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GB" sz="2000" dirty="0" smtClean="0"/>
                  <a:t>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  <a:ea typeface="Cambria Math"/>
                      </a:rPr>
                      <m:t>× </m:t>
                    </m:r>
                    <m:f>
                      <m:fPr>
                        <m:ctrlPr>
                          <a:rPr lang="en-GB" sz="2000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GB" sz="2000" i="1" dirty="0" smtClean="0">
                            <a:latin typeface="Cambria Math"/>
                            <a:ea typeface="Cambria Math"/>
                          </a:rPr>
                          <m:t>20</m:t>
                        </m:r>
                      </m:num>
                      <m:den>
                        <m:r>
                          <a:rPr lang="en-GB" sz="2000" i="1" dirty="0" smtClean="0">
                            <a:latin typeface="Cambria Math"/>
                            <a:ea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en-GB" sz="2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000" i="1" smtClean="0">
                            <a:latin typeface="Cambria Math"/>
                          </a:rPr>
                          <m:t>40</m:t>
                        </m:r>
                      </m:num>
                      <m:den>
                        <m:r>
                          <a:rPr lang="en-GB" sz="2000" i="1" smtClean="0"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en-GB" sz="2000" dirty="0" smtClean="0"/>
                  <a:t> 	     </a:t>
                </a:r>
                <a:r>
                  <a:rPr lang="en-GB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40</a:t>
                </a:r>
                <a:r>
                  <a:rPr lang="en-GB" sz="2000" dirty="0" smtClean="0"/>
                  <a:t>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/>
                        <a:ea typeface="Cambria Math"/>
                      </a:rPr>
                      <m:t>÷1=40</m:t>
                    </m:r>
                  </m:oMath>
                </a14:m>
                <a:endParaRPr lang="en-GB" sz="2000" dirty="0" smtClean="0"/>
              </a:p>
              <a:p>
                <a:pPr fontAlgn="auto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GB" sz="2000" dirty="0" smtClean="0"/>
                  <a:t>The answer is therefore </a:t>
                </a:r>
                <a:r>
                  <a:rPr lang="en-GB" sz="2000" b="1" dirty="0" smtClean="0"/>
                  <a:t>40 minutes.</a:t>
                </a:r>
                <a:endParaRPr lang="en-GB" sz="2000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343" y="3501008"/>
                <a:ext cx="8335813" cy="3096344"/>
              </a:xfrm>
              <a:prstGeom prst="rect">
                <a:avLst/>
              </a:prstGeom>
              <a:blipFill rotWithShape="1">
                <a:blip r:embed="rId2"/>
                <a:stretch>
                  <a:fillRect l="-6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71600" y="1773982"/>
                <a:ext cx="6624736" cy="59073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 smtClean="0">
                    <a:solidFill>
                      <a:srgbClr val="A9006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Time</a:t>
                </a:r>
                <a:r>
                  <a:rPr lang="en-GB" dirty="0" smtClean="0">
                    <a:solidFill>
                      <a:srgbClr val="4D4F5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(</a:t>
                </a:r>
                <a:r>
                  <a:rPr lang="en-GB" i="1" dirty="0" err="1" smtClean="0">
                    <a:solidFill>
                      <a:srgbClr val="4D4F5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mins</a:t>
                </a:r>
                <a:r>
                  <a:rPr lang="en-GB" i="1" dirty="0" smtClean="0">
                    <a:solidFill>
                      <a:srgbClr val="4D4F5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 </a:t>
                </a:r>
                <a:r>
                  <a:rPr lang="en-GB" dirty="0" smtClean="0">
                    <a:solidFill>
                      <a:srgbClr val="4D4F5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solidFill>
                              <a:srgbClr val="4D4F5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2000" smtClean="0">
                            <a:solidFill>
                              <a:srgbClr val="A9006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Volume</m:t>
                        </m:r>
                        <m:r>
                          <a:rPr lang="en-GB" sz="2000" i="1" smtClean="0">
                            <a:solidFill>
                              <a:srgbClr val="4D4F5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GB" sz="2000" i="1" smtClean="0">
                                <a:solidFill>
                                  <a:srgbClr val="4D4F53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i="1" smtClean="0">
                                <a:solidFill>
                                  <a:srgbClr val="4D4F5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𝑚𝑙𝑠</m:t>
                            </m:r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n-GB" sz="2000" smtClean="0">
                            <a:solidFill>
                              <a:srgbClr val="A9006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Rate</m:t>
                        </m:r>
                        <m:r>
                          <a:rPr lang="en-GB" sz="2000" i="1" smtClean="0">
                            <a:solidFill>
                              <a:srgbClr val="A9006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GB" sz="2000" i="1" smtClean="0">
                            <a:solidFill>
                              <a:srgbClr val="4D4F5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GB" sz="2000" i="1" smtClean="0">
                            <a:solidFill>
                              <a:srgbClr val="4D4F5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𝑑𝑟𝑜𝑝𝑠</m:t>
                        </m:r>
                        <m:r>
                          <a:rPr lang="en-GB" sz="2000" i="1" smtClean="0">
                            <a:solidFill>
                              <a:srgbClr val="4D4F5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GB" sz="2000" i="1" smtClean="0">
                            <a:solidFill>
                              <a:srgbClr val="4D4F5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𝑚𝑖𝑛</m:t>
                        </m:r>
                        <m:r>
                          <a:rPr lang="en-GB" sz="2000" i="1" smtClean="0">
                            <a:solidFill>
                              <a:srgbClr val="4D4F5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rgbClr val="4D4F5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4D4F5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dirty="0" smtClean="0">
                    <a:solidFill>
                      <a:srgbClr val="4D4F5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dirty="0">
                            <a:solidFill>
                              <a:srgbClr val="4D4F5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2000" i="1" dirty="0">
                            <a:solidFill>
                              <a:srgbClr val="4D4F5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Drop</m:t>
                        </m:r>
                        <m:r>
                          <a:rPr lang="en-GB" sz="2000" i="1" dirty="0">
                            <a:solidFill>
                              <a:srgbClr val="4D4F5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2000" i="1" dirty="0">
                            <a:solidFill>
                              <a:srgbClr val="4D4F5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Factor</m:t>
                        </m:r>
                        <m:r>
                          <a:rPr lang="en-GB" sz="2000" i="1" dirty="0" smtClean="0">
                            <a:solidFill>
                              <a:srgbClr val="4D4F5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GB" sz="2000" i="1">
                                <a:solidFill>
                                  <a:srgbClr val="4D4F53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i="1" smtClean="0">
                                <a:solidFill>
                                  <a:srgbClr val="4D4F53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𝑑𝑟𝑜𝑝𝑠</m:t>
                            </m:r>
                            <m:r>
                              <a:rPr lang="en-GB" sz="2000" i="1" smtClean="0">
                                <a:solidFill>
                                  <a:srgbClr val="4D4F53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GB" sz="2000" i="1">
                                <a:solidFill>
                                  <a:srgbClr val="4D4F5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𝑚𝑙</m:t>
                            </m:r>
                          </m:e>
                        </m:d>
                      </m:num>
                      <m:den>
                        <m:r>
                          <a:rPr lang="en-GB" sz="2000" i="1" dirty="0">
                            <a:solidFill>
                              <a:srgbClr val="4D4F5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GB" sz="2000" i="1" dirty="0">
                  <a:solidFill>
                    <a:srgbClr val="4D4F53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773982"/>
                <a:ext cx="6624736" cy="59073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12700">
                <a:solidFill>
                  <a:schemeClr val="tx1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76053" y="3594140"/>
                <a:ext cx="5832648" cy="540661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dirty="0" smtClean="0">
                    <a:solidFill>
                      <a:srgbClr val="A9006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Time</a:t>
                </a:r>
                <a:r>
                  <a:rPr lang="en-GB" sz="1400" dirty="0">
                    <a:solidFill>
                      <a:srgbClr val="4D4F5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(</a:t>
                </a:r>
                <a:r>
                  <a:rPr lang="en-GB" sz="1400" i="1" dirty="0" err="1">
                    <a:solidFill>
                      <a:srgbClr val="4D4F5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mins</a:t>
                </a:r>
                <a:r>
                  <a:rPr lang="en-GB" sz="1400" i="1" dirty="0">
                    <a:solidFill>
                      <a:srgbClr val="4D4F5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 </a:t>
                </a:r>
                <a:r>
                  <a:rPr lang="en-GB" sz="1400" dirty="0" smtClean="0">
                    <a:solidFill>
                      <a:srgbClr val="4D4F5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800" i="1" smtClean="0">
                            <a:solidFill>
                              <a:srgbClr val="4D4F5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smtClean="0">
                            <a:solidFill>
                              <a:srgbClr val="A9006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90</m:t>
                        </m:r>
                        <m:r>
                          <a:rPr lang="en-GB" sz="1800" i="1" smtClean="0">
                            <a:solidFill>
                              <a:srgbClr val="4D4F5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GB" sz="1800" i="1" smtClean="0">
                                <a:solidFill>
                                  <a:srgbClr val="4D4F53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800" i="1" smtClean="0">
                                <a:solidFill>
                                  <a:srgbClr val="4D4F5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𝑚𝑙𝑠</m:t>
                            </m:r>
                          </m:e>
                        </m:d>
                      </m:num>
                      <m:den>
                        <m:r>
                          <a:rPr lang="en-GB" sz="1800" smtClean="0">
                            <a:solidFill>
                              <a:srgbClr val="A9006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45</m:t>
                        </m:r>
                        <m:r>
                          <a:rPr lang="en-GB" sz="1800" i="1" smtClean="0">
                            <a:solidFill>
                              <a:srgbClr val="A9006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GB" sz="1800" i="1" smtClean="0">
                            <a:solidFill>
                              <a:srgbClr val="4D4F5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GB" sz="1800" i="1" smtClean="0">
                            <a:solidFill>
                              <a:srgbClr val="4D4F5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GB" sz="1800" i="1" smtClean="0">
                            <a:solidFill>
                              <a:srgbClr val="4D4F5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GB" sz="1800" i="1" smtClean="0">
                            <a:solidFill>
                              <a:srgbClr val="4D4F5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GB" sz="1800" i="1" smtClean="0">
                            <a:solidFill>
                              <a:srgbClr val="4D4F5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GB" sz="1800" i="1" smtClean="0">
                            <a:solidFill>
                              <a:srgbClr val="4D4F5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GB" sz="1800" i="1" smtClean="0">
                            <a:solidFill>
                              <a:srgbClr val="4D4F5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.)</m:t>
                        </m:r>
                      </m:den>
                    </m:f>
                  </m:oMath>
                </a14:m>
                <a:r>
                  <a:rPr lang="en-GB" sz="1800" dirty="0">
                    <a:solidFill>
                      <a:srgbClr val="4D4F5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4D4F5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1400" dirty="0" smtClean="0">
                    <a:solidFill>
                      <a:srgbClr val="4D4F5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800" i="1" dirty="0">
                            <a:solidFill>
                              <a:srgbClr val="4D4F5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i="1" dirty="0" smtClean="0">
                            <a:solidFill>
                              <a:srgbClr val="4D4F5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20 </m:t>
                        </m:r>
                        <m:d>
                          <m:dPr>
                            <m:ctrlPr>
                              <a:rPr lang="en-GB" sz="1800" i="1">
                                <a:solidFill>
                                  <a:srgbClr val="4D4F53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800" i="1" smtClean="0">
                                <a:solidFill>
                                  <a:srgbClr val="4D4F53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𝑑𝑟𝑜𝑝𝑠</m:t>
                            </m:r>
                            <m:r>
                              <a:rPr lang="en-GB" sz="1800" i="1" smtClean="0">
                                <a:solidFill>
                                  <a:srgbClr val="4D4F53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GB" sz="1800" i="1">
                                <a:solidFill>
                                  <a:srgbClr val="4D4F5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𝑚𝑙</m:t>
                            </m:r>
                          </m:e>
                        </m:d>
                      </m:num>
                      <m:den>
                        <m:r>
                          <a:rPr lang="en-GB" sz="1800" i="1" dirty="0">
                            <a:solidFill>
                              <a:srgbClr val="4D4F5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GB" sz="1800" i="1" dirty="0">
                  <a:solidFill>
                    <a:srgbClr val="4D4F53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053" y="3594140"/>
                <a:ext cx="5832648" cy="540661"/>
              </a:xfrm>
              <a:prstGeom prst="rect">
                <a:avLst/>
              </a:prstGeom>
              <a:blipFill rotWithShape="1">
                <a:blip r:embed="rId4"/>
                <a:stretch>
                  <a:fillRect b="-5556"/>
                </a:stretch>
              </a:blipFill>
              <a:ln w="12700">
                <a:solidFill>
                  <a:schemeClr val="tx1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23528" y="2636912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 smtClean="0">
                <a:solidFill>
                  <a:srgbClr val="4D4F53"/>
                </a:solidFill>
              </a:rPr>
              <a:t>Worked Example: </a:t>
            </a:r>
            <a:r>
              <a:rPr lang="en-GB" dirty="0" smtClean="0">
                <a:solidFill>
                  <a:srgbClr val="4D4F53"/>
                </a:solidFill>
              </a:rPr>
              <a:t>A </a:t>
            </a:r>
            <a:r>
              <a:rPr lang="en-GB" dirty="0">
                <a:solidFill>
                  <a:srgbClr val="4D4F53"/>
                </a:solidFill>
              </a:rPr>
              <a:t>patient </a:t>
            </a:r>
            <a:r>
              <a:rPr lang="en-GB" dirty="0" smtClean="0">
                <a:solidFill>
                  <a:srgbClr val="4D4F53"/>
                </a:solidFill>
              </a:rPr>
              <a:t>has 90ml left in their infusion bag. It is dripping at a rate of 45 drops/min via a drop factor of 20 drops/ml. How long will it take to complete the infusion?</a:t>
            </a:r>
            <a:endParaRPr lang="en-GB" dirty="0">
              <a:solidFill>
                <a:srgbClr val="4D4F53"/>
              </a:solidFill>
            </a:endParaRPr>
          </a:p>
          <a:p>
            <a:endParaRPr lang="en-GB" dirty="0">
              <a:solidFill>
                <a:srgbClr val="4D4F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5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theme/theme1.xml><?xml version="1.0" encoding="utf-8"?>
<a:theme xmlns:a="http://schemas.openxmlformats.org/drawingml/2006/main" name="uoe_branded_presentation">
  <a:themeElements>
    <a:clrScheme name="University brand">
      <a:dk1>
        <a:srgbClr val="4D4F53"/>
      </a:dk1>
      <a:lt1>
        <a:srgbClr val="FFFFFF"/>
      </a:lt1>
      <a:dk2>
        <a:srgbClr val="766A65"/>
      </a:dk2>
      <a:lt2>
        <a:srgbClr val="AEAA6C"/>
      </a:lt2>
      <a:accent1>
        <a:srgbClr val="A90061"/>
      </a:accent1>
      <a:accent2>
        <a:srgbClr val="E98300"/>
      </a:accent2>
      <a:accent3>
        <a:srgbClr val="007A87"/>
      </a:accent3>
      <a:accent4>
        <a:srgbClr val="0065BD"/>
      </a:accent4>
      <a:accent5>
        <a:srgbClr val="003478"/>
      </a:accent5>
      <a:accent6>
        <a:srgbClr val="AAA38E"/>
      </a:accent6>
      <a:hlink>
        <a:srgbClr val="0065BD"/>
      </a:hlink>
      <a:folHlink>
        <a:srgbClr val="008542"/>
      </a:folHlink>
    </a:clrScheme>
    <a:fontScheme name="Large tex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rge text 1">
        <a:dk1>
          <a:srgbClr val="4D4F53"/>
        </a:dk1>
        <a:lt1>
          <a:srgbClr val="FFFFFF"/>
        </a:lt1>
        <a:dk2>
          <a:srgbClr val="007A87"/>
        </a:dk2>
        <a:lt2>
          <a:srgbClr val="FFFFFF"/>
        </a:lt2>
        <a:accent1>
          <a:srgbClr val="E98300"/>
        </a:accent1>
        <a:accent2>
          <a:srgbClr val="0065BD"/>
        </a:accent2>
        <a:accent3>
          <a:srgbClr val="AABEC3"/>
        </a:accent3>
        <a:accent4>
          <a:srgbClr val="DADADA"/>
        </a:accent4>
        <a:accent5>
          <a:srgbClr val="F2C1AA"/>
        </a:accent5>
        <a:accent6>
          <a:srgbClr val="005BAB"/>
        </a:accent6>
        <a:hlink>
          <a:srgbClr val="A90061"/>
        </a:hlink>
        <a:folHlink>
          <a:srgbClr val="4C5CC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ge text 2">
        <a:dk1>
          <a:srgbClr val="4D4F53"/>
        </a:dk1>
        <a:lt1>
          <a:srgbClr val="FFFFFF"/>
        </a:lt1>
        <a:dk2>
          <a:srgbClr val="0065BD"/>
        </a:dk2>
        <a:lt2>
          <a:srgbClr val="FFFFFF"/>
        </a:lt2>
        <a:accent1>
          <a:srgbClr val="A90061"/>
        </a:accent1>
        <a:accent2>
          <a:srgbClr val="E98300"/>
        </a:accent2>
        <a:accent3>
          <a:srgbClr val="AAB8DB"/>
        </a:accent3>
        <a:accent4>
          <a:srgbClr val="DADADA"/>
        </a:accent4>
        <a:accent5>
          <a:srgbClr val="D1AAB7"/>
        </a:accent5>
        <a:accent6>
          <a:srgbClr val="D37600"/>
        </a:accent6>
        <a:hlink>
          <a:srgbClr val="007A87"/>
        </a:hlink>
        <a:folHlink>
          <a:srgbClr val="4C5CC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ge text 3">
        <a:dk1>
          <a:srgbClr val="4D4F53"/>
        </a:dk1>
        <a:lt1>
          <a:srgbClr val="FFFFFF"/>
        </a:lt1>
        <a:dk2>
          <a:srgbClr val="FFFFFF"/>
        </a:dk2>
        <a:lt2>
          <a:srgbClr val="808080"/>
        </a:lt2>
        <a:accent1>
          <a:srgbClr val="A90061"/>
        </a:accent1>
        <a:accent2>
          <a:srgbClr val="E98300"/>
        </a:accent2>
        <a:accent3>
          <a:srgbClr val="FFFFFF"/>
        </a:accent3>
        <a:accent4>
          <a:srgbClr val="404246"/>
        </a:accent4>
        <a:accent5>
          <a:srgbClr val="D1AAB7"/>
        </a:accent5>
        <a:accent6>
          <a:srgbClr val="D37600"/>
        </a:accent6>
        <a:hlink>
          <a:srgbClr val="007A87"/>
        </a:hlink>
        <a:folHlink>
          <a:srgbClr val="4C5C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ge text 4">
        <a:dk1>
          <a:srgbClr val="4D4F53"/>
        </a:dk1>
        <a:lt1>
          <a:srgbClr val="FFFFFF"/>
        </a:lt1>
        <a:dk2>
          <a:srgbClr val="E98300"/>
        </a:dk2>
        <a:lt2>
          <a:srgbClr val="FFFFFF"/>
        </a:lt2>
        <a:accent1>
          <a:srgbClr val="0065BD"/>
        </a:accent1>
        <a:accent2>
          <a:srgbClr val="A90061"/>
        </a:accent2>
        <a:accent3>
          <a:srgbClr val="F2C1AA"/>
        </a:accent3>
        <a:accent4>
          <a:srgbClr val="DADADA"/>
        </a:accent4>
        <a:accent5>
          <a:srgbClr val="AAB8DB"/>
        </a:accent5>
        <a:accent6>
          <a:srgbClr val="990057"/>
        </a:accent6>
        <a:hlink>
          <a:srgbClr val="007A87"/>
        </a:hlink>
        <a:folHlink>
          <a:srgbClr val="4C5CC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udent-powerpoint-black-pink">
  <a:themeElements>
    <a:clrScheme name="Custom 2">
      <a:dk1>
        <a:sysClr val="windowText" lastClr="000000"/>
      </a:dk1>
      <a:lt1>
        <a:sysClr val="window" lastClr="FFFFFF"/>
      </a:lt1>
      <a:dk2>
        <a:srgbClr val="DA3D7E"/>
      </a:dk2>
      <a:lt2>
        <a:srgbClr val="C6C6BC"/>
      </a:lt2>
      <a:accent1>
        <a:srgbClr val="DA3D7E"/>
      </a:accent1>
      <a:accent2>
        <a:srgbClr val="00AFD8"/>
      </a:accent2>
      <a:accent3>
        <a:srgbClr val="C1D82F"/>
      </a:accent3>
      <a:accent4>
        <a:srgbClr val="35C4B5"/>
      </a:accent4>
      <a:accent5>
        <a:srgbClr val="F2AF00"/>
      </a:accent5>
      <a:accent6>
        <a:srgbClr val="C6C6BC"/>
      </a:accent6>
      <a:hlink>
        <a:srgbClr val="DA3D7E"/>
      </a:hlink>
      <a:folHlink>
        <a:srgbClr val="00AFD8"/>
      </a:folHlink>
    </a:clrScheme>
    <a:fontScheme name="Black + black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uoe_branded_presentation">
  <a:themeElements>
    <a:clrScheme name="University brand">
      <a:dk1>
        <a:srgbClr val="4D4F53"/>
      </a:dk1>
      <a:lt1>
        <a:srgbClr val="FFFFFF"/>
      </a:lt1>
      <a:dk2>
        <a:srgbClr val="766A65"/>
      </a:dk2>
      <a:lt2>
        <a:srgbClr val="AEAA6C"/>
      </a:lt2>
      <a:accent1>
        <a:srgbClr val="A90061"/>
      </a:accent1>
      <a:accent2>
        <a:srgbClr val="E98300"/>
      </a:accent2>
      <a:accent3>
        <a:srgbClr val="007A87"/>
      </a:accent3>
      <a:accent4>
        <a:srgbClr val="0065BD"/>
      </a:accent4>
      <a:accent5>
        <a:srgbClr val="003478"/>
      </a:accent5>
      <a:accent6>
        <a:srgbClr val="AAA38E"/>
      </a:accent6>
      <a:hlink>
        <a:srgbClr val="0065BD"/>
      </a:hlink>
      <a:folHlink>
        <a:srgbClr val="008542"/>
      </a:folHlink>
    </a:clrScheme>
    <a:fontScheme name="Large tex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rge text 1">
        <a:dk1>
          <a:srgbClr val="4D4F53"/>
        </a:dk1>
        <a:lt1>
          <a:srgbClr val="FFFFFF"/>
        </a:lt1>
        <a:dk2>
          <a:srgbClr val="007A87"/>
        </a:dk2>
        <a:lt2>
          <a:srgbClr val="FFFFFF"/>
        </a:lt2>
        <a:accent1>
          <a:srgbClr val="E98300"/>
        </a:accent1>
        <a:accent2>
          <a:srgbClr val="0065BD"/>
        </a:accent2>
        <a:accent3>
          <a:srgbClr val="AABEC3"/>
        </a:accent3>
        <a:accent4>
          <a:srgbClr val="DADADA"/>
        </a:accent4>
        <a:accent5>
          <a:srgbClr val="F2C1AA"/>
        </a:accent5>
        <a:accent6>
          <a:srgbClr val="005BAB"/>
        </a:accent6>
        <a:hlink>
          <a:srgbClr val="A90061"/>
        </a:hlink>
        <a:folHlink>
          <a:srgbClr val="4C5CC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ge text 2">
        <a:dk1>
          <a:srgbClr val="4D4F53"/>
        </a:dk1>
        <a:lt1>
          <a:srgbClr val="FFFFFF"/>
        </a:lt1>
        <a:dk2>
          <a:srgbClr val="0065BD"/>
        </a:dk2>
        <a:lt2>
          <a:srgbClr val="FFFFFF"/>
        </a:lt2>
        <a:accent1>
          <a:srgbClr val="A90061"/>
        </a:accent1>
        <a:accent2>
          <a:srgbClr val="E98300"/>
        </a:accent2>
        <a:accent3>
          <a:srgbClr val="AAB8DB"/>
        </a:accent3>
        <a:accent4>
          <a:srgbClr val="DADADA"/>
        </a:accent4>
        <a:accent5>
          <a:srgbClr val="D1AAB7"/>
        </a:accent5>
        <a:accent6>
          <a:srgbClr val="D37600"/>
        </a:accent6>
        <a:hlink>
          <a:srgbClr val="007A87"/>
        </a:hlink>
        <a:folHlink>
          <a:srgbClr val="4C5CC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ge text 3">
        <a:dk1>
          <a:srgbClr val="4D4F53"/>
        </a:dk1>
        <a:lt1>
          <a:srgbClr val="FFFFFF"/>
        </a:lt1>
        <a:dk2>
          <a:srgbClr val="FFFFFF"/>
        </a:dk2>
        <a:lt2>
          <a:srgbClr val="808080"/>
        </a:lt2>
        <a:accent1>
          <a:srgbClr val="A90061"/>
        </a:accent1>
        <a:accent2>
          <a:srgbClr val="E98300"/>
        </a:accent2>
        <a:accent3>
          <a:srgbClr val="FFFFFF"/>
        </a:accent3>
        <a:accent4>
          <a:srgbClr val="404246"/>
        </a:accent4>
        <a:accent5>
          <a:srgbClr val="D1AAB7"/>
        </a:accent5>
        <a:accent6>
          <a:srgbClr val="D37600"/>
        </a:accent6>
        <a:hlink>
          <a:srgbClr val="007A87"/>
        </a:hlink>
        <a:folHlink>
          <a:srgbClr val="4C5C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ge text 4">
        <a:dk1>
          <a:srgbClr val="4D4F53"/>
        </a:dk1>
        <a:lt1>
          <a:srgbClr val="FFFFFF"/>
        </a:lt1>
        <a:dk2>
          <a:srgbClr val="E98300"/>
        </a:dk2>
        <a:lt2>
          <a:srgbClr val="FFFFFF"/>
        </a:lt2>
        <a:accent1>
          <a:srgbClr val="0065BD"/>
        </a:accent1>
        <a:accent2>
          <a:srgbClr val="A90061"/>
        </a:accent2>
        <a:accent3>
          <a:srgbClr val="F2C1AA"/>
        </a:accent3>
        <a:accent4>
          <a:srgbClr val="DADADA"/>
        </a:accent4>
        <a:accent5>
          <a:srgbClr val="AAB8DB"/>
        </a:accent5>
        <a:accent6>
          <a:srgbClr val="990057"/>
        </a:accent6>
        <a:hlink>
          <a:srgbClr val="007A87"/>
        </a:hlink>
        <a:folHlink>
          <a:srgbClr val="4C5CC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uoe_branded_presentation</Template>
  <TotalTime>1056</TotalTime>
  <Words>535</Words>
  <Application>Microsoft Office PowerPoint</Application>
  <PresentationFormat>On-screen Show (4:3)</PresentationFormat>
  <Paragraphs>101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uoe_branded_presentation</vt:lpstr>
      <vt:lpstr>student-powerpoint-black-pink</vt:lpstr>
      <vt:lpstr>1_uoe_branded_presentation</vt:lpstr>
      <vt:lpstr>HS563: EXAM WORKSHOP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Essex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Numeracy for Nursing – Skills Lab Session</dc:title>
  <dc:creator>Hudson, Karen M</dc:creator>
  <cp:lastModifiedBy>ISS Labs</cp:lastModifiedBy>
  <cp:revision>72</cp:revision>
  <dcterms:created xsi:type="dcterms:W3CDTF">2013-04-16T10:07:29Z</dcterms:created>
  <dcterms:modified xsi:type="dcterms:W3CDTF">2015-11-17T11:26:23Z</dcterms:modified>
</cp:coreProperties>
</file>