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05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87" r:id="rId5"/>
    <p:sldId id="283" r:id="rId6"/>
    <p:sldId id="289" r:id="rId7"/>
    <p:sldId id="290" r:id="rId8"/>
    <p:sldId id="280" r:id="rId9"/>
    <p:sldId id="286" r:id="rId10"/>
    <p:sldId id="288" r:id="rId11"/>
    <p:sldId id="284" r:id="rId12"/>
  </p:sldIdLst>
  <p:sldSz cx="9144000" cy="6858000" type="screen4x3"/>
  <p:notesSz cx="6985000" cy="9271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061"/>
    <a:srgbClr val="0000FF"/>
    <a:srgbClr val="0A00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86" autoAdjust="0"/>
  </p:normalViewPr>
  <p:slideViewPr>
    <p:cSldViewPr>
      <p:cViewPr>
        <p:scale>
          <a:sx n="100" d="100"/>
          <a:sy n="10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16" y="-90"/>
      </p:cViewPr>
      <p:guideLst>
        <p:guide orient="horz" pos="292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pPr>
              <a:defRPr/>
            </a:pPr>
            <a:fld id="{1B38DA4A-365E-441B-8731-156EC1DF52B7}" type="datetimeFigureOut">
              <a:rPr lang="en-US"/>
              <a:pPr>
                <a:defRPr/>
              </a:pPr>
              <a:t>6/2/2014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pPr>
              <a:defRPr/>
            </a:pPr>
            <a:fld id="{C6257DF0-203D-4B7B-BAC9-3EF90F9991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1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6EDBF-7C52-4A73-9A75-5B9E14CD0B4F}" type="datetimeFigureOut">
              <a:rPr lang="en-GB" smtClean="0"/>
              <a:pPr/>
              <a:t>02/06/2014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B9A67-C699-4604-BC5C-6E8702345E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1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B9A67-C699-4604-BC5C-6E8702345EF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0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125" y="1627188"/>
            <a:ext cx="5956300" cy="2451100"/>
          </a:xfrm>
          <a:solidFill>
            <a:schemeClr val="accent1"/>
          </a:solidFill>
          <a:ln w="69850">
            <a:solidFill>
              <a:srgbClr val="FFFFFF"/>
            </a:solidFill>
          </a:ln>
        </p:spPr>
        <p:txBody>
          <a:bodyPr rIns="274320" bIns="13716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1125" y="4088253"/>
            <a:ext cx="5952744" cy="646331"/>
          </a:xfrm>
          <a:noFill/>
          <a:ln w="69850">
            <a:noFill/>
            <a:miter lim="800000"/>
            <a:headEnd/>
            <a:tailEnd/>
          </a:ln>
        </p:spPr>
        <p:txBody>
          <a:bodyPr tIns="137160" rIns="274320" bIns="13716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GB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549275"/>
            <a:ext cx="73120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045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plus imag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5591175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06668" y="1663700"/>
            <a:ext cx="2870200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583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 or full page 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or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600"/>
            </a:lvl1pPr>
            <a:lvl2pPr marL="1588" indent="-1588">
              <a:buNone/>
              <a:defRPr sz="2600"/>
            </a:lvl2pPr>
            <a:lvl3pPr marL="228600" indent="-225425">
              <a:defRPr lang="en-US" sz="2600" dirty="0" smtClean="0">
                <a:solidFill>
                  <a:schemeClr val="tx1"/>
                </a:solidFill>
                <a:latin typeface="+mn-lt"/>
              </a:defRPr>
            </a:lvl3pPr>
            <a:lvl4pPr marL="457200" indent="-228600">
              <a:buFont typeface="Arial" pitchFamily="34" charset="0"/>
              <a:buChar char="–"/>
              <a:defRPr lang="en-US" sz="2600" dirty="0" smtClean="0">
                <a:solidFill>
                  <a:schemeClr val="tx1"/>
                </a:solidFill>
                <a:latin typeface="+mn-lt"/>
              </a:defRPr>
            </a:lvl4pPr>
            <a:lvl5pPr marL="682625" indent="-3175" defTabSz="749300">
              <a:buFont typeface="Arial" pitchFamily="34" charset="0"/>
              <a:buNone/>
              <a:defRPr lang="en-US" sz="2000" dirty="0" smtClean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imag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5591175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06668" y="1663700"/>
            <a:ext cx="2870200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125" y="1627188"/>
            <a:ext cx="5956300" cy="2451100"/>
          </a:xfrm>
          <a:solidFill>
            <a:schemeClr val="accent1"/>
          </a:solidFill>
          <a:ln w="69850">
            <a:solidFill>
              <a:srgbClr val="FFFFFF"/>
            </a:solidFill>
          </a:ln>
        </p:spPr>
        <p:txBody>
          <a:bodyPr rIns="274320" bIns="13716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1125" y="4088253"/>
            <a:ext cx="5952744" cy="646331"/>
          </a:xfrm>
          <a:noFill/>
          <a:ln w="69850">
            <a:noFill/>
            <a:miter lim="800000"/>
            <a:headEnd/>
            <a:tailEnd/>
          </a:ln>
        </p:spPr>
        <p:txBody>
          <a:bodyPr tIns="137160" rIns="274320" bIns="13716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GB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12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 or full page 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233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or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600"/>
            </a:lvl1pPr>
            <a:lvl2pPr marL="1588" indent="-1588">
              <a:buNone/>
              <a:defRPr sz="2600"/>
            </a:lvl2pPr>
            <a:lvl3pPr marL="228600" indent="-225425">
              <a:defRPr lang="en-US" sz="2600" dirty="0" smtClean="0">
                <a:solidFill>
                  <a:schemeClr val="tx1"/>
                </a:solidFill>
                <a:latin typeface="+mn-lt"/>
              </a:defRPr>
            </a:lvl3pPr>
            <a:lvl4pPr marL="457200" indent="-228600">
              <a:buFont typeface="Arial" pitchFamily="34" charset="0"/>
              <a:buChar char="–"/>
              <a:defRPr lang="en-US" sz="2600" dirty="0" smtClean="0">
                <a:solidFill>
                  <a:schemeClr val="tx1"/>
                </a:solidFill>
                <a:latin typeface="+mn-lt"/>
              </a:defRPr>
            </a:lvl4pPr>
            <a:lvl5pPr marL="682625" indent="-3175" defTabSz="749300">
              <a:buFont typeface="Arial" pitchFamily="34" charset="0"/>
              <a:buNone/>
              <a:defRPr lang="en-US" sz="2000" dirty="0" smtClean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0397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imag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5591175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06668" y="1663700"/>
            <a:ext cx="2870200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304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 smtClean="0">
                <a:solidFill>
                  <a:srgbClr val="4D4F53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6/2/2014</a:t>
            </a:fld>
            <a:endParaRPr lang="en-US" sz="1800">
              <a:solidFill>
                <a:srgbClr val="4D4F53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D4F53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 smtClean="0">
                <a:solidFill>
                  <a:srgbClr val="4D4F53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4D4F53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98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869950"/>
            <a:ext cx="8851900" cy="64633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137160" rIns="2286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1663700"/>
            <a:ext cx="8839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91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Top 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701" r:id="rId3"/>
    <p:sldLayoutId id="214748370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algn="l" defTabSz="877888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Wingdings" pitchFamily="2" charset="2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sz="3000">
          <a:solidFill>
            <a:schemeClr val="tx1"/>
          </a:solidFill>
          <a:latin typeface="+mn-lt"/>
        </a:defRPr>
      </a:lvl2pPr>
      <a:lvl3pPr marL="292100" indent="-288925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3pPr>
      <a:lvl4pPr marL="571500" indent="-292100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Arial" charset="0"/>
        <a:buChar char="–"/>
        <a:defRPr sz="3000">
          <a:solidFill>
            <a:schemeClr val="tx1"/>
          </a:solidFill>
          <a:latin typeface="+mn-lt"/>
        </a:defRPr>
      </a:lvl4pPr>
      <a:lvl5pPr marL="863600" indent="-14288" algn="l" defTabSz="1082675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11366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6pPr>
      <a:lvl7pPr marL="15938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7pPr>
      <a:lvl8pPr marL="20510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8pPr>
      <a:lvl9pPr marL="25082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869950"/>
            <a:ext cx="8851900" cy="64633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137160" rIns="2286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1663700"/>
            <a:ext cx="8839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91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Top 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62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  <p:sldLayoutId id="2147483712" r:id="rId6"/>
    <p:sldLayoutId id="2147483713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algn="l" defTabSz="877888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Wingdings" pitchFamily="2" charset="2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sz="3000">
          <a:solidFill>
            <a:schemeClr val="tx1"/>
          </a:solidFill>
          <a:latin typeface="+mn-lt"/>
        </a:defRPr>
      </a:lvl2pPr>
      <a:lvl3pPr marL="292100" indent="-288925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3pPr>
      <a:lvl4pPr marL="571500" indent="-292100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Arial" charset="0"/>
        <a:buChar char="–"/>
        <a:defRPr sz="3000">
          <a:solidFill>
            <a:schemeClr val="tx1"/>
          </a:solidFill>
          <a:latin typeface="+mn-lt"/>
        </a:defRPr>
      </a:lvl4pPr>
      <a:lvl5pPr marL="863600" indent="-14288" algn="l" defTabSz="1082675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11366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6pPr>
      <a:lvl7pPr marL="15938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7pPr>
      <a:lvl8pPr marL="20510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8pPr>
      <a:lvl9pPr marL="25082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s.mathsdoctor.tv/M6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hanacademy.org/math/arithmetic/fractions/multiplying_fractions/v/multiplying-fraction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856983" cy="591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24" y="1627188"/>
            <a:ext cx="8133284" cy="1815882"/>
          </a:xfrm>
          <a:solidFill>
            <a:schemeClr val="accent3">
              <a:alpha val="60000"/>
            </a:schemeClr>
          </a:solidFill>
        </p:spPr>
        <p:txBody>
          <a:bodyPr/>
          <a:lstStyle/>
          <a:p>
            <a:r>
              <a:rPr lang="en-GB" dirty="0" smtClean="0"/>
              <a:t>Numeracy for Nursing –Drip Rate Calculations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5"/>
            <a:ext cx="3285587" cy="329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to remember…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5358879" cy="50419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When inserting your TIME into your formula, remember: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ml/</a:t>
            </a:r>
            <a:r>
              <a:rPr lang="en-GB" dirty="0" err="1" smtClean="0"/>
              <a:t>hr</a:t>
            </a:r>
            <a:r>
              <a:rPr lang="en-GB" dirty="0" smtClean="0"/>
              <a:t> – work in HOURS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drops/min – work in MINUTES </a:t>
            </a:r>
            <a:endParaRPr lang="en-GB" dirty="0"/>
          </a:p>
        </p:txBody>
      </p:sp>
      <p:pic>
        <p:nvPicPr>
          <p:cNvPr id="20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7" y="1628800"/>
            <a:ext cx="83738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5278778"/>
            <a:ext cx="115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ml/</a:t>
            </a:r>
            <a:r>
              <a:rPr lang="en-GB" sz="2000" b="1" dirty="0" err="1" smtClean="0"/>
              <a:t>hr</a:t>
            </a:r>
            <a:r>
              <a:rPr lang="en-GB" sz="2000" b="1" dirty="0" smtClean="0"/>
              <a:t>?</a:t>
            </a:r>
            <a:endParaRPr lang="en-GB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06880" y="3356992"/>
            <a:ext cx="301424" cy="1501228"/>
          </a:xfrm>
          <a:prstGeom prst="straightConnector1">
            <a:avLst/>
          </a:prstGeom>
          <a:ln w="635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12160" y="4858220"/>
            <a:ext cx="994722" cy="514996"/>
          </a:xfrm>
          <a:prstGeom prst="straightConnector1">
            <a:avLst/>
          </a:prstGeom>
          <a:ln w="635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57491" y="4253704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</a:t>
            </a:r>
            <a:r>
              <a:rPr lang="en-GB" sz="2000" b="1" dirty="0" smtClean="0"/>
              <a:t>rops/min?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68235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738664"/>
          </a:xfrm>
        </p:spPr>
        <p:txBody>
          <a:bodyPr/>
          <a:lstStyle/>
          <a:p>
            <a:r>
              <a:rPr lang="en-GB" sz="3600" dirty="0" smtClean="0"/>
              <a:t>Learning Outcomes: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 smtClean="0"/>
              <a:t>By the end of the session, all students will be able to:</a:t>
            </a:r>
          </a:p>
          <a:p>
            <a:pPr lvl="1">
              <a:lnSpc>
                <a:spcPct val="150000"/>
              </a:lnSpc>
            </a:pPr>
            <a:endParaRPr lang="en-GB" sz="2400" dirty="0" smtClean="0"/>
          </a:p>
          <a:p>
            <a:pPr lvl="2">
              <a:lnSpc>
                <a:spcPct val="150000"/>
              </a:lnSpc>
            </a:pPr>
            <a:r>
              <a:rPr lang="en-GB" sz="2400" dirty="0" smtClean="0"/>
              <a:t>Set up and solve a range of drip rate calculations</a:t>
            </a:r>
          </a:p>
          <a:p>
            <a:pPr lvl="2">
              <a:lnSpc>
                <a:spcPct val="150000"/>
              </a:lnSpc>
            </a:pPr>
            <a:endParaRPr lang="en-GB" sz="2400" dirty="0"/>
          </a:p>
          <a:p>
            <a:pPr marL="3175" lvl="2" indent="0">
              <a:lnSpc>
                <a:spcPct val="150000"/>
              </a:lnSpc>
              <a:buNone/>
            </a:pPr>
            <a:r>
              <a:rPr lang="en-GB" sz="2400" dirty="0" smtClean="0"/>
              <a:t>Additionally, some students may also be able to:</a:t>
            </a:r>
          </a:p>
          <a:p>
            <a:pPr marL="3175" lvl="2" indent="0">
              <a:lnSpc>
                <a:spcPct val="150000"/>
              </a:lnSpc>
              <a:buNone/>
            </a:pPr>
            <a:endParaRPr lang="en-GB" sz="2400" dirty="0"/>
          </a:p>
          <a:p>
            <a:pPr lvl="2">
              <a:lnSpc>
                <a:spcPct val="150000"/>
              </a:lnSpc>
            </a:pPr>
            <a:r>
              <a:rPr lang="en-GB" sz="2400" dirty="0"/>
              <a:t>Set up and solve </a:t>
            </a:r>
            <a:r>
              <a:rPr lang="en-GB" sz="2400" dirty="0" smtClean="0"/>
              <a:t>complex calculations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/>
              <a:t>Solve a range of problems without using a calculator</a:t>
            </a:r>
            <a:endParaRPr lang="en-GB" sz="2400" dirty="0"/>
          </a:p>
          <a:p>
            <a:pPr marL="3175" lvl="2" indent="0">
              <a:buNone/>
            </a:pP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734966" cy="318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Simplifying/Multiplying Fractions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556792"/>
            <a:ext cx="6192688" cy="410445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1316" y="5085184"/>
            <a:ext cx="2802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http://ws.mathsdoctor.tv/M61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260156" cy="281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58494" y="5112593"/>
            <a:ext cx="4833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www.khanacademy.org/math/arithmetic/fractions/multiplying_fractions/v/multiplying-fractions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0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Infusion Rate Calculations -  mL/h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23" y="1556792"/>
            <a:ext cx="6078959" cy="4997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t="-961" r="956" b="5480"/>
          <a:stretch/>
        </p:blipFill>
        <p:spPr>
          <a:xfrm>
            <a:off x="2771800" y="4581128"/>
            <a:ext cx="2160240" cy="17504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t="-961" r="10062" b="5480"/>
          <a:stretch/>
        </p:blipFill>
        <p:spPr>
          <a:xfrm>
            <a:off x="4499992" y="4581128"/>
            <a:ext cx="1861215" cy="1800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t="-961" r="11803" b="5480"/>
          <a:stretch/>
        </p:blipFill>
        <p:spPr>
          <a:xfrm>
            <a:off x="3935010" y="2564904"/>
            <a:ext cx="1286186" cy="187220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99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Elements of Infusion Rate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4134743" cy="4429596"/>
          </a:xfrm>
        </p:spPr>
        <p:txBody>
          <a:bodyPr/>
          <a:lstStyle/>
          <a:p>
            <a:pPr marL="292100" lvl="2" indent="-288925"/>
            <a:r>
              <a:rPr lang="en-GB" dirty="0" smtClean="0"/>
              <a:t>A fluid regime asks for 240 ml of Hartmann’s to be delivered over 4 hrs.</a:t>
            </a:r>
            <a:endParaRPr lang="en-GB" dirty="0"/>
          </a:p>
          <a:p>
            <a:pPr marL="292100" lvl="2" indent="-288925"/>
            <a:endParaRPr lang="en-GB" dirty="0"/>
          </a:p>
          <a:p>
            <a:pPr marL="292100" lvl="2" indent="-288925"/>
            <a:r>
              <a:rPr lang="en-GB" dirty="0" smtClean="0"/>
              <a:t>At how many ml/</a:t>
            </a:r>
            <a:r>
              <a:rPr lang="en-GB" dirty="0" err="1" smtClean="0"/>
              <a:t>hr</a:t>
            </a:r>
            <a:r>
              <a:rPr lang="en-GB" dirty="0" smtClean="0"/>
              <a:t> does the pump need to be set?</a:t>
            </a:r>
            <a:endParaRPr lang="en-GB" dirty="0"/>
          </a:p>
          <a:p>
            <a:pPr marL="3175" lvl="2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628800"/>
            <a:ext cx="3838583" cy="3204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413" y="5229200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600" dirty="0" smtClean="0">
                <a:latin typeface="+mn-lt"/>
              </a:rPr>
              <a:t>Rate = Volume ÷ Time</a:t>
            </a:r>
          </a:p>
          <a:p>
            <a:pPr algn="r"/>
            <a:r>
              <a:rPr lang="en-GB" sz="2600" dirty="0" smtClean="0">
                <a:latin typeface="+mn-lt"/>
              </a:rPr>
              <a:t>= 240ml </a:t>
            </a:r>
            <a:r>
              <a:rPr lang="en-GB" sz="2600" dirty="0" smtClean="0"/>
              <a:t>÷ 4hrs</a:t>
            </a:r>
            <a:r>
              <a:rPr lang="en-GB" sz="2600" dirty="0" smtClean="0">
                <a:latin typeface="+mn-lt"/>
              </a:rPr>
              <a:t>      </a:t>
            </a:r>
            <a:endParaRPr lang="en-GB" sz="2600" dirty="0">
              <a:latin typeface="+mn-lt"/>
            </a:endParaRPr>
          </a:p>
          <a:p>
            <a:pPr algn="r"/>
            <a:r>
              <a:rPr lang="en-GB" sz="2600" dirty="0">
                <a:latin typeface="+mn-lt"/>
              </a:rPr>
              <a:t>	= </a:t>
            </a:r>
            <a:r>
              <a:rPr lang="en-GB" sz="2600" b="1" dirty="0" smtClean="0">
                <a:latin typeface="+mn-lt"/>
              </a:rPr>
              <a:t>60 ml/</a:t>
            </a:r>
            <a:r>
              <a:rPr lang="en-GB" sz="2600" b="1" dirty="0" err="1" smtClean="0">
                <a:latin typeface="+mn-lt"/>
              </a:rPr>
              <a:t>hr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6" r="7395"/>
          <a:stretch/>
        </p:blipFill>
        <p:spPr>
          <a:xfrm>
            <a:off x="5796147" y="3573016"/>
            <a:ext cx="157809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Infusion Rate Calculations -  mL/h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1886237"/>
            <a:ext cx="5591175" cy="45968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2">
              <a:spcBef>
                <a:spcPts val="1200"/>
              </a:spcBef>
            </a:pPr>
            <a:r>
              <a:rPr lang="en-GB" sz="1800" dirty="0" smtClean="0"/>
              <a:t>This formula forms the basic structure of all drip rate calculations</a:t>
            </a:r>
          </a:p>
          <a:p>
            <a:pPr lvl="2">
              <a:spcBef>
                <a:spcPts val="1200"/>
              </a:spcBef>
            </a:pPr>
            <a:r>
              <a:rPr lang="en-GB" sz="1800" dirty="0" smtClean="0"/>
              <a:t>REMEMBER TO USE THE CORRECT VOLUME &amp; TIME UNITS!</a:t>
            </a:r>
          </a:p>
          <a:p>
            <a:pPr lvl="2">
              <a:spcBef>
                <a:spcPts val="1200"/>
              </a:spcBef>
            </a:pPr>
            <a:r>
              <a:rPr lang="en-GB" sz="1800" dirty="0" smtClean="0"/>
              <a:t>The only extra information we need  is where to insert the Drop Factor element</a:t>
            </a:r>
          </a:p>
          <a:p>
            <a:pPr lvl="2">
              <a:spcBef>
                <a:spcPts val="1200"/>
              </a:spcBef>
            </a:pPr>
            <a:r>
              <a:rPr lang="en-GB" sz="1800" dirty="0" smtClean="0"/>
              <a:t>ALSO…</a:t>
            </a:r>
          </a:p>
          <a:p>
            <a:pPr lvl="2">
              <a:spcBef>
                <a:spcPts val="1200"/>
              </a:spcBef>
            </a:pPr>
            <a:r>
              <a:rPr lang="en-GB" sz="1800" b="1" dirty="0"/>
              <a:t>REMEMBER TO </a:t>
            </a:r>
            <a:r>
              <a:rPr lang="en-GB" sz="1800" b="1" dirty="0" smtClean="0"/>
              <a:t>USE THE CORRECT VOLUME AND TIME UNITS!</a:t>
            </a:r>
            <a:endParaRPr lang="en-GB" sz="1800" b="1" dirty="0"/>
          </a:p>
          <a:p>
            <a:pPr marL="3175" lvl="2" indent="0">
              <a:spcBef>
                <a:spcPts val="1200"/>
              </a:spcBef>
              <a:buNone/>
            </a:pPr>
            <a:endParaRPr lang="en-GB" sz="1800" dirty="0" smtClean="0"/>
          </a:p>
          <a:p>
            <a:pPr lvl="2">
              <a:spcBef>
                <a:spcPts val="1200"/>
              </a:spcBef>
            </a:pPr>
            <a:endParaRPr lang="en-GB" sz="1800" dirty="0"/>
          </a:p>
        </p:txBody>
      </p:sp>
      <p:sp>
        <p:nvSpPr>
          <p:cNvPr id="6" name="Cloud Callout 5"/>
          <p:cNvSpPr/>
          <p:nvPr/>
        </p:nvSpPr>
        <p:spPr>
          <a:xfrm>
            <a:off x="3635896" y="1592795"/>
            <a:ext cx="2664296" cy="2160240"/>
          </a:xfrm>
          <a:prstGeom prst="cloudCallout">
            <a:avLst>
              <a:gd name="adj1" fmla="val -47288"/>
              <a:gd name="adj2" fmla="val 56327"/>
            </a:avLst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23928" y="1993567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What do we do with the Drop Factor?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Drip Rate Calculations - Rate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426343" y="3501008"/>
                <a:ext cx="8335813" cy="3096344"/>
              </a:xfrm>
            </p:spPr>
            <p:txBody>
              <a:bodyPr/>
              <a:lstStyle/>
              <a:p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endParaRPr lang="en-GB" sz="2000" dirty="0"/>
              </a:p>
              <a:p>
                <a:pPr>
                  <a:lnSpc>
                    <a:spcPct val="150000"/>
                  </a:lnSpc>
                </a:pPr>
                <a:r>
                  <a:rPr lang="en-GB" sz="2000" b="1" dirty="0" smtClean="0"/>
                  <a:t>Cancel down</a:t>
                </a:r>
                <a:r>
                  <a:rPr lang="en-GB" sz="2000" dirty="0" smtClean="0"/>
                  <a:t>			</a:t>
                </a:r>
                <a:r>
                  <a:rPr lang="en-GB" sz="2000" b="1" dirty="0" smtClean="0"/>
                  <a:t>Multiply	    Solve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a:rPr lang="en-GB" sz="200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600</m:t>
                        </m:r>
                        <m:r>
                          <a:rPr lang="en-GB" sz="2000" i="1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 smtClean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	     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75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3=25</m:t>
                    </m:r>
                  </m:oMath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The answer is therefore </a:t>
                </a:r>
                <a:r>
                  <a:rPr lang="en-GB" sz="2000" b="1" dirty="0" smtClean="0">
                    <a:solidFill>
                      <a:schemeClr val="tx1"/>
                    </a:solidFill>
                  </a:rPr>
                  <a:t>25 drops per minute.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26343" y="3501008"/>
                <a:ext cx="8335813" cy="309634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1773982"/>
                <a:ext cx="6624736" cy="5907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Drip </a:t>
                </a:r>
                <a:r>
                  <a:rPr lang="en-GB" dirty="0" smtClean="0">
                    <a:solidFill>
                      <a:srgbClr val="A9006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Rate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GB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drops/min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Volume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  <m:r>
                          <a:rPr lang="en-GB" sz="2000" b="0" i="1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Drop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Factor</m:t>
                        </m:r>
                        <m:r>
                          <a:rPr lang="en-GB" sz="20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𝑑𝑟𝑜𝑝𝑠</m:t>
                            </m:r>
                            <m:r>
                              <a:rPr lang="en-GB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</m:t>
                            </m:r>
                          </m:e>
                        </m:d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73982"/>
                <a:ext cx="6624736" cy="5907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6053" y="3594140"/>
                <a:ext cx="5832648" cy="54066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Drip </a:t>
                </a:r>
                <a:r>
                  <a:rPr lang="en-GB" sz="1400" dirty="0" smtClean="0">
                    <a:solidFill>
                      <a:srgbClr val="A9006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Rate</a:t>
                </a:r>
                <a:r>
                  <a:rPr lang="en-GB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GB" sz="1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drops/min</a:t>
                </a:r>
                <a:r>
                  <a:rPr lang="en-GB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a:rPr lang="en-GB" sz="1800" b="0" i="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600</m:t>
                        </m:r>
                        <m:r>
                          <a:rPr lang="en-GB" sz="1800" b="0" i="1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15 </m:t>
                        </m:r>
                        <m:d>
                          <m:dPr>
                            <m:ctrlPr>
                              <a:rPr lang="en-GB" sz="1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𝑑𝑟𝑜𝑝𝑠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</m:t>
                            </m:r>
                          </m:e>
                        </m:d>
                      </m:num>
                      <m:den>
                        <m: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53" y="3594140"/>
                <a:ext cx="5832648" cy="540661"/>
              </a:xfrm>
              <a:prstGeom prst="rect">
                <a:avLst/>
              </a:prstGeom>
              <a:blipFill rotWithShape="1">
                <a:blip r:embed="rId5"/>
                <a:stretch>
                  <a:fillRect b="-5556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528" y="263691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Worked Example: </a:t>
            </a:r>
            <a:r>
              <a:rPr lang="en-GB" dirty="0" smtClean="0"/>
              <a:t>A </a:t>
            </a:r>
            <a:r>
              <a:rPr lang="en-GB" dirty="0"/>
              <a:t>patient requires 1 litre of fluid to be infused over 10 hours. The giving set delivers 15 drops/ml. Calculate the drip rate.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628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Drip Rate Calculations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426343" y="3501008"/>
                <a:ext cx="8335813" cy="3096344"/>
              </a:xfrm>
            </p:spPr>
            <p:txBody>
              <a:bodyPr/>
              <a:lstStyle/>
              <a:p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endParaRPr lang="en-GB" sz="2000" dirty="0"/>
              </a:p>
              <a:p>
                <a:pPr>
                  <a:lnSpc>
                    <a:spcPct val="150000"/>
                  </a:lnSpc>
                </a:pPr>
                <a:r>
                  <a:rPr lang="en-GB" sz="2000" b="1" dirty="0" smtClean="0"/>
                  <a:t>Cancel down</a:t>
                </a:r>
                <a:r>
                  <a:rPr lang="en-GB" sz="2000" dirty="0" smtClean="0"/>
                  <a:t>		</a:t>
                </a:r>
                <a:r>
                  <a:rPr lang="en-GB" sz="2000" b="1" dirty="0" smtClean="0"/>
                  <a:t>Multiply	    Solve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90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a:rPr lang="en-GB" sz="2000" b="0" i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45</m:t>
                        </m:r>
                        <m:r>
                          <a:rPr lang="en-GB" sz="2000" i="1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.)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20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	     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1=40</m:t>
                    </m:r>
                  </m:oMath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The answer is therefore </a:t>
                </a:r>
                <a:r>
                  <a:rPr lang="en-GB" sz="2000" b="1" dirty="0" smtClean="0">
                    <a:solidFill>
                      <a:schemeClr val="tx1"/>
                    </a:solidFill>
                  </a:rPr>
                  <a:t>40 minutes.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26343" y="3501008"/>
                <a:ext cx="8335813" cy="30963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1773982"/>
                <a:ext cx="6624736" cy="5907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GB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mins</a:t>
                </a:r>
                <a:r>
                  <a:rPr lang="en-GB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Volume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Rate</m:t>
                        </m:r>
                        <m:r>
                          <a:rPr lang="en-GB" sz="2000" b="0" i="1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𝑑𝑟𝑜𝑝𝑠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𝑚𝑖𝑛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Drop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Factor</m:t>
                        </m:r>
                        <m:r>
                          <a:rPr lang="en-GB" sz="20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𝑑𝑟𝑜𝑝𝑠</m:t>
                            </m:r>
                            <m:r>
                              <a:rPr lang="en-GB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</m:t>
                            </m:r>
                          </m:e>
                        </m:d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73982"/>
                <a:ext cx="6624736" cy="5907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6053" y="3594140"/>
                <a:ext cx="5832648" cy="54066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</a:t>
                </a: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GB" sz="1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mins</a:t>
                </a:r>
                <a:r>
                  <a:rPr lang="en-GB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90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a:rPr lang="en-GB" sz="1800" b="0" i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45</m:t>
                        </m:r>
                        <m:r>
                          <a:rPr lang="en-GB" sz="1800" b="0" i="1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.)</m:t>
                        </m:r>
                      </m:den>
                    </m:f>
                  </m:oMath>
                </a14:m>
                <a:r>
                  <a:rPr lang="en-GB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20 </m:t>
                        </m:r>
                        <m:d>
                          <m:dPr>
                            <m:ctrlPr>
                              <a:rPr lang="en-GB" sz="1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𝑑𝑟𝑜𝑝𝑠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</m:t>
                            </m:r>
                          </m:e>
                        </m:d>
                      </m:num>
                      <m:den>
                        <m: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53" y="3594140"/>
                <a:ext cx="5832648" cy="540661"/>
              </a:xfrm>
              <a:prstGeom prst="rect">
                <a:avLst/>
              </a:prstGeom>
              <a:blipFill rotWithShape="1">
                <a:blip r:embed="rId4"/>
                <a:stretch>
                  <a:fillRect b="-5556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528" y="263691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Worked Example: </a:t>
            </a:r>
            <a:r>
              <a:rPr lang="en-GB" dirty="0" smtClean="0"/>
              <a:t>A </a:t>
            </a:r>
            <a:r>
              <a:rPr lang="en-GB" dirty="0"/>
              <a:t>patient </a:t>
            </a:r>
            <a:r>
              <a:rPr lang="en-GB" dirty="0" smtClean="0"/>
              <a:t>has 90ml left in their infusion bag. It is dripping at a rate of 45 drops/min via a drop factor of 20 drops/ml. How long will it take to complete the infusion?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8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Drip Rate Calculations - Volume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426343" y="3501008"/>
                <a:ext cx="8335813" cy="3096344"/>
              </a:xfrm>
            </p:spPr>
            <p:txBody>
              <a:bodyPr/>
              <a:lstStyle/>
              <a:p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endParaRPr lang="en-GB" sz="2000" dirty="0"/>
              </a:p>
              <a:p>
                <a:pPr>
                  <a:lnSpc>
                    <a:spcPct val="150000"/>
                  </a:lnSpc>
                </a:pPr>
                <a:r>
                  <a:rPr lang="en-GB" sz="2000" b="1" dirty="0"/>
                  <a:t>Multiply </a:t>
                </a:r>
                <a:r>
                  <a:rPr lang="en-GB" sz="2000" b="1" dirty="0" smtClean="0"/>
                  <a:t>			Cancel Down</a:t>
                </a:r>
                <a:r>
                  <a:rPr lang="en-GB" sz="2000" dirty="0" smtClean="0"/>
                  <a:t>	    </a:t>
                </a:r>
                <a:r>
                  <a:rPr lang="en-GB" sz="2000" b="1" dirty="0" smtClean="0"/>
                  <a:t>    Solve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6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42 x 300</a:t>
                </a:r>
                <a:r>
                  <a:rPr lang="en-GB" sz="2000" dirty="0" smtClean="0">
                    <a:ea typeface="Cambria Math" panose="02040503050406030204" pitchFamily="18" charset="0"/>
                  </a:rPr>
                  <a:t>	</a:t>
                </a:r>
                <a:r>
                  <a:rPr lang="en-GB" sz="1600" dirty="0" smtClean="0">
                    <a:ea typeface="Cambria Math" panose="02040503050406030204" pitchFamily="18" charset="0"/>
                  </a:rPr>
                  <a:t>= 12,600</a:t>
                </a:r>
                <a:r>
                  <a:rPr lang="en-GB" sz="2000" dirty="0" smtClean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12,600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GB" sz="2000" i="1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6,300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latin typeface="Cambria Math"/>
                            <a:ea typeface="Cambria Math" panose="02040503050406030204" pitchFamily="18" charset="0"/>
                          </a:rPr>
                          <m:t>630</m:t>
                        </m:r>
                      </m:num>
                      <m:den>
                        <m:r>
                          <a:rPr lang="en-GB" sz="2000" b="0" i="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0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	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630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1=630</m:t>
                    </m:r>
                  </m:oMath>
                </a14:m>
                <a:endParaRPr lang="en-GB" sz="2000" b="0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600" dirty="0" smtClean="0"/>
                  <a:t>(42 x 100 = 4,200 – then use repeated addition!)</a:t>
                </a:r>
                <a:r>
                  <a:rPr lang="en-GB" sz="2000" dirty="0" smtClean="0"/>
                  <a:t>	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The answer is therefore </a:t>
                </a:r>
                <a:r>
                  <a:rPr lang="en-GB" sz="2000" b="1" dirty="0" smtClean="0">
                    <a:solidFill>
                      <a:schemeClr val="tx1"/>
                    </a:solidFill>
                  </a:rPr>
                  <a:t>630ml.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26343" y="3501008"/>
                <a:ext cx="8335813" cy="30963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1600" y="1773982"/>
                <a:ext cx="6624736" cy="558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Volume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mls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Drip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  <m:r>
                          <m:rPr>
                            <m:sty m:val="p"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ate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  <m:r>
                          <m:rPr>
                            <m:sty m:val="p"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ime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  <m:r>
                          <m:rPr>
                            <m:sty m:val="p"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rop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  <m:r>
                          <m:rPr>
                            <m:sty m:val="p"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actor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drops</m:t>
                        </m:r>
                        <m:r>
                          <m:rPr>
                            <m:nor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ml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73982"/>
                <a:ext cx="6624736" cy="558743"/>
              </a:xfrm>
              <a:prstGeom prst="rect">
                <a:avLst/>
              </a:prstGeom>
              <a:blipFill rotWithShape="1">
                <a:blip r:embed="rId3"/>
                <a:stretch>
                  <a:fillRect b="-7447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0771" y="249289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Worked Example: </a:t>
            </a:r>
            <a:r>
              <a:rPr lang="en-GB" dirty="0" smtClean="0"/>
              <a:t>A patient is receiving an infusion via a giving set delivering 20 drops/ml. The infusion is dripping at a rate of 42 drops per minute. How much fluid should have infused after 5 hours?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3710184"/>
                <a:ext cx="6624736" cy="558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Volume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mls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𝟒𝟐</m:t>
                        </m:r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𝟑𝟎𝟎</m:t>
                        </m:r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en-GB" sz="1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drops</m:t>
                        </m:r>
                        <m:r>
                          <m:rPr>
                            <m:nor/>
                          </m:r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ml</m:t>
                        </m:r>
                        <m:r>
                          <a:rPr lang="en-GB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10184"/>
                <a:ext cx="6624736" cy="558743"/>
              </a:xfrm>
              <a:prstGeom prst="rect">
                <a:avLst/>
              </a:prstGeom>
              <a:blipFill rotWithShape="1">
                <a:blip r:embed="rId4"/>
                <a:stretch>
                  <a:fillRect b="-8602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7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uoe_branded_presentation">
  <a:themeElements>
    <a:clrScheme name="University brand">
      <a:dk1>
        <a:srgbClr val="4D4F53"/>
      </a:dk1>
      <a:lt1>
        <a:srgbClr val="FFFFFF"/>
      </a:lt1>
      <a:dk2>
        <a:srgbClr val="766A65"/>
      </a:dk2>
      <a:lt2>
        <a:srgbClr val="AEAA6C"/>
      </a:lt2>
      <a:accent1>
        <a:srgbClr val="A90061"/>
      </a:accent1>
      <a:accent2>
        <a:srgbClr val="E98300"/>
      </a:accent2>
      <a:accent3>
        <a:srgbClr val="007A87"/>
      </a:accent3>
      <a:accent4>
        <a:srgbClr val="0065BD"/>
      </a:accent4>
      <a:accent5>
        <a:srgbClr val="003478"/>
      </a:accent5>
      <a:accent6>
        <a:srgbClr val="AAA38E"/>
      </a:accent6>
      <a:hlink>
        <a:srgbClr val="0065BD"/>
      </a:hlink>
      <a:folHlink>
        <a:srgbClr val="008542"/>
      </a:folHlink>
    </a:clrScheme>
    <a:fontScheme name="Large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ge text 1">
        <a:dk1>
          <a:srgbClr val="4D4F53"/>
        </a:dk1>
        <a:lt1>
          <a:srgbClr val="FFFFFF"/>
        </a:lt1>
        <a:dk2>
          <a:srgbClr val="007A87"/>
        </a:dk2>
        <a:lt2>
          <a:srgbClr val="FFFFFF"/>
        </a:lt2>
        <a:accent1>
          <a:srgbClr val="E98300"/>
        </a:accent1>
        <a:accent2>
          <a:srgbClr val="0065BD"/>
        </a:accent2>
        <a:accent3>
          <a:srgbClr val="AABEC3"/>
        </a:accent3>
        <a:accent4>
          <a:srgbClr val="DADADA"/>
        </a:accent4>
        <a:accent5>
          <a:srgbClr val="F2C1AA"/>
        </a:accent5>
        <a:accent6>
          <a:srgbClr val="005BAB"/>
        </a:accent6>
        <a:hlink>
          <a:srgbClr val="A90061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2">
        <a:dk1>
          <a:srgbClr val="4D4F53"/>
        </a:dk1>
        <a:lt1>
          <a:srgbClr val="FFFFFF"/>
        </a:lt1>
        <a:dk2>
          <a:srgbClr val="0065BD"/>
        </a:dk2>
        <a:lt2>
          <a:srgbClr val="FFFFFF"/>
        </a:lt2>
        <a:accent1>
          <a:srgbClr val="A90061"/>
        </a:accent1>
        <a:accent2>
          <a:srgbClr val="E98300"/>
        </a:accent2>
        <a:accent3>
          <a:srgbClr val="AAB8DB"/>
        </a:accent3>
        <a:accent4>
          <a:srgbClr val="DADADA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3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A90061"/>
        </a:accent1>
        <a:accent2>
          <a:srgbClr val="E98300"/>
        </a:accent2>
        <a:accent3>
          <a:srgbClr val="FFFFFF"/>
        </a:accent3>
        <a:accent4>
          <a:srgbClr val="404246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text 4">
        <a:dk1>
          <a:srgbClr val="4D4F53"/>
        </a:dk1>
        <a:lt1>
          <a:srgbClr val="FFFFFF"/>
        </a:lt1>
        <a:dk2>
          <a:srgbClr val="E98300"/>
        </a:dk2>
        <a:lt2>
          <a:srgbClr val="FFFFFF"/>
        </a:lt2>
        <a:accent1>
          <a:srgbClr val="0065BD"/>
        </a:accent1>
        <a:accent2>
          <a:srgbClr val="A90061"/>
        </a:accent2>
        <a:accent3>
          <a:srgbClr val="F2C1AA"/>
        </a:accent3>
        <a:accent4>
          <a:srgbClr val="DADADA"/>
        </a:accent4>
        <a:accent5>
          <a:srgbClr val="AAB8DB"/>
        </a:accent5>
        <a:accent6>
          <a:srgbClr val="990057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e_branded_presentation">
  <a:themeElements>
    <a:clrScheme name="University brand">
      <a:dk1>
        <a:srgbClr val="4D4F53"/>
      </a:dk1>
      <a:lt1>
        <a:srgbClr val="FFFFFF"/>
      </a:lt1>
      <a:dk2>
        <a:srgbClr val="766A65"/>
      </a:dk2>
      <a:lt2>
        <a:srgbClr val="AEAA6C"/>
      </a:lt2>
      <a:accent1>
        <a:srgbClr val="A90061"/>
      </a:accent1>
      <a:accent2>
        <a:srgbClr val="E98300"/>
      </a:accent2>
      <a:accent3>
        <a:srgbClr val="007A87"/>
      </a:accent3>
      <a:accent4>
        <a:srgbClr val="0065BD"/>
      </a:accent4>
      <a:accent5>
        <a:srgbClr val="003478"/>
      </a:accent5>
      <a:accent6>
        <a:srgbClr val="AAA38E"/>
      </a:accent6>
      <a:hlink>
        <a:srgbClr val="0065BD"/>
      </a:hlink>
      <a:folHlink>
        <a:srgbClr val="008542"/>
      </a:folHlink>
    </a:clrScheme>
    <a:fontScheme name="Large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ge text 1">
        <a:dk1>
          <a:srgbClr val="4D4F53"/>
        </a:dk1>
        <a:lt1>
          <a:srgbClr val="FFFFFF"/>
        </a:lt1>
        <a:dk2>
          <a:srgbClr val="007A87"/>
        </a:dk2>
        <a:lt2>
          <a:srgbClr val="FFFFFF"/>
        </a:lt2>
        <a:accent1>
          <a:srgbClr val="E98300"/>
        </a:accent1>
        <a:accent2>
          <a:srgbClr val="0065BD"/>
        </a:accent2>
        <a:accent3>
          <a:srgbClr val="AABEC3"/>
        </a:accent3>
        <a:accent4>
          <a:srgbClr val="DADADA"/>
        </a:accent4>
        <a:accent5>
          <a:srgbClr val="F2C1AA"/>
        </a:accent5>
        <a:accent6>
          <a:srgbClr val="005BAB"/>
        </a:accent6>
        <a:hlink>
          <a:srgbClr val="A90061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2">
        <a:dk1>
          <a:srgbClr val="4D4F53"/>
        </a:dk1>
        <a:lt1>
          <a:srgbClr val="FFFFFF"/>
        </a:lt1>
        <a:dk2>
          <a:srgbClr val="0065BD"/>
        </a:dk2>
        <a:lt2>
          <a:srgbClr val="FFFFFF"/>
        </a:lt2>
        <a:accent1>
          <a:srgbClr val="A90061"/>
        </a:accent1>
        <a:accent2>
          <a:srgbClr val="E98300"/>
        </a:accent2>
        <a:accent3>
          <a:srgbClr val="AAB8DB"/>
        </a:accent3>
        <a:accent4>
          <a:srgbClr val="DADADA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3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A90061"/>
        </a:accent1>
        <a:accent2>
          <a:srgbClr val="E98300"/>
        </a:accent2>
        <a:accent3>
          <a:srgbClr val="FFFFFF"/>
        </a:accent3>
        <a:accent4>
          <a:srgbClr val="404246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text 4">
        <a:dk1>
          <a:srgbClr val="4D4F53"/>
        </a:dk1>
        <a:lt1>
          <a:srgbClr val="FFFFFF"/>
        </a:lt1>
        <a:dk2>
          <a:srgbClr val="E98300"/>
        </a:dk2>
        <a:lt2>
          <a:srgbClr val="FFFFFF"/>
        </a:lt2>
        <a:accent1>
          <a:srgbClr val="0065BD"/>
        </a:accent1>
        <a:accent2>
          <a:srgbClr val="A90061"/>
        </a:accent2>
        <a:accent3>
          <a:srgbClr val="F2C1AA"/>
        </a:accent3>
        <a:accent4>
          <a:srgbClr val="DADADA"/>
        </a:accent4>
        <a:accent5>
          <a:srgbClr val="AAB8DB"/>
        </a:accent5>
        <a:accent6>
          <a:srgbClr val="990057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iversity brand">
    <a:dk1>
      <a:srgbClr val="4D4F53"/>
    </a:dk1>
    <a:lt1>
      <a:srgbClr val="FFFFFF"/>
    </a:lt1>
    <a:dk2>
      <a:srgbClr val="766A65"/>
    </a:dk2>
    <a:lt2>
      <a:srgbClr val="AEAA6C"/>
    </a:lt2>
    <a:accent1>
      <a:srgbClr val="A90061"/>
    </a:accent1>
    <a:accent2>
      <a:srgbClr val="E98300"/>
    </a:accent2>
    <a:accent3>
      <a:srgbClr val="007A87"/>
    </a:accent3>
    <a:accent4>
      <a:srgbClr val="0065BD"/>
    </a:accent4>
    <a:accent5>
      <a:srgbClr val="003478"/>
    </a:accent5>
    <a:accent6>
      <a:srgbClr val="AAA38E"/>
    </a:accent6>
    <a:hlink>
      <a:srgbClr val="0065BD"/>
    </a:hlink>
    <a:folHlink>
      <a:srgbClr val="008542"/>
    </a:folHlink>
  </a:clrScheme>
</a:themeOverride>
</file>

<file path=ppt/theme/themeOverride2.xml><?xml version="1.0" encoding="utf-8"?>
<a:themeOverride xmlns:a="http://schemas.openxmlformats.org/drawingml/2006/main">
  <a:clrScheme name="University brand">
    <a:dk1>
      <a:srgbClr val="4D4F53"/>
    </a:dk1>
    <a:lt1>
      <a:srgbClr val="FFFFFF"/>
    </a:lt1>
    <a:dk2>
      <a:srgbClr val="766A65"/>
    </a:dk2>
    <a:lt2>
      <a:srgbClr val="AEAA6C"/>
    </a:lt2>
    <a:accent1>
      <a:srgbClr val="A90061"/>
    </a:accent1>
    <a:accent2>
      <a:srgbClr val="E98300"/>
    </a:accent2>
    <a:accent3>
      <a:srgbClr val="007A87"/>
    </a:accent3>
    <a:accent4>
      <a:srgbClr val="0065BD"/>
    </a:accent4>
    <a:accent5>
      <a:srgbClr val="003478"/>
    </a:accent5>
    <a:accent6>
      <a:srgbClr val="AAA38E"/>
    </a:accent6>
    <a:hlink>
      <a:srgbClr val="0065BD"/>
    </a:hlink>
    <a:folHlink>
      <a:srgbClr val="008542"/>
    </a:folHlink>
  </a:clrScheme>
</a:themeOverride>
</file>

<file path=ppt/theme/themeOverride3.xml><?xml version="1.0" encoding="utf-8"?>
<a:themeOverride xmlns:a="http://schemas.openxmlformats.org/drawingml/2006/main">
  <a:clrScheme name="University brand">
    <a:dk1>
      <a:srgbClr val="4D4F53"/>
    </a:dk1>
    <a:lt1>
      <a:srgbClr val="FFFFFF"/>
    </a:lt1>
    <a:dk2>
      <a:srgbClr val="766A65"/>
    </a:dk2>
    <a:lt2>
      <a:srgbClr val="AEAA6C"/>
    </a:lt2>
    <a:accent1>
      <a:srgbClr val="A90061"/>
    </a:accent1>
    <a:accent2>
      <a:srgbClr val="E98300"/>
    </a:accent2>
    <a:accent3>
      <a:srgbClr val="007A87"/>
    </a:accent3>
    <a:accent4>
      <a:srgbClr val="0065BD"/>
    </a:accent4>
    <a:accent5>
      <a:srgbClr val="003478"/>
    </a:accent5>
    <a:accent6>
      <a:srgbClr val="AAA38E"/>
    </a:accent6>
    <a:hlink>
      <a:srgbClr val="0065BD"/>
    </a:hlink>
    <a:folHlink>
      <a:srgbClr val="008542"/>
    </a:folHlink>
  </a:clrScheme>
</a:themeOverride>
</file>

<file path=ppt/theme/themeOverride4.xml><?xml version="1.0" encoding="utf-8"?>
<a:themeOverride xmlns:a="http://schemas.openxmlformats.org/drawingml/2006/main">
  <a:clrScheme name="University brand">
    <a:dk1>
      <a:srgbClr val="4D4F53"/>
    </a:dk1>
    <a:lt1>
      <a:srgbClr val="FFFFFF"/>
    </a:lt1>
    <a:dk2>
      <a:srgbClr val="766A65"/>
    </a:dk2>
    <a:lt2>
      <a:srgbClr val="AEAA6C"/>
    </a:lt2>
    <a:accent1>
      <a:srgbClr val="A90061"/>
    </a:accent1>
    <a:accent2>
      <a:srgbClr val="E98300"/>
    </a:accent2>
    <a:accent3>
      <a:srgbClr val="007A87"/>
    </a:accent3>
    <a:accent4>
      <a:srgbClr val="0065BD"/>
    </a:accent4>
    <a:accent5>
      <a:srgbClr val="003478"/>
    </a:accent5>
    <a:accent6>
      <a:srgbClr val="AAA38E"/>
    </a:accent6>
    <a:hlink>
      <a:srgbClr val="0065BD"/>
    </a:hlink>
    <a:folHlink>
      <a:srgbClr val="00854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uoe_branded_presentation</Template>
  <TotalTime>1817</TotalTime>
  <Words>487</Words>
  <Application>Microsoft Office PowerPoint</Application>
  <PresentationFormat>On-screen Show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uoe_branded_presentation</vt:lpstr>
      <vt:lpstr>1_uoe_branded_presentation</vt:lpstr>
      <vt:lpstr>Numeracy for Nursing –Drip Rate Calculations</vt:lpstr>
      <vt:lpstr>Learning Outcomes:</vt:lpstr>
      <vt:lpstr>Simplifying/Multiplying Fractions </vt:lpstr>
      <vt:lpstr>Infusion Rate Calculations -  mL/h</vt:lpstr>
      <vt:lpstr>3. Elements of Infusion Rate Calculations</vt:lpstr>
      <vt:lpstr>Infusion Rate Calculations -  mL/h</vt:lpstr>
      <vt:lpstr>Drip Rate Calculations - Rate</vt:lpstr>
      <vt:lpstr>Drip Rate Calculations</vt:lpstr>
      <vt:lpstr>Drip Rate Calculations - Volume</vt:lpstr>
      <vt:lpstr>TIME to remember… </vt:lpstr>
    </vt:vector>
  </TitlesOfParts>
  <Company>University of Essex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Numeracy for Nursing – Skills Lab Session</dc:title>
  <dc:creator>Hudson, Karen M</dc:creator>
  <cp:lastModifiedBy>Hudson, Karen M</cp:lastModifiedBy>
  <cp:revision>113</cp:revision>
  <dcterms:created xsi:type="dcterms:W3CDTF">2013-04-16T10:07:29Z</dcterms:created>
  <dcterms:modified xsi:type="dcterms:W3CDTF">2014-06-02T11:03:49Z</dcterms:modified>
</cp:coreProperties>
</file>