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90" r:id="rId5"/>
    <p:sldMasterId id="2147483927" r:id="rId6"/>
    <p:sldMasterId id="2147483964" r:id="rId7"/>
  </p:sldMasterIdLst>
  <p:notesMasterIdLst>
    <p:notesMasterId r:id="rId30"/>
  </p:notesMasterIdLst>
  <p:handoutMasterIdLst>
    <p:handoutMasterId r:id="rId31"/>
  </p:handoutMasterIdLst>
  <p:sldIdLst>
    <p:sldId id="256" r:id="rId8"/>
    <p:sldId id="264" r:id="rId9"/>
    <p:sldId id="284" r:id="rId10"/>
    <p:sldId id="285" r:id="rId11"/>
    <p:sldId id="291" r:id="rId12"/>
    <p:sldId id="286" r:id="rId13"/>
    <p:sldId id="266" r:id="rId14"/>
    <p:sldId id="268" r:id="rId15"/>
    <p:sldId id="280" r:id="rId16"/>
    <p:sldId id="269" r:id="rId17"/>
    <p:sldId id="287" r:id="rId18"/>
    <p:sldId id="283" r:id="rId19"/>
    <p:sldId id="282" r:id="rId20"/>
    <p:sldId id="290" r:id="rId21"/>
    <p:sldId id="288" r:id="rId22"/>
    <p:sldId id="265" r:id="rId23"/>
    <p:sldId id="292" r:id="rId24"/>
    <p:sldId id="271" r:id="rId25"/>
    <p:sldId id="289" r:id="rId26"/>
    <p:sldId id="272" r:id="rId27"/>
    <p:sldId id="273"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25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89" autoAdjust="0"/>
  </p:normalViewPr>
  <p:slideViewPr>
    <p:cSldViewPr snapToGrid="0" snapToObjects="1">
      <p:cViewPr varScale="1">
        <p:scale>
          <a:sx n="72" d="100"/>
          <a:sy n="72" d="100"/>
        </p:scale>
        <p:origin x="1104" y="4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napToObjects="1" showGuides="1">
      <p:cViewPr varScale="1">
        <p:scale>
          <a:sx n="160" d="100"/>
          <a:sy n="160" d="100"/>
        </p:scale>
        <p:origin x="531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F1F7DA-BA6B-472E-A0A6-FF302B3B6CD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4E90D49-25EB-46AE-B93E-09CCF086D9C6}">
      <dgm:prSet custT="1"/>
      <dgm:spPr/>
      <dgm:t>
        <a:bodyPr/>
        <a:lstStyle/>
        <a:p>
          <a:pPr>
            <a:lnSpc>
              <a:spcPct val="100000"/>
            </a:lnSpc>
          </a:pPr>
          <a:r>
            <a:rPr lang="en-US" sz="2200" dirty="0"/>
            <a:t>BSc &amp; MSc: 5 placement blocks, each 6 weeks long.  For BSc 2 placements in your 2</a:t>
          </a:r>
          <a:r>
            <a:rPr lang="en-US" sz="2200" baseline="30000" dirty="0"/>
            <a:t>nd</a:t>
          </a:r>
          <a:r>
            <a:rPr lang="en-US" sz="2200" dirty="0"/>
            <a:t> year, 3 in your final year.  For MSc 2 placements at the end of year 1, 3 in year 2.</a:t>
          </a:r>
        </a:p>
      </dgm:t>
    </dgm:pt>
    <dgm:pt modelId="{A64D9250-7FBD-48B6-BB22-BBCB2B99B8EE}" type="parTrans" cxnId="{012431DD-66D5-4960-BEB3-B52E3AF8ABA4}">
      <dgm:prSet/>
      <dgm:spPr/>
      <dgm:t>
        <a:bodyPr/>
        <a:lstStyle/>
        <a:p>
          <a:endParaRPr lang="en-US"/>
        </a:p>
      </dgm:t>
    </dgm:pt>
    <dgm:pt modelId="{0AFBF656-556A-497D-9CF4-F391894E25DA}" type="sibTrans" cxnId="{012431DD-66D5-4960-BEB3-B52E3AF8ABA4}">
      <dgm:prSet/>
      <dgm:spPr/>
      <dgm:t>
        <a:bodyPr/>
        <a:lstStyle/>
        <a:p>
          <a:endParaRPr lang="en-US"/>
        </a:p>
      </dgm:t>
    </dgm:pt>
    <dgm:pt modelId="{EA77AC82-FBE3-44E1-820A-56829A90711C}">
      <dgm:prSet custT="1"/>
      <dgm:spPr/>
      <dgm:t>
        <a:bodyPr/>
        <a:lstStyle/>
        <a:p>
          <a:pPr>
            <a:lnSpc>
              <a:spcPct val="100000"/>
            </a:lnSpc>
          </a:pPr>
          <a:endParaRPr lang="en-US" sz="1700" dirty="0"/>
        </a:p>
        <a:p>
          <a:pPr>
            <a:lnSpc>
              <a:spcPct val="100000"/>
            </a:lnSpc>
          </a:pPr>
          <a:r>
            <a:rPr lang="en-US" sz="2200" dirty="0"/>
            <a:t>BSc &amp; MSc: Full-time, with a minimum of 35 hours per week, to accrue 1,000 hours across all placements.</a:t>
          </a:r>
        </a:p>
        <a:p>
          <a:endParaRPr lang="en-US" sz="1700" dirty="0"/>
        </a:p>
      </dgm:t>
    </dgm:pt>
    <dgm:pt modelId="{A524F0F1-E66D-4855-872E-FBAB27C4E18B}" type="parTrans" cxnId="{C33347EF-88EF-4C02-AB3D-A506605880BD}">
      <dgm:prSet/>
      <dgm:spPr/>
      <dgm:t>
        <a:bodyPr/>
        <a:lstStyle/>
        <a:p>
          <a:endParaRPr lang="en-US"/>
        </a:p>
      </dgm:t>
    </dgm:pt>
    <dgm:pt modelId="{78DBF39C-D7FE-433D-8CA3-C6F912BDF2FE}" type="sibTrans" cxnId="{C33347EF-88EF-4C02-AB3D-A506605880BD}">
      <dgm:prSet/>
      <dgm:spPr/>
      <dgm:t>
        <a:bodyPr/>
        <a:lstStyle/>
        <a:p>
          <a:endParaRPr lang="en-US"/>
        </a:p>
      </dgm:t>
    </dgm:pt>
    <dgm:pt modelId="{4240BE1D-0967-4309-9E01-2741095403BA}">
      <dgm:prSet custT="1"/>
      <dgm:spPr/>
      <dgm:t>
        <a:bodyPr/>
        <a:lstStyle/>
        <a:p>
          <a:pPr>
            <a:lnSpc>
              <a:spcPct val="100000"/>
            </a:lnSpc>
          </a:pPr>
          <a:r>
            <a:rPr lang="en-US" sz="2200" dirty="0"/>
            <a:t>Breadth of experiences: different communities, differing settings.  May include remote working, role emerging &amp; project placements.</a:t>
          </a:r>
        </a:p>
      </dgm:t>
    </dgm:pt>
    <dgm:pt modelId="{CFEB243D-F9E8-4471-A427-B4F6CABEA895}" type="parTrans" cxnId="{F91AF57D-FC04-4A64-A165-B0ADDDBE1AFF}">
      <dgm:prSet/>
      <dgm:spPr/>
      <dgm:t>
        <a:bodyPr/>
        <a:lstStyle/>
        <a:p>
          <a:endParaRPr lang="en-US"/>
        </a:p>
      </dgm:t>
    </dgm:pt>
    <dgm:pt modelId="{AD7A31F4-24BB-4E5C-B341-B2E6FBC3711B}" type="sibTrans" cxnId="{F91AF57D-FC04-4A64-A165-B0ADDDBE1AFF}">
      <dgm:prSet/>
      <dgm:spPr/>
      <dgm:t>
        <a:bodyPr/>
        <a:lstStyle/>
        <a:p>
          <a:endParaRPr lang="en-US"/>
        </a:p>
      </dgm:t>
    </dgm:pt>
    <dgm:pt modelId="{8D59F72C-BBBB-4E72-BCC4-C5E56CA6CDC2}" type="pres">
      <dgm:prSet presAssocID="{41F1F7DA-BA6B-472E-A0A6-FF302B3B6CD2}" presName="root" presStyleCnt="0">
        <dgm:presLayoutVars>
          <dgm:dir/>
          <dgm:resizeHandles val="exact"/>
        </dgm:presLayoutVars>
      </dgm:prSet>
      <dgm:spPr/>
    </dgm:pt>
    <dgm:pt modelId="{BB566C10-9A34-48C1-9FC8-F7DDC8E94359}" type="pres">
      <dgm:prSet presAssocID="{F4E90D49-25EB-46AE-B93E-09CCF086D9C6}" presName="compNode" presStyleCnt="0"/>
      <dgm:spPr/>
    </dgm:pt>
    <dgm:pt modelId="{E0F6301F-9157-45B7-9E3B-860E42020481}" type="pres">
      <dgm:prSet presAssocID="{F4E90D49-25EB-46AE-B93E-09CCF086D9C6}" presName="bgRect" presStyleLbl="bgShp" presStyleIdx="0" presStyleCnt="3"/>
      <dgm:spPr/>
    </dgm:pt>
    <dgm:pt modelId="{D99706FC-9EAA-4C30-9638-D48997C4E7A4}" type="pres">
      <dgm:prSet presAssocID="{F4E90D49-25EB-46AE-B93E-09CCF086D9C6}" presName="iconRect" presStyleLbl="node1" presStyleIdx="0" presStyleCnt="3"/>
      <dgm:spPr>
        <a:ln>
          <a:noFill/>
        </a:ln>
      </dgm:spPr>
    </dgm:pt>
    <dgm:pt modelId="{7FD60FD3-B142-47C3-8446-69DED531B165}" type="pres">
      <dgm:prSet presAssocID="{F4E90D49-25EB-46AE-B93E-09CCF086D9C6}" presName="spaceRect" presStyleCnt="0"/>
      <dgm:spPr/>
    </dgm:pt>
    <dgm:pt modelId="{C78B6912-FC91-489A-AC60-16BC41B1106D}" type="pres">
      <dgm:prSet presAssocID="{F4E90D49-25EB-46AE-B93E-09CCF086D9C6}" presName="parTx" presStyleLbl="revTx" presStyleIdx="0" presStyleCnt="3">
        <dgm:presLayoutVars>
          <dgm:chMax val="0"/>
          <dgm:chPref val="0"/>
        </dgm:presLayoutVars>
      </dgm:prSet>
      <dgm:spPr/>
    </dgm:pt>
    <dgm:pt modelId="{327C30E7-9042-4C0D-9D62-E847A2AED50F}" type="pres">
      <dgm:prSet presAssocID="{0AFBF656-556A-497D-9CF4-F391894E25DA}" presName="sibTrans" presStyleCnt="0"/>
      <dgm:spPr/>
    </dgm:pt>
    <dgm:pt modelId="{DC3CDB88-B073-41DE-AD57-D62ADE5E024F}" type="pres">
      <dgm:prSet presAssocID="{EA77AC82-FBE3-44E1-820A-56829A90711C}" presName="compNode" presStyleCnt="0"/>
      <dgm:spPr/>
    </dgm:pt>
    <dgm:pt modelId="{08D3C632-2381-41C5-8802-ACB262559BE3}" type="pres">
      <dgm:prSet presAssocID="{EA77AC82-FBE3-44E1-820A-56829A90711C}" presName="bgRect" presStyleLbl="bgShp" presStyleIdx="1" presStyleCnt="3"/>
      <dgm:spPr/>
    </dgm:pt>
    <dgm:pt modelId="{310A9915-D420-4950-A7BB-A03A12902267}" type="pres">
      <dgm:prSet presAssocID="{EA77AC82-FBE3-44E1-820A-56829A90711C}" presName="iconRect" presStyleLbl="node1" presStyleIdx="1" presStyleCnt="3"/>
      <dgm:spPr>
        <a:ln>
          <a:noFill/>
        </a:ln>
      </dgm:spPr>
    </dgm:pt>
    <dgm:pt modelId="{75455B12-1FD9-4D07-A535-1CF451015564}" type="pres">
      <dgm:prSet presAssocID="{EA77AC82-FBE3-44E1-820A-56829A90711C}" presName="spaceRect" presStyleCnt="0"/>
      <dgm:spPr/>
    </dgm:pt>
    <dgm:pt modelId="{800F3B65-FFF8-48E0-91A0-E0523A4DFD83}" type="pres">
      <dgm:prSet presAssocID="{EA77AC82-FBE3-44E1-820A-56829A90711C}" presName="parTx" presStyleLbl="revTx" presStyleIdx="1" presStyleCnt="3">
        <dgm:presLayoutVars>
          <dgm:chMax val="0"/>
          <dgm:chPref val="0"/>
        </dgm:presLayoutVars>
      </dgm:prSet>
      <dgm:spPr/>
    </dgm:pt>
    <dgm:pt modelId="{59DF9D33-E580-4415-85FC-A55132A57E71}" type="pres">
      <dgm:prSet presAssocID="{78DBF39C-D7FE-433D-8CA3-C6F912BDF2FE}" presName="sibTrans" presStyleCnt="0"/>
      <dgm:spPr/>
    </dgm:pt>
    <dgm:pt modelId="{0306AB9C-6CF5-4A49-9C12-545B6DA779CD}" type="pres">
      <dgm:prSet presAssocID="{4240BE1D-0967-4309-9E01-2741095403BA}" presName="compNode" presStyleCnt="0"/>
      <dgm:spPr/>
    </dgm:pt>
    <dgm:pt modelId="{8E1D39FD-96EE-4C71-8380-C3624133D7D0}" type="pres">
      <dgm:prSet presAssocID="{4240BE1D-0967-4309-9E01-2741095403BA}" presName="bgRect" presStyleLbl="bgShp" presStyleIdx="2" presStyleCnt="3"/>
      <dgm:spPr/>
    </dgm:pt>
    <dgm:pt modelId="{8BBEB4EB-3C63-4B40-8A0E-895EF9D2C39A}" type="pres">
      <dgm:prSet presAssocID="{4240BE1D-0967-4309-9E01-2741095403BA}" presName="iconRect" presStyleLbl="node1" presStyleIdx="2" presStyleCnt="3"/>
      <dgm:spPr>
        <a:ln>
          <a:noFill/>
        </a:ln>
      </dgm:spPr>
    </dgm:pt>
    <dgm:pt modelId="{CD39E689-552E-4A79-BBD3-55094DC27A3C}" type="pres">
      <dgm:prSet presAssocID="{4240BE1D-0967-4309-9E01-2741095403BA}" presName="spaceRect" presStyleCnt="0"/>
      <dgm:spPr/>
    </dgm:pt>
    <dgm:pt modelId="{5F0F35E1-2197-4C82-B032-6C9FB2FEBA7C}" type="pres">
      <dgm:prSet presAssocID="{4240BE1D-0967-4309-9E01-2741095403BA}" presName="parTx" presStyleLbl="revTx" presStyleIdx="2" presStyleCnt="3">
        <dgm:presLayoutVars>
          <dgm:chMax val="0"/>
          <dgm:chPref val="0"/>
        </dgm:presLayoutVars>
      </dgm:prSet>
      <dgm:spPr/>
    </dgm:pt>
  </dgm:ptLst>
  <dgm:cxnLst>
    <dgm:cxn modelId="{67346C22-1DCC-4B60-8CE2-23EF6BC67663}" type="presOf" srcId="{F4E90D49-25EB-46AE-B93E-09CCF086D9C6}" destId="{C78B6912-FC91-489A-AC60-16BC41B1106D}" srcOrd="0" destOrd="0" presId="urn:microsoft.com/office/officeart/2018/2/layout/IconVerticalSolidList"/>
    <dgm:cxn modelId="{97032D34-F630-4921-992A-A0C84715257D}" type="presOf" srcId="{EA77AC82-FBE3-44E1-820A-56829A90711C}" destId="{800F3B65-FFF8-48E0-91A0-E0523A4DFD83}" srcOrd="0" destOrd="0" presId="urn:microsoft.com/office/officeart/2018/2/layout/IconVerticalSolidList"/>
    <dgm:cxn modelId="{64B33439-3EF4-4A12-9BF3-C1E3B7883D6E}" type="presOf" srcId="{41F1F7DA-BA6B-472E-A0A6-FF302B3B6CD2}" destId="{8D59F72C-BBBB-4E72-BCC4-C5E56CA6CDC2}" srcOrd="0" destOrd="0" presId="urn:microsoft.com/office/officeart/2018/2/layout/IconVerticalSolidList"/>
    <dgm:cxn modelId="{F91AF57D-FC04-4A64-A165-B0ADDDBE1AFF}" srcId="{41F1F7DA-BA6B-472E-A0A6-FF302B3B6CD2}" destId="{4240BE1D-0967-4309-9E01-2741095403BA}" srcOrd="2" destOrd="0" parTransId="{CFEB243D-F9E8-4471-A427-B4F6CABEA895}" sibTransId="{AD7A31F4-24BB-4E5C-B341-B2E6FBC3711B}"/>
    <dgm:cxn modelId="{E2D2AFBA-9C86-4AFA-BEAF-5B26C36C1ED3}" type="presOf" srcId="{4240BE1D-0967-4309-9E01-2741095403BA}" destId="{5F0F35E1-2197-4C82-B032-6C9FB2FEBA7C}" srcOrd="0" destOrd="0" presId="urn:microsoft.com/office/officeart/2018/2/layout/IconVerticalSolidList"/>
    <dgm:cxn modelId="{012431DD-66D5-4960-BEB3-B52E3AF8ABA4}" srcId="{41F1F7DA-BA6B-472E-A0A6-FF302B3B6CD2}" destId="{F4E90D49-25EB-46AE-B93E-09CCF086D9C6}" srcOrd="0" destOrd="0" parTransId="{A64D9250-7FBD-48B6-BB22-BBCB2B99B8EE}" sibTransId="{0AFBF656-556A-497D-9CF4-F391894E25DA}"/>
    <dgm:cxn modelId="{C33347EF-88EF-4C02-AB3D-A506605880BD}" srcId="{41F1F7DA-BA6B-472E-A0A6-FF302B3B6CD2}" destId="{EA77AC82-FBE3-44E1-820A-56829A90711C}" srcOrd="1" destOrd="0" parTransId="{A524F0F1-E66D-4855-872E-FBAB27C4E18B}" sibTransId="{78DBF39C-D7FE-433D-8CA3-C6F912BDF2FE}"/>
    <dgm:cxn modelId="{72BA0490-A76B-4602-AACB-5784B51E313B}" type="presParOf" srcId="{8D59F72C-BBBB-4E72-BCC4-C5E56CA6CDC2}" destId="{BB566C10-9A34-48C1-9FC8-F7DDC8E94359}" srcOrd="0" destOrd="0" presId="urn:microsoft.com/office/officeart/2018/2/layout/IconVerticalSolidList"/>
    <dgm:cxn modelId="{063381CE-0CDB-4B4B-A823-FF04C5B471EE}" type="presParOf" srcId="{BB566C10-9A34-48C1-9FC8-F7DDC8E94359}" destId="{E0F6301F-9157-45B7-9E3B-860E42020481}" srcOrd="0" destOrd="0" presId="urn:microsoft.com/office/officeart/2018/2/layout/IconVerticalSolidList"/>
    <dgm:cxn modelId="{E9F94467-3EC1-4AE8-B0E4-D74637CA1FA7}" type="presParOf" srcId="{BB566C10-9A34-48C1-9FC8-F7DDC8E94359}" destId="{D99706FC-9EAA-4C30-9638-D48997C4E7A4}" srcOrd="1" destOrd="0" presId="urn:microsoft.com/office/officeart/2018/2/layout/IconVerticalSolidList"/>
    <dgm:cxn modelId="{9D0C63C0-9B3A-483D-9231-F5F13FE7881E}" type="presParOf" srcId="{BB566C10-9A34-48C1-9FC8-F7DDC8E94359}" destId="{7FD60FD3-B142-47C3-8446-69DED531B165}" srcOrd="2" destOrd="0" presId="urn:microsoft.com/office/officeart/2018/2/layout/IconVerticalSolidList"/>
    <dgm:cxn modelId="{B01330BC-62A8-44AD-9E6D-F6F99E51D273}" type="presParOf" srcId="{BB566C10-9A34-48C1-9FC8-F7DDC8E94359}" destId="{C78B6912-FC91-489A-AC60-16BC41B1106D}" srcOrd="3" destOrd="0" presId="urn:microsoft.com/office/officeart/2018/2/layout/IconVerticalSolidList"/>
    <dgm:cxn modelId="{BC7BC5AC-5684-48A8-97B8-6C6DC8C60CDA}" type="presParOf" srcId="{8D59F72C-BBBB-4E72-BCC4-C5E56CA6CDC2}" destId="{327C30E7-9042-4C0D-9D62-E847A2AED50F}" srcOrd="1" destOrd="0" presId="urn:microsoft.com/office/officeart/2018/2/layout/IconVerticalSolidList"/>
    <dgm:cxn modelId="{43C2A0E3-5619-4908-B7CD-E2D40BBFFB49}" type="presParOf" srcId="{8D59F72C-BBBB-4E72-BCC4-C5E56CA6CDC2}" destId="{DC3CDB88-B073-41DE-AD57-D62ADE5E024F}" srcOrd="2" destOrd="0" presId="urn:microsoft.com/office/officeart/2018/2/layout/IconVerticalSolidList"/>
    <dgm:cxn modelId="{9E638320-2D24-4770-BB3B-7F9C130D2829}" type="presParOf" srcId="{DC3CDB88-B073-41DE-AD57-D62ADE5E024F}" destId="{08D3C632-2381-41C5-8802-ACB262559BE3}" srcOrd="0" destOrd="0" presId="urn:microsoft.com/office/officeart/2018/2/layout/IconVerticalSolidList"/>
    <dgm:cxn modelId="{2959EF76-4714-4267-B81F-0FC3C62B0E34}" type="presParOf" srcId="{DC3CDB88-B073-41DE-AD57-D62ADE5E024F}" destId="{310A9915-D420-4950-A7BB-A03A12902267}" srcOrd="1" destOrd="0" presId="urn:microsoft.com/office/officeart/2018/2/layout/IconVerticalSolidList"/>
    <dgm:cxn modelId="{3AC866BB-68B4-4BB2-B67E-CF605D1D82E6}" type="presParOf" srcId="{DC3CDB88-B073-41DE-AD57-D62ADE5E024F}" destId="{75455B12-1FD9-4D07-A535-1CF451015564}" srcOrd="2" destOrd="0" presId="urn:microsoft.com/office/officeart/2018/2/layout/IconVerticalSolidList"/>
    <dgm:cxn modelId="{111CC887-4524-4C21-B9FC-D7EA248DB2A2}" type="presParOf" srcId="{DC3CDB88-B073-41DE-AD57-D62ADE5E024F}" destId="{800F3B65-FFF8-48E0-91A0-E0523A4DFD83}" srcOrd="3" destOrd="0" presId="urn:microsoft.com/office/officeart/2018/2/layout/IconVerticalSolidList"/>
    <dgm:cxn modelId="{6AE484D2-B3D9-4B3F-BBC2-E1F63A3E47BD}" type="presParOf" srcId="{8D59F72C-BBBB-4E72-BCC4-C5E56CA6CDC2}" destId="{59DF9D33-E580-4415-85FC-A55132A57E71}" srcOrd="3" destOrd="0" presId="urn:microsoft.com/office/officeart/2018/2/layout/IconVerticalSolidList"/>
    <dgm:cxn modelId="{014B7900-5B9C-4954-B67E-3DEF62820A6B}" type="presParOf" srcId="{8D59F72C-BBBB-4E72-BCC4-C5E56CA6CDC2}" destId="{0306AB9C-6CF5-4A49-9C12-545B6DA779CD}" srcOrd="4" destOrd="0" presId="urn:microsoft.com/office/officeart/2018/2/layout/IconVerticalSolidList"/>
    <dgm:cxn modelId="{2004364B-98A1-41CA-A057-DA607C1EBCAD}" type="presParOf" srcId="{0306AB9C-6CF5-4A49-9C12-545B6DA779CD}" destId="{8E1D39FD-96EE-4C71-8380-C3624133D7D0}" srcOrd="0" destOrd="0" presId="urn:microsoft.com/office/officeart/2018/2/layout/IconVerticalSolidList"/>
    <dgm:cxn modelId="{184B0701-B022-4203-9D15-09B36B478303}" type="presParOf" srcId="{0306AB9C-6CF5-4A49-9C12-545B6DA779CD}" destId="{8BBEB4EB-3C63-4B40-8A0E-895EF9D2C39A}" srcOrd="1" destOrd="0" presId="urn:microsoft.com/office/officeart/2018/2/layout/IconVerticalSolidList"/>
    <dgm:cxn modelId="{1B537656-40F3-4260-B832-A76CF7402540}" type="presParOf" srcId="{0306AB9C-6CF5-4A49-9C12-545B6DA779CD}" destId="{CD39E689-552E-4A79-BBD3-55094DC27A3C}" srcOrd="2" destOrd="0" presId="urn:microsoft.com/office/officeart/2018/2/layout/IconVerticalSolidList"/>
    <dgm:cxn modelId="{1F375AD5-8F53-4B8B-A329-F846C51E7750}" type="presParOf" srcId="{0306AB9C-6CF5-4A49-9C12-545B6DA779CD}" destId="{5F0F35E1-2197-4C82-B032-6C9FB2FEBA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F1F7DA-BA6B-472E-A0A6-FF302B3B6CD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CE1E54E-38F1-4903-A88A-EDAB1C80EC48}">
      <dgm:prSet/>
      <dgm:spPr/>
      <dgm:t>
        <a:bodyPr/>
        <a:lstStyle/>
        <a:p>
          <a:pPr>
            <a:lnSpc>
              <a:spcPct val="100000"/>
            </a:lnSpc>
          </a:pPr>
          <a:r>
            <a:rPr lang="en-US" dirty="0"/>
            <a:t>No ‘core’ placement experiences: students are unlikely to have comparable placement portfolios.  Possible weekend working in specific services.</a:t>
          </a:r>
        </a:p>
      </dgm:t>
    </dgm:pt>
    <dgm:pt modelId="{43A50506-9A59-4F8D-A166-1CDC6C601F34}" type="parTrans" cxnId="{6C39F06F-831D-4032-BE8B-CAAF616FA75D}">
      <dgm:prSet/>
      <dgm:spPr/>
      <dgm:t>
        <a:bodyPr/>
        <a:lstStyle/>
        <a:p>
          <a:endParaRPr lang="en-US"/>
        </a:p>
      </dgm:t>
    </dgm:pt>
    <dgm:pt modelId="{BD05829B-BF72-4931-B4EA-7AE6026879AF}" type="sibTrans" cxnId="{6C39F06F-831D-4032-BE8B-CAAF616FA75D}">
      <dgm:prSet/>
      <dgm:spPr/>
      <dgm:t>
        <a:bodyPr/>
        <a:lstStyle/>
        <a:p>
          <a:endParaRPr lang="en-US"/>
        </a:p>
      </dgm:t>
    </dgm:pt>
    <dgm:pt modelId="{8F64C1A1-E044-4CE9-A711-046BCF7249B9}">
      <dgm:prSet/>
      <dgm:spPr/>
      <dgm:t>
        <a:bodyPr/>
        <a:lstStyle/>
        <a:p>
          <a:pPr>
            <a:lnSpc>
              <a:spcPct val="100000"/>
            </a:lnSpc>
          </a:pPr>
          <a:r>
            <a:rPr lang="en-US" dirty="0"/>
            <a:t>Placement opportunities are negotiated with health and social care services throughout East Anglia. Balance of offers across multiple universities and programs – you don’t see it all. We rely upon relationships to receive offers.</a:t>
          </a:r>
        </a:p>
      </dgm:t>
    </dgm:pt>
    <dgm:pt modelId="{9DD60AE7-AF6F-45C4-A52E-8C72EB7909D8}" type="parTrans" cxnId="{41FBA1A3-E819-401D-AAD5-285B4668E3C6}">
      <dgm:prSet/>
      <dgm:spPr/>
      <dgm:t>
        <a:bodyPr/>
        <a:lstStyle/>
        <a:p>
          <a:endParaRPr lang="en-US"/>
        </a:p>
      </dgm:t>
    </dgm:pt>
    <dgm:pt modelId="{37B5FCC9-1B2C-4277-B4E9-1F32D9D8C322}" type="sibTrans" cxnId="{41FBA1A3-E819-401D-AAD5-285B4668E3C6}">
      <dgm:prSet/>
      <dgm:spPr/>
      <dgm:t>
        <a:bodyPr/>
        <a:lstStyle/>
        <a:p>
          <a:endParaRPr lang="en-US"/>
        </a:p>
      </dgm:t>
    </dgm:pt>
    <dgm:pt modelId="{2A4F87F7-A7D1-4223-908D-449D27D27DB6}">
      <dgm:prSet/>
      <dgm:spPr/>
      <dgm:t>
        <a:bodyPr/>
        <a:lstStyle/>
        <a:p>
          <a:pPr>
            <a:lnSpc>
              <a:spcPct val="100000"/>
            </a:lnSpc>
          </a:pPr>
          <a:r>
            <a:rPr lang="en-US" dirty="0"/>
            <a:t>No electives, students should not approach personal contacts. </a:t>
          </a:r>
        </a:p>
      </dgm:t>
    </dgm:pt>
    <dgm:pt modelId="{D7A0B182-9AFA-4C85-B8FE-1A05029C0136}" type="parTrans" cxnId="{0BD8EBE8-4E19-428D-9A3A-4E53B152F08E}">
      <dgm:prSet/>
      <dgm:spPr/>
      <dgm:t>
        <a:bodyPr/>
        <a:lstStyle/>
        <a:p>
          <a:endParaRPr lang="en-US"/>
        </a:p>
      </dgm:t>
    </dgm:pt>
    <dgm:pt modelId="{AC430641-811B-462F-BA08-83086C38920E}" type="sibTrans" cxnId="{0BD8EBE8-4E19-428D-9A3A-4E53B152F08E}">
      <dgm:prSet/>
      <dgm:spPr/>
      <dgm:t>
        <a:bodyPr/>
        <a:lstStyle/>
        <a:p>
          <a:endParaRPr lang="en-US"/>
        </a:p>
      </dgm:t>
    </dgm:pt>
    <dgm:pt modelId="{8D59F72C-BBBB-4E72-BCC4-C5E56CA6CDC2}" type="pres">
      <dgm:prSet presAssocID="{41F1F7DA-BA6B-472E-A0A6-FF302B3B6CD2}" presName="root" presStyleCnt="0">
        <dgm:presLayoutVars>
          <dgm:dir/>
          <dgm:resizeHandles val="exact"/>
        </dgm:presLayoutVars>
      </dgm:prSet>
      <dgm:spPr/>
    </dgm:pt>
    <dgm:pt modelId="{68FCE349-673A-4512-B60B-C210E03D49CF}" type="pres">
      <dgm:prSet presAssocID="{0CE1E54E-38F1-4903-A88A-EDAB1C80EC48}" presName="compNode" presStyleCnt="0"/>
      <dgm:spPr/>
    </dgm:pt>
    <dgm:pt modelId="{8BD75514-6BF1-44E8-AD2F-000E6548C37D}" type="pres">
      <dgm:prSet presAssocID="{0CE1E54E-38F1-4903-A88A-EDAB1C80EC48}" presName="bgRect" presStyleLbl="bgShp" presStyleIdx="0" presStyleCnt="3"/>
      <dgm:spPr/>
    </dgm:pt>
    <dgm:pt modelId="{5D2EBF00-E358-4F5C-AB9B-23C616EFCAB3}" type="pres">
      <dgm:prSet presAssocID="{0CE1E54E-38F1-4903-A88A-EDAB1C80EC48}" presName="iconRect" presStyleLbl="node1" presStyleIdx="0" presStyleCnt="3"/>
      <dgm:spPr>
        <a:ln>
          <a:noFill/>
        </a:ln>
      </dgm:spPr>
    </dgm:pt>
    <dgm:pt modelId="{3724F6A9-285B-4B62-AC6D-CDAABF872350}" type="pres">
      <dgm:prSet presAssocID="{0CE1E54E-38F1-4903-A88A-EDAB1C80EC48}" presName="spaceRect" presStyleCnt="0"/>
      <dgm:spPr/>
    </dgm:pt>
    <dgm:pt modelId="{6A4CC26B-145C-464A-9E72-6FCF2DD82654}" type="pres">
      <dgm:prSet presAssocID="{0CE1E54E-38F1-4903-A88A-EDAB1C80EC48}" presName="parTx" presStyleLbl="revTx" presStyleIdx="0" presStyleCnt="3">
        <dgm:presLayoutVars>
          <dgm:chMax val="0"/>
          <dgm:chPref val="0"/>
        </dgm:presLayoutVars>
      </dgm:prSet>
      <dgm:spPr/>
    </dgm:pt>
    <dgm:pt modelId="{A23FBB0E-3796-4764-95A6-5386EE627474}" type="pres">
      <dgm:prSet presAssocID="{BD05829B-BF72-4931-B4EA-7AE6026879AF}" presName="sibTrans" presStyleCnt="0"/>
      <dgm:spPr/>
    </dgm:pt>
    <dgm:pt modelId="{CFDDC57F-FE26-4F74-9843-84EF2F1D428C}" type="pres">
      <dgm:prSet presAssocID="{8F64C1A1-E044-4CE9-A711-046BCF7249B9}" presName="compNode" presStyleCnt="0"/>
      <dgm:spPr/>
    </dgm:pt>
    <dgm:pt modelId="{61113AC2-D51F-4BEB-ABF4-EE8493949BE4}" type="pres">
      <dgm:prSet presAssocID="{8F64C1A1-E044-4CE9-A711-046BCF7249B9}" presName="bgRect" presStyleLbl="bgShp" presStyleIdx="1" presStyleCnt="3"/>
      <dgm:spPr/>
    </dgm:pt>
    <dgm:pt modelId="{C59BBE50-F7B0-4868-B8D7-53612C8CD8EC}" type="pres">
      <dgm:prSet presAssocID="{8F64C1A1-E044-4CE9-A711-046BCF7249B9}" presName="iconRect" presStyleLbl="node1" presStyleIdx="1" presStyleCnt="3"/>
      <dgm:spPr>
        <a:ln>
          <a:noFill/>
        </a:ln>
      </dgm:spPr>
    </dgm:pt>
    <dgm:pt modelId="{D66AFBAB-B4FE-49BE-BEEC-DDFCCFA3B0B7}" type="pres">
      <dgm:prSet presAssocID="{8F64C1A1-E044-4CE9-A711-046BCF7249B9}" presName="spaceRect" presStyleCnt="0"/>
      <dgm:spPr/>
    </dgm:pt>
    <dgm:pt modelId="{EBC4E796-419D-476F-A6F3-C12F836A98BD}" type="pres">
      <dgm:prSet presAssocID="{8F64C1A1-E044-4CE9-A711-046BCF7249B9}" presName="parTx" presStyleLbl="revTx" presStyleIdx="1" presStyleCnt="3">
        <dgm:presLayoutVars>
          <dgm:chMax val="0"/>
          <dgm:chPref val="0"/>
        </dgm:presLayoutVars>
      </dgm:prSet>
      <dgm:spPr/>
    </dgm:pt>
    <dgm:pt modelId="{DEDA31CB-4BBA-4A1F-B84F-7067383A3F7C}" type="pres">
      <dgm:prSet presAssocID="{37B5FCC9-1B2C-4277-B4E9-1F32D9D8C322}" presName="sibTrans" presStyleCnt="0"/>
      <dgm:spPr/>
    </dgm:pt>
    <dgm:pt modelId="{3324B823-A6DE-4783-8D67-D55A1BCA0D69}" type="pres">
      <dgm:prSet presAssocID="{2A4F87F7-A7D1-4223-908D-449D27D27DB6}" presName="compNode" presStyleCnt="0"/>
      <dgm:spPr/>
    </dgm:pt>
    <dgm:pt modelId="{61FD4007-E8E6-4F1B-A398-D1F289F63C3A}" type="pres">
      <dgm:prSet presAssocID="{2A4F87F7-A7D1-4223-908D-449D27D27DB6}" presName="bgRect" presStyleLbl="bgShp" presStyleIdx="2" presStyleCnt="3"/>
      <dgm:spPr/>
    </dgm:pt>
    <dgm:pt modelId="{7BDE29B7-110B-4926-A5DB-8836247E6192}" type="pres">
      <dgm:prSet presAssocID="{2A4F87F7-A7D1-4223-908D-449D27D27DB6}" presName="iconRect" presStyleLbl="node1" presStyleIdx="2" presStyleCnt="3"/>
      <dgm:spPr>
        <a:ln>
          <a:noFill/>
        </a:ln>
      </dgm:spPr>
    </dgm:pt>
    <dgm:pt modelId="{96E885C9-DB25-4DA3-B5A9-AC7F721F6C71}" type="pres">
      <dgm:prSet presAssocID="{2A4F87F7-A7D1-4223-908D-449D27D27DB6}" presName="spaceRect" presStyleCnt="0"/>
      <dgm:spPr/>
    </dgm:pt>
    <dgm:pt modelId="{2AB26C2A-F4C5-44EC-B71D-9CA638B3EE87}" type="pres">
      <dgm:prSet presAssocID="{2A4F87F7-A7D1-4223-908D-449D27D27DB6}" presName="parTx" presStyleLbl="revTx" presStyleIdx="2" presStyleCnt="3">
        <dgm:presLayoutVars>
          <dgm:chMax val="0"/>
          <dgm:chPref val="0"/>
        </dgm:presLayoutVars>
      </dgm:prSet>
      <dgm:spPr/>
    </dgm:pt>
  </dgm:ptLst>
  <dgm:cxnLst>
    <dgm:cxn modelId="{63A90119-A2DE-4FB7-B27F-6D078F906C0C}" type="presOf" srcId="{2A4F87F7-A7D1-4223-908D-449D27D27DB6}" destId="{2AB26C2A-F4C5-44EC-B71D-9CA638B3EE87}" srcOrd="0" destOrd="0" presId="urn:microsoft.com/office/officeart/2018/2/layout/IconVerticalSolidList"/>
    <dgm:cxn modelId="{D5ACDF31-D62A-45D0-9670-805106F6EE41}" type="presOf" srcId="{8F64C1A1-E044-4CE9-A711-046BCF7249B9}" destId="{EBC4E796-419D-476F-A6F3-C12F836A98BD}" srcOrd="0" destOrd="0" presId="urn:microsoft.com/office/officeart/2018/2/layout/IconVerticalSolidList"/>
    <dgm:cxn modelId="{64B33439-3EF4-4A12-9BF3-C1E3B7883D6E}" type="presOf" srcId="{41F1F7DA-BA6B-472E-A0A6-FF302B3B6CD2}" destId="{8D59F72C-BBBB-4E72-BCC4-C5E56CA6CDC2}" srcOrd="0" destOrd="0" presId="urn:microsoft.com/office/officeart/2018/2/layout/IconVerticalSolidList"/>
    <dgm:cxn modelId="{6C39F06F-831D-4032-BE8B-CAAF616FA75D}" srcId="{41F1F7DA-BA6B-472E-A0A6-FF302B3B6CD2}" destId="{0CE1E54E-38F1-4903-A88A-EDAB1C80EC48}" srcOrd="0" destOrd="0" parTransId="{43A50506-9A59-4F8D-A166-1CDC6C601F34}" sibTransId="{BD05829B-BF72-4931-B4EA-7AE6026879AF}"/>
    <dgm:cxn modelId="{51AA4B73-DC2C-49E0-A473-3A04CEEB6BDE}" type="presOf" srcId="{0CE1E54E-38F1-4903-A88A-EDAB1C80EC48}" destId="{6A4CC26B-145C-464A-9E72-6FCF2DD82654}" srcOrd="0" destOrd="0" presId="urn:microsoft.com/office/officeart/2018/2/layout/IconVerticalSolidList"/>
    <dgm:cxn modelId="{41FBA1A3-E819-401D-AAD5-285B4668E3C6}" srcId="{41F1F7DA-BA6B-472E-A0A6-FF302B3B6CD2}" destId="{8F64C1A1-E044-4CE9-A711-046BCF7249B9}" srcOrd="1" destOrd="0" parTransId="{9DD60AE7-AF6F-45C4-A52E-8C72EB7909D8}" sibTransId="{37B5FCC9-1B2C-4277-B4E9-1F32D9D8C322}"/>
    <dgm:cxn modelId="{0BD8EBE8-4E19-428D-9A3A-4E53B152F08E}" srcId="{41F1F7DA-BA6B-472E-A0A6-FF302B3B6CD2}" destId="{2A4F87F7-A7D1-4223-908D-449D27D27DB6}" srcOrd="2" destOrd="0" parTransId="{D7A0B182-9AFA-4C85-B8FE-1A05029C0136}" sibTransId="{AC430641-811B-462F-BA08-83086C38920E}"/>
    <dgm:cxn modelId="{34549BDA-2921-4F49-AD4B-0203C1DECA31}" type="presParOf" srcId="{8D59F72C-BBBB-4E72-BCC4-C5E56CA6CDC2}" destId="{68FCE349-673A-4512-B60B-C210E03D49CF}" srcOrd="0" destOrd="0" presId="urn:microsoft.com/office/officeart/2018/2/layout/IconVerticalSolidList"/>
    <dgm:cxn modelId="{D5A37781-6F5B-425D-BA95-147C5F6AAA10}" type="presParOf" srcId="{68FCE349-673A-4512-B60B-C210E03D49CF}" destId="{8BD75514-6BF1-44E8-AD2F-000E6548C37D}" srcOrd="0" destOrd="0" presId="urn:microsoft.com/office/officeart/2018/2/layout/IconVerticalSolidList"/>
    <dgm:cxn modelId="{E94DC77D-01EC-488F-A98B-49D070A18C1E}" type="presParOf" srcId="{68FCE349-673A-4512-B60B-C210E03D49CF}" destId="{5D2EBF00-E358-4F5C-AB9B-23C616EFCAB3}" srcOrd="1" destOrd="0" presId="urn:microsoft.com/office/officeart/2018/2/layout/IconVerticalSolidList"/>
    <dgm:cxn modelId="{D700A68A-BA1C-4BE0-9444-FD727C4D790A}" type="presParOf" srcId="{68FCE349-673A-4512-B60B-C210E03D49CF}" destId="{3724F6A9-285B-4B62-AC6D-CDAABF872350}" srcOrd="2" destOrd="0" presId="urn:microsoft.com/office/officeart/2018/2/layout/IconVerticalSolidList"/>
    <dgm:cxn modelId="{10AE6C00-BA18-497F-81AE-612F0F46BF99}" type="presParOf" srcId="{68FCE349-673A-4512-B60B-C210E03D49CF}" destId="{6A4CC26B-145C-464A-9E72-6FCF2DD82654}" srcOrd="3" destOrd="0" presId="urn:microsoft.com/office/officeart/2018/2/layout/IconVerticalSolidList"/>
    <dgm:cxn modelId="{1D493E15-1E3C-4A27-95DC-867B0D6963A8}" type="presParOf" srcId="{8D59F72C-BBBB-4E72-BCC4-C5E56CA6CDC2}" destId="{A23FBB0E-3796-4764-95A6-5386EE627474}" srcOrd="1" destOrd="0" presId="urn:microsoft.com/office/officeart/2018/2/layout/IconVerticalSolidList"/>
    <dgm:cxn modelId="{5E65D26F-9BFC-49CD-ABBB-C965447CDA72}" type="presParOf" srcId="{8D59F72C-BBBB-4E72-BCC4-C5E56CA6CDC2}" destId="{CFDDC57F-FE26-4F74-9843-84EF2F1D428C}" srcOrd="2" destOrd="0" presId="urn:microsoft.com/office/officeart/2018/2/layout/IconVerticalSolidList"/>
    <dgm:cxn modelId="{A793CCB9-EBA0-4EC1-A0A1-93B68D949583}" type="presParOf" srcId="{CFDDC57F-FE26-4F74-9843-84EF2F1D428C}" destId="{61113AC2-D51F-4BEB-ABF4-EE8493949BE4}" srcOrd="0" destOrd="0" presId="urn:microsoft.com/office/officeart/2018/2/layout/IconVerticalSolidList"/>
    <dgm:cxn modelId="{4416631F-3192-411F-8E77-72050B5547F9}" type="presParOf" srcId="{CFDDC57F-FE26-4F74-9843-84EF2F1D428C}" destId="{C59BBE50-F7B0-4868-B8D7-53612C8CD8EC}" srcOrd="1" destOrd="0" presId="urn:microsoft.com/office/officeart/2018/2/layout/IconVerticalSolidList"/>
    <dgm:cxn modelId="{5D4987A0-A235-4448-BD21-4EFE736DDA0B}" type="presParOf" srcId="{CFDDC57F-FE26-4F74-9843-84EF2F1D428C}" destId="{D66AFBAB-B4FE-49BE-BEEC-DDFCCFA3B0B7}" srcOrd="2" destOrd="0" presId="urn:microsoft.com/office/officeart/2018/2/layout/IconVerticalSolidList"/>
    <dgm:cxn modelId="{EAAA5662-6885-44F4-AF42-8EF920C80801}" type="presParOf" srcId="{CFDDC57F-FE26-4F74-9843-84EF2F1D428C}" destId="{EBC4E796-419D-476F-A6F3-C12F836A98BD}" srcOrd="3" destOrd="0" presId="urn:microsoft.com/office/officeart/2018/2/layout/IconVerticalSolidList"/>
    <dgm:cxn modelId="{6DFE3EFC-855B-44AE-BE04-0464CA1AC849}" type="presParOf" srcId="{8D59F72C-BBBB-4E72-BCC4-C5E56CA6CDC2}" destId="{DEDA31CB-4BBA-4A1F-B84F-7067383A3F7C}" srcOrd="3" destOrd="0" presId="urn:microsoft.com/office/officeart/2018/2/layout/IconVerticalSolidList"/>
    <dgm:cxn modelId="{BCD0E9F7-C6F5-4BC5-AC30-B2EED3F4197E}" type="presParOf" srcId="{8D59F72C-BBBB-4E72-BCC4-C5E56CA6CDC2}" destId="{3324B823-A6DE-4783-8D67-D55A1BCA0D69}" srcOrd="4" destOrd="0" presId="urn:microsoft.com/office/officeart/2018/2/layout/IconVerticalSolidList"/>
    <dgm:cxn modelId="{1921A33E-5C1B-491E-90E2-F0927DDC7DE4}" type="presParOf" srcId="{3324B823-A6DE-4783-8D67-D55A1BCA0D69}" destId="{61FD4007-E8E6-4F1B-A398-D1F289F63C3A}" srcOrd="0" destOrd="0" presId="urn:microsoft.com/office/officeart/2018/2/layout/IconVerticalSolidList"/>
    <dgm:cxn modelId="{5FC37105-ADCC-4669-B0CF-185837B73FDC}" type="presParOf" srcId="{3324B823-A6DE-4783-8D67-D55A1BCA0D69}" destId="{7BDE29B7-110B-4926-A5DB-8836247E6192}" srcOrd="1" destOrd="0" presId="urn:microsoft.com/office/officeart/2018/2/layout/IconVerticalSolidList"/>
    <dgm:cxn modelId="{050241A6-2D52-4453-9F7B-4402BBAFDDEB}" type="presParOf" srcId="{3324B823-A6DE-4783-8D67-D55A1BCA0D69}" destId="{96E885C9-DB25-4DA3-B5A9-AC7F721F6C71}" srcOrd="2" destOrd="0" presId="urn:microsoft.com/office/officeart/2018/2/layout/IconVerticalSolidList"/>
    <dgm:cxn modelId="{3AC5BA17-0714-4841-9623-2F0963481361}" type="presParOf" srcId="{3324B823-A6DE-4783-8D67-D55A1BCA0D69}" destId="{2AB26C2A-F4C5-44EC-B71D-9CA638B3EE8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6301F-9157-45B7-9E3B-860E42020481}">
      <dsp:nvSpPr>
        <dsp:cNvPr id="0" name=""/>
        <dsp:cNvSpPr/>
      </dsp:nvSpPr>
      <dsp:spPr>
        <a:xfrm>
          <a:off x="0" y="4574"/>
          <a:ext cx="11684000" cy="15670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9706FC-9EAA-4C30-9638-D48997C4E7A4}">
      <dsp:nvSpPr>
        <dsp:cNvPr id="0" name=""/>
        <dsp:cNvSpPr/>
      </dsp:nvSpPr>
      <dsp:spPr>
        <a:xfrm>
          <a:off x="474033" y="357161"/>
          <a:ext cx="862721" cy="861879"/>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8B6912-FC91-489A-AC60-16BC41B1106D}">
      <dsp:nvSpPr>
        <dsp:cNvPr id="0" name=""/>
        <dsp:cNvSpPr/>
      </dsp:nvSpPr>
      <dsp:spPr>
        <a:xfrm>
          <a:off x="1810789" y="4574"/>
          <a:ext cx="9778088" cy="1568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09" tIns="166009" rIns="166009" bIns="166009" numCol="1" spcCol="1270" anchor="ctr" anchorCtr="0">
          <a:noAutofit/>
        </a:bodyPr>
        <a:lstStyle/>
        <a:p>
          <a:pPr marL="0" lvl="0" indent="0" algn="l" defTabSz="977900">
            <a:lnSpc>
              <a:spcPct val="100000"/>
            </a:lnSpc>
            <a:spcBef>
              <a:spcPct val="0"/>
            </a:spcBef>
            <a:spcAft>
              <a:spcPct val="35000"/>
            </a:spcAft>
            <a:buNone/>
          </a:pPr>
          <a:r>
            <a:rPr lang="en-US" sz="2200" kern="1200" dirty="0"/>
            <a:t>BSc &amp; MSc: 5 placement blocks, each 6 weeks long.  For BSc 2 placements in your 2</a:t>
          </a:r>
          <a:r>
            <a:rPr lang="en-US" sz="2200" kern="1200" baseline="30000" dirty="0"/>
            <a:t>nd</a:t>
          </a:r>
          <a:r>
            <a:rPr lang="en-US" sz="2200" kern="1200" dirty="0"/>
            <a:t> year, 3 in your final year.  For MSc 2 placements at the end of year 1, 3 in year 2.</a:t>
          </a:r>
        </a:p>
      </dsp:txBody>
      <dsp:txXfrm>
        <a:off x="1810789" y="4574"/>
        <a:ext cx="9778088" cy="1568585"/>
      </dsp:txXfrm>
    </dsp:sp>
    <dsp:sp modelId="{08D3C632-2381-41C5-8802-ACB262559BE3}">
      <dsp:nvSpPr>
        <dsp:cNvPr id="0" name=""/>
        <dsp:cNvSpPr/>
      </dsp:nvSpPr>
      <dsp:spPr>
        <a:xfrm>
          <a:off x="0" y="1942238"/>
          <a:ext cx="11684000" cy="15670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0A9915-D420-4950-A7BB-A03A12902267}">
      <dsp:nvSpPr>
        <dsp:cNvPr id="0" name=""/>
        <dsp:cNvSpPr/>
      </dsp:nvSpPr>
      <dsp:spPr>
        <a:xfrm>
          <a:off x="474033" y="2294825"/>
          <a:ext cx="862721" cy="861879"/>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F3B65-FFF8-48E0-91A0-E0523A4DFD83}">
      <dsp:nvSpPr>
        <dsp:cNvPr id="0" name=""/>
        <dsp:cNvSpPr/>
      </dsp:nvSpPr>
      <dsp:spPr>
        <a:xfrm>
          <a:off x="1810789" y="1942238"/>
          <a:ext cx="9778088" cy="1568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09" tIns="166009" rIns="166009" bIns="166009" numCol="1" spcCol="1270" anchor="ctr" anchorCtr="0">
          <a:noAutofit/>
        </a:bodyPr>
        <a:lstStyle/>
        <a:p>
          <a:pPr marL="0" lvl="0" indent="0" algn="l" defTabSz="755650">
            <a:lnSpc>
              <a:spcPct val="100000"/>
            </a:lnSpc>
            <a:spcBef>
              <a:spcPct val="0"/>
            </a:spcBef>
            <a:spcAft>
              <a:spcPct val="35000"/>
            </a:spcAft>
            <a:buNone/>
          </a:pPr>
          <a:endParaRPr lang="en-US" sz="1700" kern="1200" dirty="0"/>
        </a:p>
        <a:p>
          <a:pPr marL="0" lvl="0" indent="0" algn="l" defTabSz="755650">
            <a:lnSpc>
              <a:spcPct val="100000"/>
            </a:lnSpc>
            <a:spcBef>
              <a:spcPct val="0"/>
            </a:spcBef>
            <a:spcAft>
              <a:spcPct val="35000"/>
            </a:spcAft>
            <a:buNone/>
          </a:pPr>
          <a:r>
            <a:rPr lang="en-US" sz="2200" kern="1200" dirty="0"/>
            <a:t>BSc &amp; MSc: Full-time, with a minimum of 35 hours per week, to accrue 1,000 hours across all placements.</a:t>
          </a:r>
        </a:p>
        <a:p>
          <a:pPr marL="0" lvl="0" indent="0" algn="l" defTabSz="755650">
            <a:spcBef>
              <a:spcPct val="0"/>
            </a:spcBef>
            <a:spcAft>
              <a:spcPct val="35000"/>
            </a:spcAft>
            <a:buNone/>
          </a:pPr>
          <a:endParaRPr lang="en-US" sz="1700" kern="1200" dirty="0"/>
        </a:p>
      </dsp:txBody>
      <dsp:txXfrm>
        <a:off x="1810789" y="1942238"/>
        <a:ext cx="9778088" cy="1568585"/>
      </dsp:txXfrm>
    </dsp:sp>
    <dsp:sp modelId="{8E1D39FD-96EE-4C71-8380-C3624133D7D0}">
      <dsp:nvSpPr>
        <dsp:cNvPr id="0" name=""/>
        <dsp:cNvSpPr/>
      </dsp:nvSpPr>
      <dsp:spPr>
        <a:xfrm>
          <a:off x="0" y="3879903"/>
          <a:ext cx="11684000" cy="15670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BEB4EB-3C63-4B40-8A0E-895EF9D2C39A}">
      <dsp:nvSpPr>
        <dsp:cNvPr id="0" name=""/>
        <dsp:cNvSpPr/>
      </dsp:nvSpPr>
      <dsp:spPr>
        <a:xfrm>
          <a:off x="474033" y="4232490"/>
          <a:ext cx="862721" cy="861879"/>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0F35E1-2197-4C82-B032-6C9FB2FEBA7C}">
      <dsp:nvSpPr>
        <dsp:cNvPr id="0" name=""/>
        <dsp:cNvSpPr/>
      </dsp:nvSpPr>
      <dsp:spPr>
        <a:xfrm>
          <a:off x="1810789" y="3879903"/>
          <a:ext cx="9778088" cy="1568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09" tIns="166009" rIns="166009" bIns="166009" numCol="1" spcCol="1270" anchor="ctr" anchorCtr="0">
          <a:noAutofit/>
        </a:bodyPr>
        <a:lstStyle/>
        <a:p>
          <a:pPr marL="0" lvl="0" indent="0" algn="l" defTabSz="977900">
            <a:lnSpc>
              <a:spcPct val="100000"/>
            </a:lnSpc>
            <a:spcBef>
              <a:spcPct val="0"/>
            </a:spcBef>
            <a:spcAft>
              <a:spcPct val="35000"/>
            </a:spcAft>
            <a:buNone/>
          </a:pPr>
          <a:r>
            <a:rPr lang="en-US" sz="2200" kern="1200" dirty="0"/>
            <a:t>Breadth of experiences: different communities, differing settings.  May include remote working, role emerging &amp; project placements.</a:t>
          </a:r>
        </a:p>
      </dsp:txBody>
      <dsp:txXfrm>
        <a:off x="1810789" y="3879903"/>
        <a:ext cx="9778088" cy="1568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75514-6BF1-44E8-AD2F-000E6548C37D}">
      <dsp:nvSpPr>
        <dsp:cNvPr id="0" name=""/>
        <dsp:cNvSpPr/>
      </dsp:nvSpPr>
      <dsp:spPr>
        <a:xfrm>
          <a:off x="0" y="665"/>
          <a:ext cx="11684000" cy="15576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2EBF00-E358-4F5C-AB9B-23C616EFCAB3}">
      <dsp:nvSpPr>
        <dsp:cNvPr id="0" name=""/>
        <dsp:cNvSpPr/>
      </dsp:nvSpPr>
      <dsp:spPr>
        <a:xfrm>
          <a:off x="471185" y="351134"/>
          <a:ext cx="856700" cy="856700"/>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4CC26B-145C-464A-9E72-6FCF2DD82654}">
      <dsp:nvSpPr>
        <dsp:cNvPr id="0" name=""/>
        <dsp:cNvSpPr/>
      </dsp:nvSpPr>
      <dsp:spPr>
        <a:xfrm>
          <a:off x="1799071" y="665"/>
          <a:ext cx="9884928" cy="1557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50" tIns="164850" rIns="164850" bIns="164850" numCol="1" spcCol="1270" anchor="ctr" anchorCtr="0">
          <a:noAutofit/>
        </a:bodyPr>
        <a:lstStyle/>
        <a:p>
          <a:pPr marL="0" lvl="0" indent="0" algn="l" defTabSz="977900">
            <a:lnSpc>
              <a:spcPct val="100000"/>
            </a:lnSpc>
            <a:spcBef>
              <a:spcPct val="0"/>
            </a:spcBef>
            <a:spcAft>
              <a:spcPct val="35000"/>
            </a:spcAft>
            <a:buNone/>
          </a:pPr>
          <a:r>
            <a:rPr lang="en-US" sz="2200" kern="1200" dirty="0"/>
            <a:t>No ‘core’ placement experiences: students are unlikely to have comparable placement portfolios.  Possible weekend working in specific services.</a:t>
          </a:r>
        </a:p>
      </dsp:txBody>
      <dsp:txXfrm>
        <a:off x="1799071" y="665"/>
        <a:ext cx="9884928" cy="1557637"/>
      </dsp:txXfrm>
    </dsp:sp>
    <dsp:sp modelId="{61113AC2-D51F-4BEB-ABF4-EE8493949BE4}">
      <dsp:nvSpPr>
        <dsp:cNvPr id="0" name=""/>
        <dsp:cNvSpPr/>
      </dsp:nvSpPr>
      <dsp:spPr>
        <a:xfrm>
          <a:off x="0" y="1947712"/>
          <a:ext cx="11684000" cy="15576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BBE50-F7B0-4868-B8D7-53612C8CD8EC}">
      <dsp:nvSpPr>
        <dsp:cNvPr id="0" name=""/>
        <dsp:cNvSpPr/>
      </dsp:nvSpPr>
      <dsp:spPr>
        <a:xfrm>
          <a:off x="471185" y="2298181"/>
          <a:ext cx="856700" cy="856700"/>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C4E796-419D-476F-A6F3-C12F836A98BD}">
      <dsp:nvSpPr>
        <dsp:cNvPr id="0" name=""/>
        <dsp:cNvSpPr/>
      </dsp:nvSpPr>
      <dsp:spPr>
        <a:xfrm>
          <a:off x="1799071" y="1947712"/>
          <a:ext cx="9884928" cy="1557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50" tIns="164850" rIns="164850" bIns="164850" numCol="1" spcCol="1270" anchor="ctr" anchorCtr="0">
          <a:noAutofit/>
        </a:bodyPr>
        <a:lstStyle/>
        <a:p>
          <a:pPr marL="0" lvl="0" indent="0" algn="l" defTabSz="977900">
            <a:lnSpc>
              <a:spcPct val="100000"/>
            </a:lnSpc>
            <a:spcBef>
              <a:spcPct val="0"/>
            </a:spcBef>
            <a:spcAft>
              <a:spcPct val="35000"/>
            </a:spcAft>
            <a:buNone/>
          </a:pPr>
          <a:r>
            <a:rPr lang="en-US" sz="2200" kern="1200" dirty="0"/>
            <a:t>Placement opportunities are negotiated with health and social care services throughout East Anglia. Balance of offers across multiple universities and programs – you don’t see it all. We rely upon relationships to receive offers.</a:t>
          </a:r>
        </a:p>
      </dsp:txBody>
      <dsp:txXfrm>
        <a:off x="1799071" y="1947712"/>
        <a:ext cx="9884928" cy="1557637"/>
      </dsp:txXfrm>
    </dsp:sp>
    <dsp:sp modelId="{61FD4007-E8E6-4F1B-A398-D1F289F63C3A}">
      <dsp:nvSpPr>
        <dsp:cNvPr id="0" name=""/>
        <dsp:cNvSpPr/>
      </dsp:nvSpPr>
      <dsp:spPr>
        <a:xfrm>
          <a:off x="0" y="3894759"/>
          <a:ext cx="11684000" cy="15576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DE29B7-110B-4926-A5DB-8836247E6192}">
      <dsp:nvSpPr>
        <dsp:cNvPr id="0" name=""/>
        <dsp:cNvSpPr/>
      </dsp:nvSpPr>
      <dsp:spPr>
        <a:xfrm>
          <a:off x="471185" y="4245228"/>
          <a:ext cx="856700" cy="856700"/>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B26C2A-F4C5-44EC-B71D-9CA638B3EE87}">
      <dsp:nvSpPr>
        <dsp:cNvPr id="0" name=""/>
        <dsp:cNvSpPr/>
      </dsp:nvSpPr>
      <dsp:spPr>
        <a:xfrm>
          <a:off x="1799071" y="3894759"/>
          <a:ext cx="9884928" cy="1557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50" tIns="164850" rIns="164850" bIns="164850" numCol="1" spcCol="1270" anchor="ctr" anchorCtr="0">
          <a:noAutofit/>
        </a:bodyPr>
        <a:lstStyle/>
        <a:p>
          <a:pPr marL="0" lvl="0" indent="0" algn="l" defTabSz="977900">
            <a:lnSpc>
              <a:spcPct val="100000"/>
            </a:lnSpc>
            <a:spcBef>
              <a:spcPct val="0"/>
            </a:spcBef>
            <a:spcAft>
              <a:spcPct val="35000"/>
            </a:spcAft>
            <a:buNone/>
          </a:pPr>
          <a:r>
            <a:rPr lang="en-US" sz="2200" kern="1200" dirty="0"/>
            <a:t>No electives, students should not approach personal contacts. </a:t>
          </a:r>
        </a:p>
      </dsp:txBody>
      <dsp:txXfrm>
        <a:off x="1799071" y="3894759"/>
        <a:ext cx="9884928" cy="15576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2F9495-C47E-F74D-989E-66C515E250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22A2327-043B-0C4B-9D3B-03D0073D6B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6BA747-B8FF-874B-AED5-DE9F3E5B409A}" type="datetimeFigureOut">
              <a:rPr lang="en-US" smtClean="0"/>
              <a:t>10/1/2025</a:t>
            </a:fld>
            <a:endParaRPr lang="en-US" dirty="0"/>
          </a:p>
        </p:txBody>
      </p:sp>
      <p:sp>
        <p:nvSpPr>
          <p:cNvPr id="4" name="Footer Placeholder 3">
            <a:extLst>
              <a:ext uri="{FF2B5EF4-FFF2-40B4-BE49-F238E27FC236}">
                <a16:creationId xmlns:a16="http://schemas.microsoft.com/office/drawing/2014/main" id="{69BF2A69-9A3F-C84F-889B-609CAFD70C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98799EC-65F5-104B-A92F-F8D6845946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71E54-08B8-294F-898B-644954DA2C47}" type="slidenum">
              <a:rPr lang="en-US" smtClean="0"/>
              <a:t>‹#›</a:t>
            </a:fld>
            <a:endParaRPr lang="en-US" dirty="0"/>
          </a:p>
        </p:txBody>
      </p:sp>
    </p:spTree>
    <p:extLst>
      <p:ext uri="{BB962C8B-B14F-4D97-AF65-F5344CB8AC3E}">
        <p14:creationId xmlns:p14="http://schemas.microsoft.com/office/powerpoint/2010/main" val="1389081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6F6A5-7605-DF41-945B-909649E00EC8}" type="datetimeFigureOut">
              <a:rPr lang="en-US" smtClean="0"/>
              <a:t>10/1/2025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11D0F-7CCC-3448-8011-367F0D0A6ED2}" type="slidenum">
              <a:rPr lang="en-US" smtClean="0"/>
              <a:t>‹#›</a:t>
            </a:fld>
            <a:endParaRPr lang="en-US" dirty="0"/>
          </a:p>
        </p:txBody>
      </p:sp>
    </p:spTree>
    <p:extLst>
      <p:ext uri="{BB962C8B-B14F-4D97-AF65-F5344CB8AC3E}">
        <p14:creationId xmlns:p14="http://schemas.microsoft.com/office/powerpoint/2010/main" val="40804513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1</a:t>
            </a:fld>
            <a:endParaRPr lang="en-US" dirty="0"/>
          </a:p>
        </p:txBody>
      </p:sp>
    </p:spTree>
    <p:extLst>
      <p:ext uri="{BB962C8B-B14F-4D97-AF65-F5344CB8AC3E}">
        <p14:creationId xmlns:p14="http://schemas.microsoft.com/office/powerpoint/2010/main" val="857451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7C874-B0FD-CA26-A856-65916EAA5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C9AB3-2417-BC21-BF24-F32122395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51932-0ECF-6939-DA5E-79A2EFDFA0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9791A4A-EED5-EB01-4354-AE15C72DDC9B}"/>
              </a:ext>
            </a:extLst>
          </p:cNvPr>
          <p:cNvSpPr>
            <a:spLocks noGrp="1"/>
          </p:cNvSpPr>
          <p:nvPr>
            <p:ph type="sldNum" sz="quarter" idx="5"/>
          </p:nvPr>
        </p:nvSpPr>
        <p:spPr/>
        <p:txBody>
          <a:bodyPr/>
          <a:lstStyle/>
          <a:p>
            <a:fld id="{8E111D0F-7CCC-3448-8011-367F0D0A6ED2}" type="slidenum">
              <a:rPr lang="en-US" smtClean="0"/>
              <a:t>19</a:t>
            </a:fld>
            <a:endParaRPr lang="en-US" dirty="0"/>
          </a:p>
        </p:txBody>
      </p:sp>
    </p:spTree>
    <p:extLst>
      <p:ext uri="{BB962C8B-B14F-4D97-AF65-F5344CB8AC3E}">
        <p14:creationId xmlns:p14="http://schemas.microsoft.com/office/powerpoint/2010/main" val="225080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20</a:t>
            </a:fld>
            <a:endParaRPr lang="en-US" dirty="0"/>
          </a:p>
        </p:txBody>
      </p:sp>
    </p:spTree>
    <p:extLst>
      <p:ext uri="{BB962C8B-B14F-4D97-AF65-F5344CB8AC3E}">
        <p14:creationId xmlns:p14="http://schemas.microsoft.com/office/powerpoint/2010/main" val="3250994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21</a:t>
            </a:fld>
            <a:endParaRPr lang="en-US" dirty="0"/>
          </a:p>
        </p:txBody>
      </p:sp>
    </p:spTree>
    <p:extLst>
      <p:ext uri="{BB962C8B-B14F-4D97-AF65-F5344CB8AC3E}">
        <p14:creationId xmlns:p14="http://schemas.microsoft.com/office/powerpoint/2010/main" val="681049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22</a:t>
            </a:fld>
            <a:endParaRPr lang="en-US" dirty="0"/>
          </a:p>
        </p:txBody>
      </p:sp>
    </p:spTree>
    <p:extLst>
      <p:ext uri="{BB962C8B-B14F-4D97-AF65-F5344CB8AC3E}">
        <p14:creationId xmlns:p14="http://schemas.microsoft.com/office/powerpoint/2010/main" val="2274959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2</a:t>
            </a:fld>
            <a:endParaRPr lang="en-US" dirty="0"/>
          </a:p>
        </p:txBody>
      </p:sp>
    </p:spTree>
    <p:extLst>
      <p:ext uri="{BB962C8B-B14F-4D97-AF65-F5344CB8AC3E}">
        <p14:creationId xmlns:p14="http://schemas.microsoft.com/office/powerpoint/2010/main" val="190634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7</a:t>
            </a:fld>
            <a:endParaRPr lang="en-US" dirty="0"/>
          </a:p>
        </p:txBody>
      </p:sp>
    </p:spTree>
    <p:extLst>
      <p:ext uri="{BB962C8B-B14F-4D97-AF65-F5344CB8AC3E}">
        <p14:creationId xmlns:p14="http://schemas.microsoft.com/office/powerpoint/2010/main" val="1729062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8</a:t>
            </a:fld>
            <a:endParaRPr lang="en-US" dirty="0"/>
          </a:p>
        </p:txBody>
      </p:sp>
    </p:spTree>
    <p:extLst>
      <p:ext uri="{BB962C8B-B14F-4D97-AF65-F5344CB8AC3E}">
        <p14:creationId xmlns:p14="http://schemas.microsoft.com/office/powerpoint/2010/main" val="352507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10</a:t>
            </a:fld>
            <a:endParaRPr lang="en-US" dirty="0"/>
          </a:p>
        </p:txBody>
      </p:sp>
    </p:spTree>
    <p:extLst>
      <p:ext uri="{BB962C8B-B14F-4D97-AF65-F5344CB8AC3E}">
        <p14:creationId xmlns:p14="http://schemas.microsoft.com/office/powerpoint/2010/main" val="2817990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AF442-8150-BA7A-D0A6-C1D2BF6BD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0931D-78B5-70DE-B97A-FE15DF0C3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7C71E-D0AA-DB9F-F392-1B6A124D617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C4796C-1C4F-6C18-EF96-5DBF0E22CFB6}"/>
              </a:ext>
            </a:extLst>
          </p:cNvPr>
          <p:cNvSpPr>
            <a:spLocks noGrp="1"/>
          </p:cNvSpPr>
          <p:nvPr>
            <p:ph type="sldNum" sz="quarter" idx="5"/>
          </p:nvPr>
        </p:nvSpPr>
        <p:spPr/>
        <p:txBody>
          <a:bodyPr/>
          <a:lstStyle/>
          <a:p>
            <a:fld id="{8E111D0F-7CCC-3448-8011-367F0D0A6ED2}" type="slidenum">
              <a:rPr lang="en-US" smtClean="0"/>
              <a:t>11</a:t>
            </a:fld>
            <a:endParaRPr lang="en-US" dirty="0"/>
          </a:p>
        </p:txBody>
      </p:sp>
    </p:spTree>
    <p:extLst>
      <p:ext uri="{BB962C8B-B14F-4D97-AF65-F5344CB8AC3E}">
        <p14:creationId xmlns:p14="http://schemas.microsoft.com/office/powerpoint/2010/main" val="228292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16</a:t>
            </a:fld>
            <a:endParaRPr lang="en-US" dirty="0"/>
          </a:p>
        </p:txBody>
      </p:sp>
    </p:spTree>
    <p:extLst>
      <p:ext uri="{BB962C8B-B14F-4D97-AF65-F5344CB8AC3E}">
        <p14:creationId xmlns:p14="http://schemas.microsoft.com/office/powerpoint/2010/main" val="306271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71A20-667E-7416-3764-EF817CC2D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5BFE5-25A4-A45E-A5BC-B041492B3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63664-6A9B-77A8-A3DE-F720B1B89C7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40F46DC-D669-FDC1-131F-8B8E99426BA2}"/>
              </a:ext>
            </a:extLst>
          </p:cNvPr>
          <p:cNvSpPr>
            <a:spLocks noGrp="1"/>
          </p:cNvSpPr>
          <p:nvPr>
            <p:ph type="sldNum" sz="quarter" idx="5"/>
          </p:nvPr>
        </p:nvSpPr>
        <p:spPr/>
        <p:txBody>
          <a:bodyPr/>
          <a:lstStyle/>
          <a:p>
            <a:fld id="{8E111D0F-7CCC-3448-8011-367F0D0A6ED2}" type="slidenum">
              <a:rPr lang="en-US" smtClean="0"/>
              <a:t>17</a:t>
            </a:fld>
            <a:endParaRPr lang="en-US" dirty="0"/>
          </a:p>
        </p:txBody>
      </p:sp>
    </p:spTree>
    <p:extLst>
      <p:ext uri="{BB962C8B-B14F-4D97-AF65-F5344CB8AC3E}">
        <p14:creationId xmlns:p14="http://schemas.microsoft.com/office/powerpoint/2010/main" val="4233501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18</a:t>
            </a:fld>
            <a:endParaRPr lang="en-US" dirty="0"/>
          </a:p>
        </p:txBody>
      </p:sp>
    </p:spTree>
    <p:extLst>
      <p:ext uri="{BB962C8B-B14F-4D97-AF65-F5344CB8AC3E}">
        <p14:creationId xmlns:p14="http://schemas.microsoft.com/office/powerpoint/2010/main" val="32608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29780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dirty="0"/>
              <a:t>PowerPoint slide description here</a:t>
            </a:r>
            <a:endParaRPr lang="en-US" dirty="0"/>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dirty="0"/>
              <a:t>Your section title here</a:t>
            </a:r>
            <a:endParaRPr lang="en-US" dirty="0"/>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dirty="0"/>
              <a:t>Your subtitle here</a:t>
            </a:r>
            <a:endParaRPr lang="en-US" dirty="0"/>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6350" indent="0">
              <a:buFontTx/>
              <a:buNone/>
              <a:defRPr/>
            </a:lvl1pPr>
          </a:lstStyle>
          <a:p>
            <a:pPr lvl="0"/>
            <a:r>
              <a:rPr lang="en-GB" dirty="0"/>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067491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and Text Slide, and Continuation Slide">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dirty="0"/>
              <a:t>PowerPoint slide description here</a:t>
            </a:r>
            <a:endParaRPr lang="en-US" dirty="0"/>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dirty="0"/>
              <a:t>Your title here</a:t>
            </a:r>
            <a:endParaRPr lang="en-US" dirty="0"/>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dirty="0"/>
              <a:t>Your subtitle here</a:t>
            </a:r>
            <a:endParaRPr lang="en-US" dirty="0"/>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6350" indent="0">
              <a:buNone/>
              <a:defRPr/>
            </a:lvl1pPr>
          </a:lstStyle>
          <a:p>
            <a:pPr lvl="0"/>
            <a:r>
              <a:rPr lang="en-GB" dirty="0"/>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41913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and Bullet Point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dirty="0"/>
              <a:t>PowerPoint slide description here</a:t>
            </a:r>
            <a:endParaRPr lang="en-US" dirty="0"/>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dirty="0"/>
              <a:t>Your section title here</a:t>
            </a:r>
            <a:endParaRPr lang="en-US" dirty="0"/>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dirty="0"/>
              <a:t>Your subtitle here</a:t>
            </a:r>
            <a:endParaRPr lang="en-US" dirty="0"/>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349250" indent="-342900">
              <a:buFont typeface="Wingdings" pitchFamily="2" charset="2"/>
              <a:buChar char="§"/>
              <a:defRPr/>
            </a:lvl1pPr>
          </a:lstStyle>
          <a:p>
            <a:pPr lvl="0"/>
            <a:r>
              <a:rPr lang="en-GB" dirty="0"/>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52854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and Bullet Point Text Slide, and Continuation">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dirty="0"/>
              <a:t>PowerPoint slide description here</a:t>
            </a:r>
            <a:endParaRPr lang="en-US" dirty="0"/>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dirty="0"/>
              <a:t>Your title here</a:t>
            </a:r>
            <a:endParaRPr lang="en-US" dirty="0"/>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dirty="0"/>
              <a:t>Your subtitle here</a:t>
            </a:r>
            <a:endParaRPr lang="en-US" dirty="0"/>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349250" indent="-342900">
              <a:buFont typeface="Wingdings" pitchFamily="2" charset="2"/>
              <a:buChar char="§"/>
              <a:defRPr/>
            </a:lvl1pPr>
          </a:lstStyle>
          <a:p>
            <a:pPr lvl="0"/>
            <a:r>
              <a:rPr lang="en-GB" dirty="0"/>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62220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dirty="0"/>
              <a:t>PowerPoint slide description here</a:t>
            </a:r>
            <a:endParaRPr lang="en-US" dirty="0"/>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6350" indent="0">
              <a:buFontTx/>
              <a:buNone/>
              <a:defRPr/>
            </a:lvl1pPr>
          </a:lstStyle>
          <a:p>
            <a:pPr lvl="0"/>
            <a:r>
              <a:rPr lang="en-GB" dirty="0"/>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dirty="0"/>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134660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Bullet Point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dirty="0"/>
              <a:t>PowerPoint slide description here</a:t>
            </a:r>
            <a:endParaRPr lang="en-US" dirty="0"/>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dirty="0"/>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97654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6350" indent="0">
              <a:buFontTx/>
              <a:buNone/>
              <a:defRPr/>
            </a:lvl1pPr>
          </a:lstStyle>
          <a:p>
            <a:pPr lvl="0"/>
            <a:r>
              <a:rPr lang="en-GB" dirty="0"/>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dirty="0"/>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dirty="0"/>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834655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Images and Bullet Point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dirty="0"/>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dirty="0"/>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881279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6350" indent="0">
              <a:buFontTx/>
              <a:buNone/>
              <a:defRPr/>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dirty="0"/>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dirty="0"/>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dirty="0"/>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dirty="0"/>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60761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Images and Bullet Point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dirty="0"/>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dirty="0"/>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dirty="0"/>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dirty="0"/>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4169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1653576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and Text Box">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dirty="0"/>
          </a:p>
        </p:txBody>
      </p:sp>
      <p:sp>
        <p:nvSpPr>
          <p:cNvPr id="15" name="Image_Caption 1">
            <a:extLst>
              <a:ext uri="{FF2B5EF4-FFF2-40B4-BE49-F238E27FC236}">
                <a16:creationId xmlns:a16="http://schemas.microsoft.com/office/drawing/2014/main" id="{541F36E1-1553-7845-B3E2-0ECD95ED7DDE}"/>
              </a:ext>
            </a:extLst>
          </p:cNvPr>
          <p:cNvSpPr>
            <a:spLocks noGrp="1"/>
          </p:cNvSpPr>
          <p:nvPr>
            <p:ph type="body" sz="quarter" idx="26" hasCustomPrompt="1"/>
          </p:nvPr>
        </p:nvSpPr>
        <p:spPr>
          <a:xfrm>
            <a:off x="9321164" y="1036800"/>
            <a:ext cx="2876550" cy="324178"/>
          </a:xfrm>
          <a:solidFill>
            <a:schemeClr val="bg1"/>
          </a:solidFill>
        </p:spPr>
        <p:txBody>
          <a:bodyPr tIns="36000" rIns="251999" bIns="72000" anchor="t" anchorCtr="0">
            <a:spAutoFit/>
          </a:bodyPr>
          <a:lstStyle>
            <a:lvl1pPr marL="6350" indent="0" algn="r">
              <a:buFontTx/>
              <a:buNone/>
              <a:defRPr sz="1200"/>
            </a:lvl1pPr>
            <a:lvl2pPr marL="269875" indent="0" algn="r">
              <a:buFontTx/>
              <a:buNone/>
              <a:defRPr sz="1200"/>
            </a:lvl2pPr>
            <a:lvl3pPr marL="450850" indent="0" algn="r">
              <a:buFontTx/>
              <a:buNone/>
              <a:defRPr sz="1200"/>
            </a:lvl3pPr>
            <a:lvl4pPr marL="623888" indent="0" algn="r">
              <a:buFontTx/>
              <a:buNone/>
              <a:defRPr sz="1200"/>
            </a:lvl4pPr>
            <a:lvl5pPr marL="804862" indent="0" algn="r">
              <a:buFontTx/>
              <a:buNone/>
              <a:defRPr sz="1200"/>
            </a:lvl5pPr>
          </a:lstStyle>
          <a:p>
            <a:pPr lvl="0"/>
            <a:r>
              <a:rPr lang="en-GB"/>
              <a:t>Insert image caption here</a:t>
            </a:r>
            <a:endParaRPr lang="en-GB" dirty="0"/>
          </a:p>
        </p:txBody>
      </p:sp>
      <p:sp>
        <p:nvSpPr>
          <p:cNvPr id="7" name="Body_Copy">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3998" y="5730249"/>
            <a:ext cx="11684000" cy="613401"/>
          </a:xfrm>
          <a:solidFill>
            <a:schemeClr val="accent3"/>
          </a:solidFill>
          <a:ln w="76200">
            <a:solidFill>
              <a:schemeClr val="bg1"/>
            </a:solidFill>
            <a:miter lim="800000"/>
          </a:ln>
        </p:spPr>
        <p:txBody>
          <a:bodyPr lIns="144000" tIns="144000" rIns="144000" bIns="144000" anchor="b"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2707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 with 4 Text Boxes">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dirty="0"/>
          </a:p>
        </p:txBody>
      </p:sp>
      <p:sp>
        <p:nvSpPr>
          <p:cNvPr id="6" name="Image_Caption 1">
            <a:extLst>
              <a:ext uri="{FF2B5EF4-FFF2-40B4-BE49-F238E27FC236}">
                <a16:creationId xmlns:a16="http://schemas.microsoft.com/office/drawing/2014/main" id="{B0F2228A-6C92-7348-B3AB-4D805D8894D0}"/>
              </a:ext>
            </a:extLst>
          </p:cNvPr>
          <p:cNvSpPr>
            <a:spLocks noGrp="1"/>
          </p:cNvSpPr>
          <p:nvPr>
            <p:ph type="body" sz="quarter" idx="30" hasCustomPrompt="1"/>
          </p:nvPr>
        </p:nvSpPr>
        <p:spPr>
          <a:xfrm>
            <a:off x="9321800" y="6149647"/>
            <a:ext cx="2870200" cy="324178"/>
          </a:xfrm>
          <a:solidFill>
            <a:schemeClr val="bg1"/>
          </a:solidFill>
        </p:spPr>
        <p:txBody>
          <a:bodyPr tIns="36000" rIns="251999" bIns="72000" anchor="b" anchorCtr="0">
            <a:spAutoFit/>
          </a:bodyPr>
          <a:lstStyle>
            <a:lvl1pPr marL="6350" indent="0" algn="r">
              <a:buFontTx/>
              <a:buNone/>
              <a:defRPr sz="1200">
                <a:solidFill>
                  <a:schemeClr val="tx1"/>
                </a:solidFill>
              </a:defRPr>
            </a:lvl1pPr>
          </a:lstStyle>
          <a:p>
            <a:pPr lvl="0"/>
            <a:r>
              <a:rPr lang="en-GB" dirty="0"/>
              <a:t>Insert image caption here</a:t>
            </a:r>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5544"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2" name="Feature_Box_2">
            <a:extLst>
              <a:ext uri="{FF2B5EF4-FFF2-40B4-BE49-F238E27FC236}">
                <a16:creationId xmlns:a16="http://schemas.microsoft.com/office/drawing/2014/main" id="{2836903F-A228-694C-B678-379D95CBF641}"/>
              </a:ext>
            </a:extLst>
          </p:cNvPr>
          <p:cNvSpPr>
            <a:spLocks noGrp="1"/>
          </p:cNvSpPr>
          <p:nvPr>
            <p:ph type="body" sz="quarter" idx="27" hasCustomPrompt="1"/>
          </p:nvPr>
        </p:nvSpPr>
        <p:spPr>
          <a:xfrm>
            <a:off x="3304896"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3" name="Feature_Box_3">
            <a:extLst>
              <a:ext uri="{FF2B5EF4-FFF2-40B4-BE49-F238E27FC236}">
                <a16:creationId xmlns:a16="http://schemas.microsoft.com/office/drawing/2014/main" id="{A099B133-6CA1-6343-985F-1A751F73B33F}"/>
              </a:ext>
            </a:extLst>
          </p:cNvPr>
          <p:cNvSpPr>
            <a:spLocks noGrp="1"/>
          </p:cNvSpPr>
          <p:nvPr>
            <p:ph type="body" sz="quarter" idx="28" hasCustomPrompt="1"/>
          </p:nvPr>
        </p:nvSpPr>
        <p:spPr>
          <a:xfrm>
            <a:off x="6354248"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4" name="Feature_Box_4">
            <a:extLst>
              <a:ext uri="{FF2B5EF4-FFF2-40B4-BE49-F238E27FC236}">
                <a16:creationId xmlns:a16="http://schemas.microsoft.com/office/drawing/2014/main" id="{AC109010-13F9-D44E-AE30-6C9CDA42B8D0}"/>
              </a:ext>
            </a:extLst>
          </p:cNvPr>
          <p:cNvSpPr>
            <a:spLocks noGrp="1"/>
          </p:cNvSpPr>
          <p:nvPr>
            <p:ph type="body" sz="quarter" idx="29" hasCustomPrompt="1"/>
          </p:nvPr>
        </p:nvSpPr>
        <p:spPr>
          <a:xfrm>
            <a:off x="9403600"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578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 with Text Box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dirty="0"/>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dirty="0"/>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dirty="0"/>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892859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mages with Bullet Point Text">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dirty="0"/>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dirty="0"/>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dirty="0"/>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3152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6" name="Title">
            <a:extLst>
              <a:ext uri="{FF2B5EF4-FFF2-40B4-BE49-F238E27FC236}">
                <a16:creationId xmlns:a16="http://schemas.microsoft.com/office/drawing/2014/main" id="{AD742024-086A-5F48-9393-FF97C14B9F3C}"/>
              </a:ext>
            </a:extLst>
          </p:cNvPr>
          <p:cNvSpPr>
            <a:spLocks noGrp="1"/>
          </p:cNvSpPr>
          <p:nvPr>
            <p:ph type="body" sz="quarter" idx="30" hasCustomPrompt="1"/>
          </p:nvPr>
        </p:nvSpPr>
        <p:spPr>
          <a:xfrm>
            <a:off x="501651" y="1185863"/>
            <a:ext cx="5468937"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7" name="Body_Copy">
            <a:extLst>
              <a:ext uri="{FF2B5EF4-FFF2-40B4-BE49-F238E27FC236}">
                <a16:creationId xmlns:a16="http://schemas.microsoft.com/office/drawing/2014/main" id="{A65568DF-0675-7847-A98F-1D87DDC4AD29}"/>
              </a:ext>
            </a:extLst>
          </p:cNvPr>
          <p:cNvSpPr>
            <a:spLocks noGrp="1"/>
          </p:cNvSpPr>
          <p:nvPr>
            <p:ph type="body" sz="quarter" idx="31" hasCustomPrompt="1"/>
          </p:nvPr>
        </p:nvSpPr>
        <p:spPr>
          <a:xfrm>
            <a:off x="501650" y="1857375"/>
            <a:ext cx="5468938"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6221413" y="890587"/>
            <a:ext cx="5716587" cy="5453063"/>
          </a:xfrm>
          <a:ln>
            <a:solidFill>
              <a:schemeClr val="tx1"/>
            </a:solidFill>
          </a:ln>
        </p:spPr>
        <p:txBody>
          <a:bodyPr/>
          <a:lstStyle>
            <a:lvl1pPr marL="6350" indent="0" algn="ctr">
              <a:buFontTx/>
              <a:buNone/>
              <a:defRPr/>
            </a:lvl1pPr>
          </a:lstStyle>
          <a:p>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31628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254001" y="890587"/>
            <a:ext cx="11684000" cy="5453063"/>
          </a:xfrm>
          <a:ln>
            <a:solidFill>
              <a:schemeClr val="tx1"/>
            </a:solidFill>
          </a:ln>
        </p:spPr>
        <p:txBody>
          <a:bodyPr/>
          <a:lstStyle>
            <a:lvl1pPr marL="6350" indent="0" algn="ctr">
              <a:buFontTx/>
              <a:buNone/>
              <a:defRPr/>
            </a:lvl1pPr>
          </a:lstStyle>
          <a:p>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66032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073376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solidFill>
            <a:schemeClr val="bg1"/>
          </a:solidFill>
        </p:spPr>
        <p:txBody>
          <a:bodyPr/>
          <a:lstStyle>
            <a:lvl1pPr marL="6350" indent="0" algn="ctr">
              <a:buNone/>
              <a:defRPr/>
            </a:lvl1pPr>
          </a:lstStyle>
          <a:p>
            <a:endParaRPr lang="en-US" dirty="0"/>
          </a:p>
        </p:txBody>
      </p:sp>
      <p:sp>
        <p:nvSpPr>
          <p:cNvPr id="9" name="Image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dirty="0"/>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3849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Video">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dirty="0"/>
              <a:t>PowerPoint slide description here</a:t>
            </a:r>
            <a:endParaRPr lang="en-US" dirty="0"/>
          </a:p>
        </p:txBody>
      </p:sp>
      <p:sp>
        <p:nvSpPr>
          <p:cNvPr id="4" name="Video Placeholder 1">
            <a:extLst>
              <a:ext uri="{FF2B5EF4-FFF2-40B4-BE49-F238E27FC236}">
                <a16:creationId xmlns:a16="http://schemas.microsoft.com/office/drawing/2014/main" id="{638D1704-B2CA-5C47-B959-28C1FC6055CF}"/>
              </a:ext>
            </a:extLst>
          </p:cNvPr>
          <p:cNvSpPr>
            <a:spLocks noGrp="1"/>
          </p:cNvSpPr>
          <p:nvPr>
            <p:ph type="media" sz="quarter" idx="29"/>
          </p:nvPr>
        </p:nvSpPr>
        <p:spPr>
          <a:xfrm>
            <a:off x="0" y="890588"/>
            <a:ext cx="12192000" cy="5713412"/>
          </a:xfrm>
        </p:spPr>
        <p:txBody>
          <a:bodyPr/>
          <a:lstStyle>
            <a:lvl1pPr marL="6350" indent="0" algn="ctr">
              <a:buFontTx/>
              <a:buNone/>
              <a:defRPr/>
            </a:lvl1pPr>
          </a:lstStyle>
          <a:p>
            <a:endParaRPr lang="en-US" dirty="0"/>
          </a:p>
        </p:txBody>
      </p:sp>
      <p:sp>
        <p:nvSpPr>
          <p:cNvPr id="9" name="Video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dirty="0"/>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83591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Comparis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597CB458-ECAA-F543-B762-CE0492775E89}"/>
              </a:ext>
            </a:extLst>
          </p:cNvPr>
          <p:cNvSpPr>
            <a:spLocks noGrp="1"/>
          </p:cNvSpPr>
          <p:nvPr>
            <p:ph type="title" hasCustomPrompt="1"/>
          </p:nvPr>
        </p:nvSpPr>
        <p:spPr/>
        <p:txBody>
          <a:bodyPr/>
          <a:lstStyle/>
          <a:p>
            <a:r>
              <a:rPr lang="en-GB" dirty="0"/>
              <a:t>PowerPoint slide description here</a:t>
            </a:r>
            <a:endParaRPr lang="en-US" dirty="0"/>
          </a:p>
        </p:txBody>
      </p:sp>
      <p:sp>
        <p:nvSpPr>
          <p:cNvPr id="8" name="Title">
            <a:extLst>
              <a:ext uri="{FF2B5EF4-FFF2-40B4-BE49-F238E27FC236}">
                <a16:creationId xmlns:a16="http://schemas.microsoft.com/office/drawing/2014/main" id="{040512F9-FB20-344E-BC56-8DDE6C17721A}"/>
              </a:ext>
            </a:extLst>
          </p:cNvPr>
          <p:cNvSpPr>
            <a:spLocks noGrp="1"/>
          </p:cNvSpPr>
          <p:nvPr>
            <p:ph type="body" sz="quarter" idx="38" hasCustomPrompt="1"/>
          </p:nvPr>
        </p:nvSpPr>
        <p:spPr>
          <a:xfrm>
            <a:off x="501648" y="1306094"/>
            <a:ext cx="11436350" cy="736600"/>
          </a:xfrm>
        </p:spPr>
        <p:txBody>
          <a:bodyPr tIns="0" bIns="0">
            <a:noAutofit/>
          </a:bodyPr>
          <a:lstStyle>
            <a:lvl1pPr marL="6350" indent="0">
              <a:buNone/>
              <a:defRPr sz="3200">
                <a:latin typeface="+mj-lt"/>
              </a:defRPr>
            </a:lvl1pPr>
          </a:lstStyle>
          <a:p>
            <a:pPr lvl="0"/>
            <a:r>
              <a:rPr lang="en-GB" dirty="0"/>
              <a:t>Your title here</a:t>
            </a:r>
            <a:endParaRPr lang="en-US" dirty="0"/>
          </a:p>
        </p:txBody>
      </p:sp>
      <p:sp>
        <p:nvSpPr>
          <p:cNvPr id="10" name="Subtitle">
            <a:extLst>
              <a:ext uri="{FF2B5EF4-FFF2-40B4-BE49-F238E27FC236}">
                <a16:creationId xmlns:a16="http://schemas.microsoft.com/office/drawing/2014/main" id="{3A0A8366-F419-7E4A-8F7C-C6F8447A8956}"/>
              </a:ext>
            </a:extLst>
          </p:cNvPr>
          <p:cNvSpPr>
            <a:spLocks noGrp="1"/>
          </p:cNvSpPr>
          <p:nvPr>
            <p:ph type="body" sz="quarter" idx="39" hasCustomPrompt="1"/>
          </p:nvPr>
        </p:nvSpPr>
        <p:spPr>
          <a:xfrm>
            <a:off x="501648" y="2042694"/>
            <a:ext cx="11436350" cy="403225"/>
          </a:xfrm>
        </p:spPr>
        <p:txBody>
          <a:bodyPr tIns="0" bIns="0">
            <a:noAutofit/>
          </a:bodyPr>
          <a:lstStyle>
            <a:lvl1pPr marL="6350" indent="0">
              <a:buNone/>
              <a:defRPr>
                <a:latin typeface="+mj-lt"/>
              </a:defRPr>
            </a:lvl1pPr>
          </a:lstStyle>
          <a:p>
            <a:r>
              <a:rPr lang="en-GB" dirty="0"/>
              <a:t>Your subtitle here</a:t>
            </a:r>
            <a:endParaRPr lang="en-US" dirty="0"/>
          </a:p>
        </p:txBody>
      </p:sp>
      <p:sp>
        <p:nvSpPr>
          <p:cNvPr id="19" name="Picture Placeholder 1">
            <a:extLst>
              <a:ext uri="{FF2B5EF4-FFF2-40B4-BE49-F238E27FC236}">
                <a16:creationId xmlns:a16="http://schemas.microsoft.com/office/drawing/2014/main" id="{4F48015D-A6A6-BD4D-AB39-19CCFCB8B881}"/>
              </a:ext>
            </a:extLst>
          </p:cNvPr>
          <p:cNvSpPr>
            <a:spLocks noGrp="1"/>
          </p:cNvSpPr>
          <p:nvPr>
            <p:ph type="pic" sz="quarter" idx="29"/>
          </p:nvPr>
        </p:nvSpPr>
        <p:spPr>
          <a:xfrm>
            <a:off x="0" y="2814220"/>
            <a:ext cx="6062400" cy="3789779"/>
          </a:xfrm>
        </p:spPr>
        <p:txBody>
          <a:bodyPr/>
          <a:lstStyle>
            <a:lvl1pPr marL="6350" indent="0" algn="ctr">
              <a:buNone/>
              <a:defRPr/>
            </a:lvl1pPr>
          </a:lstStyle>
          <a:p>
            <a:endParaRPr lang="en-US" dirty="0"/>
          </a:p>
        </p:txBody>
      </p:sp>
      <p:sp>
        <p:nvSpPr>
          <p:cNvPr id="23" name="Image_Caption 1">
            <a:extLst>
              <a:ext uri="{FF2B5EF4-FFF2-40B4-BE49-F238E27FC236}">
                <a16:creationId xmlns:a16="http://schemas.microsoft.com/office/drawing/2014/main" id="{928181AC-A9B4-0F4A-B806-85756E8DF344}"/>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1" name="Picture Placeholder 2">
            <a:extLst>
              <a:ext uri="{FF2B5EF4-FFF2-40B4-BE49-F238E27FC236}">
                <a16:creationId xmlns:a16="http://schemas.microsoft.com/office/drawing/2014/main" id="{CABAA707-1D0F-904D-A6EF-485EE257C126}"/>
              </a:ext>
            </a:extLst>
          </p:cNvPr>
          <p:cNvSpPr>
            <a:spLocks noGrp="1"/>
          </p:cNvSpPr>
          <p:nvPr>
            <p:ph type="pic" sz="quarter" idx="36"/>
          </p:nvPr>
        </p:nvSpPr>
        <p:spPr>
          <a:xfrm>
            <a:off x="6129602" y="2814220"/>
            <a:ext cx="6062400" cy="3789779"/>
          </a:xfrm>
        </p:spPr>
        <p:txBody>
          <a:bodyPr/>
          <a:lstStyle>
            <a:lvl1pPr marL="6350" indent="0" algn="ctr">
              <a:buNone/>
              <a:defRPr/>
            </a:lvl1pPr>
          </a:lstStyle>
          <a:p>
            <a:endParaRPr lang="en-US" dirty="0"/>
          </a:p>
        </p:txBody>
      </p:sp>
      <p:sp>
        <p:nvSpPr>
          <p:cNvPr id="27" name="Image_Caption 2">
            <a:extLst>
              <a:ext uri="{FF2B5EF4-FFF2-40B4-BE49-F238E27FC236}">
                <a16:creationId xmlns:a16="http://schemas.microsoft.com/office/drawing/2014/main" id="{AEE3084D-262B-D444-BB09-122F86A0D545}"/>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Placeholder">
            <a:extLst>
              <a:ext uri="{FF2B5EF4-FFF2-40B4-BE49-F238E27FC236}">
                <a16:creationId xmlns:a16="http://schemas.microsoft.com/office/drawing/2014/main" id="{C9180CA7-D6AD-3B4F-9CC8-C9E5358B72E1}"/>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54541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_White Logo">
    <p:bg>
      <p:bgPr>
        <a:solidFill>
          <a:schemeClr val="bg1"/>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0" name="Title_BG">
            <a:extLst>
              <a:ext uri="{FF2B5EF4-FFF2-40B4-BE49-F238E27FC236}">
                <a16:creationId xmlns:a16="http://schemas.microsoft.com/office/drawing/2014/main" id="{5FF1FD6F-7D5D-DE4D-8CD0-F87355B895DC}"/>
              </a:ext>
              <a:ext uri="{C183D7F6-B498-43B3-948B-1728B52AA6E4}">
                <adec:decorative xmlns:adec="http://schemas.microsoft.com/office/drawing/2017/decorative" val="1"/>
              </a:ext>
            </a:extLst>
          </p:cNvPr>
          <p:cNvSpPr/>
          <p:nvPr userDrawn="1"/>
        </p:nvSpPr>
        <p:spPr>
          <a:xfrm>
            <a:off x="-71120" y="1280160"/>
            <a:ext cx="7965440" cy="4673600"/>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cxnSp>
        <p:nvCxnSpPr>
          <p:cNvPr id="4" name="Divider_Line">
            <a:extLst>
              <a:ext uri="{FF2B5EF4-FFF2-40B4-BE49-F238E27FC236}">
                <a16:creationId xmlns:a16="http://schemas.microsoft.com/office/drawing/2014/main" id="{AC99BCA3-B941-824C-9684-BAA8B857BA77}"/>
              </a:ext>
              <a:ext uri="{C183D7F6-B498-43B3-948B-1728B52AA6E4}">
                <adec:decorative xmlns:adec="http://schemas.microsoft.com/office/drawing/2017/decorative"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spTree>
    <p:extLst>
      <p:ext uri="{BB962C8B-B14F-4D97-AF65-F5344CB8AC3E}">
        <p14:creationId xmlns:p14="http://schemas.microsoft.com/office/powerpoint/2010/main" val="132513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Images with Descript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BA1041B3-EEDD-B747-8B78-82F6A16D7E2D}"/>
              </a:ext>
            </a:extLst>
          </p:cNvPr>
          <p:cNvSpPr>
            <a:spLocks noGrp="1"/>
          </p:cNvSpPr>
          <p:nvPr>
            <p:ph type="title" hasCustomPrompt="1"/>
          </p:nvPr>
        </p:nvSpPr>
        <p:spPr/>
        <p:txBody>
          <a:bodyPr/>
          <a:lstStyle/>
          <a:p>
            <a:r>
              <a:rPr lang="en-GB" dirty="0"/>
              <a:t>PowerPoint slide description here</a:t>
            </a:r>
            <a:endParaRPr lang="en-US" dirty="0"/>
          </a:p>
        </p:txBody>
      </p:sp>
      <p:sp>
        <p:nvSpPr>
          <p:cNvPr id="5" name="Body_Copy">
            <a:extLst>
              <a:ext uri="{FF2B5EF4-FFF2-40B4-BE49-F238E27FC236}">
                <a16:creationId xmlns:a16="http://schemas.microsoft.com/office/drawing/2014/main" id="{15E97B45-0FBC-0444-A384-1396982CD50B}"/>
              </a:ext>
            </a:extLst>
          </p:cNvPr>
          <p:cNvSpPr>
            <a:spLocks noGrp="1"/>
          </p:cNvSpPr>
          <p:nvPr>
            <p:ph type="body" sz="quarter" idx="34" hasCustomPrompt="1"/>
          </p:nvPr>
        </p:nvSpPr>
        <p:spPr>
          <a:xfrm>
            <a:off x="6131563" y="890588"/>
            <a:ext cx="5808662" cy="3787775"/>
          </a:xfrm>
        </p:spPr>
        <p:txBody>
          <a:bodyPr lIns="144000" tIns="144000" rIns="144000" bIns="144000">
            <a:noAutofit/>
          </a:bodyPr>
          <a:lstStyle>
            <a:lvl1pPr marL="6350" indent="0">
              <a:buFontTx/>
              <a:buNone/>
              <a:defRPr sz="1800"/>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6062400" cy="5713412"/>
          </a:xfrm>
        </p:spPr>
        <p:txBody>
          <a:bodyPr/>
          <a:lstStyle>
            <a:lvl1pPr marL="6350" indent="0" algn="ctr">
              <a:buNone/>
              <a:defRPr/>
            </a:lvl1pPr>
          </a:lstStyle>
          <a:p>
            <a:endParaRPr lang="en-US" dirty="0"/>
          </a:p>
        </p:txBody>
      </p:sp>
      <p:sp>
        <p:nvSpPr>
          <p:cNvPr id="12" name="Image_Caption 1">
            <a:extLst>
              <a:ext uri="{FF2B5EF4-FFF2-40B4-BE49-F238E27FC236}">
                <a16:creationId xmlns:a16="http://schemas.microsoft.com/office/drawing/2014/main" id="{AF323BD3-548A-354D-ADA9-DA0462ADCE6F}"/>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15" name="Picture Placeholder 2">
            <a:extLst>
              <a:ext uri="{FF2B5EF4-FFF2-40B4-BE49-F238E27FC236}">
                <a16:creationId xmlns:a16="http://schemas.microsoft.com/office/drawing/2014/main" id="{7A681C19-525C-EB46-8C22-C426D373D10E}"/>
              </a:ext>
            </a:extLst>
          </p:cNvPr>
          <p:cNvSpPr>
            <a:spLocks noGrp="1"/>
          </p:cNvSpPr>
          <p:nvPr>
            <p:ph type="pic" sz="quarter" idx="31"/>
          </p:nvPr>
        </p:nvSpPr>
        <p:spPr>
          <a:xfrm>
            <a:off x="6129600" y="4746400"/>
            <a:ext cx="6062400" cy="1857600"/>
          </a:xfrm>
        </p:spPr>
        <p:txBody>
          <a:bodyPr/>
          <a:lstStyle>
            <a:lvl1pPr marL="6350" indent="0" algn="ctr">
              <a:buNone/>
              <a:defRPr/>
            </a:lvl1pPr>
          </a:lstStyle>
          <a:p>
            <a:endParaRPr lang="en-US" dirty="0"/>
          </a:p>
        </p:txBody>
      </p:sp>
      <p:sp>
        <p:nvSpPr>
          <p:cNvPr id="17" name="Image_Caption 2">
            <a:extLst>
              <a:ext uri="{FF2B5EF4-FFF2-40B4-BE49-F238E27FC236}">
                <a16:creationId xmlns:a16="http://schemas.microsoft.com/office/drawing/2014/main" id="{41C24D1E-9E96-1844-B2A6-13CA1411EAFA}"/>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Placehold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280338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Imag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701839F2-0501-2042-AA1A-339190F1FA20}"/>
              </a:ext>
            </a:extLst>
          </p:cNvPr>
          <p:cNvSpPr>
            <a:spLocks noGrp="1"/>
          </p:cNvSpPr>
          <p:nvPr>
            <p:ph type="title" hasCustomPrompt="1"/>
          </p:nvPr>
        </p:nvSpPr>
        <p:spPr/>
        <p:txBody>
          <a:bodyPr/>
          <a:lstStyle/>
          <a:p>
            <a:r>
              <a:rPr lang="en-GB" dirty="0"/>
              <a:t>PowerPoint slide description here</a:t>
            </a:r>
            <a:endParaRPr lang="en-US" dirty="0"/>
          </a:p>
        </p:txBody>
      </p:sp>
      <p:sp>
        <p:nvSpPr>
          <p:cNvPr id="14" name="Picture Placeholder 1">
            <a:extLst>
              <a:ext uri="{FF2B5EF4-FFF2-40B4-BE49-F238E27FC236}">
                <a16:creationId xmlns:a16="http://schemas.microsoft.com/office/drawing/2014/main" id="{B0246F9D-BBB4-F845-903B-9BCB6A3799FA}"/>
              </a:ext>
            </a:extLst>
          </p:cNvPr>
          <p:cNvSpPr>
            <a:spLocks noGrp="1"/>
          </p:cNvSpPr>
          <p:nvPr>
            <p:ph type="pic" sz="quarter" idx="29"/>
          </p:nvPr>
        </p:nvSpPr>
        <p:spPr>
          <a:xfrm>
            <a:off x="0" y="890587"/>
            <a:ext cx="6062400" cy="2822400"/>
          </a:xfrm>
        </p:spPr>
        <p:txBody>
          <a:bodyPr/>
          <a:lstStyle>
            <a:lvl1pPr marL="6350" indent="0" algn="ctr">
              <a:buNone/>
              <a:defRPr/>
            </a:lvl1pPr>
          </a:lstStyle>
          <a:p>
            <a:endParaRPr lang="en-US" dirty="0"/>
          </a:p>
        </p:txBody>
      </p:sp>
      <p:sp>
        <p:nvSpPr>
          <p:cNvPr id="15" name="Image_Caption 1">
            <a:extLst>
              <a:ext uri="{FF2B5EF4-FFF2-40B4-BE49-F238E27FC236}">
                <a16:creationId xmlns:a16="http://schemas.microsoft.com/office/drawing/2014/main" id="{CB251433-45EA-0548-85FC-44C898DE7847}"/>
              </a:ext>
            </a:extLst>
          </p:cNvPr>
          <p:cNvSpPr>
            <a:spLocks noGrp="1"/>
          </p:cNvSpPr>
          <p:nvPr>
            <p:ph type="body" sz="quarter" idx="40" hasCustomPrompt="1"/>
          </p:nvPr>
        </p:nvSpPr>
        <p:spPr>
          <a:xfrm>
            <a:off x="3196961"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2">
            <a:extLst>
              <a:ext uri="{FF2B5EF4-FFF2-40B4-BE49-F238E27FC236}">
                <a16:creationId xmlns:a16="http://schemas.microsoft.com/office/drawing/2014/main" id="{CEBC5486-0CC4-8447-8762-C88A95428B24}"/>
              </a:ext>
            </a:extLst>
          </p:cNvPr>
          <p:cNvSpPr>
            <a:spLocks noGrp="1"/>
          </p:cNvSpPr>
          <p:nvPr>
            <p:ph type="pic" sz="quarter" idx="36"/>
          </p:nvPr>
        </p:nvSpPr>
        <p:spPr>
          <a:xfrm>
            <a:off x="6129602" y="890587"/>
            <a:ext cx="6062400" cy="2822400"/>
          </a:xfrm>
        </p:spPr>
        <p:txBody>
          <a:bodyPr/>
          <a:lstStyle>
            <a:lvl1pPr marL="6350" indent="0" algn="ctr">
              <a:buNone/>
              <a:defRPr/>
            </a:lvl1pPr>
          </a:lstStyle>
          <a:p>
            <a:endParaRPr lang="en-US" dirty="0"/>
          </a:p>
        </p:txBody>
      </p:sp>
      <p:sp>
        <p:nvSpPr>
          <p:cNvPr id="23" name="Image_Caption 2">
            <a:extLst>
              <a:ext uri="{FF2B5EF4-FFF2-40B4-BE49-F238E27FC236}">
                <a16:creationId xmlns:a16="http://schemas.microsoft.com/office/drawing/2014/main" id="{E6A7B5DF-8207-3443-B760-8C2272B9CE01}"/>
              </a:ext>
            </a:extLst>
          </p:cNvPr>
          <p:cNvSpPr>
            <a:spLocks noGrp="1"/>
          </p:cNvSpPr>
          <p:nvPr>
            <p:ph type="body" sz="quarter" idx="41" hasCustomPrompt="1"/>
          </p:nvPr>
        </p:nvSpPr>
        <p:spPr>
          <a:xfrm>
            <a:off x="9327600"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4" name="Picture Placeholder 3">
            <a:extLst>
              <a:ext uri="{FF2B5EF4-FFF2-40B4-BE49-F238E27FC236}">
                <a16:creationId xmlns:a16="http://schemas.microsoft.com/office/drawing/2014/main" id="{F4F3CBD4-C3C4-CD4F-9BA5-B115DCEF02B6}"/>
              </a:ext>
            </a:extLst>
          </p:cNvPr>
          <p:cNvSpPr>
            <a:spLocks noGrp="1"/>
          </p:cNvSpPr>
          <p:nvPr>
            <p:ph type="pic" sz="quarter" idx="42"/>
          </p:nvPr>
        </p:nvSpPr>
        <p:spPr>
          <a:xfrm>
            <a:off x="-1038" y="3781600"/>
            <a:ext cx="6062400" cy="2822400"/>
          </a:xfrm>
        </p:spPr>
        <p:txBody>
          <a:bodyPr/>
          <a:lstStyle>
            <a:lvl1pPr marL="6350" indent="0" algn="ctr">
              <a:buNone/>
              <a:defRPr/>
            </a:lvl1pPr>
          </a:lstStyle>
          <a:p>
            <a:endParaRPr lang="en-US" dirty="0"/>
          </a:p>
        </p:txBody>
      </p:sp>
      <p:sp>
        <p:nvSpPr>
          <p:cNvPr id="25" name="Image_Caption 3">
            <a:extLst>
              <a:ext uri="{FF2B5EF4-FFF2-40B4-BE49-F238E27FC236}">
                <a16:creationId xmlns:a16="http://schemas.microsoft.com/office/drawing/2014/main" id="{8C0B1AC2-5C59-004A-BBD3-ED977709A5CA}"/>
              </a:ext>
            </a:extLst>
          </p:cNvPr>
          <p:cNvSpPr>
            <a:spLocks noGrp="1"/>
          </p:cNvSpPr>
          <p:nvPr>
            <p:ph type="body" sz="quarter" idx="43"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6" name="Picture Placeholder 4">
            <a:extLst>
              <a:ext uri="{FF2B5EF4-FFF2-40B4-BE49-F238E27FC236}">
                <a16:creationId xmlns:a16="http://schemas.microsoft.com/office/drawing/2014/main" id="{AAE1E5D5-CDA1-504E-888B-B884A6EA6725}"/>
              </a:ext>
            </a:extLst>
          </p:cNvPr>
          <p:cNvSpPr>
            <a:spLocks noGrp="1"/>
          </p:cNvSpPr>
          <p:nvPr>
            <p:ph type="pic" sz="quarter" idx="44"/>
          </p:nvPr>
        </p:nvSpPr>
        <p:spPr>
          <a:xfrm>
            <a:off x="6128564" y="3781600"/>
            <a:ext cx="6062400" cy="2822400"/>
          </a:xfrm>
        </p:spPr>
        <p:txBody>
          <a:bodyPr/>
          <a:lstStyle>
            <a:lvl1pPr marL="6350" indent="0" algn="ctr">
              <a:buNone/>
              <a:defRPr/>
            </a:lvl1pPr>
          </a:lstStyle>
          <a:p>
            <a:endParaRPr lang="en-US" dirty="0"/>
          </a:p>
        </p:txBody>
      </p:sp>
      <p:sp>
        <p:nvSpPr>
          <p:cNvPr id="27" name="Image_Caption 4">
            <a:extLst>
              <a:ext uri="{FF2B5EF4-FFF2-40B4-BE49-F238E27FC236}">
                <a16:creationId xmlns:a16="http://schemas.microsoft.com/office/drawing/2014/main" id="{3000F666-1F5D-C740-81BD-EA9E4B2DF792}"/>
              </a:ext>
            </a:extLst>
          </p:cNvPr>
          <p:cNvSpPr>
            <a:spLocks noGrp="1"/>
          </p:cNvSpPr>
          <p:nvPr>
            <p:ph type="body" sz="quarter" idx="45" hasCustomPrompt="1"/>
          </p:nvPr>
        </p:nvSpPr>
        <p:spPr>
          <a:xfrm>
            <a:off x="9327600"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a:extLst>
              <a:ext uri="{FF2B5EF4-FFF2-40B4-BE49-F238E27FC236}">
                <a16:creationId xmlns:a16="http://schemas.microsoft.com/office/drawing/2014/main" id="{D69AE64D-4D5D-1D44-9A53-63F44E948DC8}"/>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696489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bg1"/>
        </a:solidFill>
        <a:effectLst/>
      </p:bgPr>
    </p:bg>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4F9D373C-5C73-8E4B-8382-B53ED6AA70BE}"/>
              </a:ext>
            </a:extLst>
          </p:cNvPr>
          <p:cNvSpPr>
            <a:spLocks noGrp="1"/>
          </p:cNvSpPr>
          <p:nvPr>
            <p:ph type="title" hasCustomPrompt="1"/>
          </p:nvPr>
        </p:nvSpPr>
        <p:spPr/>
        <p:txBody>
          <a:bodyPr/>
          <a:lstStyle/>
          <a:p>
            <a:r>
              <a:rPr lang="en-GB" dirty="0"/>
              <a:t>PowerPoint slide description here</a:t>
            </a:r>
            <a:endParaRPr lang="en-US" dirty="0"/>
          </a:p>
        </p:txBody>
      </p:sp>
      <p:sp>
        <p:nvSpPr>
          <p:cNvPr id="15" name="Picture Placeholder 1">
            <a:extLst>
              <a:ext uri="{FF2B5EF4-FFF2-40B4-BE49-F238E27FC236}">
                <a16:creationId xmlns:a16="http://schemas.microsoft.com/office/drawing/2014/main" id="{E39BCACC-73E2-1B41-BE3D-FFB203F3C903}"/>
              </a:ext>
            </a:extLst>
          </p:cNvPr>
          <p:cNvSpPr>
            <a:spLocks noGrp="1"/>
          </p:cNvSpPr>
          <p:nvPr>
            <p:ph type="pic" sz="quarter" idx="29"/>
          </p:nvPr>
        </p:nvSpPr>
        <p:spPr>
          <a:xfrm>
            <a:off x="0" y="890587"/>
            <a:ext cx="4017600" cy="5713200"/>
          </a:xfrm>
        </p:spPr>
        <p:txBody>
          <a:bodyPr/>
          <a:lstStyle>
            <a:lvl1pPr marL="6350" indent="0" algn="ctr">
              <a:buNone/>
              <a:defRPr/>
            </a:lvl1pPr>
          </a:lstStyle>
          <a:p>
            <a:endParaRPr lang="en-US" dirty="0"/>
          </a:p>
        </p:txBody>
      </p:sp>
      <p:sp>
        <p:nvSpPr>
          <p:cNvPr id="16" name="Image_Caption 1">
            <a:extLst>
              <a:ext uri="{FF2B5EF4-FFF2-40B4-BE49-F238E27FC236}">
                <a16:creationId xmlns:a16="http://schemas.microsoft.com/office/drawing/2014/main" id="{E9FF570A-BE24-9141-87FD-541A6610CCBE}"/>
              </a:ext>
            </a:extLst>
          </p:cNvPr>
          <p:cNvSpPr>
            <a:spLocks noGrp="1"/>
          </p:cNvSpPr>
          <p:nvPr>
            <p:ph type="body" sz="quarter" idx="40" hasCustomPrompt="1"/>
          </p:nvPr>
        </p:nvSpPr>
        <p:spPr>
          <a:xfrm>
            <a:off x="11521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3" name="Picture Placeholder 2">
            <a:extLst>
              <a:ext uri="{FF2B5EF4-FFF2-40B4-BE49-F238E27FC236}">
                <a16:creationId xmlns:a16="http://schemas.microsoft.com/office/drawing/2014/main" id="{CE8E0407-46FE-134C-A5EB-A1421349DA0B}"/>
              </a:ext>
            </a:extLst>
          </p:cNvPr>
          <p:cNvSpPr>
            <a:spLocks noGrp="1"/>
          </p:cNvSpPr>
          <p:nvPr>
            <p:ph type="pic" sz="quarter" idx="47"/>
          </p:nvPr>
        </p:nvSpPr>
        <p:spPr>
          <a:xfrm>
            <a:off x="4087018" y="890588"/>
            <a:ext cx="4017963" cy="2822575"/>
          </a:xfrm>
        </p:spPr>
        <p:txBody>
          <a:bodyPr/>
          <a:lstStyle>
            <a:lvl1pPr marL="6350" indent="0" algn="ctr">
              <a:buFontTx/>
              <a:buNone/>
              <a:defRPr/>
            </a:lvl1pPr>
          </a:lstStyle>
          <a:p>
            <a:endParaRPr lang="en-US" dirty="0"/>
          </a:p>
        </p:txBody>
      </p:sp>
      <p:sp>
        <p:nvSpPr>
          <p:cNvPr id="18" name="Image_Caption 2">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241762"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9" name="Picture Placeholder 3">
            <a:extLst>
              <a:ext uri="{FF2B5EF4-FFF2-40B4-BE49-F238E27FC236}">
                <a16:creationId xmlns:a16="http://schemas.microsoft.com/office/drawing/2014/main" id="{889F4D8E-583F-424A-AB00-EFE4131C9C2D}"/>
              </a:ext>
            </a:extLst>
          </p:cNvPr>
          <p:cNvSpPr>
            <a:spLocks noGrp="1"/>
          </p:cNvSpPr>
          <p:nvPr>
            <p:ph type="pic" sz="quarter" idx="49"/>
          </p:nvPr>
        </p:nvSpPr>
        <p:spPr>
          <a:xfrm>
            <a:off x="4087018" y="3781425"/>
            <a:ext cx="4017963" cy="2822575"/>
          </a:xfrm>
        </p:spPr>
        <p:txBody>
          <a:bodyPr/>
          <a:lstStyle>
            <a:lvl1pPr marL="6350" indent="0" algn="ctr">
              <a:buFontTx/>
              <a:buNone/>
              <a:defRPr/>
            </a:lvl1pPr>
          </a:lstStyle>
          <a:p>
            <a:endParaRPr lang="en-US" dirty="0"/>
          </a:p>
        </p:txBody>
      </p:sp>
      <p:sp>
        <p:nvSpPr>
          <p:cNvPr id="27" name="Image_Caption 3">
            <a:extLst>
              <a:ext uri="{FF2B5EF4-FFF2-40B4-BE49-F238E27FC236}">
                <a16:creationId xmlns:a16="http://schemas.microsoft.com/office/drawing/2014/main" id="{5873F71E-F244-B045-925D-7A21F05C7006}"/>
              </a:ext>
            </a:extLst>
          </p:cNvPr>
          <p:cNvSpPr>
            <a:spLocks noGrp="1"/>
          </p:cNvSpPr>
          <p:nvPr>
            <p:ph type="body" sz="quarter" idx="45" hasCustomPrompt="1"/>
          </p:nvPr>
        </p:nvSpPr>
        <p:spPr>
          <a:xfrm>
            <a:off x="52417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7" name="Picture Placeholder 4">
            <a:extLst>
              <a:ext uri="{FF2B5EF4-FFF2-40B4-BE49-F238E27FC236}">
                <a16:creationId xmlns:a16="http://schemas.microsoft.com/office/drawing/2014/main" id="{4C5C7401-B602-E348-9FA1-326B0C408A84}"/>
              </a:ext>
            </a:extLst>
          </p:cNvPr>
          <p:cNvSpPr>
            <a:spLocks noGrp="1"/>
          </p:cNvSpPr>
          <p:nvPr>
            <p:ph type="pic" sz="quarter" idx="48"/>
          </p:nvPr>
        </p:nvSpPr>
        <p:spPr>
          <a:xfrm>
            <a:off x="8171656" y="890588"/>
            <a:ext cx="4017962" cy="2822575"/>
          </a:xfrm>
          <a:solidFill>
            <a:schemeClr val="bg1"/>
          </a:solidFill>
        </p:spPr>
        <p:txBody>
          <a:bodyPr/>
          <a:lstStyle>
            <a:lvl1pPr marL="6350" indent="0" algn="ctr">
              <a:buFontTx/>
              <a:buNone/>
              <a:defRPr/>
            </a:lvl1pPr>
          </a:lstStyle>
          <a:p>
            <a:endParaRPr lang="en-US" dirty="0"/>
          </a:p>
        </p:txBody>
      </p:sp>
      <p:sp>
        <p:nvSpPr>
          <p:cNvPr id="21" name="Image_Caption 4">
            <a:extLst>
              <a:ext uri="{FF2B5EF4-FFF2-40B4-BE49-F238E27FC236}">
                <a16:creationId xmlns:a16="http://schemas.microsoft.com/office/drawing/2014/main" id="{5AB450AD-F789-564D-8046-E2973620FD92}"/>
              </a:ext>
            </a:extLst>
          </p:cNvPr>
          <p:cNvSpPr>
            <a:spLocks noGrp="1"/>
          </p:cNvSpPr>
          <p:nvPr>
            <p:ph type="body" sz="quarter" idx="51" hasCustomPrompt="1"/>
          </p:nvPr>
        </p:nvSpPr>
        <p:spPr>
          <a:xfrm>
            <a:off x="9326563" y="3243184"/>
            <a:ext cx="2862262" cy="324178"/>
          </a:xfrm>
          <a:solidFill>
            <a:schemeClr val="bg1"/>
          </a:solidFill>
        </p:spPr>
        <p:txBody>
          <a:bodyPr lIns="0" tIns="36000" rIns="251999" bIns="72000" anchor="b" anchorCtr="0">
            <a:spAutoFit/>
          </a:bodyPr>
          <a:lstStyle>
            <a:lvl1pPr marL="6350" indent="0" algn="r">
              <a:buFontTx/>
              <a:buNone/>
              <a:defRPr sz="1200"/>
            </a:lvl1pPr>
          </a:lstStyle>
          <a:p>
            <a:pPr lvl="0"/>
            <a:r>
              <a:rPr lang="en-GB" dirty="0"/>
              <a:t>Insert image caption here</a:t>
            </a:r>
          </a:p>
        </p:txBody>
      </p:sp>
      <p:sp>
        <p:nvSpPr>
          <p:cNvPr id="11" name="Picture Placeholder 5">
            <a:extLst>
              <a:ext uri="{FF2B5EF4-FFF2-40B4-BE49-F238E27FC236}">
                <a16:creationId xmlns:a16="http://schemas.microsoft.com/office/drawing/2014/main" id="{98B438B0-923A-D344-BB96-1E1293FEE953}"/>
              </a:ext>
            </a:extLst>
          </p:cNvPr>
          <p:cNvSpPr>
            <a:spLocks noGrp="1"/>
          </p:cNvSpPr>
          <p:nvPr>
            <p:ph type="pic" sz="quarter" idx="50"/>
          </p:nvPr>
        </p:nvSpPr>
        <p:spPr>
          <a:xfrm>
            <a:off x="8171656" y="3781425"/>
            <a:ext cx="4017962" cy="2822575"/>
          </a:xfrm>
        </p:spPr>
        <p:txBody>
          <a:bodyPr/>
          <a:lstStyle>
            <a:lvl1pPr marL="6350" indent="0" algn="ctr">
              <a:buFontTx/>
              <a:buNone/>
              <a:defRPr/>
            </a:lvl1pPr>
          </a:lstStyle>
          <a:p>
            <a:endParaRPr lang="en-US" dirty="0"/>
          </a:p>
        </p:txBody>
      </p:sp>
      <p:sp>
        <p:nvSpPr>
          <p:cNvPr id="23" name="Image_Caption 5">
            <a:extLst>
              <a:ext uri="{FF2B5EF4-FFF2-40B4-BE49-F238E27FC236}">
                <a16:creationId xmlns:a16="http://schemas.microsoft.com/office/drawing/2014/main" id="{D3549A48-91FA-794D-A48D-ACF79A20F7DE}"/>
              </a:ext>
            </a:extLst>
          </p:cNvPr>
          <p:cNvSpPr>
            <a:spLocks noGrp="1"/>
          </p:cNvSpPr>
          <p:nvPr>
            <p:ph type="body" sz="quarter" idx="52" hasCustomPrompt="1"/>
          </p:nvPr>
        </p:nvSpPr>
        <p:spPr>
          <a:xfrm>
            <a:off x="9326563" y="6163353"/>
            <a:ext cx="2865437" cy="324178"/>
          </a:xfrm>
          <a:solidFill>
            <a:schemeClr val="bg1"/>
          </a:solidFill>
        </p:spPr>
        <p:txBody>
          <a:bodyPr wrap="square" lIns="0" tIns="36000" rIns="251999" bIns="72000" anchor="b" anchorCtr="0">
            <a:spAutoFit/>
          </a:bodyPr>
          <a:lstStyle>
            <a:lvl1pPr marL="6350" indent="0" algn="r">
              <a:buFontTx/>
              <a:buNone/>
              <a:defRPr sz="1200"/>
            </a:lvl1pPr>
          </a:lstStyle>
          <a:p>
            <a:pPr lvl="0"/>
            <a:r>
              <a:rPr lang="en-GB" dirty="0"/>
              <a:t>Insert image caption here</a:t>
            </a:r>
          </a:p>
        </p:txBody>
      </p:sp>
      <p:sp>
        <p:nvSpPr>
          <p:cNvPr id="6" name="Slide Number">
            <a:extLst>
              <a:ext uri="{FF2B5EF4-FFF2-40B4-BE49-F238E27FC236}">
                <a16:creationId xmlns:a16="http://schemas.microsoft.com/office/drawing/2014/main" id="{1DFD619F-E9C0-804F-8D75-3339F1C38F53}"/>
              </a:ext>
            </a:extLst>
          </p:cNvPr>
          <p:cNvSpPr>
            <a:spLocks noGrp="1"/>
          </p:cNvSpPr>
          <p:nvPr>
            <p:ph type="sldNum" sz="quarter" idx="46"/>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821835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2FD2AB6B-38F4-0849-BB0F-26EBCB570BA8}"/>
              </a:ext>
            </a:extLst>
          </p:cNvPr>
          <p:cNvSpPr>
            <a:spLocks noGrp="1"/>
          </p:cNvSpPr>
          <p:nvPr>
            <p:ph type="title" hasCustomPrompt="1"/>
          </p:nvPr>
        </p:nvSpPr>
        <p:spPr/>
        <p:txBody>
          <a:bodyPr/>
          <a:lstStyle/>
          <a:p>
            <a:r>
              <a:rPr lang="en-GB" dirty="0"/>
              <a:t>PowerPoint slide description here</a:t>
            </a:r>
            <a:endParaRPr lang="en-US" dirty="0"/>
          </a:p>
        </p:txBody>
      </p:sp>
      <p:sp>
        <p:nvSpPr>
          <p:cNvPr id="3" name="Picture Placeholder 1">
            <a:extLst>
              <a:ext uri="{FF2B5EF4-FFF2-40B4-BE49-F238E27FC236}">
                <a16:creationId xmlns:a16="http://schemas.microsoft.com/office/drawing/2014/main" id="{CE8E0407-46FE-134C-A5EB-A1421349DA0B}"/>
              </a:ext>
            </a:extLst>
          </p:cNvPr>
          <p:cNvSpPr>
            <a:spLocks noGrp="1"/>
          </p:cNvSpPr>
          <p:nvPr>
            <p:ph type="pic" sz="quarter" idx="47"/>
          </p:nvPr>
        </p:nvSpPr>
        <p:spPr>
          <a:xfrm>
            <a:off x="0" y="890588"/>
            <a:ext cx="2995200" cy="2822575"/>
          </a:xfrm>
        </p:spPr>
        <p:txBody>
          <a:bodyPr/>
          <a:lstStyle>
            <a:lvl1pPr marL="6350" indent="0" algn="ctr">
              <a:buFontTx/>
              <a:buNone/>
              <a:defRPr/>
            </a:lvl1pPr>
          </a:lstStyle>
          <a:p>
            <a:endParaRPr lang="en-US" dirty="0"/>
          </a:p>
        </p:txBody>
      </p:sp>
      <p:sp>
        <p:nvSpPr>
          <p:cNvPr id="18" name="Image_Caption 1">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016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8E5628C3-E97E-0E42-8B96-49A48CA44E40}"/>
              </a:ext>
            </a:extLst>
          </p:cNvPr>
          <p:cNvSpPr>
            <a:spLocks noGrp="1"/>
          </p:cNvSpPr>
          <p:nvPr>
            <p:ph type="pic" sz="quarter" idx="48"/>
          </p:nvPr>
        </p:nvSpPr>
        <p:spPr>
          <a:xfrm>
            <a:off x="3067200" y="890588"/>
            <a:ext cx="2995200" cy="2822575"/>
          </a:xfrm>
        </p:spPr>
        <p:txBody>
          <a:bodyPr/>
          <a:lstStyle>
            <a:lvl1pPr marL="6350" indent="0" algn="ctr">
              <a:buFontTx/>
              <a:buNone/>
              <a:defRPr/>
            </a:lvl1pPr>
          </a:lstStyle>
          <a:p>
            <a:endParaRPr lang="en-US" dirty="0"/>
          </a:p>
        </p:txBody>
      </p:sp>
      <p:sp>
        <p:nvSpPr>
          <p:cNvPr id="17" name="Image_Caption 2">
            <a:extLst>
              <a:ext uri="{FF2B5EF4-FFF2-40B4-BE49-F238E27FC236}">
                <a16:creationId xmlns:a16="http://schemas.microsoft.com/office/drawing/2014/main" id="{650A4448-9254-4147-A204-9F1E2D247446}"/>
              </a:ext>
            </a:extLst>
          </p:cNvPr>
          <p:cNvSpPr>
            <a:spLocks noGrp="1"/>
          </p:cNvSpPr>
          <p:nvPr>
            <p:ph type="body" sz="quarter" idx="49" hasCustomPrompt="1"/>
          </p:nvPr>
        </p:nvSpPr>
        <p:spPr>
          <a:xfrm>
            <a:off x="35688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19" name="Picture Placeholder 3">
            <a:extLst>
              <a:ext uri="{FF2B5EF4-FFF2-40B4-BE49-F238E27FC236}">
                <a16:creationId xmlns:a16="http://schemas.microsoft.com/office/drawing/2014/main" id="{2C8A29F9-D47B-3845-867C-03229EC596F5}"/>
              </a:ext>
            </a:extLst>
          </p:cNvPr>
          <p:cNvSpPr>
            <a:spLocks noGrp="1"/>
          </p:cNvSpPr>
          <p:nvPr>
            <p:ph type="pic" sz="quarter" idx="50"/>
          </p:nvPr>
        </p:nvSpPr>
        <p:spPr>
          <a:xfrm>
            <a:off x="6134400" y="890588"/>
            <a:ext cx="2995200" cy="2822575"/>
          </a:xfrm>
        </p:spPr>
        <p:txBody>
          <a:bodyPr/>
          <a:lstStyle>
            <a:lvl1pPr marL="6350" indent="0" algn="ctr">
              <a:buFontTx/>
              <a:buNone/>
              <a:defRPr/>
            </a:lvl1pPr>
          </a:lstStyle>
          <a:p>
            <a:endParaRPr lang="en-US" dirty="0"/>
          </a:p>
        </p:txBody>
      </p:sp>
      <p:sp>
        <p:nvSpPr>
          <p:cNvPr id="20" name="Image_Caption 3">
            <a:extLst>
              <a:ext uri="{FF2B5EF4-FFF2-40B4-BE49-F238E27FC236}">
                <a16:creationId xmlns:a16="http://schemas.microsoft.com/office/drawing/2014/main" id="{2831C12D-5883-954D-976E-7988ED86C580}"/>
              </a:ext>
            </a:extLst>
          </p:cNvPr>
          <p:cNvSpPr>
            <a:spLocks noGrp="1"/>
          </p:cNvSpPr>
          <p:nvPr>
            <p:ph type="body" sz="quarter" idx="51" hasCustomPrompt="1"/>
          </p:nvPr>
        </p:nvSpPr>
        <p:spPr>
          <a:xfrm>
            <a:off x="66360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2" name="Picture Placeholder 4">
            <a:extLst>
              <a:ext uri="{FF2B5EF4-FFF2-40B4-BE49-F238E27FC236}">
                <a16:creationId xmlns:a16="http://schemas.microsoft.com/office/drawing/2014/main" id="{E0CE9459-AA13-694B-B56E-396874D19FA7}"/>
              </a:ext>
            </a:extLst>
          </p:cNvPr>
          <p:cNvSpPr>
            <a:spLocks noGrp="1"/>
          </p:cNvSpPr>
          <p:nvPr>
            <p:ph type="pic" sz="quarter" idx="52"/>
          </p:nvPr>
        </p:nvSpPr>
        <p:spPr>
          <a:xfrm>
            <a:off x="9196800" y="890587"/>
            <a:ext cx="2995200" cy="2822575"/>
          </a:xfrm>
        </p:spPr>
        <p:txBody>
          <a:bodyPr/>
          <a:lstStyle>
            <a:lvl1pPr marL="6350" indent="0" algn="ctr">
              <a:buFontTx/>
              <a:buNone/>
              <a:defRPr/>
            </a:lvl1pPr>
          </a:lstStyle>
          <a:p>
            <a:endParaRPr lang="en-US" dirty="0"/>
          </a:p>
        </p:txBody>
      </p:sp>
      <p:sp>
        <p:nvSpPr>
          <p:cNvPr id="24" name="Image_Caption 4">
            <a:extLst>
              <a:ext uri="{FF2B5EF4-FFF2-40B4-BE49-F238E27FC236}">
                <a16:creationId xmlns:a16="http://schemas.microsoft.com/office/drawing/2014/main" id="{E8CF8A0E-5D06-EB46-BEE5-DE0912DA990B}"/>
              </a:ext>
            </a:extLst>
          </p:cNvPr>
          <p:cNvSpPr>
            <a:spLocks noGrp="1"/>
          </p:cNvSpPr>
          <p:nvPr>
            <p:ph type="body" sz="quarter" idx="53" hasCustomPrompt="1"/>
          </p:nvPr>
        </p:nvSpPr>
        <p:spPr>
          <a:xfrm>
            <a:off x="9698450" y="3243183"/>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5" name="Picture Placeholder 5">
            <a:extLst>
              <a:ext uri="{FF2B5EF4-FFF2-40B4-BE49-F238E27FC236}">
                <a16:creationId xmlns:a16="http://schemas.microsoft.com/office/drawing/2014/main" id="{576BE624-AB30-D146-A519-002083E8BEA9}"/>
              </a:ext>
            </a:extLst>
          </p:cNvPr>
          <p:cNvSpPr>
            <a:spLocks noGrp="1"/>
          </p:cNvSpPr>
          <p:nvPr>
            <p:ph type="pic" sz="quarter" idx="54"/>
          </p:nvPr>
        </p:nvSpPr>
        <p:spPr>
          <a:xfrm>
            <a:off x="0" y="3781425"/>
            <a:ext cx="2995200" cy="2822575"/>
          </a:xfrm>
        </p:spPr>
        <p:txBody>
          <a:bodyPr/>
          <a:lstStyle>
            <a:lvl1pPr marL="6350" indent="0" algn="ctr">
              <a:buFontTx/>
              <a:buNone/>
              <a:defRPr/>
            </a:lvl1pPr>
          </a:lstStyle>
          <a:p>
            <a:endParaRPr lang="en-US" dirty="0"/>
          </a:p>
        </p:txBody>
      </p:sp>
      <p:sp>
        <p:nvSpPr>
          <p:cNvPr id="26" name="Image_Caption 5">
            <a:extLst>
              <a:ext uri="{FF2B5EF4-FFF2-40B4-BE49-F238E27FC236}">
                <a16:creationId xmlns:a16="http://schemas.microsoft.com/office/drawing/2014/main" id="{A48FE71E-44E3-CC41-979D-D74890C4AB2B}"/>
              </a:ext>
            </a:extLst>
          </p:cNvPr>
          <p:cNvSpPr>
            <a:spLocks noGrp="1"/>
          </p:cNvSpPr>
          <p:nvPr>
            <p:ph type="body" sz="quarter" idx="55" hasCustomPrompt="1"/>
          </p:nvPr>
        </p:nvSpPr>
        <p:spPr>
          <a:xfrm>
            <a:off x="5016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8" name="Picture Placeholder 6">
            <a:extLst>
              <a:ext uri="{FF2B5EF4-FFF2-40B4-BE49-F238E27FC236}">
                <a16:creationId xmlns:a16="http://schemas.microsoft.com/office/drawing/2014/main" id="{B30F3EEA-EE8E-E540-A490-292CACC88293}"/>
              </a:ext>
            </a:extLst>
          </p:cNvPr>
          <p:cNvSpPr>
            <a:spLocks noGrp="1"/>
          </p:cNvSpPr>
          <p:nvPr>
            <p:ph type="pic" sz="quarter" idx="56"/>
          </p:nvPr>
        </p:nvSpPr>
        <p:spPr>
          <a:xfrm>
            <a:off x="3067200" y="3781425"/>
            <a:ext cx="2995200" cy="2822575"/>
          </a:xfrm>
        </p:spPr>
        <p:txBody>
          <a:bodyPr/>
          <a:lstStyle>
            <a:lvl1pPr marL="6350" indent="0" algn="ctr">
              <a:buFontTx/>
              <a:buNone/>
              <a:defRPr/>
            </a:lvl1pPr>
          </a:lstStyle>
          <a:p>
            <a:endParaRPr lang="en-US" dirty="0"/>
          </a:p>
        </p:txBody>
      </p:sp>
      <p:sp>
        <p:nvSpPr>
          <p:cNvPr id="29" name="Image_Caption 6">
            <a:extLst>
              <a:ext uri="{FF2B5EF4-FFF2-40B4-BE49-F238E27FC236}">
                <a16:creationId xmlns:a16="http://schemas.microsoft.com/office/drawing/2014/main" id="{EC59CCA3-D9C7-7346-A272-F2028074C58F}"/>
              </a:ext>
            </a:extLst>
          </p:cNvPr>
          <p:cNvSpPr>
            <a:spLocks noGrp="1"/>
          </p:cNvSpPr>
          <p:nvPr>
            <p:ph type="body" sz="quarter" idx="57" hasCustomPrompt="1"/>
          </p:nvPr>
        </p:nvSpPr>
        <p:spPr>
          <a:xfrm>
            <a:off x="35688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30" name="Picture Placeholder 7">
            <a:extLst>
              <a:ext uri="{FF2B5EF4-FFF2-40B4-BE49-F238E27FC236}">
                <a16:creationId xmlns:a16="http://schemas.microsoft.com/office/drawing/2014/main" id="{84C7FCD2-B82E-FC4C-8160-F2D38232EF3D}"/>
              </a:ext>
            </a:extLst>
          </p:cNvPr>
          <p:cNvSpPr>
            <a:spLocks noGrp="1"/>
          </p:cNvSpPr>
          <p:nvPr>
            <p:ph type="pic" sz="quarter" idx="58"/>
          </p:nvPr>
        </p:nvSpPr>
        <p:spPr>
          <a:xfrm>
            <a:off x="6134400" y="3781425"/>
            <a:ext cx="2995200" cy="2822575"/>
          </a:xfrm>
        </p:spPr>
        <p:txBody>
          <a:bodyPr/>
          <a:lstStyle>
            <a:lvl1pPr marL="6350" indent="0" algn="ctr">
              <a:buFontTx/>
              <a:buNone/>
              <a:defRPr/>
            </a:lvl1pPr>
          </a:lstStyle>
          <a:p>
            <a:endParaRPr lang="en-US" dirty="0"/>
          </a:p>
        </p:txBody>
      </p:sp>
      <p:sp>
        <p:nvSpPr>
          <p:cNvPr id="31" name="Image_Caption 7">
            <a:extLst>
              <a:ext uri="{FF2B5EF4-FFF2-40B4-BE49-F238E27FC236}">
                <a16:creationId xmlns:a16="http://schemas.microsoft.com/office/drawing/2014/main" id="{7285050C-E073-0046-B167-BC52645539FB}"/>
              </a:ext>
            </a:extLst>
          </p:cNvPr>
          <p:cNvSpPr>
            <a:spLocks noGrp="1"/>
          </p:cNvSpPr>
          <p:nvPr>
            <p:ph type="body" sz="quarter" idx="59" hasCustomPrompt="1"/>
          </p:nvPr>
        </p:nvSpPr>
        <p:spPr>
          <a:xfrm>
            <a:off x="66360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32" name="Picture Placeholder 8">
            <a:extLst>
              <a:ext uri="{FF2B5EF4-FFF2-40B4-BE49-F238E27FC236}">
                <a16:creationId xmlns:a16="http://schemas.microsoft.com/office/drawing/2014/main" id="{1EF650E8-1577-0745-AFB0-DB5615DE9193}"/>
              </a:ext>
            </a:extLst>
          </p:cNvPr>
          <p:cNvSpPr>
            <a:spLocks noGrp="1"/>
          </p:cNvSpPr>
          <p:nvPr>
            <p:ph type="pic" sz="quarter" idx="60"/>
          </p:nvPr>
        </p:nvSpPr>
        <p:spPr>
          <a:xfrm>
            <a:off x="9196800" y="3781424"/>
            <a:ext cx="2995200" cy="2822575"/>
          </a:xfrm>
        </p:spPr>
        <p:txBody>
          <a:bodyPr/>
          <a:lstStyle>
            <a:lvl1pPr marL="6350" indent="0" algn="ctr">
              <a:buFontTx/>
              <a:buNone/>
              <a:defRPr/>
            </a:lvl1pPr>
          </a:lstStyle>
          <a:p>
            <a:endParaRPr lang="en-US" dirty="0"/>
          </a:p>
        </p:txBody>
      </p:sp>
      <p:sp>
        <p:nvSpPr>
          <p:cNvPr id="33" name="Image_Caption 8">
            <a:extLst>
              <a:ext uri="{FF2B5EF4-FFF2-40B4-BE49-F238E27FC236}">
                <a16:creationId xmlns:a16="http://schemas.microsoft.com/office/drawing/2014/main" id="{A4D2CE44-C98F-8F42-B770-4658491F5163}"/>
              </a:ext>
            </a:extLst>
          </p:cNvPr>
          <p:cNvSpPr>
            <a:spLocks noGrp="1"/>
          </p:cNvSpPr>
          <p:nvPr>
            <p:ph type="body" sz="quarter" idx="61" hasCustomPrompt="1"/>
          </p:nvPr>
        </p:nvSpPr>
        <p:spPr>
          <a:xfrm>
            <a:off x="9698450" y="6134020"/>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a:extLst>
              <a:ext uri="{FF2B5EF4-FFF2-40B4-BE49-F238E27FC236}">
                <a16:creationId xmlns:a16="http://schemas.microsoft.com/office/drawing/2014/main" id="{6BBEE3C4-4A6B-EF47-BF0F-7EB67A8CDA28}"/>
              </a:ext>
            </a:extLst>
          </p:cNvPr>
          <p:cNvSpPr>
            <a:spLocks noGrp="1"/>
          </p:cNvSpPr>
          <p:nvPr>
            <p:ph type="sldNum" sz="quarter" idx="62"/>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279390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dirty="0">
                <a:solidFill>
                  <a:schemeClr val="bg1"/>
                </a:solidFill>
                <a:latin typeface="+mj-lt"/>
              </a:rPr>
              <a:t>Any</a:t>
            </a:r>
            <a:br>
              <a:rPr lang="en-GB" sz="5000" dirty="0">
                <a:solidFill>
                  <a:schemeClr val="bg1"/>
                </a:solidFill>
                <a:latin typeface="+mj-lt"/>
              </a:rPr>
            </a:br>
            <a:r>
              <a:rPr lang="en-GB" sz="5000" dirty="0">
                <a:solidFill>
                  <a:schemeClr val="bg1"/>
                </a:solidFill>
                <a:latin typeface="+mj-lt"/>
              </a:rPr>
              <a:t>questions?</a:t>
            </a:r>
            <a:endParaRPr lang="en-US" sz="5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36980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dirty="0">
                <a:solidFill>
                  <a:schemeClr val="bg1"/>
                </a:solidFill>
                <a:latin typeface="+mj-lt"/>
              </a:rPr>
              <a:t>Any</a:t>
            </a:r>
            <a:br>
              <a:rPr lang="en-GB" sz="5000" dirty="0">
                <a:solidFill>
                  <a:schemeClr val="bg1"/>
                </a:solidFill>
                <a:latin typeface="+mj-lt"/>
              </a:rPr>
            </a:br>
            <a:r>
              <a:rPr lang="en-GB" sz="5000" dirty="0">
                <a:solidFill>
                  <a:schemeClr val="bg1"/>
                </a:solidFill>
                <a:latin typeface="+mj-lt"/>
              </a:rPr>
              <a:t>questions?</a:t>
            </a:r>
            <a:endParaRPr lang="en-US" sz="5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3501015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4143811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17339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 Black Logo">
    <p:bg>
      <p:bgPr>
        <a:solidFill>
          <a:schemeClr val="bg1"/>
        </a:solidFill>
        <a:effectLst/>
      </p:bgPr>
    </p:bg>
    <p:spTree>
      <p:nvGrpSpPr>
        <p:cNvPr id="1" name=""/>
        <p:cNvGrpSpPr/>
        <p:nvPr/>
      </p:nvGrpSpPr>
      <p:grpSpPr>
        <a:xfrm>
          <a:off x="0" y="0"/>
          <a:ext cx="0" cy="0"/>
          <a:chOff x="0" y="0"/>
          <a:chExt cx="0" cy="0"/>
        </a:xfrm>
      </p:grpSpPr>
      <p:pic>
        <p:nvPicPr>
          <p:cNvPr id="9" name="UoE_Logo_Black" descr="Logo - University of Essex">
            <a:extLst>
              <a:ext uri="{FF2B5EF4-FFF2-40B4-BE49-F238E27FC236}">
                <a16:creationId xmlns:a16="http://schemas.microsoft.com/office/drawing/2014/main" id="{91F64F71-DD94-BE43-A1BF-90989C0C691C}"/>
              </a:ext>
            </a:extLst>
          </p:cNvPr>
          <p:cNvPicPr>
            <a:picLocks noChangeAspect="1"/>
          </p:cNvPicPr>
          <p:nvPr userDrawn="1"/>
        </p:nvPicPr>
        <p:blipFill>
          <a:blip r:embed="rId2"/>
          <a:stretch>
            <a:fillRect/>
          </a:stretch>
        </p:blipFill>
        <p:spPr>
          <a:xfrm>
            <a:off x="0" y="0"/>
            <a:ext cx="2006641" cy="890588"/>
          </a:xfrm>
          <a:prstGeom prst="rect">
            <a:avLst/>
          </a:prstGeom>
        </p:spPr>
      </p:pic>
      <p:sp>
        <p:nvSpPr>
          <p:cNvPr id="10" name="Title_BG">
            <a:extLst>
              <a:ext uri="{FF2B5EF4-FFF2-40B4-BE49-F238E27FC236}">
                <a16:creationId xmlns:a16="http://schemas.microsoft.com/office/drawing/2014/main" id="{5FF1FD6F-7D5D-DE4D-8CD0-F87355B895DC}"/>
              </a:ext>
              <a:ext uri="{C183D7F6-B498-43B3-948B-1728B52AA6E4}">
                <adec:decorative xmlns:adec="http://schemas.microsoft.com/office/drawing/2017/decorative" val="1"/>
              </a:ext>
            </a:extLst>
          </p:cNvPr>
          <p:cNvSpPr/>
          <p:nvPr userDrawn="1"/>
        </p:nvSpPr>
        <p:spPr>
          <a:xfrm>
            <a:off x="-71120" y="1280160"/>
            <a:ext cx="7965440" cy="4673600"/>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cxnSp>
        <p:nvCxnSpPr>
          <p:cNvPr id="7" name="Divider_Line">
            <a:extLst>
              <a:ext uri="{FF2B5EF4-FFF2-40B4-BE49-F238E27FC236}">
                <a16:creationId xmlns:a16="http://schemas.microsoft.com/office/drawing/2014/main" id="{822F4922-0983-EE45-B259-9B610490541E}"/>
              </a:ext>
              <a:ext uri="{C183D7F6-B498-43B3-948B-1728B52AA6E4}">
                <adec:decorative xmlns:adec="http://schemas.microsoft.com/office/drawing/2017/decorative"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spTree>
    <p:extLst>
      <p:ext uri="{BB962C8B-B14F-4D97-AF65-F5344CB8AC3E}">
        <p14:creationId xmlns:p14="http://schemas.microsoft.com/office/powerpoint/2010/main" val="345288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 Gradient Colour">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900"/>
          </a:xfrm>
          <a:noFill/>
        </p:spPr>
        <p:txBody>
          <a:bodyPr anchor="ctr" anchorCtr="0">
            <a:noAutofit/>
          </a:bodyPr>
          <a:lstStyle>
            <a:lvl1pPr algn="l">
              <a:defRPr sz="4800">
                <a:solidFill>
                  <a:schemeClr val="bg1"/>
                </a:solidFill>
                <a:latin typeface="+mj-lt"/>
              </a:defRPr>
            </a:lvl1pPr>
          </a:lstStyle>
          <a:p>
            <a:r>
              <a:rPr lang="en-GB" dirty="0"/>
              <a:t>Your divider title here</a:t>
            </a:r>
            <a:endParaRPr lang="en-US" dirty="0"/>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Tree>
    <p:extLst>
      <p:ext uri="{BB962C8B-B14F-4D97-AF65-F5344CB8AC3E}">
        <p14:creationId xmlns:p14="http://schemas.microsoft.com/office/powerpoint/2010/main" val="336456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899"/>
          </a:xfrm>
          <a:noFill/>
        </p:spPr>
        <p:txBody>
          <a:bodyPr anchor="ctr" anchorCtr="0">
            <a:noAutofit/>
          </a:bodyPr>
          <a:lstStyle>
            <a:lvl1pPr algn="l">
              <a:defRPr sz="4800">
                <a:solidFill>
                  <a:schemeClr val="bg1"/>
                </a:solidFill>
                <a:latin typeface="+mj-lt"/>
              </a:defRPr>
            </a:lvl1pPr>
          </a:lstStyle>
          <a:p>
            <a:r>
              <a:rPr lang="en-GB" dirty="0"/>
              <a:t>Your divider title here</a:t>
            </a:r>
            <a:endParaRPr lang="en-US" dirty="0"/>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Tree>
    <p:extLst>
      <p:ext uri="{BB962C8B-B14F-4D97-AF65-F5344CB8AC3E}">
        <p14:creationId xmlns:p14="http://schemas.microsoft.com/office/powerpoint/2010/main" val="123620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ntroduction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pic>
        <p:nvPicPr>
          <p:cNvPr id="5" name="Picture 4" descr="University of Essex 60th logo">
            <a:extLst>
              <a:ext uri="{FF2B5EF4-FFF2-40B4-BE49-F238E27FC236}">
                <a16:creationId xmlns:a16="http://schemas.microsoft.com/office/drawing/2014/main" id="{8D542E78-371C-C8BD-BD67-8BA323C5E80F}"/>
              </a:ext>
            </a:extLst>
          </p:cNvPr>
          <p:cNvPicPr>
            <a:picLocks noChangeAspect="1"/>
          </p:cNvPicPr>
          <p:nvPr userDrawn="1"/>
        </p:nvPicPr>
        <p:blipFill>
          <a:blip r:embed="rId2"/>
          <a:stretch>
            <a:fillRect/>
          </a:stretch>
        </p:blipFill>
        <p:spPr>
          <a:xfrm>
            <a:off x="5216" y="0"/>
            <a:ext cx="2359173" cy="890588"/>
          </a:xfrm>
          <a:prstGeom prst="rect">
            <a:avLst/>
          </a:prstGeom>
        </p:spPr>
      </p:pic>
    </p:spTree>
    <p:extLst>
      <p:ext uri="{BB962C8B-B14F-4D97-AF65-F5344CB8AC3E}">
        <p14:creationId xmlns:p14="http://schemas.microsoft.com/office/powerpoint/2010/main" val="426285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spTree>
    <p:extLst>
      <p:ext uri="{BB962C8B-B14F-4D97-AF65-F5344CB8AC3E}">
        <p14:creationId xmlns:p14="http://schemas.microsoft.com/office/powerpoint/2010/main" val="356758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spTree>
    <p:extLst>
      <p:ext uri="{BB962C8B-B14F-4D97-AF65-F5344CB8AC3E}">
        <p14:creationId xmlns:p14="http://schemas.microsoft.com/office/powerpoint/2010/main" val="158455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image" Target="../media/image1.pn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9"/>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272336639"/>
      </p:ext>
    </p:extLst>
  </p:cSld>
  <p:clrMap bg1="lt1" tx1="dk1" bg2="lt2" tx2="dk2" accent1="accent1" accent2="accent2" accent3="accent3" accent4="accent4" accent5="accent5" accent6="accent6" hlink="hlink" folHlink="folHlink"/>
  <p:sldLayoutIdLst>
    <p:sldLayoutId id="2147483817" r:id="rId1"/>
    <p:sldLayoutId id="2147483872" r:id="rId2"/>
    <p:sldLayoutId id="2147483828" r:id="rId3"/>
    <p:sldLayoutId id="2147483873" r:id="rId4"/>
    <p:sldLayoutId id="2147483847" r:id="rId5"/>
    <p:sldLayoutId id="2147483875" r:id="rId6"/>
    <p:sldLayoutId id="2147484001" r:id="rId7"/>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21"/>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129257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5" r:id="rId7"/>
    <p:sldLayoutId id="2147483906" r:id="rId8"/>
    <p:sldLayoutId id="2147483907" r:id="rId9"/>
    <p:sldLayoutId id="2147483908" r:id="rId10"/>
    <p:sldLayoutId id="2147483912" r:id="rId11"/>
    <p:sldLayoutId id="2147483913" r:id="rId12"/>
    <p:sldLayoutId id="2147483916" r:id="rId13"/>
    <p:sldLayoutId id="2147483917" r:id="rId14"/>
    <p:sldLayoutId id="2147483918" r:id="rId15"/>
    <p:sldLayoutId id="2147483919" r:id="rId16"/>
    <p:sldLayoutId id="2147483920" r:id="rId17"/>
    <p:sldLayoutId id="2147483921" r:id="rId18"/>
    <p:sldLayoutId id="2147483922" r:id="rId19"/>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9"/>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74907914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6" r:id="rId3"/>
    <p:sldLayoutId id="2147483947" r:id="rId4"/>
    <p:sldLayoutId id="2147483948" r:id="rId5"/>
    <p:sldLayoutId id="2147483951" r:id="rId6"/>
    <p:sldLayoutId id="2147483952" r:id="rId7"/>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6"/>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17328404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sresplacements@essex.ac.uk"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nhsbsa.nhs.uk/nhs-learning-support-fund-ls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mailto:sresplacements@essex.ac.uk"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mailto:sresplacements@essex.ac.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a:xfrm>
            <a:off x="1444629" y="2585720"/>
            <a:ext cx="10493371" cy="1104900"/>
          </a:xfrm>
        </p:spPr>
        <p:txBody>
          <a:bodyPr anchor="ctr">
            <a:normAutofit/>
          </a:bodyPr>
          <a:lstStyle/>
          <a:p>
            <a:r>
              <a:rPr lang="en-GB" dirty="0"/>
              <a:t>Introduction to placements</a:t>
            </a:r>
          </a:p>
        </p:txBody>
      </p:sp>
      <p:sp>
        <p:nvSpPr>
          <p:cNvPr id="3" name="Subtitle 2">
            <a:extLst>
              <a:ext uri="{FF2B5EF4-FFF2-40B4-BE49-F238E27FC236}">
                <a16:creationId xmlns:a16="http://schemas.microsoft.com/office/drawing/2014/main" id="{CF781036-4DAF-4091-8F98-CDA1EAF16338}"/>
              </a:ext>
            </a:extLst>
          </p:cNvPr>
          <p:cNvSpPr>
            <a:spLocks noGrp="1"/>
          </p:cNvSpPr>
          <p:nvPr>
            <p:ph type="subTitle" idx="1"/>
          </p:nvPr>
        </p:nvSpPr>
        <p:spPr>
          <a:xfrm>
            <a:off x="1444628" y="3538219"/>
            <a:ext cx="10493371" cy="754381"/>
          </a:xfrm>
        </p:spPr>
        <p:txBody>
          <a:bodyPr anchor="ctr">
            <a:noAutofit/>
          </a:bodyPr>
          <a:lstStyle/>
          <a:p>
            <a:pPr>
              <a:lnSpc>
                <a:spcPct val="120000"/>
              </a:lnSpc>
              <a:spcAft>
                <a:spcPts val="600"/>
              </a:spcAft>
            </a:pPr>
            <a:r>
              <a:rPr lang="en-GB" sz="1800" dirty="0"/>
              <a:t>Jay Matthams &amp; Kerry Hardy</a:t>
            </a:r>
          </a:p>
          <a:p>
            <a:pPr>
              <a:lnSpc>
                <a:spcPct val="120000"/>
              </a:lnSpc>
              <a:spcAft>
                <a:spcPts val="600"/>
              </a:spcAft>
            </a:pPr>
            <a:r>
              <a:rPr lang="en-GB" sz="1200" dirty="0">
                <a:latin typeface="+mn-lt"/>
              </a:rPr>
              <a:t>sresplacements@essex.ac.uk</a:t>
            </a:r>
          </a:p>
        </p:txBody>
      </p:sp>
      <p:pic>
        <p:nvPicPr>
          <p:cNvPr id="5" name="Picture 4" descr="A person and person looking at a skeleton&#10;&#10;Description automatically generated">
            <a:extLst>
              <a:ext uri="{FF2B5EF4-FFF2-40B4-BE49-F238E27FC236}">
                <a16:creationId xmlns:a16="http://schemas.microsoft.com/office/drawing/2014/main" id="{D1B66267-5882-9EDE-2D77-CCCB8A9CA519}"/>
              </a:ext>
            </a:extLst>
          </p:cNvPr>
          <p:cNvPicPr>
            <a:picLocks noChangeAspect="1"/>
          </p:cNvPicPr>
          <p:nvPr/>
        </p:nvPicPr>
        <p:blipFill>
          <a:blip r:embed="rId3"/>
          <a:stretch>
            <a:fillRect/>
          </a:stretch>
        </p:blipFill>
        <p:spPr>
          <a:xfrm>
            <a:off x="9243424" y="4881880"/>
            <a:ext cx="2694576" cy="1793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39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a:xfrm>
            <a:off x="52625" y="-365760"/>
            <a:ext cx="12086750" cy="1491139"/>
          </a:xfrm>
        </p:spPr>
        <p:txBody>
          <a:bodyPr anchor="b">
            <a:noAutofit/>
          </a:bodyPr>
          <a:lstStyle/>
          <a:p>
            <a:pPr algn="ctr"/>
            <a:r>
              <a:rPr lang="en-GB" sz="3200" b="1" dirty="0">
                <a:effectLst>
                  <a:outerShdw blurRad="38100" dist="38100" dir="2700000" algn="tl">
                    <a:srgbClr val="000000">
                      <a:alpha val="43137"/>
                    </a:srgbClr>
                  </a:outerShdw>
                </a:effectLst>
              </a:rPr>
              <a:t>Placements in your curriculum</a:t>
            </a:r>
          </a:p>
        </p:txBody>
      </p:sp>
      <p:graphicFrame>
        <p:nvGraphicFramePr>
          <p:cNvPr id="4" name="Text Placeholder 2">
            <a:extLst>
              <a:ext uri="{FF2B5EF4-FFF2-40B4-BE49-F238E27FC236}">
                <a16:creationId xmlns:a16="http://schemas.microsoft.com/office/drawing/2014/main" id="{B2443679-2E69-7B94-3E4C-18E8D7BDFBAB}"/>
              </a:ext>
            </a:extLst>
          </p:cNvPr>
          <p:cNvGraphicFramePr/>
          <p:nvPr>
            <p:extLst>
              <p:ext uri="{D42A27DB-BD31-4B8C-83A1-F6EECF244321}">
                <p14:modId xmlns:p14="http://schemas.microsoft.com/office/powerpoint/2010/main" val="3932137412"/>
              </p:ext>
            </p:extLst>
          </p:nvPr>
        </p:nvGraphicFramePr>
        <p:xfrm>
          <a:off x="254000" y="1223486"/>
          <a:ext cx="11684000" cy="5453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6536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58168-6C65-BC35-8E4F-0AE79CBB9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4C646-4DC7-F532-B000-541F7016EA6A}"/>
              </a:ext>
            </a:extLst>
          </p:cNvPr>
          <p:cNvSpPr>
            <a:spLocks noGrp="1"/>
          </p:cNvSpPr>
          <p:nvPr>
            <p:ph type="title"/>
          </p:nvPr>
        </p:nvSpPr>
        <p:spPr>
          <a:xfrm>
            <a:off x="52625" y="-365760"/>
            <a:ext cx="12086750" cy="1491139"/>
          </a:xfrm>
        </p:spPr>
        <p:txBody>
          <a:bodyPr anchor="b">
            <a:noAutofit/>
          </a:bodyPr>
          <a:lstStyle/>
          <a:p>
            <a:pPr algn="ctr"/>
            <a:r>
              <a:rPr lang="en-GB" sz="3200" b="1" dirty="0">
                <a:effectLst>
                  <a:outerShdw blurRad="38100" dist="38100" dir="2700000" algn="tl">
                    <a:srgbClr val="000000">
                      <a:alpha val="43137"/>
                    </a:srgbClr>
                  </a:outerShdw>
                </a:effectLst>
              </a:rPr>
              <a:t>Placements in your curriculum</a:t>
            </a:r>
          </a:p>
        </p:txBody>
      </p:sp>
      <p:graphicFrame>
        <p:nvGraphicFramePr>
          <p:cNvPr id="4" name="Text Placeholder 2">
            <a:extLst>
              <a:ext uri="{FF2B5EF4-FFF2-40B4-BE49-F238E27FC236}">
                <a16:creationId xmlns:a16="http://schemas.microsoft.com/office/drawing/2014/main" id="{1C406DE2-286B-E9A8-6D4F-861958140882}"/>
              </a:ext>
            </a:extLst>
          </p:cNvPr>
          <p:cNvGraphicFramePr/>
          <p:nvPr>
            <p:extLst>
              <p:ext uri="{D42A27DB-BD31-4B8C-83A1-F6EECF244321}">
                <p14:modId xmlns:p14="http://schemas.microsoft.com/office/powerpoint/2010/main" val="1171538614"/>
              </p:ext>
            </p:extLst>
          </p:nvPr>
        </p:nvGraphicFramePr>
        <p:xfrm>
          <a:off x="254000" y="1223486"/>
          <a:ext cx="11684000" cy="5453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7719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7A54480-9C64-AE73-1644-440A7586BB48}"/>
              </a:ext>
            </a:extLst>
          </p:cNvPr>
          <p:cNvSpPr txBox="1">
            <a:spLocks/>
          </p:cNvSpPr>
          <p:nvPr/>
        </p:nvSpPr>
        <p:spPr>
          <a:xfrm>
            <a:off x="6096000" y="943896"/>
            <a:ext cx="5786559" cy="4970207"/>
          </a:xfrm>
          <a:prstGeom prst="rect">
            <a:avLst/>
          </a:prstGeom>
        </p:spPr>
        <p:txBody>
          <a:bodyPr/>
          <a:lst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indent="-457200">
              <a:buFont typeface="Arial" panose="020B0604020202020204" pitchFamily="34" charset="0"/>
              <a:buChar char="•"/>
            </a:pPr>
            <a:r>
              <a:rPr lang="en-US" sz="2000" dirty="0">
                <a:solidFill>
                  <a:schemeClr val="bg1"/>
                </a:solidFill>
              </a:rPr>
              <a:t>Commuting is inevitable to get the best and varied experience.  We calculate travel distance from campus – not your home! Average is 90 minutes.</a:t>
            </a:r>
          </a:p>
          <a:p>
            <a:pPr marL="463550" indent="-457200">
              <a:buFont typeface="Arial" panose="020B0604020202020204" pitchFamily="34" charset="0"/>
              <a:buChar char="•"/>
            </a:pPr>
            <a:r>
              <a:rPr lang="en-US" sz="2000" dirty="0">
                <a:solidFill>
                  <a:schemeClr val="bg1"/>
                </a:solidFill>
              </a:rPr>
              <a:t>Staying away is rare: be mindful that not all placements have dedicated accommodation.</a:t>
            </a:r>
          </a:p>
          <a:p>
            <a:pPr marL="463550" indent="-457200">
              <a:buFont typeface="Arial" panose="020B0604020202020204" pitchFamily="34" charset="0"/>
              <a:buChar char="•"/>
            </a:pPr>
            <a:r>
              <a:rPr lang="en-US" sz="2000" dirty="0">
                <a:solidFill>
                  <a:schemeClr val="bg1"/>
                </a:solidFill>
              </a:rPr>
              <a:t>Travel and accommodation is </a:t>
            </a:r>
            <a:r>
              <a:rPr lang="en-US" sz="2000" b="1" dirty="0">
                <a:solidFill>
                  <a:schemeClr val="bg1"/>
                </a:solidFill>
              </a:rPr>
              <a:t>your choice and has financial implications for you.</a:t>
            </a:r>
            <a:endParaRPr lang="en-US" sz="2000" dirty="0">
              <a:solidFill>
                <a:schemeClr val="bg1"/>
              </a:solidFill>
            </a:endParaRPr>
          </a:p>
          <a:p>
            <a:pPr marL="463550" indent="-457200">
              <a:buFont typeface="Arial" panose="020B0604020202020204" pitchFamily="34" charset="0"/>
              <a:buChar char="•"/>
            </a:pPr>
            <a:r>
              <a:rPr lang="en-US" sz="2000" dirty="0">
                <a:solidFill>
                  <a:schemeClr val="bg1"/>
                </a:solidFill>
              </a:rPr>
              <a:t>Formal reasonable adjustments take priority to support those covered under the Equality Act, 2010.</a:t>
            </a:r>
          </a:p>
          <a:p>
            <a:pPr marL="463550" indent="-457200">
              <a:buFont typeface="Arial" panose="020B0604020202020204" pitchFamily="34" charset="0"/>
              <a:buChar char="•"/>
            </a:pPr>
            <a:r>
              <a:rPr lang="en-US" sz="2000" dirty="0">
                <a:solidFill>
                  <a:schemeClr val="bg1"/>
                </a:solidFill>
              </a:rPr>
              <a:t>Placement allocations are confirmed to students via PEMS at least 4 weeks before placements begin.</a:t>
            </a:r>
          </a:p>
          <a:p>
            <a:endParaRPr lang="en-US" sz="2000" dirty="0">
              <a:solidFill>
                <a:schemeClr val="bg1"/>
              </a:solidFill>
            </a:endParaRPr>
          </a:p>
          <a:p>
            <a:endParaRPr lang="en-US" sz="2000" dirty="0">
              <a:solidFill>
                <a:schemeClr val="bg1"/>
              </a:solidFill>
            </a:endParaRPr>
          </a:p>
          <a:p>
            <a:pPr marL="463550" indent="-457200">
              <a:buFont typeface="Arial" panose="020B0604020202020204" pitchFamily="34" charset="0"/>
              <a:buChar char="•"/>
            </a:pPr>
            <a:endParaRPr lang="en-US" dirty="0">
              <a:solidFill>
                <a:schemeClr val="bg1"/>
              </a:solidFill>
            </a:endParaRPr>
          </a:p>
          <a:p>
            <a:pPr marL="463550" indent="-457200">
              <a:buFont typeface="Arial" panose="020B0604020202020204" pitchFamily="34" charset="0"/>
              <a:buChar char="•"/>
            </a:pPr>
            <a:endParaRPr lang="en-US" dirty="0">
              <a:solidFill>
                <a:schemeClr val="bg1"/>
              </a:solidFill>
            </a:endParaRPr>
          </a:p>
          <a:p>
            <a:pPr marL="463550" indent="-457200">
              <a:buFont typeface="Arial" panose="020B0604020202020204" pitchFamily="34" charset="0"/>
              <a:buChar char="•"/>
            </a:pPr>
            <a:endParaRPr lang="en-US" dirty="0">
              <a:solidFill>
                <a:schemeClr val="bg1"/>
              </a:solidFill>
            </a:endParaRPr>
          </a:p>
          <a:p>
            <a:pPr marL="463550" indent="-457200">
              <a:buFont typeface="Arial" panose="020B0604020202020204" pitchFamily="34" charset="0"/>
              <a:buChar char="•"/>
            </a:pPr>
            <a:endParaRPr lang="en-US" dirty="0">
              <a:solidFill>
                <a:schemeClr val="bg1"/>
              </a:solidFill>
            </a:endParaRPr>
          </a:p>
        </p:txBody>
      </p:sp>
      <p:pic>
        <p:nvPicPr>
          <p:cNvPr id="8" name="Picture 7" descr="A map of a country with orange pointers&#10;&#10;AI-generated content may be incorrect.">
            <a:extLst>
              <a:ext uri="{FF2B5EF4-FFF2-40B4-BE49-F238E27FC236}">
                <a16:creationId xmlns:a16="http://schemas.microsoft.com/office/drawing/2014/main" id="{5F9BF93F-0F04-9CEB-6BDB-BBF352032019}"/>
              </a:ext>
            </a:extLst>
          </p:cNvPr>
          <p:cNvPicPr>
            <a:picLocks noChangeAspect="1"/>
          </p:cNvPicPr>
          <p:nvPr/>
        </p:nvPicPr>
        <p:blipFill>
          <a:blip r:embed="rId2"/>
          <a:stretch>
            <a:fillRect/>
          </a:stretch>
        </p:blipFill>
        <p:spPr>
          <a:xfrm>
            <a:off x="532725" y="1440110"/>
            <a:ext cx="5325815" cy="481706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27245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1259C4-3A85-8E1A-A9C7-9DBED97C1978}"/>
              </a:ext>
            </a:extLst>
          </p:cNvPr>
          <p:cNvSpPr txBox="1">
            <a:spLocks/>
          </p:cNvSpPr>
          <p:nvPr/>
        </p:nvSpPr>
        <p:spPr>
          <a:xfrm>
            <a:off x="52625" y="145018"/>
            <a:ext cx="12086750" cy="1491139"/>
          </a:xfrm>
          <a:prstGeom prst="rect">
            <a:avLst/>
          </a:prstGeom>
        </p:spPr>
        <p:txBody>
          <a:bodyPr vert="horz" lIns="0" tIns="0" rIns="0" bIns="72000" rtlCol="0" anchor="b" anchorCtr="0">
            <a:noAutofit/>
          </a:bodyPr>
          <a:lstStyle>
            <a:lvl1pPr algn="r" defTabSz="914400" rtl="0" eaLnBrk="1" latinLnBrk="0" hangingPunct="1">
              <a:lnSpc>
                <a:spcPct val="130000"/>
              </a:lnSpc>
              <a:spcBef>
                <a:spcPct val="0"/>
              </a:spcBef>
              <a:buNone/>
              <a:defRPr sz="1800" kern="1200">
                <a:solidFill>
                  <a:schemeClr val="bg1"/>
                </a:solidFill>
                <a:latin typeface="+mn-lt"/>
                <a:ea typeface="+mj-ea"/>
                <a:cs typeface="+mj-cs"/>
              </a:defRPr>
            </a:lvl1pPr>
          </a:lstStyle>
          <a:p>
            <a:pPr algn="ctr"/>
            <a:r>
              <a:rPr lang="en-GB" sz="3200" b="1" dirty="0">
                <a:effectLst>
                  <a:outerShdw blurRad="38100" dist="38100" dir="2700000" algn="tl">
                    <a:srgbClr val="000000">
                      <a:alpha val="43137"/>
                    </a:srgbClr>
                  </a:outerShdw>
                </a:effectLst>
              </a:rPr>
              <a:t>What type of placements could I have?</a:t>
            </a:r>
          </a:p>
        </p:txBody>
      </p:sp>
      <p:sp>
        <p:nvSpPr>
          <p:cNvPr id="6" name="Title 5">
            <a:extLst>
              <a:ext uri="{FF2B5EF4-FFF2-40B4-BE49-F238E27FC236}">
                <a16:creationId xmlns:a16="http://schemas.microsoft.com/office/drawing/2014/main" id="{AA7EC807-026B-805C-EACF-6A79058D2112}"/>
              </a:ext>
            </a:extLst>
          </p:cNvPr>
          <p:cNvSpPr>
            <a:spLocks noGrp="1"/>
          </p:cNvSpPr>
          <p:nvPr>
            <p:ph type="title"/>
          </p:nvPr>
        </p:nvSpPr>
        <p:spPr/>
        <p:txBody>
          <a:bodyPr/>
          <a:lstStyle/>
          <a:p>
            <a:endParaRPr lang="en-GB" dirty="0"/>
          </a:p>
        </p:txBody>
      </p:sp>
      <p:sp>
        <p:nvSpPr>
          <p:cNvPr id="7" name="Text Placeholder 2">
            <a:extLst>
              <a:ext uri="{FF2B5EF4-FFF2-40B4-BE49-F238E27FC236}">
                <a16:creationId xmlns:a16="http://schemas.microsoft.com/office/drawing/2014/main" id="{37708DC5-3A36-FA98-582F-9DFA430A42E8}"/>
              </a:ext>
            </a:extLst>
          </p:cNvPr>
          <p:cNvSpPr txBox="1">
            <a:spLocks/>
          </p:cNvSpPr>
          <p:nvPr/>
        </p:nvSpPr>
        <p:spPr>
          <a:xfrm>
            <a:off x="267104" y="2472291"/>
            <a:ext cx="11909780" cy="6380049"/>
          </a:xfrm>
          <a:prstGeom prst="rect">
            <a:avLst/>
          </a:prstGeom>
        </p:spPr>
        <p:txBody>
          <a:bodyPr/>
          <a:lst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000" b="1" dirty="0">
                <a:solidFill>
                  <a:schemeClr val="bg1"/>
                </a:solidFill>
              </a:rPr>
              <a:t>Face-to-face “traditional” placements</a:t>
            </a: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r>
              <a:rPr lang="en-US" sz="2000" b="1" dirty="0">
                <a:solidFill>
                  <a:schemeClr val="bg1"/>
                </a:solidFill>
              </a:rPr>
              <a:t>Leadership, education or research placements</a:t>
            </a: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r>
              <a:rPr lang="en-US" sz="2000" b="1" dirty="0">
                <a:solidFill>
                  <a:schemeClr val="bg1"/>
                </a:solidFill>
              </a:rPr>
              <a:t>Peer-assisted learning placements</a:t>
            </a: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r>
              <a:rPr lang="en-US" sz="2000" b="1" dirty="0">
                <a:solidFill>
                  <a:schemeClr val="bg1"/>
                </a:solidFill>
              </a:rPr>
              <a:t>Role emerging placements</a:t>
            </a: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r>
              <a:rPr lang="en-US" sz="2000" b="1" dirty="0">
                <a:solidFill>
                  <a:schemeClr val="bg1"/>
                </a:solidFill>
              </a:rPr>
              <a:t>Virtual placements</a:t>
            </a:r>
            <a:endParaRPr lang="en-US" sz="2000" dirty="0">
              <a:solidFill>
                <a:schemeClr val="bg1"/>
              </a:solidFill>
            </a:endParaRP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endParaRPr lang="en-US" sz="2000" dirty="0">
              <a:solidFill>
                <a:schemeClr val="bg1"/>
              </a:solidFill>
            </a:endParaRPr>
          </a:p>
          <a:p>
            <a:pPr>
              <a:buFont typeface="Arial" panose="020B0604020202020204" pitchFamily="34" charset="0"/>
              <a:buChar char="•"/>
            </a:pPr>
            <a:endParaRPr lang="en-US" sz="2000" dirty="0">
              <a:solidFill>
                <a:schemeClr val="bg1"/>
              </a:solidFill>
            </a:endParaRPr>
          </a:p>
          <a:p>
            <a:pPr marL="6350" indent="0">
              <a:buNone/>
            </a:pPr>
            <a:endParaRPr lang="en-US" dirty="0">
              <a:solidFill>
                <a:schemeClr val="bg1"/>
              </a:solidFill>
            </a:endParaRPr>
          </a:p>
        </p:txBody>
      </p:sp>
    </p:spTree>
    <p:extLst>
      <p:ext uri="{BB962C8B-B14F-4D97-AF65-F5344CB8AC3E}">
        <p14:creationId xmlns:p14="http://schemas.microsoft.com/office/powerpoint/2010/main" val="2341051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0430C-EB9F-AA82-3DF6-5153DC2883E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8D0AC88-ABEA-9BFD-7629-A5D87CEF3E2F}"/>
              </a:ext>
            </a:extLst>
          </p:cNvPr>
          <p:cNvSpPr txBox="1">
            <a:spLocks/>
          </p:cNvSpPr>
          <p:nvPr/>
        </p:nvSpPr>
        <p:spPr>
          <a:xfrm>
            <a:off x="267104" y="2472291"/>
            <a:ext cx="11909780" cy="6380049"/>
          </a:xfrm>
          <a:prstGeom prst="rect">
            <a:avLst/>
          </a:prstGeom>
        </p:spPr>
        <p:txBody>
          <a:bodyPr/>
          <a:lst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000" b="1" dirty="0">
                <a:solidFill>
                  <a:schemeClr val="bg1"/>
                </a:solidFill>
              </a:rPr>
              <a:t>Up to a year in advance: </a:t>
            </a:r>
            <a:r>
              <a:rPr lang="en-US" sz="2000" dirty="0">
                <a:solidFill>
                  <a:schemeClr val="bg1"/>
                </a:solidFill>
              </a:rPr>
              <a:t>Organisations, clinics, football clubs, hospitals, etc get sent our placement dates.  They then offer us placements when they can host placements based on the dates we give them.</a:t>
            </a:r>
          </a:p>
          <a:p>
            <a:pPr>
              <a:buFont typeface="Arial" panose="020B0604020202020204" pitchFamily="34" charset="0"/>
              <a:buChar char="•"/>
            </a:pPr>
            <a:endParaRPr lang="en-US" sz="2000" dirty="0">
              <a:solidFill>
                <a:schemeClr val="bg1"/>
              </a:solidFill>
              <a:highlight>
                <a:srgbClr val="FFFF00"/>
              </a:highlight>
            </a:endParaRPr>
          </a:p>
          <a:p>
            <a:pPr>
              <a:buFont typeface="Arial" panose="020B0604020202020204" pitchFamily="34" charset="0"/>
              <a:buChar char="•"/>
            </a:pPr>
            <a:r>
              <a:rPr lang="en-US" sz="2000" b="1" dirty="0">
                <a:solidFill>
                  <a:schemeClr val="bg1"/>
                </a:solidFill>
              </a:rPr>
              <a:t>Each summer: </a:t>
            </a:r>
            <a:r>
              <a:rPr lang="en-US" sz="2000" dirty="0">
                <a:solidFill>
                  <a:schemeClr val="bg1"/>
                </a:solidFill>
              </a:rPr>
              <a:t>Kerry &amp; I provisionally plan every placement for the entire academic year.  We try to vary your experiences as best we can.  This depends on what placement offers we have. This takes a long time, with lots of coffee.…</a:t>
            </a: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endParaRPr lang="en-US" sz="2000" dirty="0">
              <a:solidFill>
                <a:schemeClr val="bg1"/>
              </a:solidFill>
            </a:endParaRPr>
          </a:p>
          <a:p>
            <a:pPr>
              <a:buFont typeface="Arial" panose="020B0604020202020204" pitchFamily="34" charset="0"/>
              <a:buChar char="•"/>
            </a:pPr>
            <a:endParaRPr lang="en-US" sz="2000" dirty="0">
              <a:solidFill>
                <a:schemeClr val="bg1"/>
              </a:solidFill>
            </a:endParaRPr>
          </a:p>
          <a:p>
            <a:pPr marL="6350" indent="0">
              <a:buNone/>
            </a:pPr>
            <a:endParaRPr lang="en-US" dirty="0">
              <a:solidFill>
                <a:schemeClr val="bg1"/>
              </a:solidFill>
            </a:endParaRPr>
          </a:p>
        </p:txBody>
      </p:sp>
      <p:sp>
        <p:nvSpPr>
          <p:cNvPr id="5" name="Title 1">
            <a:extLst>
              <a:ext uri="{FF2B5EF4-FFF2-40B4-BE49-F238E27FC236}">
                <a16:creationId xmlns:a16="http://schemas.microsoft.com/office/drawing/2014/main" id="{0EFD5071-5E44-BC67-1E21-0B22322E4658}"/>
              </a:ext>
            </a:extLst>
          </p:cNvPr>
          <p:cNvSpPr txBox="1">
            <a:spLocks/>
          </p:cNvSpPr>
          <p:nvPr/>
        </p:nvSpPr>
        <p:spPr>
          <a:xfrm>
            <a:off x="52625" y="145018"/>
            <a:ext cx="12086750" cy="1491139"/>
          </a:xfrm>
          <a:prstGeom prst="rect">
            <a:avLst/>
          </a:prstGeom>
        </p:spPr>
        <p:txBody>
          <a:bodyPr vert="horz" lIns="0" tIns="0" rIns="0" bIns="72000" rtlCol="0" anchor="b" anchorCtr="0">
            <a:noAutofit/>
          </a:bodyPr>
          <a:lstStyle>
            <a:lvl1pPr algn="r" defTabSz="914400" rtl="0" eaLnBrk="1" latinLnBrk="0" hangingPunct="1">
              <a:lnSpc>
                <a:spcPct val="130000"/>
              </a:lnSpc>
              <a:spcBef>
                <a:spcPct val="0"/>
              </a:spcBef>
              <a:buNone/>
              <a:defRPr sz="1800" kern="1200">
                <a:solidFill>
                  <a:schemeClr val="bg1"/>
                </a:solidFill>
                <a:latin typeface="+mn-lt"/>
                <a:ea typeface="+mj-ea"/>
                <a:cs typeface="+mj-cs"/>
              </a:defRPr>
            </a:lvl1pPr>
          </a:lstStyle>
          <a:p>
            <a:pPr algn="ctr"/>
            <a:r>
              <a:rPr lang="en-GB" sz="3200" b="1" dirty="0">
                <a:effectLst>
                  <a:outerShdw blurRad="38100" dist="38100" dir="2700000" algn="tl">
                    <a:srgbClr val="000000">
                      <a:alpha val="43137"/>
                    </a:srgbClr>
                  </a:outerShdw>
                </a:effectLst>
              </a:rPr>
              <a:t>Timeline of events</a:t>
            </a:r>
          </a:p>
        </p:txBody>
      </p:sp>
      <p:sp>
        <p:nvSpPr>
          <p:cNvPr id="6" name="Title 5">
            <a:extLst>
              <a:ext uri="{FF2B5EF4-FFF2-40B4-BE49-F238E27FC236}">
                <a16:creationId xmlns:a16="http://schemas.microsoft.com/office/drawing/2014/main" id="{AF489F59-49E5-C15E-0347-B1D9EE047ED4}"/>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1248432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7C890-BABC-15D8-2C54-BF5B005E23B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8D664C3-0F25-5C91-16C2-13781F6C9E62}"/>
              </a:ext>
            </a:extLst>
          </p:cNvPr>
          <p:cNvSpPr txBox="1">
            <a:spLocks/>
          </p:cNvSpPr>
          <p:nvPr/>
        </p:nvSpPr>
        <p:spPr>
          <a:xfrm>
            <a:off x="267104" y="1781175"/>
            <a:ext cx="11909780" cy="6380049"/>
          </a:xfrm>
          <a:prstGeom prst="rect">
            <a:avLst/>
          </a:prstGeom>
        </p:spPr>
        <p:txBody>
          <a:bodyPr/>
          <a:lst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r>
              <a:rPr lang="en-US" sz="2000" b="1" dirty="0">
                <a:solidFill>
                  <a:schemeClr val="bg1"/>
                </a:solidFill>
              </a:rPr>
              <a:t>10-12 weeks before a placement block starts: </a:t>
            </a:r>
            <a:r>
              <a:rPr lang="en-US" sz="2000" dirty="0">
                <a:solidFill>
                  <a:schemeClr val="bg1"/>
                </a:solidFill>
              </a:rPr>
              <a:t>We confirm your placements with the providers.  We check everything is ok in relation to your placement planning form.  </a:t>
            </a:r>
            <a:r>
              <a:rPr lang="en-US" sz="2000" b="1" dirty="0">
                <a:solidFill>
                  <a:schemeClr val="bg1"/>
                </a:solidFill>
              </a:rPr>
              <a:t>If you change this, please tell us!</a:t>
            </a: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r>
              <a:rPr lang="en-US" sz="2000" b="1" dirty="0">
                <a:solidFill>
                  <a:schemeClr val="bg1"/>
                </a:solidFill>
              </a:rPr>
              <a:t>At least 4 weeks before a placement block starts: </a:t>
            </a:r>
            <a:r>
              <a:rPr lang="en-US" sz="2000" dirty="0">
                <a:solidFill>
                  <a:schemeClr val="bg1"/>
                </a:solidFill>
              </a:rPr>
              <a:t>We inform you where you are going.  You contact your placement to say hello and ask any questions to aid your preparation for when you start.</a:t>
            </a: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endParaRPr lang="en-US" sz="2000" b="1" dirty="0">
              <a:solidFill>
                <a:schemeClr val="bg1"/>
              </a:solidFill>
            </a:endParaRPr>
          </a:p>
          <a:p>
            <a:pPr>
              <a:buFont typeface="Arial" panose="020B0604020202020204" pitchFamily="34" charset="0"/>
              <a:buChar char="•"/>
            </a:pPr>
            <a:endParaRPr lang="en-US" sz="2000" dirty="0">
              <a:solidFill>
                <a:schemeClr val="bg1"/>
              </a:solidFill>
            </a:endParaRPr>
          </a:p>
          <a:p>
            <a:pPr>
              <a:buFont typeface="Arial" panose="020B0604020202020204" pitchFamily="34" charset="0"/>
              <a:buChar char="•"/>
            </a:pPr>
            <a:endParaRPr lang="en-US" sz="2000" dirty="0">
              <a:solidFill>
                <a:schemeClr val="bg1"/>
              </a:solidFill>
            </a:endParaRPr>
          </a:p>
          <a:p>
            <a:pPr marL="6350" indent="0">
              <a:buNone/>
            </a:pPr>
            <a:endParaRPr lang="en-US" dirty="0">
              <a:solidFill>
                <a:schemeClr val="bg1"/>
              </a:solidFill>
            </a:endParaRPr>
          </a:p>
        </p:txBody>
      </p:sp>
      <p:sp>
        <p:nvSpPr>
          <p:cNvPr id="5" name="Title 1">
            <a:extLst>
              <a:ext uri="{FF2B5EF4-FFF2-40B4-BE49-F238E27FC236}">
                <a16:creationId xmlns:a16="http://schemas.microsoft.com/office/drawing/2014/main" id="{2DE83E5C-B3FD-45E4-06B8-E17C6C222659}"/>
              </a:ext>
            </a:extLst>
          </p:cNvPr>
          <p:cNvSpPr txBox="1">
            <a:spLocks/>
          </p:cNvSpPr>
          <p:nvPr/>
        </p:nvSpPr>
        <p:spPr>
          <a:xfrm>
            <a:off x="52625" y="145018"/>
            <a:ext cx="12086750" cy="1491139"/>
          </a:xfrm>
          <a:prstGeom prst="rect">
            <a:avLst/>
          </a:prstGeom>
        </p:spPr>
        <p:txBody>
          <a:bodyPr vert="horz" lIns="0" tIns="0" rIns="0" bIns="72000" rtlCol="0" anchor="b" anchorCtr="0">
            <a:noAutofit/>
          </a:bodyPr>
          <a:lstStyle>
            <a:lvl1pPr algn="r" defTabSz="914400" rtl="0" eaLnBrk="1" latinLnBrk="0" hangingPunct="1">
              <a:lnSpc>
                <a:spcPct val="130000"/>
              </a:lnSpc>
              <a:spcBef>
                <a:spcPct val="0"/>
              </a:spcBef>
              <a:buNone/>
              <a:defRPr sz="1800" kern="1200">
                <a:solidFill>
                  <a:schemeClr val="bg1"/>
                </a:solidFill>
                <a:latin typeface="+mn-lt"/>
                <a:ea typeface="+mj-ea"/>
                <a:cs typeface="+mj-cs"/>
              </a:defRPr>
            </a:lvl1pPr>
          </a:lstStyle>
          <a:p>
            <a:pPr algn="ctr"/>
            <a:r>
              <a:rPr lang="en-GB" sz="3200" b="1" dirty="0">
                <a:effectLst>
                  <a:outerShdw blurRad="38100" dist="38100" dir="2700000" algn="tl">
                    <a:srgbClr val="000000">
                      <a:alpha val="43137"/>
                    </a:srgbClr>
                  </a:outerShdw>
                </a:effectLst>
              </a:rPr>
              <a:t>Timeline of events</a:t>
            </a:r>
          </a:p>
        </p:txBody>
      </p:sp>
      <p:sp>
        <p:nvSpPr>
          <p:cNvPr id="6" name="Title 5">
            <a:extLst>
              <a:ext uri="{FF2B5EF4-FFF2-40B4-BE49-F238E27FC236}">
                <a16:creationId xmlns:a16="http://schemas.microsoft.com/office/drawing/2014/main" id="{F1A517AB-4FA6-220C-80F8-37775DFC7E2E}"/>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16521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a:xfrm>
            <a:off x="52625" y="0"/>
            <a:ext cx="12086750" cy="1491139"/>
          </a:xfrm>
        </p:spPr>
        <p:txBody>
          <a:bodyPr anchor="b">
            <a:noAutofit/>
          </a:bodyPr>
          <a:lstStyle/>
          <a:p>
            <a:pPr algn="ctr"/>
            <a:r>
              <a:rPr lang="en-GB" sz="4000" b="1" dirty="0">
                <a:effectLst>
                  <a:outerShdw blurRad="38100" dist="38100" dir="2700000" algn="tl">
                    <a:srgbClr val="000000">
                      <a:alpha val="43137"/>
                    </a:srgbClr>
                  </a:outerShdw>
                </a:effectLst>
              </a:rPr>
              <a:t>Funding</a:t>
            </a:r>
          </a:p>
        </p:txBody>
      </p:sp>
      <p:sp>
        <p:nvSpPr>
          <p:cNvPr id="3" name="TextBox 2">
            <a:extLst>
              <a:ext uri="{FF2B5EF4-FFF2-40B4-BE49-F238E27FC236}">
                <a16:creationId xmlns:a16="http://schemas.microsoft.com/office/drawing/2014/main" id="{C30967E5-DE5A-443F-8610-B6AC22483446}"/>
              </a:ext>
            </a:extLst>
          </p:cNvPr>
          <p:cNvSpPr txBox="1"/>
          <p:nvPr/>
        </p:nvSpPr>
        <p:spPr>
          <a:xfrm>
            <a:off x="568960" y="1491139"/>
            <a:ext cx="11054080" cy="7171194"/>
          </a:xfrm>
          <a:prstGeom prst="rect">
            <a:avLst/>
          </a:prstGeom>
          <a:noFill/>
        </p:spPr>
        <p:txBody>
          <a:bodyPr wrap="square" rtlCol="0">
            <a:spAutoFit/>
          </a:bodyPr>
          <a:lstStyle/>
          <a:p>
            <a:endParaRPr lang="en-GB" sz="2000" b="1" dirty="0">
              <a:solidFill>
                <a:schemeClr val="bg1"/>
              </a:solidFill>
            </a:endParaRPr>
          </a:p>
          <a:p>
            <a:pPr>
              <a:lnSpc>
                <a:spcPct val="150000"/>
              </a:lnSpc>
            </a:pPr>
            <a:r>
              <a:rPr lang="en-GB" sz="2000" dirty="0">
                <a:solidFill>
                  <a:schemeClr val="bg1"/>
                </a:solidFill>
                <a:latin typeface="+mn-lt"/>
              </a:rPr>
              <a:t>If </a:t>
            </a:r>
            <a:r>
              <a:rPr lang="en-GB" sz="2000" dirty="0">
                <a:solidFill>
                  <a:schemeClr val="bg1"/>
                </a:solidFill>
              </a:rPr>
              <a:t>you are eligible for tuition fees and maintenance support from one of the UK student finance bodies (e.g., Student Finance England). This typically requires that you be eligible to claim the </a:t>
            </a:r>
            <a:r>
              <a:rPr lang="en-GB" sz="2000" b="1" dirty="0">
                <a:solidFill>
                  <a:schemeClr val="bg1"/>
                </a:solidFill>
              </a:rPr>
              <a:t>NHS Learning Support Fund.</a:t>
            </a:r>
          </a:p>
          <a:p>
            <a:pPr>
              <a:lnSpc>
                <a:spcPct val="150000"/>
              </a:lnSpc>
            </a:pPr>
            <a:endParaRPr lang="en-GB" sz="2000" b="1" dirty="0">
              <a:solidFill>
                <a:schemeClr val="bg1"/>
              </a:solidFill>
              <a:latin typeface="+mn-lt"/>
            </a:endParaRPr>
          </a:p>
          <a:p>
            <a:pPr>
              <a:lnSpc>
                <a:spcPct val="150000"/>
              </a:lnSpc>
            </a:pPr>
            <a:r>
              <a:rPr lang="en-GB" sz="2000" dirty="0">
                <a:solidFill>
                  <a:schemeClr val="bg1"/>
                </a:solidFill>
              </a:rPr>
              <a:t>Eligible students may receive:</a:t>
            </a:r>
          </a:p>
          <a:p>
            <a:pPr>
              <a:lnSpc>
                <a:spcPct val="150000"/>
              </a:lnSpc>
            </a:pPr>
            <a:r>
              <a:rPr lang="en-GB" sz="2000" dirty="0">
                <a:solidFill>
                  <a:schemeClr val="bg1"/>
                </a:solidFill>
              </a:rPr>
              <a:t>• 	£5,000 Training Grant per academic year</a:t>
            </a:r>
          </a:p>
          <a:p>
            <a:pPr>
              <a:lnSpc>
                <a:spcPct val="150000"/>
              </a:lnSpc>
            </a:pPr>
            <a:r>
              <a:rPr lang="en-GB" sz="2000" dirty="0">
                <a:solidFill>
                  <a:schemeClr val="bg1"/>
                </a:solidFill>
              </a:rPr>
              <a:t>• 	£1,000 Special Subject Payment for shortage areas</a:t>
            </a:r>
          </a:p>
          <a:p>
            <a:pPr>
              <a:lnSpc>
                <a:spcPct val="150000"/>
              </a:lnSpc>
            </a:pPr>
            <a:r>
              <a:rPr lang="en-GB" sz="2000" dirty="0">
                <a:solidFill>
                  <a:schemeClr val="bg1"/>
                </a:solidFill>
              </a:rPr>
              <a:t>• 	£2,000 Parental Support if you have dependent children</a:t>
            </a:r>
          </a:p>
          <a:p>
            <a:pPr>
              <a:lnSpc>
                <a:spcPct val="150000"/>
              </a:lnSpc>
            </a:pPr>
            <a:r>
              <a:rPr lang="en-GB" sz="2000" dirty="0">
                <a:solidFill>
                  <a:schemeClr val="bg1"/>
                </a:solidFill>
              </a:rPr>
              <a:t>• 	Travel and Dual Accommodation Expenses for placements</a:t>
            </a:r>
          </a:p>
          <a:p>
            <a:pPr>
              <a:lnSpc>
                <a:spcPct val="150000"/>
              </a:lnSpc>
            </a:pPr>
            <a:r>
              <a:rPr lang="en-GB" sz="2000" dirty="0">
                <a:solidFill>
                  <a:schemeClr val="bg1"/>
                </a:solidFill>
              </a:rPr>
              <a:t>• 	Exceptional Support Fund for financial hardship</a:t>
            </a:r>
            <a:endParaRPr lang="en-GB" sz="2000" dirty="0">
              <a:solidFill>
                <a:schemeClr val="bg1"/>
              </a:solidFill>
              <a:latin typeface="+mn-lt"/>
            </a:endParaRPr>
          </a:p>
          <a:p>
            <a:pPr>
              <a:lnSpc>
                <a:spcPct val="150000"/>
              </a:lnSpc>
            </a:pPr>
            <a:endParaRPr lang="en-GB" sz="2000" dirty="0">
              <a:solidFill>
                <a:schemeClr val="bg1"/>
              </a:solidFill>
            </a:endParaRPr>
          </a:p>
          <a:p>
            <a:pPr>
              <a:lnSpc>
                <a:spcPct val="150000"/>
              </a:lnSpc>
            </a:pPr>
            <a:r>
              <a:rPr lang="en-GB" sz="2000" dirty="0">
                <a:solidFill>
                  <a:schemeClr val="bg1"/>
                </a:solidFill>
                <a:latin typeface="+mn-lt"/>
              </a:rPr>
              <a:t> </a:t>
            </a:r>
            <a:endParaRPr lang="en-GB" sz="2000" b="1" dirty="0">
              <a:solidFill>
                <a:srgbClr val="FFC000"/>
              </a:solidFill>
            </a:endParaRPr>
          </a:p>
          <a:p>
            <a:endParaRPr lang="en-GB" sz="2000" b="1"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p:txBody>
      </p:sp>
    </p:spTree>
    <p:extLst>
      <p:ext uri="{BB962C8B-B14F-4D97-AF65-F5344CB8AC3E}">
        <p14:creationId xmlns:p14="http://schemas.microsoft.com/office/powerpoint/2010/main" val="395021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AE16-56B7-A147-04EB-0E352A465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931AD-4ABA-550C-2FB9-D3736F804720}"/>
              </a:ext>
            </a:extLst>
          </p:cNvPr>
          <p:cNvSpPr>
            <a:spLocks noGrp="1"/>
          </p:cNvSpPr>
          <p:nvPr>
            <p:ph type="title"/>
          </p:nvPr>
        </p:nvSpPr>
        <p:spPr>
          <a:xfrm>
            <a:off x="52625" y="0"/>
            <a:ext cx="12086750" cy="1491139"/>
          </a:xfrm>
        </p:spPr>
        <p:txBody>
          <a:bodyPr anchor="b">
            <a:noAutofit/>
          </a:bodyPr>
          <a:lstStyle/>
          <a:p>
            <a:pPr algn="ctr"/>
            <a:r>
              <a:rPr lang="en-GB" sz="4000" b="1" dirty="0">
                <a:effectLst>
                  <a:outerShdw blurRad="38100" dist="38100" dir="2700000" algn="tl">
                    <a:srgbClr val="000000">
                      <a:alpha val="43137"/>
                    </a:srgbClr>
                  </a:outerShdw>
                </a:effectLst>
              </a:rPr>
              <a:t>In the future…</a:t>
            </a:r>
          </a:p>
        </p:txBody>
      </p:sp>
      <p:sp>
        <p:nvSpPr>
          <p:cNvPr id="3" name="TextBox 2">
            <a:extLst>
              <a:ext uri="{FF2B5EF4-FFF2-40B4-BE49-F238E27FC236}">
                <a16:creationId xmlns:a16="http://schemas.microsoft.com/office/drawing/2014/main" id="{6FB91B7D-429D-BFEC-E0D5-64C0C5AFE8CD}"/>
              </a:ext>
            </a:extLst>
          </p:cNvPr>
          <p:cNvSpPr txBox="1"/>
          <p:nvPr/>
        </p:nvSpPr>
        <p:spPr>
          <a:xfrm>
            <a:off x="568960" y="1837015"/>
            <a:ext cx="11054080" cy="6247864"/>
          </a:xfrm>
          <a:prstGeom prst="rect">
            <a:avLst/>
          </a:prstGeom>
          <a:noFill/>
        </p:spPr>
        <p:txBody>
          <a:bodyPr wrap="square" rtlCol="0">
            <a:spAutoFit/>
          </a:bodyPr>
          <a:lstStyle/>
          <a:p>
            <a:endParaRPr lang="en-GB" sz="2000" b="1" dirty="0">
              <a:solidFill>
                <a:schemeClr val="bg1"/>
              </a:solidFill>
            </a:endParaRPr>
          </a:p>
          <a:p>
            <a:pPr>
              <a:lnSpc>
                <a:spcPct val="150000"/>
              </a:lnSpc>
            </a:pPr>
            <a:r>
              <a:rPr lang="en-GB" sz="2000" dirty="0">
                <a:solidFill>
                  <a:schemeClr val="bg1"/>
                </a:solidFill>
                <a:latin typeface="+mn-lt"/>
              </a:rPr>
              <a:t>We will have formal placement preparation sessions just before you go on placement to get you ready for placement.  These will take place in modules in the lead up to going on placement.</a:t>
            </a:r>
          </a:p>
          <a:p>
            <a:pPr>
              <a:lnSpc>
                <a:spcPct val="150000"/>
              </a:lnSpc>
            </a:pPr>
            <a:endParaRPr lang="en-GB" sz="2000" dirty="0">
              <a:solidFill>
                <a:schemeClr val="bg1"/>
              </a:solidFill>
            </a:endParaRPr>
          </a:p>
          <a:p>
            <a:pPr>
              <a:lnSpc>
                <a:spcPct val="150000"/>
              </a:lnSpc>
            </a:pPr>
            <a:r>
              <a:rPr lang="en-GB" sz="2000" dirty="0">
                <a:solidFill>
                  <a:schemeClr val="bg1"/>
                </a:solidFill>
                <a:latin typeface="+mn-lt"/>
              </a:rPr>
              <a:t>We will take you through the practicalities &amp; paperwork expectations for having successful placements.</a:t>
            </a:r>
          </a:p>
          <a:p>
            <a:pPr>
              <a:lnSpc>
                <a:spcPct val="150000"/>
              </a:lnSpc>
            </a:pPr>
            <a:endParaRPr lang="en-GB" sz="2000" dirty="0">
              <a:solidFill>
                <a:schemeClr val="bg1"/>
              </a:solidFill>
            </a:endParaRPr>
          </a:p>
          <a:p>
            <a:pPr>
              <a:lnSpc>
                <a:spcPct val="150000"/>
              </a:lnSpc>
            </a:pPr>
            <a:r>
              <a:rPr lang="en-GB" sz="2000" dirty="0">
                <a:solidFill>
                  <a:schemeClr val="bg1"/>
                </a:solidFill>
                <a:latin typeface="+mn-lt"/>
              </a:rPr>
              <a:t>If you have any questions, please contact: </a:t>
            </a:r>
            <a:r>
              <a:rPr lang="en-GB" sz="2000" dirty="0">
                <a:solidFill>
                  <a:schemeClr val="bg1"/>
                </a:solidFill>
                <a:latin typeface="+mn-lt"/>
                <a:hlinkClick r:id="rId3"/>
              </a:rPr>
              <a:t>sresplacements@essex.ac.uk</a:t>
            </a:r>
            <a:r>
              <a:rPr lang="en-GB" sz="2000" dirty="0">
                <a:solidFill>
                  <a:schemeClr val="bg1"/>
                </a:solidFill>
                <a:latin typeface="+mn-lt"/>
              </a:rPr>
              <a:t>.  Please do not contact </a:t>
            </a:r>
            <a:r>
              <a:rPr lang="en-GB" sz="2000" dirty="0">
                <a:solidFill>
                  <a:schemeClr val="bg1"/>
                </a:solidFill>
              </a:rPr>
              <a:t>me</a:t>
            </a:r>
            <a:r>
              <a:rPr lang="en-GB" sz="2000" dirty="0">
                <a:solidFill>
                  <a:schemeClr val="bg1"/>
                </a:solidFill>
                <a:latin typeface="+mn-lt"/>
              </a:rPr>
              <a:t> directly as the team will forward any messages that relate to our role for us to answer!</a:t>
            </a:r>
          </a:p>
          <a:p>
            <a:pPr>
              <a:lnSpc>
                <a:spcPct val="150000"/>
              </a:lnSpc>
            </a:pPr>
            <a:endParaRPr lang="en-GB" sz="2000" dirty="0">
              <a:solidFill>
                <a:schemeClr val="bg1"/>
              </a:solidFill>
            </a:endParaRPr>
          </a:p>
          <a:p>
            <a:pPr>
              <a:lnSpc>
                <a:spcPct val="150000"/>
              </a:lnSpc>
            </a:pPr>
            <a:r>
              <a:rPr lang="en-GB" sz="2000" dirty="0">
                <a:solidFill>
                  <a:schemeClr val="bg1"/>
                </a:solidFill>
                <a:latin typeface="+mn-lt"/>
              </a:rPr>
              <a:t> </a:t>
            </a:r>
            <a:endParaRPr lang="en-GB" sz="2000" b="1" dirty="0">
              <a:solidFill>
                <a:srgbClr val="FFC000"/>
              </a:solidFill>
            </a:endParaRPr>
          </a:p>
          <a:p>
            <a:endParaRPr lang="en-GB" sz="2000" b="1"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p:txBody>
      </p:sp>
    </p:spTree>
    <p:extLst>
      <p:ext uri="{BB962C8B-B14F-4D97-AF65-F5344CB8AC3E}">
        <p14:creationId xmlns:p14="http://schemas.microsoft.com/office/powerpoint/2010/main" val="1922823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a:xfrm>
            <a:off x="52625" y="-193040"/>
            <a:ext cx="12086750" cy="1491139"/>
          </a:xfrm>
        </p:spPr>
        <p:txBody>
          <a:bodyPr anchor="b">
            <a:noAutofit/>
          </a:bodyPr>
          <a:lstStyle/>
          <a:p>
            <a:pPr algn="ctr"/>
            <a:r>
              <a:rPr lang="en-GB" sz="3200" b="1" dirty="0">
                <a:effectLst>
                  <a:outerShdw blurRad="38100" dist="38100" dir="2700000" algn="tl">
                    <a:srgbClr val="000000">
                      <a:alpha val="43137"/>
                    </a:srgbClr>
                  </a:outerShdw>
                </a:effectLst>
              </a:rPr>
              <a:t>Reasonable adjustments</a:t>
            </a:r>
          </a:p>
        </p:txBody>
      </p:sp>
      <p:sp>
        <p:nvSpPr>
          <p:cNvPr id="5" name="TextBox 4">
            <a:extLst>
              <a:ext uri="{FF2B5EF4-FFF2-40B4-BE49-F238E27FC236}">
                <a16:creationId xmlns:a16="http://schemas.microsoft.com/office/drawing/2014/main" id="{F0BF2EBA-7EC3-E49B-F329-A34E3D6A4107}"/>
              </a:ext>
            </a:extLst>
          </p:cNvPr>
          <p:cNvSpPr txBox="1"/>
          <p:nvPr/>
        </p:nvSpPr>
        <p:spPr>
          <a:xfrm>
            <a:off x="425302" y="1855129"/>
            <a:ext cx="5507665" cy="4190314"/>
          </a:xfrm>
          <a:prstGeom prst="rect">
            <a:avLst/>
          </a:prstGeom>
          <a:noFill/>
        </p:spPr>
        <p:txBody>
          <a:bodyPr wrap="square">
            <a:spAutoFit/>
          </a:bodyPr>
          <a:lstStyle/>
          <a:p>
            <a:pPr>
              <a:lnSpc>
                <a:spcPct val="150000"/>
              </a:lnSpc>
            </a:pPr>
            <a:r>
              <a:rPr lang="en-GB" sz="2000" dirty="0">
                <a:solidFill>
                  <a:schemeClr val="bg2"/>
                </a:solidFill>
              </a:rPr>
              <a:t>Reasonable adjustments in healthcare are changes or accommodations made to ensure that people with disabilities, long-term conditions, or other access needs can receive support that is fair, effective, and respectful. These adjustments are a legal requirement under the Equality Act 2010 in the UK, but more importantly, they’re about dignity and inclusion.</a:t>
            </a:r>
          </a:p>
        </p:txBody>
      </p:sp>
      <p:pic>
        <p:nvPicPr>
          <p:cNvPr id="8" name="Picture 7" descr="A group of people standing in a line&#10;&#10;AI-generated content may be incorrect.">
            <a:extLst>
              <a:ext uri="{FF2B5EF4-FFF2-40B4-BE49-F238E27FC236}">
                <a16:creationId xmlns:a16="http://schemas.microsoft.com/office/drawing/2014/main" id="{4808A1FF-FCAB-7B9F-3F9F-4A730A2A80FE}"/>
              </a:ext>
            </a:extLst>
          </p:cNvPr>
          <p:cNvPicPr>
            <a:picLocks noChangeAspect="1"/>
          </p:cNvPicPr>
          <p:nvPr/>
        </p:nvPicPr>
        <p:blipFill>
          <a:blip r:embed="rId3"/>
          <a:stretch>
            <a:fillRect/>
          </a:stretch>
        </p:blipFill>
        <p:spPr>
          <a:xfrm>
            <a:off x="6108405" y="2104633"/>
            <a:ext cx="5741581" cy="3229639"/>
          </a:xfrm>
          <a:prstGeom prst="rect">
            <a:avLst/>
          </a:prstGeom>
        </p:spPr>
      </p:pic>
    </p:spTree>
    <p:extLst>
      <p:ext uri="{BB962C8B-B14F-4D97-AF65-F5344CB8AC3E}">
        <p14:creationId xmlns:p14="http://schemas.microsoft.com/office/powerpoint/2010/main" val="1231088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C4C14-586E-5CB5-0C32-8285F3A6F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E6901-C68F-AB96-984B-7A1625860AA1}"/>
              </a:ext>
            </a:extLst>
          </p:cNvPr>
          <p:cNvSpPr>
            <a:spLocks noGrp="1"/>
          </p:cNvSpPr>
          <p:nvPr>
            <p:ph type="title"/>
          </p:nvPr>
        </p:nvSpPr>
        <p:spPr>
          <a:xfrm>
            <a:off x="52625" y="-193040"/>
            <a:ext cx="12086750" cy="1491139"/>
          </a:xfrm>
        </p:spPr>
        <p:txBody>
          <a:bodyPr anchor="b">
            <a:noAutofit/>
          </a:bodyPr>
          <a:lstStyle/>
          <a:p>
            <a:pPr algn="ctr"/>
            <a:r>
              <a:rPr lang="en-GB" sz="3200" b="1" dirty="0">
                <a:effectLst>
                  <a:outerShdw blurRad="38100" dist="38100" dir="2700000" algn="tl">
                    <a:srgbClr val="000000">
                      <a:alpha val="43137"/>
                    </a:srgbClr>
                  </a:outerShdw>
                </a:effectLst>
              </a:rPr>
              <a:t>Reasonable adjustments</a:t>
            </a:r>
          </a:p>
        </p:txBody>
      </p:sp>
      <p:sp>
        <p:nvSpPr>
          <p:cNvPr id="4" name="Text Placeholder 2">
            <a:extLst>
              <a:ext uri="{FF2B5EF4-FFF2-40B4-BE49-F238E27FC236}">
                <a16:creationId xmlns:a16="http://schemas.microsoft.com/office/drawing/2014/main" id="{BA5A6D26-F01B-79A9-D634-41CB844BA429}"/>
              </a:ext>
            </a:extLst>
          </p:cNvPr>
          <p:cNvSpPr txBox="1">
            <a:spLocks/>
          </p:cNvSpPr>
          <p:nvPr/>
        </p:nvSpPr>
        <p:spPr>
          <a:xfrm>
            <a:off x="282220" y="2301513"/>
            <a:ext cx="11909780" cy="6380049"/>
          </a:xfrm>
          <a:prstGeom prst="rect">
            <a:avLst/>
          </a:prstGeom>
        </p:spPr>
        <p:txBody>
          <a:bodyPr/>
          <a:lst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000" b="1" dirty="0">
                <a:solidFill>
                  <a:schemeClr val="bg1"/>
                </a:solidFill>
              </a:rPr>
              <a:t>…to allocations process </a:t>
            </a:r>
            <a:r>
              <a:rPr lang="en-US" sz="2000" dirty="0">
                <a:solidFill>
                  <a:schemeClr val="bg1"/>
                </a:solidFill>
              </a:rPr>
              <a:t>- Formal process: OH or dependents etc.</a:t>
            </a:r>
          </a:p>
          <a:p>
            <a:pPr>
              <a:buFont typeface="Arial" panose="020B0604020202020204" pitchFamily="34" charset="0"/>
              <a:buChar char="•"/>
            </a:pPr>
            <a:r>
              <a:rPr lang="en-US" sz="2000" dirty="0">
                <a:solidFill>
                  <a:schemeClr val="bg1"/>
                </a:solidFill>
              </a:rPr>
              <a:t>Usually long-term medical conditions and/or characteristics covered by Equality Act.</a:t>
            </a:r>
          </a:p>
          <a:p>
            <a:pPr>
              <a:buFont typeface="Arial" panose="020B0604020202020204" pitchFamily="34" charset="0"/>
              <a:buChar char="•"/>
            </a:pPr>
            <a:endParaRPr lang="en-US" sz="2000" dirty="0">
              <a:solidFill>
                <a:schemeClr val="bg1"/>
              </a:solidFill>
            </a:endParaRPr>
          </a:p>
          <a:p>
            <a:pPr>
              <a:buFont typeface="Arial" panose="020B0604020202020204" pitchFamily="34" charset="0"/>
              <a:buChar char="•"/>
            </a:pPr>
            <a:r>
              <a:rPr lang="en-US" sz="2000" b="1" dirty="0">
                <a:solidFill>
                  <a:schemeClr val="bg1"/>
                </a:solidFill>
              </a:rPr>
              <a:t>...to activities once on placement</a:t>
            </a:r>
            <a:r>
              <a:rPr lang="en-US" sz="2000" dirty="0">
                <a:solidFill>
                  <a:schemeClr val="bg1"/>
                </a:solidFill>
              </a:rPr>
              <a:t> – maybe more or less formal and we will support </a:t>
            </a:r>
            <a:r>
              <a:rPr lang="en-US" sz="2000" b="1" dirty="0">
                <a:solidFill>
                  <a:schemeClr val="bg1"/>
                </a:solidFill>
              </a:rPr>
              <a:t>you</a:t>
            </a:r>
            <a:r>
              <a:rPr lang="en-US" sz="2000" dirty="0">
                <a:solidFill>
                  <a:schemeClr val="bg1"/>
                </a:solidFill>
              </a:rPr>
              <a:t> to negotiate with practice educators. </a:t>
            </a:r>
          </a:p>
          <a:p>
            <a:pPr>
              <a:buFont typeface="Arial" panose="020B0604020202020204" pitchFamily="34" charset="0"/>
              <a:buChar char="•"/>
            </a:pPr>
            <a:r>
              <a:rPr lang="en-US" sz="2000" dirty="0">
                <a:solidFill>
                  <a:schemeClr val="bg1"/>
                </a:solidFill>
              </a:rPr>
              <a:t>Usually short-term medical needs and learning support needs.</a:t>
            </a:r>
          </a:p>
          <a:p>
            <a:pPr>
              <a:buFont typeface="Arial" panose="020B0604020202020204" pitchFamily="34" charset="0"/>
              <a:buChar char="•"/>
            </a:pPr>
            <a:endParaRPr lang="en-US" sz="2000" dirty="0">
              <a:solidFill>
                <a:schemeClr val="bg1"/>
              </a:solidFill>
            </a:endParaRPr>
          </a:p>
          <a:p>
            <a:pPr>
              <a:buFont typeface="Arial" panose="020B0604020202020204" pitchFamily="34" charset="0"/>
              <a:buChar char="•"/>
            </a:pPr>
            <a:r>
              <a:rPr lang="en-US" sz="2000" dirty="0">
                <a:solidFill>
                  <a:schemeClr val="bg1"/>
                </a:solidFill>
              </a:rPr>
              <a:t>Please reach out to your academic advisor as soon as possible if you would like to discuss something and get further support.  </a:t>
            </a:r>
          </a:p>
          <a:p>
            <a:pPr marL="6350" indent="0">
              <a:buNone/>
            </a:pPr>
            <a:endParaRPr lang="en-US" dirty="0">
              <a:solidFill>
                <a:schemeClr val="bg1"/>
              </a:solidFill>
            </a:endParaRPr>
          </a:p>
        </p:txBody>
      </p:sp>
    </p:spTree>
    <p:extLst>
      <p:ext uri="{BB962C8B-B14F-4D97-AF65-F5344CB8AC3E}">
        <p14:creationId xmlns:p14="http://schemas.microsoft.com/office/powerpoint/2010/main" val="226379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a:xfrm>
            <a:off x="52625" y="0"/>
            <a:ext cx="12086750" cy="1491139"/>
          </a:xfrm>
        </p:spPr>
        <p:txBody>
          <a:bodyPr anchor="b">
            <a:noAutofit/>
          </a:bodyPr>
          <a:lstStyle/>
          <a:p>
            <a:pPr algn="ctr"/>
            <a:r>
              <a:rPr lang="en-GB" sz="3200" b="1" dirty="0">
                <a:effectLst>
                  <a:outerShdw blurRad="38100" dist="38100" dir="2700000" algn="tl">
                    <a:srgbClr val="000000">
                      <a:alpha val="43137"/>
                    </a:srgbClr>
                  </a:outerShdw>
                </a:effectLst>
              </a:rPr>
              <a:t>Things to explain in the next 15/20 minutes…</a:t>
            </a:r>
          </a:p>
        </p:txBody>
      </p:sp>
      <p:sp>
        <p:nvSpPr>
          <p:cNvPr id="3" name="TextBox 2">
            <a:extLst>
              <a:ext uri="{FF2B5EF4-FFF2-40B4-BE49-F238E27FC236}">
                <a16:creationId xmlns:a16="http://schemas.microsoft.com/office/drawing/2014/main" id="{C30967E5-DE5A-443F-8610-B6AC22483446}"/>
              </a:ext>
            </a:extLst>
          </p:cNvPr>
          <p:cNvSpPr txBox="1"/>
          <p:nvPr/>
        </p:nvSpPr>
        <p:spPr>
          <a:xfrm>
            <a:off x="599440" y="2412365"/>
            <a:ext cx="11054080" cy="4708981"/>
          </a:xfrm>
          <a:prstGeom prst="rect">
            <a:avLst/>
          </a:prstGeom>
          <a:noFill/>
        </p:spPr>
        <p:txBody>
          <a:bodyPr wrap="square" rtlCol="0">
            <a:spAutoFit/>
          </a:bodyPr>
          <a:lstStyle/>
          <a:p>
            <a:pPr marL="342900" indent="-342900">
              <a:buFont typeface="Arial" panose="020B0604020202020204" pitchFamily="34" charset="0"/>
              <a:buChar char="•"/>
            </a:pPr>
            <a:r>
              <a:rPr lang="en-GB" sz="2000" b="1" dirty="0">
                <a:solidFill>
                  <a:schemeClr val="bg1"/>
                </a:solidFill>
              </a:rPr>
              <a:t>Who works in the placements team?</a:t>
            </a:r>
            <a:endParaRPr lang="en-GB" sz="2000" dirty="0">
              <a:solidFill>
                <a:schemeClr val="bg1"/>
              </a:solidFill>
            </a:endParaRPr>
          </a:p>
          <a:p>
            <a:pPr marL="342900" indent="-342900">
              <a:buFont typeface="Arial" panose="020B0604020202020204" pitchFamily="34" charset="0"/>
              <a:buChar char="•"/>
            </a:pPr>
            <a:endParaRPr lang="en-GB" sz="2000" b="1" dirty="0">
              <a:solidFill>
                <a:schemeClr val="bg1"/>
              </a:solidFill>
            </a:endParaRPr>
          </a:p>
          <a:p>
            <a:pPr marL="342900" indent="-342900">
              <a:buFont typeface="Arial" panose="020B0604020202020204" pitchFamily="34" charset="0"/>
              <a:buChar char="•"/>
            </a:pPr>
            <a:r>
              <a:rPr lang="en-GB" sz="2000" b="1" dirty="0">
                <a:solidFill>
                  <a:schemeClr val="bg1"/>
                </a:solidFill>
              </a:rPr>
              <a:t>Overview of placements in your curriculum</a:t>
            </a:r>
          </a:p>
          <a:p>
            <a:pPr marL="342900" indent="-342900">
              <a:buFont typeface="Arial" panose="020B0604020202020204" pitchFamily="34" charset="0"/>
              <a:buChar char="•"/>
            </a:pPr>
            <a:endParaRPr lang="en-GB" sz="2000" b="1" dirty="0">
              <a:solidFill>
                <a:schemeClr val="bg1"/>
              </a:solidFill>
            </a:endParaRPr>
          </a:p>
          <a:p>
            <a:pPr marL="342900" indent="-342900">
              <a:buFont typeface="Arial" panose="020B0604020202020204" pitchFamily="34" charset="0"/>
              <a:buChar char="•"/>
            </a:pPr>
            <a:r>
              <a:rPr lang="en-GB" sz="2000" b="1" dirty="0">
                <a:solidFill>
                  <a:schemeClr val="bg1"/>
                </a:solidFill>
              </a:rPr>
              <a:t>Where could I go on placement?</a:t>
            </a:r>
          </a:p>
          <a:p>
            <a:pPr marL="342900" indent="-342900">
              <a:buFont typeface="Arial" panose="020B0604020202020204" pitchFamily="34" charset="0"/>
              <a:buChar char="•"/>
            </a:pPr>
            <a:endParaRPr lang="en-GB" sz="2000" b="1" dirty="0">
              <a:solidFill>
                <a:schemeClr val="bg1"/>
              </a:solidFill>
            </a:endParaRPr>
          </a:p>
          <a:p>
            <a:pPr marL="342900" indent="-342900">
              <a:buFont typeface="Arial" panose="020B0604020202020204" pitchFamily="34" charset="0"/>
              <a:buChar char="•"/>
            </a:pPr>
            <a:r>
              <a:rPr lang="en-GB" sz="2000" b="1" dirty="0">
                <a:solidFill>
                  <a:schemeClr val="bg1"/>
                </a:solidFill>
              </a:rPr>
              <a:t>Allocation process &amp; timescales</a:t>
            </a:r>
          </a:p>
          <a:p>
            <a:pPr marL="342900" indent="-342900">
              <a:buFont typeface="Arial" panose="020B0604020202020204" pitchFamily="34" charset="0"/>
              <a:buChar char="•"/>
            </a:pPr>
            <a:endParaRPr lang="en-GB" sz="2000" b="1" dirty="0">
              <a:solidFill>
                <a:schemeClr val="bg1"/>
              </a:solidFill>
            </a:endParaRPr>
          </a:p>
          <a:p>
            <a:pPr marL="342900" indent="-342900">
              <a:buFont typeface="Arial" panose="020B0604020202020204" pitchFamily="34" charset="0"/>
              <a:buChar char="•"/>
            </a:pPr>
            <a:r>
              <a:rPr lang="en-GB" sz="2000" b="1" dirty="0">
                <a:solidFill>
                  <a:schemeClr val="bg1"/>
                </a:solidFill>
              </a:rPr>
              <a:t>Reasonable adjustments</a:t>
            </a:r>
          </a:p>
          <a:p>
            <a:endParaRPr lang="en-GB" sz="2000" b="1" dirty="0">
              <a:solidFill>
                <a:schemeClr val="bg1"/>
              </a:solidFill>
            </a:endParaRPr>
          </a:p>
          <a:p>
            <a:pPr marL="342900" indent="-342900">
              <a:buFont typeface="Arial" panose="020B0604020202020204" pitchFamily="34" charset="0"/>
              <a:buChar char="•"/>
            </a:pPr>
            <a:r>
              <a:rPr lang="en-GB" sz="2000" b="1" dirty="0">
                <a:solidFill>
                  <a:schemeClr val="bg1"/>
                </a:solidFill>
              </a:rPr>
              <a:t>Jobs for you to complete as </a:t>
            </a:r>
            <a:r>
              <a:rPr lang="en-GB" sz="2000" b="1" dirty="0">
                <a:solidFill>
                  <a:srgbClr val="FFC000"/>
                </a:solidFill>
              </a:rPr>
              <a:t>soon as you can…</a:t>
            </a:r>
          </a:p>
          <a:p>
            <a:pPr algn="ctr"/>
            <a:endParaRPr lang="en-GB" sz="2000" b="1" dirty="0">
              <a:solidFill>
                <a:srgbClr val="FFC000"/>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p:txBody>
      </p:sp>
    </p:spTree>
    <p:extLst>
      <p:ext uri="{BB962C8B-B14F-4D97-AF65-F5344CB8AC3E}">
        <p14:creationId xmlns:p14="http://schemas.microsoft.com/office/powerpoint/2010/main" val="1685554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a:xfrm>
            <a:off x="52625" y="-187687"/>
            <a:ext cx="12086750" cy="1491139"/>
          </a:xfrm>
        </p:spPr>
        <p:txBody>
          <a:bodyPr anchor="b">
            <a:noAutofit/>
          </a:bodyPr>
          <a:lstStyle/>
          <a:p>
            <a:pPr algn="ctr"/>
            <a:r>
              <a:rPr lang="en-GB" sz="3200" b="1" dirty="0">
                <a:effectLst>
                  <a:outerShdw blurRad="38100" dist="38100" dir="2700000" algn="tl">
                    <a:srgbClr val="000000">
                      <a:alpha val="43137"/>
                    </a:srgbClr>
                  </a:outerShdw>
                </a:effectLst>
              </a:rPr>
              <a:t>Reasonable adjustments</a:t>
            </a:r>
          </a:p>
        </p:txBody>
      </p:sp>
      <p:sp>
        <p:nvSpPr>
          <p:cNvPr id="4" name="Text Placeholder 2">
            <a:extLst>
              <a:ext uri="{FF2B5EF4-FFF2-40B4-BE49-F238E27FC236}">
                <a16:creationId xmlns:a16="http://schemas.microsoft.com/office/drawing/2014/main" id="{C1F21446-3819-25EB-866C-5D57FF901D90}"/>
              </a:ext>
            </a:extLst>
          </p:cNvPr>
          <p:cNvSpPr txBox="1">
            <a:spLocks/>
          </p:cNvSpPr>
          <p:nvPr/>
        </p:nvSpPr>
        <p:spPr>
          <a:xfrm>
            <a:off x="282220" y="1712233"/>
            <a:ext cx="11909780" cy="6380049"/>
          </a:xfrm>
          <a:prstGeom prst="rect">
            <a:avLst/>
          </a:prstGeom>
        </p:spPr>
        <p:txBody>
          <a:bodyPr/>
          <a:lst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endParaRPr lang="en-US" sz="2000" dirty="0">
              <a:solidFill>
                <a:schemeClr val="bg1"/>
              </a:solidFill>
            </a:endParaRPr>
          </a:p>
          <a:p>
            <a:pPr>
              <a:buFont typeface="Arial" panose="020B0604020202020204" pitchFamily="34" charset="0"/>
              <a:buChar char="•"/>
            </a:pPr>
            <a:r>
              <a:rPr lang="en-US" sz="2000" dirty="0">
                <a:solidFill>
                  <a:schemeClr val="bg1"/>
                </a:solidFill>
              </a:rPr>
              <a:t>The HCPC </a:t>
            </a:r>
            <a:r>
              <a:rPr lang="en-US" sz="2000" b="1" dirty="0">
                <a:solidFill>
                  <a:schemeClr val="bg1"/>
                </a:solidFill>
              </a:rPr>
              <a:t>expects</a:t>
            </a:r>
            <a:r>
              <a:rPr lang="en-US" sz="2000" dirty="0">
                <a:solidFill>
                  <a:schemeClr val="bg1"/>
                </a:solidFill>
              </a:rPr>
              <a:t> registrants, and by extension students, to </a:t>
            </a:r>
            <a:r>
              <a:rPr lang="en-US" sz="2000" b="1" dirty="0">
                <a:solidFill>
                  <a:schemeClr val="bg1"/>
                </a:solidFill>
              </a:rPr>
              <a:t>proactively</a:t>
            </a:r>
            <a:r>
              <a:rPr lang="en-US" sz="2000" dirty="0">
                <a:solidFill>
                  <a:schemeClr val="bg1"/>
                </a:solidFill>
              </a:rPr>
              <a:t> manage their well-being needs to participate in practice and meet duty of care to others.  You need to ensure your fitness to practice.  We are here to support you so please reach out.</a:t>
            </a:r>
          </a:p>
          <a:p>
            <a:pPr>
              <a:buFont typeface="Arial" panose="020B0604020202020204" pitchFamily="34" charset="0"/>
              <a:buChar char="•"/>
            </a:pPr>
            <a:endParaRPr lang="en-US" sz="2000" dirty="0">
              <a:solidFill>
                <a:schemeClr val="bg1"/>
              </a:solidFill>
            </a:endParaRPr>
          </a:p>
          <a:p>
            <a:pPr>
              <a:buFont typeface="Arial" panose="020B0604020202020204" pitchFamily="34" charset="0"/>
              <a:buChar char="•"/>
            </a:pPr>
            <a:r>
              <a:rPr lang="en-US" sz="2000" b="1" dirty="0">
                <a:solidFill>
                  <a:schemeClr val="bg1"/>
                </a:solidFill>
              </a:rPr>
              <a:t>Not</a:t>
            </a:r>
            <a:r>
              <a:rPr lang="en-US" sz="2000" dirty="0">
                <a:solidFill>
                  <a:schemeClr val="bg1"/>
                </a:solidFill>
              </a:rPr>
              <a:t> considered for reasonable adjustments:</a:t>
            </a:r>
          </a:p>
          <a:p>
            <a:pPr marL="4343400" lvl="8" indent="-457200"/>
            <a:r>
              <a:rPr lang="en-US" sz="2000" dirty="0">
                <a:solidFill>
                  <a:schemeClr val="bg1"/>
                </a:solidFill>
              </a:rPr>
              <a:t>Individual’s financial circumstances</a:t>
            </a:r>
          </a:p>
          <a:p>
            <a:pPr marL="4343400" lvl="8" indent="-457200"/>
            <a:r>
              <a:rPr lang="en-US" sz="2000" dirty="0">
                <a:solidFill>
                  <a:schemeClr val="bg1"/>
                </a:solidFill>
              </a:rPr>
              <a:t>Informal caring arrangements</a:t>
            </a:r>
          </a:p>
          <a:p>
            <a:pPr marL="4343400" lvl="8" indent="-457200"/>
            <a:r>
              <a:rPr lang="en-US" sz="2000" dirty="0">
                <a:solidFill>
                  <a:schemeClr val="bg1"/>
                </a:solidFill>
              </a:rPr>
              <a:t>Personal/public transport use</a:t>
            </a:r>
          </a:p>
          <a:p>
            <a:pPr marL="4343400" lvl="8" indent="-457200"/>
            <a:r>
              <a:rPr lang="en-US" sz="2000" dirty="0">
                <a:solidFill>
                  <a:schemeClr val="bg1"/>
                </a:solidFill>
              </a:rPr>
              <a:t>Academic workload</a:t>
            </a:r>
          </a:p>
          <a:p>
            <a:pPr>
              <a:buFont typeface="Arial" panose="020B0604020202020204" pitchFamily="34" charset="0"/>
              <a:buChar char="•"/>
            </a:pPr>
            <a:endParaRPr lang="en-US" dirty="0">
              <a:solidFill>
                <a:schemeClr val="bg1"/>
              </a:solidFill>
            </a:endParaRPr>
          </a:p>
          <a:p>
            <a:pP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879285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a:xfrm>
            <a:off x="52625" y="-187687"/>
            <a:ext cx="12086750" cy="1491139"/>
          </a:xfrm>
        </p:spPr>
        <p:txBody>
          <a:bodyPr anchor="b">
            <a:noAutofit/>
          </a:bodyPr>
          <a:lstStyle/>
          <a:p>
            <a:pPr algn="ctr"/>
            <a:r>
              <a:rPr lang="en-GB" sz="3200" b="1" dirty="0">
                <a:effectLst>
                  <a:outerShdw blurRad="38100" dist="38100" dir="2700000" algn="tl">
                    <a:srgbClr val="000000">
                      <a:alpha val="43137"/>
                    </a:srgbClr>
                  </a:outerShdw>
                </a:effectLst>
              </a:rPr>
              <a:t>To finish…</a:t>
            </a:r>
          </a:p>
        </p:txBody>
      </p:sp>
      <p:sp>
        <p:nvSpPr>
          <p:cNvPr id="4" name="Text Placeholder 2">
            <a:extLst>
              <a:ext uri="{FF2B5EF4-FFF2-40B4-BE49-F238E27FC236}">
                <a16:creationId xmlns:a16="http://schemas.microsoft.com/office/drawing/2014/main" id="{C1F21446-3819-25EB-866C-5D57FF901D90}"/>
              </a:ext>
            </a:extLst>
          </p:cNvPr>
          <p:cNvSpPr txBox="1">
            <a:spLocks/>
          </p:cNvSpPr>
          <p:nvPr/>
        </p:nvSpPr>
        <p:spPr>
          <a:xfrm>
            <a:off x="282220" y="1712233"/>
            <a:ext cx="11909780" cy="6380049"/>
          </a:xfrm>
          <a:prstGeom prst="rect">
            <a:avLst/>
          </a:prstGeom>
        </p:spPr>
        <p:txBody>
          <a:bodyPr/>
          <a:lst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None/>
            </a:pPr>
            <a:endParaRPr lang="en-US" sz="2000" dirty="0">
              <a:solidFill>
                <a:schemeClr val="bg1"/>
              </a:solidFill>
            </a:endParaRPr>
          </a:p>
          <a:p>
            <a:pPr marL="6350" indent="0">
              <a:buNone/>
            </a:pPr>
            <a:r>
              <a:rPr lang="en-US" sz="2000" b="1" dirty="0">
                <a:solidFill>
                  <a:schemeClr val="bg1"/>
                </a:solidFill>
              </a:rPr>
              <a:t>Jobs to complete as </a:t>
            </a:r>
            <a:r>
              <a:rPr lang="en-US" sz="2000" b="1" dirty="0">
                <a:solidFill>
                  <a:srgbClr val="FFC000"/>
                </a:solidFill>
              </a:rPr>
              <a:t>soon as you can</a:t>
            </a:r>
            <a:r>
              <a:rPr lang="en-US" sz="2000" b="1" dirty="0">
                <a:solidFill>
                  <a:schemeClr val="bg1"/>
                </a:solidFill>
              </a:rPr>
              <a:t>:</a:t>
            </a:r>
          </a:p>
          <a:p>
            <a:pPr marL="6350" indent="0">
              <a:buNone/>
            </a:pPr>
            <a:endParaRPr lang="en-US" sz="2000" b="1" dirty="0">
              <a:solidFill>
                <a:schemeClr val="bg1"/>
              </a:solidFill>
            </a:endParaRPr>
          </a:p>
          <a:p>
            <a:pPr marL="463550" indent="-457200">
              <a:buAutoNum type="arabicParenR"/>
            </a:pPr>
            <a:r>
              <a:rPr lang="en-US" sz="2000" b="1" dirty="0">
                <a:solidFill>
                  <a:schemeClr val="bg1"/>
                </a:solidFill>
              </a:rPr>
              <a:t>OH clearance</a:t>
            </a:r>
          </a:p>
          <a:p>
            <a:pPr marL="463550" indent="-457200">
              <a:buAutoNum type="arabicParenR"/>
            </a:pPr>
            <a:r>
              <a:rPr lang="en-US" sz="2000" b="1" dirty="0">
                <a:solidFill>
                  <a:schemeClr val="bg1"/>
                </a:solidFill>
              </a:rPr>
              <a:t>DBS clearance</a:t>
            </a:r>
          </a:p>
          <a:p>
            <a:pPr marL="463550" indent="-457200">
              <a:buAutoNum type="arabicParenR"/>
            </a:pPr>
            <a:r>
              <a:rPr lang="en-US" sz="2000" b="1" dirty="0">
                <a:solidFill>
                  <a:schemeClr val="bg1"/>
                </a:solidFill>
              </a:rPr>
              <a:t>Explore the </a:t>
            </a:r>
            <a:r>
              <a:rPr lang="en-US" sz="2000" b="1" dirty="0">
                <a:solidFill>
                  <a:schemeClr val="bg1"/>
                </a:solidFill>
                <a:hlinkClick r:id="rId3"/>
              </a:rPr>
              <a:t>Learning Support Fund</a:t>
            </a:r>
            <a:r>
              <a:rPr lang="en-US" sz="2000" b="1" dirty="0">
                <a:solidFill>
                  <a:schemeClr val="bg1"/>
                </a:solidFill>
              </a:rPr>
              <a:t> if you are eligible.</a:t>
            </a:r>
          </a:p>
          <a:p>
            <a:pPr marL="463550" indent="-457200">
              <a:buAutoNum type="arabicParenR"/>
            </a:pPr>
            <a:r>
              <a:rPr lang="en-US" sz="2000" b="1" dirty="0">
                <a:solidFill>
                  <a:schemeClr val="bg1"/>
                </a:solidFill>
              </a:rPr>
              <a:t>Complete your ‘placement planning form’ on PEMS (practice education management system) so we have information to place you in appropriate placements.</a:t>
            </a:r>
          </a:p>
          <a:p>
            <a:pPr marL="463550" indent="-457200">
              <a:buAutoNum type="arabicParenR"/>
            </a:pPr>
            <a:endParaRPr lang="en-US" sz="2000" b="1" dirty="0">
              <a:solidFill>
                <a:schemeClr val="bg1"/>
              </a:solidFill>
            </a:endParaRPr>
          </a:p>
          <a:p>
            <a:pPr marL="6350" indent="0">
              <a:buNone/>
            </a:pPr>
            <a:r>
              <a:rPr lang="en-US" sz="2000" b="1" dirty="0">
                <a:solidFill>
                  <a:schemeClr val="bg1"/>
                </a:solidFill>
              </a:rPr>
              <a:t>If there are any questions: </a:t>
            </a:r>
            <a:r>
              <a:rPr lang="en-US" sz="2000" b="1" dirty="0">
                <a:solidFill>
                  <a:schemeClr val="bg1"/>
                </a:solidFill>
                <a:hlinkClick r:id="rId4"/>
              </a:rPr>
              <a:t>sresplacements@essex.ac.uk</a:t>
            </a:r>
            <a:r>
              <a:rPr lang="en-US" sz="2000" b="1" dirty="0">
                <a:solidFill>
                  <a:schemeClr val="bg1"/>
                </a:solidFill>
              </a:rPr>
              <a:t> </a:t>
            </a:r>
          </a:p>
          <a:p>
            <a:pPr>
              <a:buFont typeface="Arial" panose="020B0604020202020204" pitchFamily="34" charset="0"/>
              <a:buChar char="•"/>
            </a:pPr>
            <a:endParaRPr lang="en-US" b="1" dirty="0">
              <a:solidFill>
                <a:schemeClr val="bg1"/>
              </a:solidFill>
            </a:endParaRPr>
          </a:p>
          <a:p>
            <a:pP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788619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a:xfrm>
            <a:off x="1444629" y="2876550"/>
            <a:ext cx="10493371" cy="1104900"/>
          </a:xfrm>
        </p:spPr>
        <p:txBody>
          <a:bodyPr anchor="ctr">
            <a:normAutofit/>
          </a:bodyPr>
          <a:lstStyle/>
          <a:p>
            <a:r>
              <a:rPr lang="en-GB" dirty="0"/>
              <a:t>Thank you &amp; any questions?</a:t>
            </a:r>
          </a:p>
        </p:txBody>
      </p:sp>
    </p:spTree>
    <p:extLst>
      <p:ext uri="{BB962C8B-B14F-4D97-AF65-F5344CB8AC3E}">
        <p14:creationId xmlns:p14="http://schemas.microsoft.com/office/powerpoint/2010/main" val="2482176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0752B5-2246-B9C8-DF4D-DE55F93617D7}"/>
              </a:ext>
            </a:extLst>
          </p:cNvPr>
          <p:cNvSpPr>
            <a:spLocks noGrp="1"/>
          </p:cNvSpPr>
          <p:nvPr>
            <p:ph type="body" sz="quarter" idx="10"/>
          </p:nvPr>
        </p:nvSpPr>
        <p:spPr>
          <a:xfrm>
            <a:off x="981060" y="2151689"/>
            <a:ext cx="7335390" cy="1915357"/>
          </a:xfrm>
        </p:spPr>
        <p:txBody>
          <a:bodyPr/>
          <a:lstStyle/>
          <a:p>
            <a:r>
              <a:rPr lang="en-GB" sz="4000" dirty="0">
                <a:effectLst>
                  <a:outerShdw blurRad="38100" dist="38100" dir="2700000" algn="tl">
                    <a:srgbClr val="000000">
                      <a:alpha val="43137"/>
                    </a:srgbClr>
                  </a:outerShdw>
                </a:effectLst>
              </a:rPr>
              <a:t>But first, welcome!</a:t>
            </a:r>
          </a:p>
        </p:txBody>
      </p:sp>
      <p:sp>
        <p:nvSpPr>
          <p:cNvPr id="4" name="TextBox 3">
            <a:extLst>
              <a:ext uri="{FF2B5EF4-FFF2-40B4-BE49-F238E27FC236}">
                <a16:creationId xmlns:a16="http://schemas.microsoft.com/office/drawing/2014/main" id="{20F6124C-C9FF-272D-353A-73587DDBBDC3}"/>
              </a:ext>
            </a:extLst>
          </p:cNvPr>
          <p:cNvSpPr txBox="1"/>
          <p:nvPr/>
        </p:nvSpPr>
        <p:spPr>
          <a:xfrm>
            <a:off x="981060" y="3748632"/>
            <a:ext cx="5114940" cy="1200329"/>
          </a:xfrm>
          <a:prstGeom prst="rect">
            <a:avLst/>
          </a:prstGeom>
          <a:noFill/>
        </p:spPr>
        <p:txBody>
          <a:bodyPr wrap="square" rtlCol="0">
            <a:spAutoFit/>
          </a:bodyPr>
          <a:lstStyle/>
          <a:p>
            <a:pPr algn="l" rtl="0"/>
            <a:r>
              <a:rPr lang="en-GB" b="0" i="0" dirty="0">
                <a:solidFill>
                  <a:schemeClr val="bg1"/>
                </a:solidFill>
                <a:effectLst/>
              </a:rPr>
              <a:t>It’s great to see you all and thanks for coming to study with us.</a:t>
            </a:r>
          </a:p>
          <a:p>
            <a:pPr algn="l" rtl="0"/>
            <a:endParaRPr lang="en-GB" b="0" i="0" dirty="0">
              <a:solidFill>
                <a:schemeClr val="bg1"/>
              </a:solidFill>
              <a:effectLst/>
            </a:endParaRPr>
          </a:p>
          <a:p>
            <a:pPr algn="l" rtl="0"/>
            <a:endParaRPr lang="en-GB" dirty="0">
              <a:solidFill>
                <a:schemeClr val="bg1"/>
              </a:solidFill>
            </a:endParaRPr>
          </a:p>
        </p:txBody>
      </p:sp>
      <p:pic>
        <p:nvPicPr>
          <p:cNvPr id="3" name="Picture 2" descr="A person in a red uniform looking at a board with a number of people&#10;&#10;AI-generated content may be incorrect.">
            <a:extLst>
              <a:ext uri="{FF2B5EF4-FFF2-40B4-BE49-F238E27FC236}">
                <a16:creationId xmlns:a16="http://schemas.microsoft.com/office/drawing/2014/main" id="{45BF6C73-104C-BA14-05C2-841E12CA4333}"/>
              </a:ext>
            </a:extLst>
          </p:cNvPr>
          <p:cNvPicPr>
            <a:picLocks noChangeAspect="1"/>
          </p:cNvPicPr>
          <p:nvPr/>
        </p:nvPicPr>
        <p:blipFill>
          <a:blip r:embed="rId2"/>
          <a:stretch>
            <a:fillRect/>
          </a:stretch>
        </p:blipFill>
        <p:spPr>
          <a:xfrm>
            <a:off x="6734396" y="2523477"/>
            <a:ext cx="4762500" cy="2676525"/>
          </a:xfrm>
          <a:prstGeom prst="rect">
            <a:avLst/>
          </a:prstGeom>
        </p:spPr>
      </p:pic>
    </p:spTree>
    <p:extLst>
      <p:ext uri="{BB962C8B-B14F-4D97-AF65-F5344CB8AC3E}">
        <p14:creationId xmlns:p14="http://schemas.microsoft.com/office/powerpoint/2010/main" val="406424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2605C-593C-6089-2183-97192E5B11B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ECF127D-D276-F044-9591-9D549706C4EC}"/>
              </a:ext>
            </a:extLst>
          </p:cNvPr>
          <p:cNvSpPr>
            <a:spLocks noGrp="1"/>
          </p:cNvSpPr>
          <p:nvPr>
            <p:ph type="body" sz="quarter" idx="10"/>
          </p:nvPr>
        </p:nvSpPr>
        <p:spPr>
          <a:xfrm>
            <a:off x="903088" y="1192937"/>
            <a:ext cx="7335390" cy="1915357"/>
          </a:xfrm>
        </p:spPr>
        <p:txBody>
          <a:bodyPr/>
          <a:lstStyle/>
          <a:p>
            <a:r>
              <a:rPr lang="en-GB" sz="4000" dirty="0">
                <a:effectLst>
                  <a:outerShdw blurRad="38100" dist="38100" dir="2700000" algn="tl">
                    <a:srgbClr val="000000">
                      <a:alpha val="43137"/>
                    </a:srgbClr>
                  </a:outerShdw>
                </a:effectLst>
              </a:rPr>
              <a:t>A bit about us…</a:t>
            </a:r>
          </a:p>
        </p:txBody>
      </p:sp>
      <p:sp>
        <p:nvSpPr>
          <p:cNvPr id="4" name="TextBox 3">
            <a:extLst>
              <a:ext uri="{FF2B5EF4-FFF2-40B4-BE49-F238E27FC236}">
                <a16:creationId xmlns:a16="http://schemas.microsoft.com/office/drawing/2014/main" id="{8B5F404F-3910-3117-F39D-10C2FF24C764}"/>
              </a:ext>
            </a:extLst>
          </p:cNvPr>
          <p:cNvSpPr txBox="1"/>
          <p:nvPr/>
        </p:nvSpPr>
        <p:spPr>
          <a:xfrm>
            <a:off x="903088" y="2523477"/>
            <a:ext cx="6589665" cy="3416320"/>
          </a:xfrm>
          <a:prstGeom prst="rect">
            <a:avLst/>
          </a:prstGeom>
          <a:noFill/>
        </p:spPr>
        <p:txBody>
          <a:bodyPr wrap="square" rtlCol="0">
            <a:spAutoFit/>
          </a:bodyPr>
          <a:lstStyle/>
          <a:p>
            <a:pPr algn="l" rtl="0"/>
            <a:r>
              <a:rPr lang="en-GB" b="0" i="0" dirty="0">
                <a:solidFill>
                  <a:schemeClr val="bg1"/>
                </a:solidFill>
                <a:effectLst/>
              </a:rPr>
              <a:t>My name is Jay, and I have been a physiotherapist since 2013.  I studied at Essex</a:t>
            </a:r>
            <a:r>
              <a:rPr lang="en-GB" dirty="0">
                <a:solidFill>
                  <a:schemeClr val="bg1"/>
                </a:solidFill>
              </a:rPr>
              <a:t> and love being back here in the teaching team.</a:t>
            </a:r>
            <a:endParaRPr lang="en-GB" b="0" i="0" dirty="0">
              <a:solidFill>
                <a:schemeClr val="bg1"/>
              </a:solidFill>
              <a:effectLst/>
            </a:endParaRPr>
          </a:p>
          <a:p>
            <a:pPr algn="l" rtl="0"/>
            <a:endParaRPr lang="en-GB" b="0" i="0" dirty="0">
              <a:solidFill>
                <a:schemeClr val="bg1"/>
              </a:solidFill>
              <a:effectLst/>
            </a:endParaRPr>
          </a:p>
          <a:p>
            <a:pPr algn="l" rtl="0"/>
            <a:endParaRPr lang="en-GB" dirty="0">
              <a:solidFill>
                <a:schemeClr val="bg1"/>
              </a:solidFill>
            </a:endParaRPr>
          </a:p>
          <a:p>
            <a:pPr algn="l" rtl="0"/>
            <a:r>
              <a:rPr lang="en-GB" dirty="0">
                <a:solidFill>
                  <a:schemeClr val="bg1"/>
                </a:solidFill>
              </a:rPr>
              <a:t>I thoroughly enjoy clinical work but equally enjoy supporting students on their journeys.</a:t>
            </a:r>
          </a:p>
          <a:p>
            <a:pPr algn="l" rtl="0"/>
            <a:endParaRPr lang="en-GB" dirty="0">
              <a:solidFill>
                <a:schemeClr val="bg1"/>
              </a:solidFill>
            </a:endParaRPr>
          </a:p>
          <a:p>
            <a:pPr algn="l" rtl="0"/>
            <a:endParaRPr lang="en-GB" dirty="0">
              <a:solidFill>
                <a:schemeClr val="bg1"/>
              </a:solidFill>
            </a:endParaRPr>
          </a:p>
          <a:p>
            <a:pPr algn="l" rtl="0"/>
            <a:r>
              <a:rPr lang="en-GB" dirty="0">
                <a:solidFill>
                  <a:schemeClr val="bg1"/>
                </a:solidFill>
              </a:rPr>
              <a:t>I am best known for being a Physiotherapist at Colchester General Hospital, innovative teaching strategies that enhance learning, and silly memes or gifs in PowerPoints.</a:t>
            </a:r>
            <a:endParaRPr lang="en-GB" b="0" i="0" dirty="0">
              <a:solidFill>
                <a:schemeClr val="bg1"/>
              </a:solidFill>
              <a:effectLst/>
            </a:endParaRPr>
          </a:p>
        </p:txBody>
      </p:sp>
      <p:pic>
        <p:nvPicPr>
          <p:cNvPr id="7" name="Picture 6" descr="A person and person in white lab coats&#10;&#10;Description automatically generated">
            <a:extLst>
              <a:ext uri="{FF2B5EF4-FFF2-40B4-BE49-F238E27FC236}">
                <a16:creationId xmlns:a16="http://schemas.microsoft.com/office/drawing/2014/main" id="{D4D1B858-4C02-FAA6-464A-6AB7DC9676B1}"/>
              </a:ext>
            </a:extLst>
          </p:cNvPr>
          <p:cNvPicPr>
            <a:picLocks noChangeAspect="1"/>
          </p:cNvPicPr>
          <p:nvPr/>
        </p:nvPicPr>
        <p:blipFill rotWithShape="1">
          <a:blip r:embed="rId2"/>
          <a:srcRect l="22689" t="13623" r="28594" b="19130"/>
          <a:stretch/>
        </p:blipFill>
        <p:spPr>
          <a:xfrm>
            <a:off x="8347809" y="1726436"/>
            <a:ext cx="2505722" cy="4611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345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E1793-BD87-25E1-D4CD-A27ADF77CBD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32E3D78-3142-D07D-0AFF-E23742A8B52F}"/>
              </a:ext>
            </a:extLst>
          </p:cNvPr>
          <p:cNvSpPr>
            <a:spLocks noGrp="1"/>
          </p:cNvSpPr>
          <p:nvPr>
            <p:ph type="body" sz="quarter" idx="10"/>
          </p:nvPr>
        </p:nvSpPr>
        <p:spPr>
          <a:xfrm>
            <a:off x="903088" y="1192937"/>
            <a:ext cx="7335390" cy="1915357"/>
          </a:xfrm>
        </p:spPr>
        <p:txBody>
          <a:bodyPr/>
          <a:lstStyle/>
          <a:p>
            <a:r>
              <a:rPr lang="en-GB" sz="4000" dirty="0">
                <a:effectLst>
                  <a:outerShdw blurRad="38100" dist="38100" dir="2700000" algn="tl">
                    <a:srgbClr val="000000">
                      <a:alpha val="43137"/>
                    </a:srgbClr>
                  </a:outerShdw>
                </a:effectLst>
              </a:rPr>
              <a:t>A bit about us…</a:t>
            </a:r>
          </a:p>
        </p:txBody>
      </p:sp>
      <p:sp>
        <p:nvSpPr>
          <p:cNvPr id="4" name="TextBox 3">
            <a:extLst>
              <a:ext uri="{FF2B5EF4-FFF2-40B4-BE49-F238E27FC236}">
                <a16:creationId xmlns:a16="http://schemas.microsoft.com/office/drawing/2014/main" id="{8CE9AF98-E292-3A02-87E5-206E262F2DE4}"/>
              </a:ext>
            </a:extLst>
          </p:cNvPr>
          <p:cNvSpPr txBox="1"/>
          <p:nvPr/>
        </p:nvSpPr>
        <p:spPr>
          <a:xfrm>
            <a:off x="903088" y="2523477"/>
            <a:ext cx="6589665" cy="2585323"/>
          </a:xfrm>
          <a:prstGeom prst="rect">
            <a:avLst/>
          </a:prstGeom>
          <a:noFill/>
        </p:spPr>
        <p:txBody>
          <a:bodyPr wrap="square" rtlCol="0">
            <a:spAutoFit/>
          </a:bodyPr>
          <a:lstStyle/>
          <a:p>
            <a:pPr algn="l" rtl="0"/>
            <a:r>
              <a:rPr lang="en-GB" b="0" i="0" dirty="0">
                <a:solidFill>
                  <a:schemeClr val="bg1"/>
                </a:solidFill>
                <a:effectLst/>
              </a:rPr>
              <a:t>My name is Kerry, and I graduated in 2004. </a:t>
            </a:r>
          </a:p>
          <a:p>
            <a:pPr algn="l" rtl="0"/>
            <a:endParaRPr lang="en-GB" dirty="0">
              <a:solidFill>
                <a:schemeClr val="bg1"/>
              </a:solidFill>
            </a:endParaRPr>
          </a:p>
          <a:p>
            <a:pPr algn="l" rtl="0"/>
            <a:r>
              <a:rPr lang="en-GB" b="0" i="0" dirty="0">
                <a:solidFill>
                  <a:schemeClr val="bg1"/>
                </a:solidFill>
                <a:effectLst/>
              </a:rPr>
              <a:t>My most recent areas of work were Ipswich Hospital in orthopaedics and community-based rehabilitation.</a:t>
            </a:r>
          </a:p>
          <a:p>
            <a:pPr algn="l" rtl="0"/>
            <a:endParaRPr lang="en-GB" dirty="0">
              <a:solidFill>
                <a:schemeClr val="bg1"/>
              </a:solidFill>
            </a:endParaRPr>
          </a:p>
          <a:p>
            <a:pPr algn="l" rtl="0"/>
            <a:r>
              <a:rPr lang="en-GB" b="0" i="0" dirty="0">
                <a:solidFill>
                  <a:schemeClr val="bg1"/>
                </a:solidFill>
                <a:effectLst/>
              </a:rPr>
              <a:t>In my current role here at the University, I am the team’s Practice Educator, so the link between students and educators on placement.  </a:t>
            </a:r>
          </a:p>
          <a:p>
            <a:pPr algn="l" rtl="0"/>
            <a:endParaRPr lang="en-GB" dirty="0">
              <a:solidFill>
                <a:schemeClr val="bg1"/>
              </a:solidFill>
            </a:endParaRPr>
          </a:p>
        </p:txBody>
      </p:sp>
      <p:pic>
        <p:nvPicPr>
          <p:cNvPr id="3" name="Picture 2">
            <a:extLst>
              <a:ext uri="{FF2B5EF4-FFF2-40B4-BE49-F238E27FC236}">
                <a16:creationId xmlns:a16="http://schemas.microsoft.com/office/drawing/2014/main" id="{8457DDEB-6AA0-01BF-8D06-019E1003FA9C}"/>
              </a:ext>
            </a:extLst>
          </p:cNvPr>
          <p:cNvPicPr>
            <a:picLocks noChangeAspect="1"/>
          </p:cNvPicPr>
          <p:nvPr/>
        </p:nvPicPr>
        <p:blipFill>
          <a:blip r:embed="rId2"/>
          <a:stretch>
            <a:fillRect/>
          </a:stretch>
        </p:blipFill>
        <p:spPr>
          <a:xfrm rot="5400000">
            <a:off x="7804667" y="2335729"/>
            <a:ext cx="4118935" cy="3089201"/>
          </a:xfrm>
          <a:prstGeom prst="rect">
            <a:avLst/>
          </a:prstGeom>
        </p:spPr>
      </p:pic>
    </p:spTree>
    <p:extLst>
      <p:ext uri="{BB962C8B-B14F-4D97-AF65-F5344CB8AC3E}">
        <p14:creationId xmlns:p14="http://schemas.microsoft.com/office/powerpoint/2010/main" val="180575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9A6C5-D66E-E3E2-AF3B-06CC9E2B15F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E83022D-1385-263E-05EF-41D2A980F1D6}"/>
              </a:ext>
            </a:extLst>
          </p:cNvPr>
          <p:cNvSpPr>
            <a:spLocks noGrp="1"/>
          </p:cNvSpPr>
          <p:nvPr>
            <p:ph type="body" sz="quarter" idx="10"/>
          </p:nvPr>
        </p:nvSpPr>
        <p:spPr>
          <a:xfrm>
            <a:off x="903088" y="1192937"/>
            <a:ext cx="7335390" cy="1915357"/>
          </a:xfrm>
        </p:spPr>
        <p:txBody>
          <a:bodyPr/>
          <a:lstStyle/>
          <a:p>
            <a:r>
              <a:rPr lang="en-GB" sz="4000" dirty="0">
                <a:effectLst>
                  <a:outerShdw blurRad="38100" dist="38100" dir="2700000" algn="tl">
                    <a:srgbClr val="000000">
                      <a:alpha val="43137"/>
                    </a:srgbClr>
                  </a:outerShdw>
                </a:effectLst>
              </a:rPr>
              <a:t>A bit about us…</a:t>
            </a:r>
          </a:p>
        </p:txBody>
      </p:sp>
      <p:sp>
        <p:nvSpPr>
          <p:cNvPr id="4" name="TextBox 3">
            <a:extLst>
              <a:ext uri="{FF2B5EF4-FFF2-40B4-BE49-F238E27FC236}">
                <a16:creationId xmlns:a16="http://schemas.microsoft.com/office/drawing/2014/main" id="{677AD740-CFF8-59DF-394F-487A00967C0E}"/>
              </a:ext>
            </a:extLst>
          </p:cNvPr>
          <p:cNvSpPr txBox="1"/>
          <p:nvPr/>
        </p:nvSpPr>
        <p:spPr>
          <a:xfrm>
            <a:off x="828660" y="2508129"/>
            <a:ext cx="6589665" cy="2862322"/>
          </a:xfrm>
          <a:prstGeom prst="rect">
            <a:avLst/>
          </a:prstGeom>
          <a:noFill/>
        </p:spPr>
        <p:txBody>
          <a:bodyPr wrap="square" rtlCol="0">
            <a:spAutoFit/>
          </a:bodyPr>
          <a:lstStyle/>
          <a:p>
            <a:pPr algn="l" rtl="0"/>
            <a:r>
              <a:rPr lang="en-GB" dirty="0">
                <a:solidFill>
                  <a:schemeClr val="bg1"/>
                </a:solidFill>
              </a:rPr>
              <a:t>We are not only part of the teaching team, but we are also heavily involved in your practice placements.</a:t>
            </a:r>
          </a:p>
          <a:p>
            <a:pPr algn="l" rtl="0"/>
            <a:endParaRPr lang="en-GB" b="0" i="0" dirty="0">
              <a:solidFill>
                <a:schemeClr val="bg1"/>
              </a:solidFill>
              <a:effectLst/>
            </a:endParaRPr>
          </a:p>
          <a:p>
            <a:pPr algn="l" rtl="0"/>
            <a:r>
              <a:rPr lang="en-GB" dirty="0">
                <a:solidFill>
                  <a:schemeClr val="bg1"/>
                </a:solidFill>
              </a:rPr>
              <a:t>We</a:t>
            </a:r>
            <a:r>
              <a:rPr lang="en-GB" b="0" i="0" dirty="0">
                <a:solidFill>
                  <a:schemeClr val="bg1"/>
                </a:solidFill>
                <a:effectLst/>
              </a:rPr>
              <a:t> try to ensure you all get positive and varied experiences to aid your learning and help you be desired by employers.</a:t>
            </a:r>
          </a:p>
          <a:p>
            <a:pPr algn="l" rtl="0"/>
            <a:endParaRPr lang="en-GB" dirty="0">
              <a:solidFill>
                <a:schemeClr val="bg1"/>
              </a:solidFill>
            </a:endParaRPr>
          </a:p>
          <a:p>
            <a:pPr algn="l" rtl="0"/>
            <a:r>
              <a:rPr lang="en-GB" dirty="0">
                <a:solidFill>
                  <a:schemeClr val="bg1"/>
                </a:solidFill>
              </a:rPr>
              <a:t>We take our role </a:t>
            </a:r>
            <a:r>
              <a:rPr lang="en-GB" b="0" i="0" dirty="0">
                <a:solidFill>
                  <a:schemeClr val="bg1"/>
                </a:solidFill>
                <a:effectLst/>
              </a:rPr>
              <a:t>very seriously, and we enjoy the responsibility of making sure you get good placement experiences.</a:t>
            </a:r>
          </a:p>
          <a:p>
            <a:pPr algn="l" rtl="0"/>
            <a:endParaRPr lang="en-GB" b="0" i="0" dirty="0">
              <a:solidFill>
                <a:schemeClr val="bg1"/>
              </a:solidFill>
              <a:effectLst/>
            </a:endParaRPr>
          </a:p>
          <a:p>
            <a:pPr algn="l" rtl="0"/>
            <a:endParaRPr lang="en-GB" dirty="0">
              <a:solidFill>
                <a:schemeClr val="bg1"/>
              </a:solidFill>
            </a:endParaRPr>
          </a:p>
        </p:txBody>
      </p:sp>
    </p:spTree>
    <p:extLst>
      <p:ext uri="{BB962C8B-B14F-4D97-AF65-F5344CB8AC3E}">
        <p14:creationId xmlns:p14="http://schemas.microsoft.com/office/powerpoint/2010/main" val="10143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a:xfrm>
            <a:off x="52625" y="0"/>
            <a:ext cx="12086750" cy="1491139"/>
          </a:xfrm>
        </p:spPr>
        <p:txBody>
          <a:bodyPr anchor="b">
            <a:noAutofit/>
          </a:bodyPr>
          <a:lstStyle/>
          <a:p>
            <a:pPr algn="ctr"/>
            <a:r>
              <a:rPr lang="en-GB" sz="3200" b="1" dirty="0">
                <a:effectLst>
                  <a:outerShdw blurRad="38100" dist="38100" dir="2700000" algn="tl">
                    <a:srgbClr val="000000">
                      <a:alpha val="43137"/>
                    </a:srgbClr>
                  </a:outerShdw>
                </a:effectLst>
              </a:rPr>
              <a:t>Who works in the placements team?</a:t>
            </a:r>
          </a:p>
        </p:txBody>
      </p:sp>
      <p:sp>
        <p:nvSpPr>
          <p:cNvPr id="3" name="TextBox 2">
            <a:extLst>
              <a:ext uri="{FF2B5EF4-FFF2-40B4-BE49-F238E27FC236}">
                <a16:creationId xmlns:a16="http://schemas.microsoft.com/office/drawing/2014/main" id="{C30967E5-DE5A-443F-8610-B6AC22483446}"/>
              </a:ext>
            </a:extLst>
          </p:cNvPr>
          <p:cNvSpPr txBox="1"/>
          <p:nvPr/>
        </p:nvSpPr>
        <p:spPr>
          <a:xfrm>
            <a:off x="599440" y="2412365"/>
            <a:ext cx="11054080" cy="1323439"/>
          </a:xfrm>
          <a:prstGeom prst="rect">
            <a:avLst/>
          </a:prstGeom>
          <a:noFill/>
        </p:spPr>
        <p:txBody>
          <a:bodyPr wrap="square" rtlCol="0">
            <a:spAutoFit/>
          </a:bodyPr>
          <a:lstStyle/>
          <a:p>
            <a:pPr algn="ctr"/>
            <a:endParaRPr lang="en-GB" sz="2000" b="1" dirty="0">
              <a:solidFill>
                <a:srgbClr val="FFC000"/>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p:txBody>
      </p:sp>
      <p:pic>
        <p:nvPicPr>
          <p:cNvPr id="5" name="Picture 4" descr="A hallway with blue chairs and a window&#10;&#10;Description automatically generated">
            <a:extLst>
              <a:ext uri="{FF2B5EF4-FFF2-40B4-BE49-F238E27FC236}">
                <a16:creationId xmlns:a16="http://schemas.microsoft.com/office/drawing/2014/main" id="{67D6C32F-F9B1-6B74-3659-F295C07E00FE}"/>
              </a:ext>
            </a:extLst>
          </p:cNvPr>
          <p:cNvPicPr>
            <a:picLocks noChangeAspect="1"/>
          </p:cNvPicPr>
          <p:nvPr/>
        </p:nvPicPr>
        <p:blipFill>
          <a:blip r:embed="rId3"/>
          <a:stretch>
            <a:fillRect/>
          </a:stretch>
        </p:blipFill>
        <p:spPr>
          <a:xfrm>
            <a:off x="1066800" y="2021840"/>
            <a:ext cx="5191760" cy="389382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E2D33F7-730F-C183-E07D-DAA241EFA4BD}"/>
              </a:ext>
            </a:extLst>
          </p:cNvPr>
          <p:cNvSpPr txBox="1"/>
          <p:nvPr/>
        </p:nvSpPr>
        <p:spPr>
          <a:xfrm>
            <a:off x="6725920" y="2254710"/>
            <a:ext cx="4902726" cy="5324535"/>
          </a:xfrm>
          <a:prstGeom prst="rect">
            <a:avLst/>
          </a:prstGeom>
          <a:noFill/>
        </p:spPr>
        <p:txBody>
          <a:bodyPr wrap="square" rtlCol="0">
            <a:spAutoFit/>
          </a:bodyPr>
          <a:lstStyle/>
          <a:p>
            <a:endParaRPr lang="en-GB" sz="2000" b="1" dirty="0">
              <a:solidFill>
                <a:schemeClr val="bg1"/>
              </a:solidFill>
            </a:endParaRPr>
          </a:p>
          <a:p>
            <a:pPr>
              <a:lnSpc>
                <a:spcPct val="150000"/>
              </a:lnSpc>
            </a:pPr>
            <a:r>
              <a:rPr lang="en-GB" sz="2000" b="1" dirty="0">
                <a:solidFill>
                  <a:schemeClr val="bg1"/>
                </a:solidFill>
                <a:latin typeface="+mn-lt"/>
              </a:rPr>
              <a:t>SRES placements team</a:t>
            </a:r>
          </a:p>
          <a:p>
            <a:pPr>
              <a:lnSpc>
                <a:spcPct val="150000"/>
              </a:lnSpc>
            </a:pPr>
            <a:r>
              <a:rPr lang="en-GB" sz="2000" dirty="0">
                <a:solidFill>
                  <a:schemeClr val="bg1"/>
                </a:solidFill>
              </a:rPr>
              <a:t>Located on the 2</a:t>
            </a:r>
            <a:r>
              <a:rPr lang="en-GB" sz="2000" baseline="30000" dirty="0">
                <a:solidFill>
                  <a:schemeClr val="bg1"/>
                </a:solidFill>
              </a:rPr>
              <a:t>nd</a:t>
            </a:r>
            <a:r>
              <a:rPr lang="en-GB" sz="2000" dirty="0">
                <a:solidFill>
                  <a:schemeClr val="bg1"/>
                </a:solidFill>
              </a:rPr>
              <a:t> floor of SRES building.  All queries must initially go through the team.  The admin behind placements happens within this team.</a:t>
            </a:r>
            <a:endParaRPr lang="en-GB" sz="2000" dirty="0">
              <a:solidFill>
                <a:schemeClr val="bg1"/>
              </a:solidFill>
              <a:latin typeface="+mn-lt"/>
            </a:endParaRPr>
          </a:p>
          <a:p>
            <a:pPr>
              <a:lnSpc>
                <a:spcPct val="150000"/>
              </a:lnSpc>
            </a:pPr>
            <a:r>
              <a:rPr lang="en-GB" sz="2000" b="1" dirty="0">
                <a:solidFill>
                  <a:schemeClr val="bg1"/>
                </a:solidFill>
                <a:latin typeface="+mn-lt"/>
              </a:rPr>
              <a:t> </a:t>
            </a:r>
            <a:r>
              <a:rPr lang="en-GB" sz="2000" b="1" dirty="0">
                <a:solidFill>
                  <a:schemeClr val="bg1"/>
                </a:solidFill>
                <a:latin typeface="+mn-lt"/>
                <a:hlinkClick r:id="rId4"/>
              </a:rPr>
              <a:t>sresplacements@essex.ac.uk</a:t>
            </a:r>
            <a:r>
              <a:rPr lang="en-GB" sz="2000" b="1" dirty="0">
                <a:solidFill>
                  <a:schemeClr val="bg1"/>
                </a:solidFill>
                <a:latin typeface="+mn-lt"/>
              </a:rPr>
              <a:t> </a:t>
            </a:r>
          </a:p>
          <a:p>
            <a:pPr>
              <a:lnSpc>
                <a:spcPct val="150000"/>
              </a:lnSpc>
            </a:pPr>
            <a:endParaRPr lang="en-GB" sz="2000" dirty="0">
              <a:solidFill>
                <a:schemeClr val="bg1"/>
              </a:solidFill>
            </a:endParaRPr>
          </a:p>
          <a:p>
            <a:pPr>
              <a:lnSpc>
                <a:spcPct val="150000"/>
              </a:lnSpc>
            </a:pPr>
            <a:r>
              <a:rPr lang="en-GB" sz="2000" dirty="0">
                <a:solidFill>
                  <a:schemeClr val="bg1"/>
                </a:solidFill>
                <a:latin typeface="+mn-lt"/>
              </a:rPr>
              <a:t> </a:t>
            </a:r>
            <a:endParaRPr lang="en-GB" sz="2000" b="1" dirty="0">
              <a:solidFill>
                <a:srgbClr val="FFC000"/>
              </a:solidFill>
            </a:endParaRPr>
          </a:p>
          <a:p>
            <a:endParaRPr lang="en-GB" sz="2000" b="1"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p:txBody>
      </p:sp>
    </p:spTree>
    <p:extLst>
      <p:ext uri="{BB962C8B-B14F-4D97-AF65-F5344CB8AC3E}">
        <p14:creationId xmlns:p14="http://schemas.microsoft.com/office/powerpoint/2010/main" val="1954238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0967E5-DE5A-443F-8610-B6AC22483446}"/>
              </a:ext>
            </a:extLst>
          </p:cNvPr>
          <p:cNvSpPr txBox="1"/>
          <p:nvPr/>
        </p:nvSpPr>
        <p:spPr>
          <a:xfrm>
            <a:off x="599440" y="2412365"/>
            <a:ext cx="11054080" cy="1323439"/>
          </a:xfrm>
          <a:prstGeom prst="rect">
            <a:avLst/>
          </a:prstGeom>
          <a:noFill/>
        </p:spPr>
        <p:txBody>
          <a:bodyPr wrap="square" rtlCol="0">
            <a:spAutoFit/>
          </a:bodyPr>
          <a:lstStyle/>
          <a:p>
            <a:pPr algn="ctr"/>
            <a:endParaRPr lang="en-GB" sz="2000" b="1" dirty="0">
              <a:solidFill>
                <a:srgbClr val="FFC000"/>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p:txBody>
      </p:sp>
      <p:sp>
        <p:nvSpPr>
          <p:cNvPr id="6" name="TextBox 5">
            <a:extLst>
              <a:ext uri="{FF2B5EF4-FFF2-40B4-BE49-F238E27FC236}">
                <a16:creationId xmlns:a16="http://schemas.microsoft.com/office/drawing/2014/main" id="{7E2D33F7-730F-C183-E07D-DAA241EFA4BD}"/>
              </a:ext>
            </a:extLst>
          </p:cNvPr>
          <p:cNvSpPr txBox="1"/>
          <p:nvPr/>
        </p:nvSpPr>
        <p:spPr>
          <a:xfrm>
            <a:off x="3633736" y="2328641"/>
            <a:ext cx="5663510" cy="5478423"/>
          </a:xfrm>
          <a:prstGeom prst="rect">
            <a:avLst/>
          </a:prstGeom>
          <a:noFill/>
        </p:spPr>
        <p:txBody>
          <a:bodyPr wrap="square" rtlCol="0">
            <a:spAutoFit/>
          </a:bodyPr>
          <a:lstStyle/>
          <a:p>
            <a:pPr>
              <a:lnSpc>
                <a:spcPct val="150000"/>
              </a:lnSpc>
            </a:pPr>
            <a:r>
              <a:rPr lang="en-GB" sz="2000" b="1" dirty="0">
                <a:solidFill>
                  <a:schemeClr val="bg1"/>
                </a:solidFill>
              </a:rPr>
              <a:t>Jay Matthams – Strategic Placement Lead</a:t>
            </a:r>
          </a:p>
          <a:p>
            <a:pPr>
              <a:lnSpc>
                <a:spcPct val="150000"/>
              </a:lnSpc>
            </a:pPr>
            <a:endParaRPr lang="en-GB" sz="2000" b="1" dirty="0">
              <a:solidFill>
                <a:schemeClr val="bg1"/>
              </a:solidFill>
              <a:latin typeface="+mn-lt"/>
            </a:endParaRPr>
          </a:p>
          <a:p>
            <a:pPr>
              <a:lnSpc>
                <a:spcPct val="150000"/>
              </a:lnSpc>
            </a:pPr>
            <a:endParaRPr lang="en-GB" sz="2000" b="1" dirty="0">
              <a:solidFill>
                <a:schemeClr val="bg1"/>
              </a:solidFill>
            </a:endParaRPr>
          </a:p>
          <a:p>
            <a:pPr>
              <a:lnSpc>
                <a:spcPct val="150000"/>
              </a:lnSpc>
            </a:pPr>
            <a:endParaRPr lang="en-GB" sz="2000" b="1" dirty="0">
              <a:solidFill>
                <a:schemeClr val="bg1"/>
              </a:solidFill>
              <a:latin typeface="+mn-lt"/>
            </a:endParaRPr>
          </a:p>
          <a:p>
            <a:pPr>
              <a:lnSpc>
                <a:spcPct val="150000"/>
              </a:lnSpc>
            </a:pPr>
            <a:endParaRPr lang="en-GB" sz="2000" b="1" dirty="0">
              <a:solidFill>
                <a:schemeClr val="bg1"/>
              </a:solidFill>
            </a:endParaRPr>
          </a:p>
          <a:p>
            <a:pPr>
              <a:lnSpc>
                <a:spcPct val="150000"/>
              </a:lnSpc>
            </a:pPr>
            <a:r>
              <a:rPr lang="en-GB" sz="2000" b="1" dirty="0">
                <a:solidFill>
                  <a:schemeClr val="bg1"/>
                </a:solidFill>
              </a:rPr>
              <a:t>Kerry Hardy – Physiotherapy Practice Educator</a:t>
            </a:r>
            <a:endParaRPr lang="en-GB" sz="2000" b="1" dirty="0">
              <a:solidFill>
                <a:schemeClr val="bg1"/>
              </a:solidFill>
              <a:latin typeface="+mn-lt"/>
            </a:endParaRPr>
          </a:p>
          <a:p>
            <a:pPr>
              <a:lnSpc>
                <a:spcPct val="150000"/>
              </a:lnSpc>
            </a:pPr>
            <a:endParaRPr lang="en-GB" sz="2000" dirty="0">
              <a:solidFill>
                <a:schemeClr val="bg1"/>
              </a:solidFill>
            </a:endParaRPr>
          </a:p>
          <a:p>
            <a:pPr>
              <a:lnSpc>
                <a:spcPct val="150000"/>
              </a:lnSpc>
            </a:pPr>
            <a:r>
              <a:rPr lang="en-GB" sz="2000" dirty="0">
                <a:solidFill>
                  <a:schemeClr val="bg1"/>
                </a:solidFill>
                <a:latin typeface="+mn-lt"/>
              </a:rPr>
              <a:t> </a:t>
            </a:r>
            <a:endParaRPr lang="en-GB" sz="2000" b="1" dirty="0">
              <a:solidFill>
                <a:srgbClr val="FFC000"/>
              </a:solidFill>
            </a:endParaRPr>
          </a:p>
          <a:p>
            <a:endParaRPr lang="en-GB" sz="2000" b="1"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p:txBody>
      </p:sp>
      <p:pic>
        <p:nvPicPr>
          <p:cNvPr id="7" name="Picture 6" descr="A person with glasses and a blue shirt&#10;&#10;Description automatically generated">
            <a:extLst>
              <a:ext uri="{FF2B5EF4-FFF2-40B4-BE49-F238E27FC236}">
                <a16:creationId xmlns:a16="http://schemas.microsoft.com/office/drawing/2014/main" id="{B08BB889-BBA3-8A37-BCAB-2AF41A24BB47}"/>
              </a:ext>
            </a:extLst>
          </p:cNvPr>
          <p:cNvPicPr>
            <a:picLocks noChangeAspect="1"/>
          </p:cNvPicPr>
          <p:nvPr/>
        </p:nvPicPr>
        <p:blipFill>
          <a:blip r:embed="rId3"/>
          <a:stretch>
            <a:fillRect/>
          </a:stretch>
        </p:blipFill>
        <p:spPr>
          <a:xfrm>
            <a:off x="742206" y="1764317"/>
            <a:ext cx="2539999" cy="1664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59C63E1F-1215-5306-6053-BD689AEDF254}"/>
              </a:ext>
            </a:extLst>
          </p:cNvPr>
          <p:cNvSpPr txBox="1">
            <a:spLocks/>
          </p:cNvSpPr>
          <p:nvPr/>
        </p:nvSpPr>
        <p:spPr>
          <a:xfrm>
            <a:off x="52625" y="0"/>
            <a:ext cx="12086750" cy="1491139"/>
          </a:xfrm>
          <a:prstGeom prst="rect">
            <a:avLst/>
          </a:prstGeom>
        </p:spPr>
        <p:txBody>
          <a:bodyPr vert="horz" lIns="0" tIns="0" rIns="0" bIns="72000" rtlCol="0" anchor="b" anchorCtr="0">
            <a:noAutofit/>
          </a:bodyPr>
          <a:lstStyle>
            <a:lvl1pPr algn="r" defTabSz="914400" rtl="0" eaLnBrk="1" latinLnBrk="0" hangingPunct="1">
              <a:lnSpc>
                <a:spcPct val="130000"/>
              </a:lnSpc>
              <a:spcBef>
                <a:spcPct val="0"/>
              </a:spcBef>
              <a:buNone/>
              <a:defRPr sz="1800" kern="1200">
                <a:solidFill>
                  <a:schemeClr val="bg1"/>
                </a:solidFill>
                <a:latin typeface="+mn-lt"/>
                <a:ea typeface="+mj-ea"/>
                <a:cs typeface="+mj-cs"/>
              </a:defRPr>
            </a:lvl1pPr>
          </a:lstStyle>
          <a:p>
            <a:pPr algn="ctr"/>
            <a:r>
              <a:rPr lang="en-GB" sz="3200" b="1" dirty="0">
                <a:effectLst>
                  <a:outerShdw blurRad="38100" dist="38100" dir="2700000" algn="tl">
                    <a:srgbClr val="000000">
                      <a:alpha val="43137"/>
                    </a:srgbClr>
                  </a:outerShdw>
                </a:effectLst>
              </a:rPr>
              <a:t>Who works in the placements team – friendly faces</a:t>
            </a:r>
          </a:p>
        </p:txBody>
      </p:sp>
      <p:pic>
        <p:nvPicPr>
          <p:cNvPr id="4" name="Picture 3">
            <a:extLst>
              <a:ext uri="{FF2B5EF4-FFF2-40B4-BE49-F238E27FC236}">
                <a16:creationId xmlns:a16="http://schemas.microsoft.com/office/drawing/2014/main" id="{5557F0BE-E954-916C-96CB-3E4694C2D725}"/>
              </a:ext>
            </a:extLst>
          </p:cNvPr>
          <p:cNvPicPr>
            <a:picLocks noChangeAspect="1"/>
          </p:cNvPicPr>
          <p:nvPr/>
        </p:nvPicPr>
        <p:blipFill>
          <a:blip r:embed="rId4"/>
          <a:stretch>
            <a:fillRect/>
          </a:stretch>
        </p:blipFill>
        <p:spPr>
          <a:xfrm rot="5400000">
            <a:off x="933325" y="4163677"/>
            <a:ext cx="2157758" cy="1618319"/>
          </a:xfrm>
          <a:prstGeom prst="rect">
            <a:avLst/>
          </a:prstGeom>
          <a:ln w="381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056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A0AB56-C5B7-8658-3F92-1AC9BA93A78E}"/>
              </a:ext>
            </a:extLst>
          </p:cNvPr>
          <p:cNvSpPr txBox="1">
            <a:spLocks/>
          </p:cNvSpPr>
          <p:nvPr/>
        </p:nvSpPr>
        <p:spPr>
          <a:xfrm>
            <a:off x="52625" y="0"/>
            <a:ext cx="12086750" cy="1491139"/>
          </a:xfrm>
          <a:prstGeom prst="rect">
            <a:avLst/>
          </a:prstGeom>
        </p:spPr>
        <p:txBody>
          <a:bodyPr vert="horz" lIns="0" tIns="0" rIns="0" bIns="72000" rtlCol="0" anchor="b" anchorCtr="0">
            <a:noAutofit/>
          </a:bodyPr>
          <a:lstStyle>
            <a:lvl1pPr algn="r" defTabSz="914400" rtl="0" eaLnBrk="1" latinLnBrk="0" hangingPunct="1">
              <a:lnSpc>
                <a:spcPct val="130000"/>
              </a:lnSpc>
              <a:spcBef>
                <a:spcPct val="0"/>
              </a:spcBef>
              <a:buNone/>
              <a:defRPr sz="1800" kern="1200">
                <a:solidFill>
                  <a:schemeClr val="bg1"/>
                </a:solidFill>
                <a:latin typeface="+mn-lt"/>
                <a:ea typeface="+mj-ea"/>
                <a:cs typeface="+mj-cs"/>
              </a:defRPr>
            </a:lvl1pPr>
          </a:lstStyle>
          <a:p>
            <a:pPr algn="ctr"/>
            <a:r>
              <a:rPr lang="en-GB" sz="3200" b="1" dirty="0">
                <a:effectLst>
                  <a:outerShdw blurRad="38100" dist="38100" dir="2700000" algn="tl">
                    <a:srgbClr val="000000">
                      <a:alpha val="43137"/>
                    </a:srgbClr>
                  </a:outerShdw>
                </a:effectLst>
              </a:rPr>
              <a:t>Who works in the placements team – friendly faces</a:t>
            </a:r>
          </a:p>
        </p:txBody>
      </p:sp>
      <p:sp>
        <p:nvSpPr>
          <p:cNvPr id="8" name="TextBox 7">
            <a:extLst>
              <a:ext uri="{FF2B5EF4-FFF2-40B4-BE49-F238E27FC236}">
                <a16:creationId xmlns:a16="http://schemas.microsoft.com/office/drawing/2014/main" id="{1023616D-94FE-DDB1-3404-68D4845D89DC}"/>
              </a:ext>
            </a:extLst>
          </p:cNvPr>
          <p:cNvSpPr txBox="1"/>
          <p:nvPr/>
        </p:nvSpPr>
        <p:spPr>
          <a:xfrm>
            <a:off x="4109720" y="2242780"/>
            <a:ext cx="5663510" cy="5786199"/>
          </a:xfrm>
          <a:prstGeom prst="rect">
            <a:avLst/>
          </a:prstGeom>
          <a:noFill/>
        </p:spPr>
        <p:txBody>
          <a:bodyPr wrap="square" rtlCol="0">
            <a:spAutoFit/>
          </a:bodyPr>
          <a:lstStyle/>
          <a:p>
            <a:endParaRPr lang="en-GB" sz="2000" b="1" dirty="0">
              <a:solidFill>
                <a:schemeClr val="bg1"/>
              </a:solidFill>
            </a:endParaRPr>
          </a:p>
          <a:p>
            <a:pPr>
              <a:lnSpc>
                <a:spcPct val="150000"/>
              </a:lnSpc>
            </a:pPr>
            <a:r>
              <a:rPr lang="en-GB" sz="2000" b="1" dirty="0">
                <a:solidFill>
                  <a:schemeClr val="bg1"/>
                </a:solidFill>
                <a:latin typeface="+mn-lt"/>
              </a:rPr>
              <a:t>Caroline Wallace – </a:t>
            </a:r>
            <a:r>
              <a:rPr lang="en-GB" sz="2000" b="1" dirty="0">
                <a:solidFill>
                  <a:schemeClr val="bg1"/>
                </a:solidFill>
              </a:rPr>
              <a:t>Placements administrator (student facing) </a:t>
            </a:r>
            <a:endParaRPr lang="en-GB" sz="2000" b="1" dirty="0">
              <a:solidFill>
                <a:schemeClr val="bg1"/>
              </a:solidFill>
              <a:latin typeface="+mn-lt"/>
            </a:endParaRPr>
          </a:p>
          <a:p>
            <a:pPr>
              <a:lnSpc>
                <a:spcPct val="150000"/>
              </a:lnSpc>
            </a:pPr>
            <a:endParaRPr lang="en-GB" sz="2000" b="1" dirty="0">
              <a:solidFill>
                <a:schemeClr val="bg1"/>
              </a:solidFill>
            </a:endParaRPr>
          </a:p>
          <a:p>
            <a:pPr>
              <a:lnSpc>
                <a:spcPct val="150000"/>
              </a:lnSpc>
            </a:pPr>
            <a:endParaRPr lang="en-GB" sz="2000" b="1" dirty="0">
              <a:solidFill>
                <a:schemeClr val="bg1"/>
              </a:solidFill>
              <a:latin typeface="+mn-lt"/>
            </a:endParaRPr>
          </a:p>
          <a:p>
            <a:pPr>
              <a:lnSpc>
                <a:spcPct val="150000"/>
              </a:lnSpc>
            </a:pPr>
            <a:endParaRPr lang="en-GB" sz="2000" b="1" dirty="0">
              <a:solidFill>
                <a:schemeClr val="bg1"/>
              </a:solidFill>
              <a:latin typeface="+mn-lt"/>
            </a:endParaRPr>
          </a:p>
          <a:p>
            <a:pPr>
              <a:lnSpc>
                <a:spcPct val="150000"/>
              </a:lnSpc>
            </a:pPr>
            <a:r>
              <a:rPr lang="en-GB" sz="2000" b="1" dirty="0">
                <a:solidFill>
                  <a:schemeClr val="bg1"/>
                </a:solidFill>
              </a:rPr>
              <a:t>Rachel Killington– Placements administrator (provider facing)</a:t>
            </a:r>
            <a:endParaRPr lang="en-GB" sz="2000" b="1" dirty="0">
              <a:solidFill>
                <a:schemeClr val="bg1"/>
              </a:solidFill>
              <a:latin typeface="+mn-lt"/>
            </a:endParaRPr>
          </a:p>
          <a:p>
            <a:pPr>
              <a:lnSpc>
                <a:spcPct val="150000"/>
              </a:lnSpc>
            </a:pPr>
            <a:endParaRPr lang="en-GB" sz="2000" dirty="0">
              <a:solidFill>
                <a:schemeClr val="bg1"/>
              </a:solidFill>
            </a:endParaRPr>
          </a:p>
          <a:p>
            <a:pPr>
              <a:lnSpc>
                <a:spcPct val="150000"/>
              </a:lnSpc>
            </a:pPr>
            <a:r>
              <a:rPr lang="en-GB" sz="2000" dirty="0">
                <a:solidFill>
                  <a:schemeClr val="bg1"/>
                </a:solidFill>
                <a:latin typeface="+mn-lt"/>
              </a:rPr>
              <a:t> </a:t>
            </a:r>
            <a:endParaRPr lang="en-GB" sz="2000" b="1" dirty="0">
              <a:solidFill>
                <a:srgbClr val="FFC000"/>
              </a:solidFill>
            </a:endParaRPr>
          </a:p>
          <a:p>
            <a:endParaRPr lang="en-GB" sz="2000" b="1"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endParaRPr lang="en-GB" sz="2000" dirty="0">
              <a:solidFill>
                <a:schemeClr val="bg1"/>
              </a:solidFill>
            </a:endParaRPr>
          </a:p>
        </p:txBody>
      </p:sp>
      <p:pic>
        <p:nvPicPr>
          <p:cNvPr id="6" name="Picture 5" descr="A person wearing glasses and a floral shirt&#10;&#10;Description automatically generated">
            <a:extLst>
              <a:ext uri="{FF2B5EF4-FFF2-40B4-BE49-F238E27FC236}">
                <a16:creationId xmlns:a16="http://schemas.microsoft.com/office/drawing/2014/main" id="{282B06D8-2C78-C043-4555-44524920374B}"/>
              </a:ext>
            </a:extLst>
          </p:cNvPr>
          <p:cNvPicPr>
            <a:picLocks noChangeAspect="1"/>
          </p:cNvPicPr>
          <p:nvPr/>
        </p:nvPicPr>
        <p:blipFill>
          <a:blip r:embed="rId2"/>
          <a:stretch>
            <a:fillRect/>
          </a:stretch>
        </p:blipFill>
        <p:spPr>
          <a:xfrm>
            <a:off x="1432560" y="4206240"/>
            <a:ext cx="1859280" cy="1859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erson wearing glasses smiling&#10;&#10;Description automatically generated">
            <a:extLst>
              <a:ext uri="{FF2B5EF4-FFF2-40B4-BE49-F238E27FC236}">
                <a16:creationId xmlns:a16="http://schemas.microsoft.com/office/drawing/2014/main" id="{1B6CFC83-09C8-87E4-FF7D-B8B8AAA6355B}"/>
              </a:ext>
            </a:extLst>
          </p:cNvPr>
          <p:cNvPicPr>
            <a:picLocks noChangeAspect="1"/>
          </p:cNvPicPr>
          <p:nvPr/>
        </p:nvPicPr>
        <p:blipFill>
          <a:blip r:embed="rId3"/>
          <a:stretch>
            <a:fillRect/>
          </a:stretch>
        </p:blipFill>
        <p:spPr>
          <a:xfrm>
            <a:off x="1432560" y="2113598"/>
            <a:ext cx="1859280" cy="1859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a:extLst>
              <a:ext uri="{FF2B5EF4-FFF2-40B4-BE49-F238E27FC236}">
                <a16:creationId xmlns:a16="http://schemas.microsoft.com/office/drawing/2014/main" id="{65B3F53D-7AD2-7AED-325D-F3D3145F53B4}"/>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3068099445"/>
      </p:ext>
    </p:extLst>
  </p:cSld>
  <p:clrMapOvr>
    <a:masterClrMapping/>
  </p:clrMapOvr>
</p:sld>
</file>

<file path=ppt/theme/theme1.xml><?xml version="1.0" encoding="utf-8"?>
<a:theme xmlns:a="http://schemas.openxmlformats.org/drawingml/2006/main" name="Title/Divider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ysiotherapy Taster Day Slides" id="{4C32871B-FF91-4757-89BD-73CBEDAF74F0}" vid="{7F056B4A-A1A1-4440-8B0D-6229B470CC59}"/>
    </a:ext>
  </a:extLst>
</a:theme>
</file>

<file path=ppt/theme/theme2.xml><?xml version="1.0" encoding="utf-8"?>
<a:theme xmlns:a="http://schemas.openxmlformats.org/drawingml/2006/main" name="Text/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ysiotherapy Taster Day Slides" id="{4C32871B-FF91-4757-89BD-73CBEDAF74F0}" vid="{9C064B62-8BEB-4272-894B-E42E6CA6C39D}"/>
    </a:ext>
  </a:extLst>
</a:theme>
</file>

<file path=ppt/theme/theme3.xml><?xml version="1.0" encoding="utf-8"?>
<a:theme xmlns:a="http://schemas.openxmlformats.org/drawingml/2006/main" name="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ysiotherapy Taster Day Slides" id="{4C32871B-FF91-4757-89BD-73CBEDAF74F0}" vid="{E751C333-CC4D-4C5E-BAC5-52F1F1AB0447}"/>
    </a:ext>
  </a:extLst>
</a:theme>
</file>

<file path=ppt/theme/theme4.xml><?xml version="1.0" encoding="utf-8"?>
<a:theme xmlns:a="http://schemas.openxmlformats.org/drawingml/2006/main" name="End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ysiotherapy Taster Day Slides" id="{4C32871B-FF91-4757-89BD-73CBEDAF74F0}" vid="{FDC95D2B-BC46-4BE6-A7F8-12A57F85B0B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BA757DD001D6429A804770F209C358" ma:contentTypeVersion="9" ma:contentTypeDescription="Create a new document." ma:contentTypeScope="" ma:versionID="a2af8620d8052c4570ee10b90bc2e287">
  <xsd:schema xmlns:xsd="http://www.w3.org/2001/XMLSchema" xmlns:xs="http://www.w3.org/2001/XMLSchema" xmlns:p="http://schemas.microsoft.com/office/2006/metadata/properties" xmlns:ns2="864fa2f1-e7a3-49ef-aac9-27da4f2d2640" targetNamespace="http://schemas.microsoft.com/office/2006/metadata/properties" ma:root="true" ma:fieldsID="bdde676d73dc32e80c046e4d27a4df6c" ns2:_="">
    <xsd:import namespace="864fa2f1-e7a3-49ef-aac9-27da4f2d26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fa2f1-e7a3-49ef-aac9-27da4f2d26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7D91BB-6FD8-4800-B5D5-2773EA19D436}">
  <ds:schemaRefs>
    <ds:schemaRef ds:uri="864fa2f1-e7a3-49ef-aac9-27da4f2d2640"/>
    <ds:schemaRef ds:uri="http://purl.org/dc/terms/"/>
    <ds:schemaRef ds:uri="http://purl.org/dc/elements/1.1/"/>
    <ds:schemaRef ds:uri="http://purl.org/dc/dcmityp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74A378-A40D-4D10-9A36-F1DBB1C7DA04}">
  <ds:schemaRefs>
    <ds:schemaRef ds:uri="http://schemas.microsoft.com/sharepoint/v3/contenttype/forms"/>
  </ds:schemaRefs>
</ds:datastoreItem>
</file>

<file path=customXml/itemProps3.xml><?xml version="1.0" encoding="utf-8"?>
<ds:datastoreItem xmlns:ds="http://schemas.openxmlformats.org/officeDocument/2006/customXml" ds:itemID="{8E849799-830B-4E55-9666-63F48AF16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4fa2f1-e7a3-49ef-aac9-27da4f2d26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University of Essex - Physiotherapy in Covid 19 Taster Session</Template>
  <TotalTime>8708</TotalTime>
  <Words>1318</Words>
  <Application>Microsoft Office PowerPoint</Application>
  <PresentationFormat>Widescreen</PresentationFormat>
  <Paragraphs>188</Paragraphs>
  <Slides>22</Slides>
  <Notes>13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Arial</vt:lpstr>
      <vt:lpstr>Calibri</vt:lpstr>
      <vt:lpstr>System Font Regular</vt:lpstr>
      <vt:lpstr>Wingdings</vt:lpstr>
      <vt:lpstr>Title/Divider Slides</vt:lpstr>
      <vt:lpstr>Text/Media Slides</vt:lpstr>
      <vt:lpstr>Media Slides</vt:lpstr>
      <vt:lpstr>End Slides</vt:lpstr>
      <vt:lpstr>Introduction to placements</vt:lpstr>
      <vt:lpstr>Things to explain in the next 15/20 minutes…</vt:lpstr>
      <vt:lpstr>PowerPoint Presentation</vt:lpstr>
      <vt:lpstr>PowerPoint Presentation</vt:lpstr>
      <vt:lpstr>PowerPoint Presentation</vt:lpstr>
      <vt:lpstr>PowerPoint Presentation</vt:lpstr>
      <vt:lpstr>Who works in the placements team?</vt:lpstr>
      <vt:lpstr>PowerPoint Presentation</vt:lpstr>
      <vt:lpstr>PowerPoint Presentation</vt:lpstr>
      <vt:lpstr>Placements in your curriculum</vt:lpstr>
      <vt:lpstr>Placements in your curriculum</vt:lpstr>
      <vt:lpstr>PowerPoint Presentation</vt:lpstr>
      <vt:lpstr>PowerPoint Presentation</vt:lpstr>
      <vt:lpstr>PowerPoint Presentation</vt:lpstr>
      <vt:lpstr>PowerPoint Presentation</vt:lpstr>
      <vt:lpstr>Funding</vt:lpstr>
      <vt:lpstr>In the future…</vt:lpstr>
      <vt:lpstr>Reasonable adjustments</vt:lpstr>
      <vt:lpstr>Reasonable adjustments</vt:lpstr>
      <vt:lpstr>Reasonable adjustments</vt:lpstr>
      <vt:lpstr>To finish…</vt:lpstr>
      <vt:lpstr>Thank you &amp;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Physiotherapy in Covid-19</dc:title>
  <dc:creator>Miles, Deborah J</dc:creator>
  <cp:lastModifiedBy>Matthams, Jay M</cp:lastModifiedBy>
  <cp:revision>114</cp:revision>
  <dcterms:created xsi:type="dcterms:W3CDTF">2021-07-01T18:04:27Z</dcterms:created>
  <dcterms:modified xsi:type="dcterms:W3CDTF">2025-10-01T08:46:35Z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0x0101002BBA757DD001D6429A804770F209C358</vt:lpwstr>
  </property>
</Properties>
</file>