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17"/>
  </p:notesMasterIdLst>
  <p:handoutMasterIdLst>
    <p:handoutMasterId r:id="rId18"/>
  </p:handoutMasterIdLst>
  <p:sldIdLst>
    <p:sldId id="269" r:id="rId8"/>
    <p:sldId id="270" r:id="rId9"/>
    <p:sldId id="273" r:id="rId10"/>
    <p:sldId id="274" r:id="rId11"/>
    <p:sldId id="275" r:id="rId12"/>
    <p:sldId id="277" r:id="rId13"/>
    <p:sldId id="276" r:id="rId14"/>
    <p:sldId id="272"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7" autoAdjust="0"/>
    <p:restoredTop sz="67113" autoAdjust="0"/>
  </p:normalViewPr>
  <p:slideViewPr>
    <p:cSldViewPr snapToGrid="0" snapToObjects="1">
      <p:cViewPr varScale="1">
        <p:scale>
          <a:sx n="80" d="100"/>
          <a:sy n="80" d="100"/>
        </p:scale>
        <p:origin x="259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0" d="100"/>
          <a:sy n="160" d="100"/>
        </p:scale>
        <p:origin x="531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2/23/25</a:t>
            </a:fld>
            <a:endParaRPr lang="en-US"/>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2/23/25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11D0F-7CCC-3448-8011-367F0D0A6ED2}" type="slidenum">
              <a:rPr lang="en-US" smtClean="0"/>
              <a:t>2</a:t>
            </a:fld>
            <a:endParaRPr lang="en-US"/>
          </a:p>
        </p:txBody>
      </p:sp>
    </p:spTree>
    <p:extLst>
      <p:ext uri="{BB962C8B-B14F-4D97-AF65-F5344CB8AC3E}">
        <p14:creationId xmlns:p14="http://schemas.microsoft.com/office/powerpoint/2010/main" val="150770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E111D0F-7CCC-3448-8011-367F0D0A6ED2}" type="slidenum">
              <a:rPr lang="en-US" smtClean="0"/>
              <a:t>3</a:t>
            </a:fld>
            <a:endParaRPr lang="en-US"/>
          </a:p>
        </p:txBody>
      </p:sp>
    </p:spTree>
    <p:extLst>
      <p:ext uri="{BB962C8B-B14F-4D97-AF65-F5344CB8AC3E}">
        <p14:creationId xmlns:p14="http://schemas.microsoft.com/office/powerpoint/2010/main" val="417083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Placements blocks begin in  October/November and May/June time of years 2 3 and 4.</a:t>
            </a:r>
          </a:p>
          <a:p>
            <a:endParaRPr lang="en-US" dirty="0"/>
          </a:p>
        </p:txBody>
      </p:sp>
      <p:sp>
        <p:nvSpPr>
          <p:cNvPr id="4" name="Slide Number Placeholder 3"/>
          <p:cNvSpPr>
            <a:spLocks noGrp="1"/>
          </p:cNvSpPr>
          <p:nvPr>
            <p:ph type="sldNum" sz="quarter" idx="5"/>
          </p:nvPr>
        </p:nvSpPr>
        <p:spPr/>
        <p:txBody>
          <a:bodyPr/>
          <a:lstStyle/>
          <a:p>
            <a:fld id="{8E111D0F-7CCC-3448-8011-367F0D0A6ED2}" type="slidenum">
              <a:rPr lang="en-US" smtClean="0"/>
              <a:t>4</a:t>
            </a:fld>
            <a:endParaRPr lang="en-US"/>
          </a:p>
        </p:txBody>
      </p:sp>
    </p:spTree>
    <p:extLst>
      <p:ext uri="{BB962C8B-B14F-4D97-AF65-F5344CB8AC3E}">
        <p14:creationId xmlns:p14="http://schemas.microsoft.com/office/powerpoint/2010/main" val="129994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15D8-7A75-3B5E-F132-95A8F395C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5912D-5AA2-AEA4-1914-F43D26680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21E6F-5791-751B-7C3F-BE765C74049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28ADC40-0A9A-52F8-00CB-EBA14E2545DE}"/>
              </a:ext>
            </a:extLst>
          </p:cNvPr>
          <p:cNvSpPr>
            <a:spLocks noGrp="1"/>
          </p:cNvSpPr>
          <p:nvPr>
            <p:ph type="sldNum" sz="quarter" idx="5"/>
          </p:nvPr>
        </p:nvSpPr>
        <p:spPr/>
        <p:txBody>
          <a:bodyPr/>
          <a:lstStyle/>
          <a:p>
            <a:fld id="{8E111D0F-7CCC-3448-8011-367F0D0A6ED2}" type="slidenum">
              <a:rPr lang="en-US" smtClean="0"/>
              <a:t>5</a:t>
            </a:fld>
            <a:endParaRPr lang="en-US"/>
          </a:p>
        </p:txBody>
      </p:sp>
    </p:spTree>
    <p:extLst>
      <p:ext uri="{BB962C8B-B14F-4D97-AF65-F5344CB8AC3E}">
        <p14:creationId xmlns:p14="http://schemas.microsoft.com/office/powerpoint/2010/main" val="46966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6CFC9-C14C-190D-43B1-1A2E490D9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D5EC3-6439-367C-DAFF-97FA4F565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0998C-8FC9-D743-DA33-D8B127D734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EB8E9F-21F0-FDC8-152B-B32F8213F36E}"/>
              </a:ext>
            </a:extLst>
          </p:cNvPr>
          <p:cNvSpPr>
            <a:spLocks noGrp="1"/>
          </p:cNvSpPr>
          <p:nvPr>
            <p:ph type="sldNum" sz="quarter" idx="5"/>
          </p:nvPr>
        </p:nvSpPr>
        <p:spPr/>
        <p:txBody>
          <a:bodyPr/>
          <a:lstStyle/>
          <a:p>
            <a:fld id="{8E111D0F-7CCC-3448-8011-367F0D0A6ED2}" type="slidenum">
              <a:rPr lang="en-US" smtClean="0"/>
              <a:t>6</a:t>
            </a:fld>
            <a:endParaRPr lang="en-US"/>
          </a:p>
        </p:txBody>
      </p:sp>
    </p:spTree>
    <p:extLst>
      <p:ext uri="{BB962C8B-B14F-4D97-AF65-F5344CB8AC3E}">
        <p14:creationId xmlns:p14="http://schemas.microsoft.com/office/powerpoint/2010/main" val="334804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927F7-00CB-C754-24CF-D07B5AEA0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6A02F-542D-F78C-FF0F-30A365376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C4A79-008E-4546-A50A-A5A3A736F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D91187-82E4-BE49-5A08-566B9EDB8314}"/>
              </a:ext>
            </a:extLst>
          </p:cNvPr>
          <p:cNvSpPr>
            <a:spLocks noGrp="1"/>
          </p:cNvSpPr>
          <p:nvPr>
            <p:ph type="sldNum" sz="quarter" idx="5"/>
          </p:nvPr>
        </p:nvSpPr>
        <p:spPr/>
        <p:txBody>
          <a:bodyPr/>
          <a:lstStyle/>
          <a:p>
            <a:fld id="{8E111D0F-7CCC-3448-8011-367F0D0A6ED2}" type="slidenum">
              <a:rPr lang="en-US" smtClean="0"/>
              <a:t>7</a:t>
            </a:fld>
            <a:endParaRPr lang="en-US"/>
          </a:p>
        </p:txBody>
      </p:sp>
    </p:spTree>
    <p:extLst>
      <p:ext uri="{BB962C8B-B14F-4D97-AF65-F5344CB8AC3E}">
        <p14:creationId xmlns:p14="http://schemas.microsoft.com/office/powerpoint/2010/main" val="269203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1D6D-04DA-F33E-F92C-6A8F5844F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8DA4E-6AB4-FAD5-1773-E44745858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0745D-557A-630A-F2AD-DECC6283BD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9DA940-BA55-3BE8-0BFB-E8798C40F6A7}"/>
              </a:ext>
            </a:extLst>
          </p:cNvPr>
          <p:cNvSpPr>
            <a:spLocks noGrp="1"/>
          </p:cNvSpPr>
          <p:nvPr>
            <p:ph type="sldNum" sz="quarter" idx="5"/>
          </p:nvPr>
        </p:nvSpPr>
        <p:spPr/>
        <p:txBody>
          <a:bodyPr/>
          <a:lstStyle/>
          <a:p>
            <a:fld id="{8E111D0F-7CCC-3448-8011-367F0D0A6ED2}" type="slidenum">
              <a:rPr lang="en-US" smtClean="0"/>
              <a:t>8</a:t>
            </a:fld>
            <a:endParaRPr lang="en-US"/>
          </a:p>
        </p:txBody>
      </p:sp>
    </p:spTree>
    <p:extLst>
      <p:ext uri="{BB962C8B-B14F-4D97-AF65-F5344CB8AC3E}">
        <p14:creationId xmlns:p14="http://schemas.microsoft.com/office/powerpoint/2010/main" val="365352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2690C-7FE7-E465-B7A5-F732D0F0B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2D20F-1A1C-3403-C93F-62B712534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5F78F-5517-BBC2-FF94-EA7A60450E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9FC22-D2D8-F860-AAB2-4985FD1D29F3}"/>
              </a:ext>
            </a:extLst>
          </p:cNvPr>
          <p:cNvSpPr>
            <a:spLocks noGrp="1"/>
          </p:cNvSpPr>
          <p:nvPr>
            <p:ph type="sldNum" sz="quarter" idx="5"/>
          </p:nvPr>
        </p:nvSpPr>
        <p:spPr/>
        <p:txBody>
          <a:bodyPr/>
          <a:lstStyle/>
          <a:p>
            <a:fld id="{8E111D0F-7CCC-3448-8011-367F0D0A6ED2}" type="slidenum">
              <a:rPr lang="en-US" smtClean="0"/>
              <a:t>9</a:t>
            </a:fld>
            <a:endParaRPr lang="en-US"/>
          </a:p>
        </p:txBody>
      </p:sp>
    </p:spTree>
    <p:extLst>
      <p:ext uri="{BB962C8B-B14F-4D97-AF65-F5344CB8AC3E}">
        <p14:creationId xmlns:p14="http://schemas.microsoft.com/office/powerpoint/2010/main" val="329482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8" name="Coloured_Boarder">
            <a:extLst>
              <a:ext uri="{FF2B5EF4-FFF2-40B4-BE49-F238E27FC236}">
                <a16:creationId xmlns:a16="http://schemas.microsoft.com/office/drawing/2014/main" id="{C6F89C8B-0CBB-8642-991D-39E97AB68587}"/>
              </a:ext>
              <a:ext uri="{C183D7F6-B498-43B3-948B-1728B52AA6E4}">
                <adec:decorative xmlns:adec="http://schemas.microsoft.com/office/drawing/2017/decorative" val="1"/>
              </a:ext>
            </a:extLst>
          </p:cNvPr>
          <p:cNvSpPr/>
          <p:nvPr userDrawn="1"/>
        </p:nvSpPr>
        <p:spPr>
          <a:xfrm>
            <a:off x="-3175" y="1244333"/>
            <a:ext cx="7965391" cy="4824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_BG">
            <a:extLst>
              <a:ext uri="{FF2B5EF4-FFF2-40B4-BE49-F238E27FC236}">
                <a16:creationId xmlns:a16="http://schemas.microsoft.com/office/drawing/2014/main" id="{5D4998F0-DC3A-364F-ACFE-A254B6B42731}"/>
              </a:ext>
              <a:ext uri="{C183D7F6-B498-43B3-948B-1728B52AA6E4}">
                <adec:decorative xmlns:adec="http://schemas.microsoft.com/office/drawing/2017/decorative" val="1"/>
              </a:ext>
            </a:extLst>
          </p:cNvPr>
          <p:cNvSpPr/>
          <p:nvPr userDrawn="1"/>
        </p:nvSpPr>
        <p:spPr>
          <a:xfrm>
            <a:off x="-4104" y="1319533"/>
            <a:ext cx="7894320" cy="46736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419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5285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6222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13466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76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3465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88127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6076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4169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707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8" name="Coloured_Boarder">
            <a:extLst>
              <a:ext uri="{FF2B5EF4-FFF2-40B4-BE49-F238E27FC236}">
                <a16:creationId xmlns:a16="http://schemas.microsoft.com/office/drawing/2014/main" id="{B314EC19-20AC-8D4D-9C1B-2543B45C4D14}"/>
              </a:ext>
              <a:ext uri="{C183D7F6-B498-43B3-948B-1728B52AA6E4}">
                <adec:decorative xmlns:adec="http://schemas.microsoft.com/office/drawing/2017/decorative" val="1"/>
              </a:ext>
            </a:extLst>
          </p:cNvPr>
          <p:cNvSpPr/>
          <p:nvPr userDrawn="1"/>
        </p:nvSpPr>
        <p:spPr>
          <a:xfrm>
            <a:off x="-3175" y="1244333"/>
            <a:ext cx="7965391" cy="4824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_BG">
            <a:extLst>
              <a:ext uri="{FF2B5EF4-FFF2-40B4-BE49-F238E27FC236}">
                <a16:creationId xmlns:a16="http://schemas.microsoft.com/office/drawing/2014/main" id="{AC8BCD2D-A1D4-B941-B5ED-4FC7122E588A}"/>
              </a:ext>
              <a:ext uri="{C183D7F6-B498-43B3-948B-1728B52AA6E4}">
                <adec:decorative xmlns:adec="http://schemas.microsoft.com/office/drawing/2017/decorative" val="1"/>
              </a:ext>
            </a:extLst>
          </p:cNvPr>
          <p:cNvSpPr/>
          <p:nvPr userDrawn="1"/>
        </p:nvSpPr>
        <p:spPr>
          <a:xfrm>
            <a:off x="-4104" y="1319533"/>
            <a:ext cx="7894320" cy="46736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57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9285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31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162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603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7337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38499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8359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45419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803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297807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96489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21835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79390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dirty="0">
                <a:solidFill>
                  <a:schemeClr val="bg1"/>
                </a:solidFill>
                <a:latin typeface="+mj-lt"/>
              </a:rPr>
            </a:br>
            <a:r>
              <a:rPr lang="en-GB" sz="5000" dirty="0">
                <a:solidFill>
                  <a:schemeClr val="bg1"/>
                </a:solidFill>
                <a:latin typeface="+mj-lt"/>
              </a:rPr>
              <a:t>questions?</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a:solidFill>
                  <a:schemeClr val="bg1"/>
                </a:solidFill>
                <a:latin typeface="+mj-lt"/>
              </a:rPr>
            </a:br>
            <a:r>
              <a:rPr lang="en-GB" sz="5000">
                <a:solidFill>
                  <a:schemeClr val="bg1"/>
                </a:solidFill>
                <a:latin typeface="+mj-lt"/>
              </a:rPr>
              <a:t>questions</a:t>
            </a:r>
            <a:r>
              <a:rPr lang="en-GB" sz="5000" dirty="0">
                <a:solidFill>
                  <a:schemeClr val="bg1"/>
                </a:solidFill>
                <a:latin typeface="+mj-lt"/>
              </a:rPr>
              <a:t>?</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165357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06749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1.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8"/>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73" r:id="rId1"/>
    <p:sldLayoutId id="2147483828" r:id="rId2"/>
    <p:sldLayoutId id="2147483817" r:id="rId3"/>
    <p:sldLayoutId id="2147483872" r:id="rId4"/>
    <p:sldLayoutId id="2147483847" r:id="rId5"/>
    <p:sldLayoutId id="2147483875" r:id="rId6"/>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1"/>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instituteforapprenticeships.org/apprenticeship-standards/st0519-v1-2"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hyperlink" Target="https://www.edge.co.uk/documents/527/Edge_degree_apprenticeships_in_England_FINAL.pdf"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hyperlink" Target="https://www1.essex.ac.uk/modules/Default.aspx?coursecode=SE117&amp;level=4&amp;period=AP&amp;campus=CA&amp;year=24" TargetMode="External"/><Relationship Id="rId13" Type="http://schemas.openxmlformats.org/officeDocument/2006/relationships/hyperlink" Target="https://www1.essex.ac.uk/modules/Default.aspx?coursecode=SE234&amp;level=5&amp;period=AP&amp;campus=CA&amp;year=24" TargetMode="External"/><Relationship Id="rId3" Type="http://schemas.openxmlformats.org/officeDocument/2006/relationships/slideLayout" Target="../slideLayouts/slideLayout24.xml"/><Relationship Id="rId7" Type="http://schemas.openxmlformats.org/officeDocument/2006/relationships/hyperlink" Target="https://www1.essex.ac.uk/modules/Default.aspx?coursecode=SE341&amp;level=6&amp;period=AP&amp;campus=CA&amp;year=24" TargetMode="External"/><Relationship Id="rId12" Type="http://schemas.openxmlformats.org/officeDocument/2006/relationships/hyperlink" Target="https://www1.essex.ac.uk/modules/Default.aspx?coursecode=SE119&amp;level=4&amp;period=AP&amp;campus=CA&amp;year=24" TargetMode="External"/><Relationship Id="rId17" Type="http://schemas.openxmlformats.org/officeDocument/2006/relationships/image" Target="../media/image6.png"/><Relationship Id="rId2" Type="http://schemas.openxmlformats.org/officeDocument/2006/relationships/audio" Target="../media/media4.m4a"/><Relationship Id="rId16" Type="http://schemas.openxmlformats.org/officeDocument/2006/relationships/hyperlink" Target="https://www1.essex.ac.uk/modules/Default.aspx?coursecode=SE342&amp;level=6&amp;period=AP&amp;campus=CA&amp;year=24" TargetMode="External"/><Relationship Id="rId1" Type="http://schemas.microsoft.com/office/2007/relationships/media" Target="../media/media4.m4a"/><Relationship Id="rId6" Type="http://schemas.openxmlformats.org/officeDocument/2006/relationships/hyperlink" Target="https://www1.essex.ac.uk/modules/Default.aspx?coursecode=SE231&amp;level=5&amp;period=AP&amp;campus=CA&amp;year=24" TargetMode="External"/><Relationship Id="rId11" Type="http://schemas.openxmlformats.org/officeDocument/2006/relationships/hyperlink" Target="https://www1.essex.ac.uk/modules/Default.aspx?coursecode=SE233&amp;level=5&amp;period=FY&amp;campus=CA&amp;year=24" TargetMode="External"/><Relationship Id="rId5" Type="http://schemas.openxmlformats.org/officeDocument/2006/relationships/hyperlink" Target="https://www1.essex.ac.uk/modules/Default.aspx?coursecode=SE120&amp;level=4&amp;period=PS&amp;campus=CA&amp;year=24" TargetMode="External"/><Relationship Id="rId15" Type="http://schemas.openxmlformats.org/officeDocument/2006/relationships/hyperlink" Target="https://www1.essex.ac.uk/modules/Default.aspx?coursecode=SE213&amp;level=5&amp;period=PT&amp;campus=CA&amp;year=24" TargetMode="External"/><Relationship Id="rId10" Type="http://schemas.openxmlformats.org/officeDocument/2006/relationships/hyperlink" Target="https://www1.essex.ac.uk/modules/Default.aspx?coursecode=SE232&amp;level=5&amp;period=AT&amp;campus=CA&amp;year=24" TargetMode="External"/><Relationship Id="rId4" Type="http://schemas.openxmlformats.org/officeDocument/2006/relationships/notesSlide" Target="../notesSlides/notesSlide3.xml"/><Relationship Id="rId9" Type="http://schemas.openxmlformats.org/officeDocument/2006/relationships/hyperlink" Target="https://www1.essex.ac.uk/modules/Default.aspx?coursecode=SE118&amp;level=4&amp;period=SU&amp;campus=CA&amp;year=24" TargetMode="External"/><Relationship Id="rId14" Type="http://schemas.openxmlformats.org/officeDocument/2006/relationships/hyperlink" Target="https://www1.essex.ac.uk/modules/Default.aspx?coursecode=SE343&amp;level=6&amp;period=AP&amp;campus=CA&amp;year=24"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hyperlink" Target="https://open.essex.ac.uk/course/view.php?id=310"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essex.ac.uk/apprenticeships" TargetMode="External"/><Relationship Id="rId5" Type="http://schemas.openxmlformats.org/officeDocument/2006/relationships/hyperlink" Target="https://open.essex.ac.uk/course/section.php?id=4264" TargetMode="Externa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hyperlink" Target="https://www.essex.ac.uk/apprenticeships/sport-rehabilitation-and-exercise-sciences-apprenticeships" TargetMode="Externa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mailto:apprenticships@essex.ac.uk" TargetMode="External"/><Relationship Id="rId5" Type="http://schemas.openxmlformats.org/officeDocument/2006/relationships/hyperlink" Target="mailto:Jethera@essex.ac.uk"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0D90-3306-9289-CD44-B3356DC3C334}"/>
              </a:ext>
            </a:extLst>
          </p:cNvPr>
          <p:cNvSpPr>
            <a:spLocks noGrp="1"/>
          </p:cNvSpPr>
          <p:nvPr>
            <p:ph type="title"/>
          </p:nvPr>
        </p:nvSpPr>
        <p:spPr/>
        <p:txBody>
          <a:bodyPr/>
          <a:lstStyle/>
          <a:p>
            <a:r>
              <a:rPr lang="en-US" dirty="0"/>
              <a:t>Physiotherapy BSc (hons) Degree Apprenticeship</a:t>
            </a:r>
          </a:p>
        </p:txBody>
      </p:sp>
      <p:sp>
        <p:nvSpPr>
          <p:cNvPr id="3" name="Subtitle 2">
            <a:extLst>
              <a:ext uri="{FF2B5EF4-FFF2-40B4-BE49-F238E27FC236}">
                <a16:creationId xmlns:a16="http://schemas.microsoft.com/office/drawing/2014/main" id="{0186F7D5-DDBA-C92E-6863-5E36BD9A442D}"/>
              </a:ext>
            </a:extLst>
          </p:cNvPr>
          <p:cNvSpPr>
            <a:spLocks noGrp="1"/>
          </p:cNvSpPr>
          <p:nvPr>
            <p:ph type="subTitle" idx="1"/>
          </p:nvPr>
        </p:nvSpPr>
        <p:spPr>
          <a:xfrm>
            <a:off x="1444625" y="3355871"/>
            <a:ext cx="10493375" cy="1048035"/>
          </a:xfrm>
        </p:spPr>
        <p:txBody>
          <a:bodyPr/>
          <a:lstStyle/>
          <a:p>
            <a:r>
              <a:rPr lang="en-US" dirty="0"/>
              <a:t>Level 6 Apprenticeship Standard: </a:t>
            </a:r>
            <a:r>
              <a:rPr lang="en-US" dirty="0">
                <a:hlinkClick r:id="rId4"/>
              </a:rPr>
              <a:t>ST0519 v1.2 </a:t>
            </a:r>
            <a:endParaRPr lang="en-US" dirty="0"/>
          </a:p>
        </p:txBody>
      </p:sp>
      <p:sp>
        <p:nvSpPr>
          <p:cNvPr id="4" name="Text Placeholder 3">
            <a:extLst>
              <a:ext uri="{FF2B5EF4-FFF2-40B4-BE49-F238E27FC236}">
                <a16:creationId xmlns:a16="http://schemas.microsoft.com/office/drawing/2014/main" id="{1BE950E1-DB58-888C-99EC-1E4C771F71B5}"/>
              </a:ext>
            </a:extLst>
          </p:cNvPr>
          <p:cNvSpPr>
            <a:spLocks noGrp="1"/>
          </p:cNvSpPr>
          <p:nvPr>
            <p:ph type="body" sz="quarter" idx="13"/>
          </p:nvPr>
        </p:nvSpPr>
        <p:spPr>
          <a:xfrm>
            <a:off x="1290003" y="4854795"/>
            <a:ext cx="6367797" cy="649244"/>
          </a:xfrm>
        </p:spPr>
        <p:txBody>
          <a:bodyPr/>
          <a:lstStyle/>
          <a:p>
            <a:r>
              <a:rPr lang="en-US" dirty="0" err="1"/>
              <a:t>Programme</a:t>
            </a:r>
            <a:r>
              <a:rPr lang="en-US" dirty="0"/>
              <a:t> Lead: Jo Etherton (</a:t>
            </a:r>
            <a:r>
              <a:rPr lang="en-US" dirty="0" err="1"/>
              <a:t>jethera@essex.ac.uk</a:t>
            </a:r>
            <a:r>
              <a:rPr lang="en-US" dirty="0"/>
              <a:t>)</a:t>
            </a:r>
          </a:p>
        </p:txBody>
      </p:sp>
      <p:pic>
        <p:nvPicPr>
          <p:cNvPr id="9" name="Camera 8">
            <a:extLst>
              <a:ext uri="{FF2B5EF4-FFF2-40B4-BE49-F238E27FC236}">
                <a16:creationId xmlns:a16="http://schemas.microsoft.com/office/drawing/2014/main" id="{E2C595CA-8750-E849-2670-DB2963A1737E}"/>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1158433" y="5825713"/>
            <a:ext cx="861502" cy="861502"/>
          </a:xfrm>
          <a:prstGeom prst="ellipse">
            <a:avLst/>
          </a:prstGeom>
        </p:spPr>
      </p:pic>
      <p:pic>
        <p:nvPicPr>
          <p:cNvPr id="12" name="Audio 11">
            <a:extLst>
              <a:ext uri="{FF2B5EF4-FFF2-40B4-BE49-F238E27FC236}">
                <a16:creationId xmlns:a16="http://schemas.microsoft.com/office/drawing/2014/main" id="{4F625F47-2A75-C443-1E2C-DDE23BC84C8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41691199"/>
      </p:ext>
    </p:extLst>
  </p:cSld>
  <p:clrMapOvr>
    <a:masterClrMapping/>
  </p:clrMapOvr>
  <mc:AlternateContent xmlns:mc="http://schemas.openxmlformats.org/markup-compatibility/2006">
    <mc:Choice xmlns:p14="http://schemas.microsoft.com/office/powerpoint/2010/main" Requires="p14">
      <p:transition spd="slow" p14:dur="2000" advTm="30682"/>
    </mc:Choice>
    <mc:Fallback>
      <p:transition spd="slow" advTm="30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D044D9-36FD-3F31-B20D-95996029A17D}"/>
              </a:ext>
            </a:extLst>
          </p:cNvPr>
          <p:cNvSpPr>
            <a:spLocks noGrp="1"/>
          </p:cNvSpPr>
          <p:nvPr>
            <p:ph type="body" sz="quarter" idx="26"/>
          </p:nvPr>
        </p:nvSpPr>
        <p:spPr>
          <a:xfrm>
            <a:off x="1487361" y="1376844"/>
            <a:ext cx="10493375" cy="1116263"/>
          </a:xfrm>
        </p:spPr>
        <p:txBody>
          <a:bodyPr/>
          <a:lstStyle/>
          <a:p>
            <a:r>
              <a:rPr lang="en-GB" sz="2400" dirty="0"/>
              <a:t>"Employers and ETPs should work together …..ensure that the content of the taught elements and the apprentice’s learning on-the-job connect and relate to each other as regularly and deeply as possible” </a:t>
            </a:r>
            <a:r>
              <a:rPr lang="en-GB" sz="1600" dirty="0">
                <a:latin typeface="+mn-lt"/>
                <a:hlinkClick r:id="rId5"/>
              </a:rPr>
              <a:t>Edge Foundation 2025 </a:t>
            </a:r>
            <a:endParaRPr lang="en-GB" sz="1600" dirty="0">
              <a:latin typeface="+mn-lt"/>
            </a:endParaRPr>
          </a:p>
          <a:p>
            <a:endParaRPr lang="en-US" sz="2400" dirty="0"/>
          </a:p>
        </p:txBody>
      </p:sp>
      <p:sp>
        <p:nvSpPr>
          <p:cNvPr id="5" name="Text Placeholder 4">
            <a:extLst>
              <a:ext uri="{FF2B5EF4-FFF2-40B4-BE49-F238E27FC236}">
                <a16:creationId xmlns:a16="http://schemas.microsoft.com/office/drawing/2014/main" id="{38CBDC23-DE3E-A3FE-A337-6F2A6DE72B28}"/>
              </a:ext>
            </a:extLst>
          </p:cNvPr>
          <p:cNvSpPr>
            <a:spLocks noGrp="1"/>
          </p:cNvSpPr>
          <p:nvPr>
            <p:ph type="body" sz="quarter" idx="28"/>
          </p:nvPr>
        </p:nvSpPr>
        <p:spPr>
          <a:xfrm>
            <a:off x="1141410" y="4040717"/>
            <a:ext cx="3667301" cy="2438400"/>
          </a:xfrm>
        </p:spPr>
        <p:txBody>
          <a:bodyPr/>
          <a:lstStyle/>
          <a:p>
            <a:pPr marL="6350" indent="0">
              <a:lnSpc>
                <a:spcPct val="100000"/>
              </a:lnSpc>
              <a:buNone/>
            </a:pPr>
            <a:r>
              <a:rPr lang="en-GB" sz="1200" b="1" dirty="0"/>
              <a:t>Shared Responsibility</a:t>
            </a:r>
            <a:r>
              <a:rPr lang="en-GB" sz="1200" dirty="0"/>
              <a:t> – Successful apprenticeship delivery relies on strong partnerships between employers, training providers, government bodies, and industry stakeholders.</a:t>
            </a:r>
          </a:p>
          <a:p>
            <a:pPr marL="6350" indent="0">
              <a:lnSpc>
                <a:spcPct val="100000"/>
              </a:lnSpc>
              <a:buNone/>
            </a:pPr>
            <a:endParaRPr lang="en-GB" sz="1200" dirty="0"/>
          </a:p>
          <a:p>
            <a:pPr marL="6350" indent="0">
              <a:lnSpc>
                <a:spcPct val="100000"/>
              </a:lnSpc>
              <a:buNone/>
            </a:pPr>
            <a:endParaRPr lang="en-GB" sz="1200" dirty="0"/>
          </a:p>
          <a:p>
            <a:pPr marL="6350" indent="0">
              <a:lnSpc>
                <a:spcPct val="100000"/>
              </a:lnSpc>
              <a:buNone/>
            </a:pPr>
            <a:r>
              <a:rPr lang="en-GB" sz="1200" b="1" dirty="0"/>
              <a:t>Enhancing Quality</a:t>
            </a:r>
            <a:r>
              <a:rPr lang="en-GB" sz="1200" dirty="0"/>
              <a:t> – Collaboration ensures that apprentices receive high-quality training aligned with industry standards and workforce needs.</a:t>
            </a:r>
          </a:p>
        </p:txBody>
      </p:sp>
      <p:sp>
        <p:nvSpPr>
          <p:cNvPr id="6" name="Slide Number Placeholder 5">
            <a:extLst>
              <a:ext uri="{FF2B5EF4-FFF2-40B4-BE49-F238E27FC236}">
                <a16:creationId xmlns:a16="http://schemas.microsoft.com/office/drawing/2014/main" id="{CD555D8E-08E0-07F6-3740-E6FA78D3FF6A}"/>
              </a:ext>
            </a:extLst>
          </p:cNvPr>
          <p:cNvSpPr>
            <a:spLocks noGrp="1"/>
          </p:cNvSpPr>
          <p:nvPr>
            <p:ph type="sldNum" sz="quarter" idx="25"/>
          </p:nvPr>
        </p:nvSpPr>
        <p:spPr/>
        <p:txBody>
          <a:bodyPr/>
          <a:lstStyle/>
          <a:p>
            <a:fld id="{D7E85FC7-13DC-D24B-89C2-5E16CAE8A885}" type="slidenum">
              <a:rPr lang="en-US" smtClean="0"/>
              <a:pPr/>
              <a:t>2</a:t>
            </a:fld>
            <a:endParaRPr lang="en-US" dirty="0"/>
          </a:p>
        </p:txBody>
      </p:sp>
      <p:sp>
        <p:nvSpPr>
          <p:cNvPr id="7" name="TextBox 6">
            <a:extLst>
              <a:ext uri="{FF2B5EF4-FFF2-40B4-BE49-F238E27FC236}">
                <a16:creationId xmlns:a16="http://schemas.microsoft.com/office/drawing/2014/main" id="{D5E42D03-D2A2-23E4-D94B-FD71197CA7F0}"/>
              </a:ext>
            </a:extLst>
          </p:cNvPr>
          <p:cNvSpPr txBox="1"/>
          <p:nvPr/>
        </p:nvSpPr>
        <p:spPr>
          <a:xfrm>
            <a:off x="4912895" y="4023541"/>
            <a:ext cx="3849156" cy="2031325"/>
          </a:xfrm>
          <a:prstGeom prst="rect">
            <a:avLst/>
          </a:prstGeom>
          <a:noFill/>
        </p:spPr>
        <p:txBody>
          <a:bodyPr wrap="square" rtlCol="0">
            <a:spAutoFit/>
          </a:bodyPr>
          <a:lstStyle/>
          <a:p>
            <a:r>
              <a:rPr lang="en-GB" sz="1200" b="1" dirty="0"/>
              <a:t>Improved Employer Engagement</a:t>
            </a:r>
            <a:r>
              <a:rPr lang="en-GB" sz="1200" dirty="0"/>
              <a:t> – Working together strengthens employer participation in designing and delivering apprenticeships that match real-world job requirements.</a:t>
            </a:r>
          </a:p>
          <a:p>
            <a:endParaRPr lang="en-GB" sz="1200" dirty="0"/>
          </a:p>
          <a:p>
            <a:endParaRPr lang="en-GB" sz="1200" dirty="0"/>
          </a:p>
          <a:p>
            <a:r>
              <a:rPr lang="en-GB" sz="1200" b="1" dirty="0"/>
              <a:t>Better Support for Apprentices</a:t>
            </a:r>
            <a:r>
              <a:rPr lang="en-GB" sz="1200" dirty="0"/>
              <a:t> – Joint efforts provide apprentices with better mentorship, guidance, and career progression opportunities.</a:t>
            </a:r>
          </a:p>
          <a:p>
            <a:endParaRPr lang="en-US" dirty="0"/>
          </a:p>
        </p:txBody>
      </p:sp>
      <p:sp>
        <p:nvSpPr>
          <p:cNvPr id="8" name="TextBox 7">
            <a:extLst>
              <a:ext uri="{FF2B5EF4-FFF2-40B4-BE49-F238E27FC236}">
                <a16:creationId xmlns:a16="http://schemas.microsoft.com/office/drawing/2014/main" id="{570B0BD2-5B3F-E207-7832-24CF6FD29C0B}"/>
              </a:ext>
            </a:extLst>
          </p:cNvPr>
          <p:cNvSpPr txBox="1"/>
          <p:nvPr/>
        </p:nvSpPr>
        <p:spPr>
          <a:xfrm>
            <a:off x="8866235" y="4043243"/>
            <a:ext cx="3114501" cy="1754326"/>
          </a:xfrm>
          <a:prstGeom prst="rect">
            <a:avLst/>
          </a:prstGeom>
          <a:noFill/>
        </p:spPr>
        <p:txBody>
          <a:bodyPr wrap="square" rtlCol="0">
            <a:spAutoFit/>
          </a:bodyPr>
          <a:lstStyle/>
          <a:p>
            <a:r>
              <a:rPr lang="en-GB" sz="1200" b="1" dirty="0"/>
              <a:t>Efficient Resource Use</a:t>
            </a:r>
            <a:r>
              <a:rPr lang="en-GB" sz="1200" dirty="0"/>
              <a:t> – Partnerships allow for shared resources, expertise, and best practices, reducing duplication and improving outcomes.</a:t>
            </a:r>
          </a:p>
          <a:p>
            <a:endParaRPr lang="en-GB" sz="1400" dirty="0"/>
          </a:p>
          <a:p>
            <a:endParaRPr lang="en-GB" sz="1400" dirty="0"/>
          </a:p>
          <a:p>
            <a:endParaRPr lang="en-GB" sz="1400" dirty="0"/>
          </a:p>
          <a:p>
            <a:endParaRPr lang="en-US" dirty="0"/>
          </a:p>
        </p:txBody>
      </p:sp>
      <p:pic>
        <p:nvPicPr>
          <p:cNvPr id="33" name="Audio 32">
            <a:extLst>
              <a:ext uri="{FF2B5EF4-FFF2-40B4-BE49-F238E27FC236}">
                <a16:creationId xmlns:a16="http://schemas.microsoft.com/office/drawing/2014/main" id="{B7E6269B-DA5C-FD8C-1CEE-F69A397E94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14872614"/>
      </p:ext>
    </p:extLst>
  </p:cSld>
  <p:clrMapOvr>
    <a:masterClrMapping/>
  </p:clrMapOvr>
  <mc:AlternateContent xmlns:mc="http://schemas.openxmlformats.org/markup-compatibility/2006">
    <mc:Choice xmlns:p14="http://schemas.microsoft.com/office/powerpoint/2010/main" Requires="p14">
      <p:transition spd="slow" p14:dur="2000" advTm="37419"/>
    </mc:Choice>
    <mc:Fallback>
      <p:transition spd="slow" advTm="37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0FC6-8C36-B38B-BEBD-86755C9DA89E}"/>
              </a:ext>
            </a:extLst>
          </p:cNvPr>
          <p:cNvSpPr>
            <a:spLocks noGrp="1"/>
          </p:cNvSpPr>
          <p:nvPr>
            <p:ph type="title"/>
          </p:nvPr>
        </p:nvSpPr>
        <p:spPr/>
        <p:txBody>
          <a:bodyPr/>
          <a:lstStyle/>
          <a:p>
            <a:r>
              <a:rPr lang="en-US" dirty="0"/>
              <a:t>Academic curriculum: Ethos and vision</a:t>
            </a:r>
          </a:p>
        </p:txBody>
      </p:sp>
      <p:sp>
        <p:nvSpPr>
          <p:cNvPr id="4" name="Slide Number Placeholder 3">
            <a:extLst>
              <a:ext uri="{FF2B5EF4-FFF2-40B4-BE49-F238E27FC236}">
                <a16:creationId xmlns:a16="http://schemas.microsoft.com/office/drawing/2014/main" id="{DADE52D5-CA94-3A8F-BFAF-C56E48D05FDF}"/>
              </a:ext>
            </a:extLst>
          </p:cNvPr>
          <p:cNvSpPr>
            <a:spLocks noGrp="1"/>
          </p:cNvSpPr>
          <p:nvPr>
            <p:ph type="sldNum" sz="quarter" idx="10"/>
          </p:nvPr>
        </p:nvSpPr>
        <p:spPr/>
        <p:txBody>
          <a:bodyPr/>
          <a:lstStyle/>
          <a:p>
            <a:fld id="{D7E85FC7-13DC-D24B-89C2-5E16CAE8A885}" type="slidenum">
              <a:rPr lang="en-US" smtClean="0"/>
              <a:pPr/>
              <a:t>3</a:t>
            </a:fld>
            <a:endParaRPr lang="en-US" dirty="0"/>
          </a:p>
        </p:txBody>
      </p:sp>
      <p:sp>
        <p:nvSpPr>
          <p:cNvPr id="5" name="Subtitle 2">
            <a:extLst>
              <a:ext uri="{FF2B5EF4-FFF2-40B4-BE49-F238E27FC236}">
                <a16:creationId xmlns:a16="http://schemas.microsoft.com/office/drawing/2014/main" id="{1ED5124F-67D2-4F95-8DD1-8957E5EBBF86}"/>
              </a:ext>
            </a:extLst>
          </p:cNvPr>
          <p:cNvSpPr txBox="1">
            <a:spLocks/>
          </p:cNvSpPr>
          <p:nvPr/>
        </p:nvSpPr>
        <p:spPr>
          <a:xfrm>
            <a:off x="283845" y="1393567"/>
            <a:ext cx="11624309" cy="4964202"/>
          </a:xfrm>
          <a:prstGeom prst="rect">
            <a:avLst/>
          </a:prstGeom>
        </p:spPr>
        <p:txBody>
          <a:bodyPr>
            <a:noAutofit/>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lvl="1" indent="0" algn="ctr">
              <a:buNone/>
            </a:pPr>
            <a:r>
              <a:rPr lang="en-GB" sz="2800" b="1" dirty="0"/>
              <a:t> ‘Empowering physiotherapy apprentices to transform lives’</a:t>
            </a:r>
            <a:endParaRPr lang="en-GB" sz="2800" dirty="0"/>
          </a:p>
          <a:p>
            <a:pPr marL="269875" lvl="1" indent="0" algn="ctr">
              <a:buNone/>
            </a:pPr>
            <a:endParaRPr lang="en-GB" dirty="0"/>
          </a:p>
          <a:p>
            <a:pPr marL="269875" lvl="1" indent="0">
              <a:buNone/>
            </a:pPr>
            <a:r>
              <a:rPr lang="en-GB" sz="2000" dirty="0"/>
              <a:t>Ethos of providing experiences which enable individuals to thrive by recognising, developing and leading through an enhanced understanding of self and others.</a:t>
            </a:r>
          </a:p>
          <a:p>
            <a:pPr marL="269875" lvl="1" indent="0">
              <a:buNone/>
            </a:pPr>
            <a:endParaRPr lang="en-GB" sz="2000" dirty="0"/>
          </a:p>
          <a:p>
            <a:pPr marL="269875" lvl="1" indent="0">
              <a:buNone/>
            </a:pPr>
            <a:r>
              <a:rPr lang="en-GB" sz="2000" dirty="0"/>
              <a:t>Shared Vision</a:t>
            </a:r>
          </a:p>
          <a:p>
            <a:pPr lvl="2">
              <a:buFont typeface="Arial" panose="020B0604020202020204" pitchFamily="34" charset="0"/>
              <a:buChar char="•"/>
            </a:pPr>
            <a:r>
              <a:rPr lang="en-GB" sz="2000" dirty="0"/>
              <a:t>A supportive culture and environment to empower active learning skills and an appetite for life-long learning</a:t>
            </a:r>
          </a:p>
          <a:p>
            <a:pPr lvl="2">
              <a:buFont typeface="Arial" panose="020B0604020202020204" pitchFamily="34" charset="0"/>
              <a:buChar char="•"/>
            </a:pPr>
            <a:r>
              <a:rPr lang="en-GB" sz="2000" dirty="0"/>
              <a:t>Inspiring, innovative role models for the future physiotherapy profession; open, honest, empathetic and caring </a:t>
            </a:r>
          </a:p>
          <a:p>
            <a:pPr lvl="2">
              <a:buFont typeface="Arial" panose="020B0604020202020204" pitchFamily="34" charset="0"/>
              <a:buChar char="•"/>
            </a:pPr>
            <a:r>
              <a:rPr lang="en-GB" sz="2000" dirty="0"/>
              <a:t>Enquiring minds through research-led learning</a:t>
            </a:r>
            <a:endParaRPr lang="en-US" sz="2000" dirty="0"/>
          </a:p>
        </p:txBody>
      </p:sp>
      <p:pic>
        <p:nvPicPr>
          <p:cNvPr id="22" name="Audio 21">
            <a:extLst>
              <a:ext uri="{FF2B5EF4-FFF2-40B4-BE49-F238E27FC236}">
                <a16:creationId xmlns:a16="http://schemas.microsoft.com/office/drawing/2014/main" id="{256EDBF1-14CC-6934-B3A5-BF54528C32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55239021"/>
      </p:ext>
    </p:extLst>
  </p:cSld>
  <p:clrMapOvr>
    <a:masterClrMapping/>
  </p:clrMapOvr>
  <mc:AlternateContent xmlns:mc="http://schemas.openxmlformats.org/markup-compatibility/2006">
    <mc:Choice xmlns:p14="http://schemas.microsoft.com/office/powerpoint/2010/main" Requires="p14">
      <p:transition spd="slow" p14:dur="2000" advTm="42059"/>
    </mc:Choice>
    <mc:Fallback>
      <p:transition spd="slow" advTm="42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BA96F-40D9-4536-8B34-C67B72F1B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679DB-7FBD-ED42-979E-889E5FDB950C}"/>
              </a:ext>
            </a:extLst>
          </p:cNvPr>
          <p:cNvSpPr>
            <a:spLocks noGrp="1"/>
          </p:cNvSpPr>
          <p:nvPr>
            <p:ph type="title"/>
          </p:nvPr>
        </p:nvSpPr>
        <p:spPr>
          <a:xfrm>
            <a:off x="6265742" y="316523"/>
            <a:ext cx="5714994" cy="890588"/>
          </a:xfrm>
        </p:spPr>
        <p:txBody>
          <a:bodyPr/>
          <a:lstStyle/>
          <a:p>
            <a:r>
              <a:rPr lang="en-US" dirty="0"/>
              <a:t>Academic curriculum: modules</a:t>
            </a:r>
          </a:p>
        </p:txBody>
      </p:sp>
      <p:sp>
        <p:nvSpPr>
          <p:cNvPr id="4" name="Slide Number Placeholder 3">
            <a:extLst>
              <a:ext uri="{FF2B5EF4-FFF2-40B4-BE49-F238E27FC236}">
                <a16:creationId xmlns:a16="http://schemas.microsoft.com/office/drawing/2014/main" id="{52CCBD42-16C7-668F-4F34-37A31CD64EDA}"/>
              </a:ext>
            </a:extLst>
          </p:cNvPr>
          <p:cNvSpPr>
            <a:spLocks noGrp="1"/>
          </p:cNvSpPr>
          <p:nvPr>
            <p:ph type="sldNum" sz="quarter" idx="10"/>
          </p:nvPr>
        </p:nvSpPr>
        <p:spPr/>
        <p:txBody>
          <a:bodyPr/>
          <a:lstStyle/>
          <a:p>
            <a:fld id="{D7E85FC7-13DC-D24B-89C2-5E16CAE8A885}" type="slidenum">
              <a:rPr lang="en-US" smtClean="0"/>
              <a:pPr/>
              <a:t>4</a:t>
            </a:fld>
            <a:endParaRPr lang="en-US" dirty="0"/>
          </a:p>
        </p:txBody>
      </p:sp>
      <p:sp>
        <p:nvSpPr>
          <p:cNvPr id="3" name="Subtitle 2">
            <a:extLst>
              <a:ext uri="{FF2B5EF4-FFF2-40B4-BE49-F238E27FC236}">
                <a16:creationId xmlns:a16="http://schemas.microsoft.com/office/drawing/2014/main" id="{ECF6B0C1-A2CB-7865-465D-61D9550349D8}"/>
              </a:ext>
            </a:extLst>
          </p:cNvPr>
          <p:cNvSpPr txBox="1">
            <a:spLocks/>
          </p:cNvSpPr>
          <p:nvPr/>
        </p:nvSpPr>
        <p:spPr>
          <a:xfrm>
            <a:off x="356427" y="929058"/>
            <a:ext cx="11624309" cy="600165"/>
          </a:xfrm>
          <a:prstGeom prst="rect">
            <a:avLst/>
          </a:prstGeom>
        </p:spPr>
        <p:txBody>
          <a:bodyPr>
            <a:noAutofit/>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lvl="1" indent="0">
              <a:buNone/>
            </a:pPr>
            <a:r>
              <a:rPr lang="en-US" sz="2000" dirty="0"/>
              <a:t>Delivered through the study of four themes each level, building upon previous levels content over</a:t>
            </a:r>
          </a:p>
          <a:p>
            <a:pPr marL="269875" lvl="1" indent="0">
              <a:buNone/>
            </a:pPr>
            <a:r>
              <a:rPr lang="en-US" sz="2000" dirty="0"/>
              <a:t>three years and one term . One October intake per year.</a:t>
            </a:r>
          </a:p>
          <a:p>
            <a:pPr marL="269875" lvl="1" indent="0">
              <a:buNone/>
            </a:pPr>
            <a:endParaRPr lang="en-US" sz="2000" dirty="0"/>
          </a:p>
        </p:txBody>
      </p:sp>
      <p:sp>
        <p:nvSpPr>
          <p:cNvPr id="6" name="TextBox 5">
            <a:extLst>
              <a:ext uri="{FF2B5EF4-FFF2-40B4-BE49-F238E27FC236}">
                <a16:creationId xmlns:a16="http://schemas.microsoft.com/office/drawing/2014/main" id="{4CCD3674-EAB1-3A88-5A19-00728047DEC2}"/>
              </a:ext>
            </a:extLst>
          </p:cNvPr>
          <p:cNvSpPr txBox="1"/>
          <p:nvPr/>
        </p:nvSpPr>
        <p:spPr>
          <a:xfrm>
            <a:off x="556372" y="2055071"/>
            <a:ext cx="7121562" cy="3139321"/>
          </a:xfrm>
          <a:prstGeom prst="rect">
            <a:avLst/>
          </a:prstGeom>
          <a:noFill/>
        </p:spPr>
        <p:txBody>
          <a:bodyPr wrap="square" rtlCol="0">
            <a:spAutoFit/>
          </a:bodyPr>
          <a:lstStyle/>
          <a:p>
            <a:pPr marL="269875" lvl="1"/>
            <a:r>
              <a:rPr lang="en-GB" dirty="0"/>
              <a:t>Personal Development of Self and Others  </a:t>
            </a:r>
          </a:p>
          <a:p>
            <a:pPr marL="1300163" lvl="3" indent="-400050">
              <a:buFont typeface="+mj-lt"/>
              <a:buAutoNum type="romanUcPeriod"/>
            </a:pPr>
            <a:r>
              <a:rPr lang="en-GB" dirty="0">
                <a:highlight>
                  <a:srgbClr val="FFFF00"/>
                </a:highlight>
                <a:hlinkClick r:id="rId5"/>
              </a:rPr>
              <a:t>Understanding self and others</a:t>
            </a:r>
            <a:endParaRPr lang="en-GB" dirty="0">
              <a:highlight>
                <a:srgbClr val="FFFF00"/>
              </a:highlight>
            </a:endParaRPr>
          </a:p>
          <a:p>
            <a:pPr marL="1300163" lvl="3" indent="-400050">
              <a:buFont typeface="+mj-lt"/>
              <a:buAutoNum type="romanUcPeriod"/>
            </a:pPr>
            <a:r>
              <a:rPr lang="en-GB" dirty="0">
                <a:highlight>
                  <a:srgbClr val="00FFFF"/>
                </a:highlight>
                <a:hlinkClick r:id="rId6"/>
              </a:rPr>
              <a:t>Developing self and others</a:t>
            </a:r>
            <a:endParaRPr lang="en-GB" dirty="0">
              <a:highlight>
                <a:srgbClr val="00FFFF"/>
              </a:highlight>
            </a:endParaRPr>
          </a:p>
          <a:p>
            <a:pPr marL="1300163" lvl="3" indent="-400050">
              <a:buFont typeface="+mj-lt"/>
              <a:buAutoNum type="romanUcPeriod"/>
            </a:pPr>
            <a:r>
              <a:rPr lang="en-GB" dirty="0">
                <a:highlight>
                  <a:srgbClr val="00FF00"/>
                </a:highlight>
                <a:hlinkClick r:id="rId7"/>
              </a:rPr>
              <a:t>Leadership of self and others</a:t>
            </a:r>
            <a:endParaRPr lang="en-GB" dirty="0">
              <a:highlight>
                <a:srgbClr val="00FF00"/>
              </a:highlight>
            </a:endParaRPr>
          </a:p>
          <a:p>
            <a:pPr marL="442913" lvl="2" indent="0"/>
            <a:endParaRPr lang="en-GB" dirty="0"/>
          </a:p>
          <a:p>
            <a:pPr marL="269875" lvl="1"/>
            <a:r>
              <a:rPr lang="en-GB" dirty="0"/>
              <a:t>Professional Craft Skills  </a:t>
            </a:r>
          </a:p>
          <a:p>
            <a:pPr marL="1300163" lvl="3" indent="-400050">
              <a:buFont typeface="+mj-lt"/>
              <a:buAutoNum type="romanUcPeriod"/>
            </a:pPr>
            <a:r>
              <a:rPr lang="en-GB" dirty="0">
                <a:highlight>
                  <a:srgbClr val="FFFF00"/>
                </a:highlight>
                <a:hlinkClick r:id="rId8"/>
              </a:rPr>
              <a:t>Applied anatomy and pathophysiology</a:t>
            </a:r>
            <a:endParaRPr lang="en-GB" dirty="0">
              <a:highlight>
                <a:srgbClr val="FFFF00"/>
              </a:highlight>
            </a:endParaRPr>
          </a:p>
          <a:p>
            <a:pPr marL="1300163" lvl="3" indent="-400050">
              <a:buFont typeface="+mj-lt"/>
              <a:buAutoNum type="romanUcPeriod"/>
            </a:pPr>
            <a:r>
              <a:rPr lang="en-GB" dirty="0">
                <a:highlight>
                  <a:srgbClr val="FFFF00"/>
                </a:highlight>
                <a:hlinkClick r:id="rId9"/>
              </a:rPr>
              <a:t>Physiotherapy led assessment </a:t>
            </a:r>
            <a:endParaRPr lang="en-GB" dirty="0">
              <a:highlight>
                <a:srgbClr val="FFFF00"/>
              </a:highlight>
            </a:endParaRPr>
          </a:p>
          <a:p>
            <a:pPr marL="1300163" lvl="3" indent="-400050">
              <a:buFont typeface="+mj-lt"/>
              <a:buAutoNum type="romanUcPeriod"/>
            </a:pPr>
            <a:r>
              <a:rPr lang="en-GB" dirty="0">
                <a:highlight>
                  <a:srgbClr val="00FFFF"/>
                </a:highlight>
                <a:hlinkClick r:id="rId10"/>
              </a:rPr>
              <a:t>Physiotherapy led interventions</a:t>
            </a:r>
            <a:endParaRPr lang="en-GB" dirty="0">
              <a:highlight>
                <a:srgbClr val="00FFFF"/>
              </a:highlight>
            </a:endParaRPr>
          </a:p>
          <a:p>
            <a:pPr marL="1300163" lvl="3" indent="-400050">
              <a:buFont typeface="+mj-lt"/>
              <a:buAutoNum type="romanUcPeriod"/>
            </a:pPr>
            <a:r>
              <a:rPr lang="en-GB" dirty="0">
                <a:highlight>
                  <a:srgbClr val="00FFFF"/>
                </a:highlight>
                <a:hlinkClick r:id="rId11"/>
              </a:rPr>
              <a:t>Promoting health and activity</a:t>
            </a:r>
            <a:endParaRPr lang="en-GB" dirty="0">
              <a:highlight>
                <a:srgbClr val="00FFFF"/>
              </a:highlight>
            </a:endParaRPr>
          </a:p>
          <a:p>
            <a:endParaRPr lang="en-US" dirty="0"/>
          </a:p>
        </p:txBody>
      </p:sp>
      <p:sp>
        <p:nvSpPr>
          <p:cNvPr id="7" name="TextBox 6">
            <a:extLst>
              <a:ext uri="{FF2B5EF4-FFF2-40B4-BE49-F238E27FC236}">
                <a16:creationId xmlns:a16="http://schemas.microsoft.com/office/drawing/2014/main" id="{91496061-01E1-3334-FE07-A6600822E605}"/>
              </a:ext>
            </a:extLst>
          </p:cNvPr>
          <p:cNvSpPr txBox="1"/>
          <p:nvPr/>
        </p:nvSpPr>
        <p:spPr>
          <a:xfrm>
            <a:off x="6919237" y="2393624"/>
            <a:ext cx="7121562" cy="2462213"/>
          </a:xfrm>
          <a:prstGeom prst="rect">
            <a:avLst/>
          </a:prstGeom>
          <a:noFill/>
        </p:spPr>
        <p:txBody>
          <a:bodyPr wrap="square" rtlCol="0">
            <a:spAutoFit/>
          </a:bodyPr>
          <a:lstStyle/>
          <a:p>
            <a:pPr marL="269875" lvl="1"/>
            <a:r>
              <a:rPr lang="en-GB" dirty="0"/>
              <a:t>Propositional Skills  </a:t>
            </a:r>
          </a:p>
          <a:p>
            <a:pPr marL="842963" lvl="2" indent="-400050">
              <a:buFont typeface="+mj-lt"/>
              <a:buAutoNum type="romanUcPeriod"/>
            </a:pPr>
            <a:r>
              <a:rPr lang="en-GB" dirty="0">
                <a:highlight>
                  <a:srgbClr val="FFFF00"/>
                </a:highlight>
                <a:hlinkClick r:id="rId12"/>
              </a:rPr>
              <a:t>Practice  based decision making</a:t>
            </a:r>
            <a:endParaRPr lang="en-GB" dirty="0">
              <a:highlight>
                <a:srgbClr val="FFFF00"/>
              </a:highlight>
            </a:endParaRPr>
          </a:p>
          <a:p>
            <a:pPr marL="842963" lvl="2" indent="-400050">
              <a:buFont typeface="+mj-lt"/>
              <a:buAutoNum type="romanUcPeriod"/>
            </a:pPr>
            <a:r>
              <a:rPr lang="en-GB" dirty="0">
                <a:highlight>
                  <a:srgbClr val="00FFFF"/>
                </a:highlight>
                <a:hlinkClick r:id="rId13"/>
              </a:rPr>
              <a:t>Research methods</a:t>
            </a:r>
            <a:endParaRPr lang="en-GB" dirty="0">
              <a:highlight>
                <a:srgbClr val="00FFFF"/>
              </a:highlight>
            </a:endParaRPr>
          </a:p>
          <a:p>
            <a:pPr marL="842963" lvl="2" indent="-400050">
              <a:buFont typeface="+mj-lt"/>
              <a:buAutoNum type="romanUcPeriod"/>
            </a:pPr>
            <a:r>
              <a:rPr lang="en-GB" dirty="0">
                <a:highlight>
                  <a:srgbClr val="00FF00"/>
                </a:highlight>
                <a:hlinkClick r:id="rId14"/>
              </a:rPr>
              <a:t>Research project</a:t>
            </a:r>
            <a:endParaRPr lang="en-GB" dirty="0">
              <a:highlight>
                <a:srgbClr val="00FF00"/>
              </a:highlight>
            </a:endParaRPr>
          </a:p>
          <a:p>
            <a:pPr marL="442913" lvl="2" indent="0"/>
            <a:endParaRPr lang="en-GB" dirty="0"/>
          </a:p>
          <a:p>
            <a:pPr marL="269875" lvl="1"/>
            <a:r>
              <a:rPr lang="en-GB" dirty="0"/>
              <a:t>Preparation for Practice </a:t>
            </a:r>
          </a:p>
          <a:p>
            <a:pPr marL="842963" lvl="2" indent="-400050">
              <a:buFont typeface="+mj-lt"/>
              <a:buAutoNum type="romanUcPeriod"/>
            </a:pPr>
            <a:r>
              <a:rPr lang="en-GB" sz="1400" dirty="0">
                <a:highlight>
                  <a:srgbClr val="00FFFF"/>
                </a:highlight>
                <a:hlinkClick r:id="rId15"/>
              </a:rPr>
              <a:t>1</a:t>
            </a:r>
            <a:r>
              <a:rPr lang="en-GB" sz="1400" dirty="0"/>
              <a:t> </a:t>
            </a:r>
            <a:r>
              <a:rPr lang="en-GB" sz="1400" dirty="0">
                <a:highlight>
                  <a:srgbClr val="00FF00"/>
                </a:highlight>
              </a:rPr>
              <a:t>2 3 </a:t>
            </a:r>
            <a:r>
              <a:rPr lang="en-GB" sz="1400" dirty="0">
                <a:highlight>
                  <a:srgbClr val="FF0000"/>
                </a:highlight>
              </a:rPr>
              <a:t>4</a:t>
            </a:r>
            <a:r>
              <a:rPr lang="en-GB" sz="1400" dirty="0"/>
              <a:t>  placements</a:t>
            </a:r>
          </a:p>
          <a:p>
            <a:pPr marL="842963" lvl="2" indent="-400050">
              <a:buFont typeface="+mj-lt"/>
              <a:buAutoNum type="romanUcPeriod"/>
            </a:pPr>
            <a:r>
              <a:rPr lang="en-GB" sz="1400" dirty="0">
                <a:highlight>
                  <a:srgbClr val="FF0000"/>
                </a:highlight>
                <a:hlinkClick r:id="rId16"/>
              </a:rPr>
              <a:t>Preparation for practice</a:t>
            </a:r>
            <a:endParaRPr lang="en-US" sz="1400" dirty="0">
              <a:highlight>
                <a:srgbClr val="FF0000"/>
              </a:highlight>
            </a:endParaRPr>
          </a:p>
          <a:p>
            <a:endParaRPr lang="en-US" dirty="0"/>
          </a:p>
        </p:txBody>
      </p:sp>
      <p:sp>
        <p:nvSpPr>
          <p:cNvPr id="9" name="TextBox 8">
            <a:extLst>
              <a:ext uri="{FF2B5EF4-FFF2-40B4-BE49-F238E27FC236}">
                <a16:creationId xmlns:a16="http://schemas.microsoft.com/office/drawing/2014/main" id="{347FFD09-93F7-91BD-2885-CDE08E8EE521}"/>
              </a:ext>
            </a:extLst>
          </p:cNvPr>
          <p:cNvSpPr txBox="1"/>
          <p:nvPr/>
        </p:nvSpPr>
        <p:spPr>
          <a:xfrm>
            <a:off x="965200" y="5532945"/>
            <a:ext cx="10261600" cy="646331"/>
          </a:xfrm>
          <a:prstGeom prst="rect">
            <a:avLst/>
          </a:prstGeom>
          <a:noFill/>
        </p:spPr>
        <p:txBody>
          <a:bodyPr wrap="square" rtlCol="0">
            <a:spAutoFit/>
          </a:bodyPr>
          <a:lstStyle/>
          <a:p>
            <a:r>
              <a:rPr lang="en-US" b="1" dirty="0"/>
              <a:t>Workplace tasks </a:t>
            </a:r>
            <a:r>
              <a:rPr lang="en-US" dirty="0"/>
              <a:t>Support knowledge transition between differing contexts and raise awareness of  workplace practices from a qualified therapist perspective.  </a:t>
            </a:r>
          </a:p>
        </p:txBody>
      </p:sp>
      <p:pic>
        <p:nvPicPr>
          <p:cNvPr id="41" name="Audio 40">
            <a:extLst>
              <a:ext uri="{FF2B5EF4-FFF2-40B4-BE49-F238E27FC236}">
                <a16:creationId xmlns:a16="http://schemas.microsoft.com/office/drawing/2014/main" id="{AB285059-EABE-5965-BB60-9D39D9EAD11E}"/>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13322873"/>
      </p:ext>
    </p:extLst>
  </p:cSld>
  <p:clrMapOvr>
    <a:masterClrMapping/>
  </p:clrMapOvr>
  <mc:AlternateContent xmlns:mc="http://schemas.openxmlformats.org/markup-compatibility/2006">
    <mc:Choice xmlns:p14="http://schemas.microsoft.com/office/powerpoint/2010/main" Requires="p14">
      <p:transition spd="slow" p14:dur="2000" advTm="206834"/>
    </mc:Choice>
    <mc:Fallback>
      <p:transition spd="slow" advTm="206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E3E46-6EAE-E396-3D40-4385FC644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B1755-487A-2B74-4368-D7CE00DF9384}"/>
              </a:ext>
            </a:extLst>
          </p:cNvPr>
          <p:cNvSpPr>
            <a:spLocks noGrp="1"/>
          </p:cNvSpPr>
          <p:nvPr>
            <p:ph type="title"/>
          </p:nvPr>
        </p:nvSpPr>
        <p:spPr/>
        <p:txBody>
          <a:bodyPr/>
          <a:lstStyle/>
          <a:p>
            <a:r>
              <a:rPr lang="en-US" dirty="0"/>
              <a:t>Academic curriculum: placement requirements</a:t>
            </a:r>
          </a:p>
        </p:txBody>
      </p:sp>
      <p:sp>
        <p:nvSpPr>
          <p:cNvPr id="4" name="Slide Number Placeholder 3">
            <a:extLst>
              <a:ext uri="{FF2B5EF4-FFF2-40B4-BE49-F238E27FC236}">
                <a16:creationId xmlns:a16="http://schemas.microsoft.com/office/drawing/2014/main" id="{11319D67-0E89-8A81-2F92-41024E491159}"/>
              </a:ext>
            </a:extLst>
          </p:cNvPr>
          <p:cNvSpPr>
            <a:spLocks noGrp="1"/>
          </p:cNvSpPr>
          <p:nvPr>
            <p:ph type="sldNum" sz="quarter" idx="10"/>
          </p:nvPr>
        </p:nvSpPr>
        <p:spPr/>
        <p:txBody>
          <a:bodyPr/>
          <a:lstStyle/>
          <a:p>
            <a:fld id="{D7E85FC7-13DC-D24B-89C2-5E16CAE8A885}" type="slidenum">
              <a:rPr lang="en-US" smtClean="0"/>
              <a:pPr/>
              <a:t>5</a:t>
            </a:fld>
            <a:endParaRPr lang="en-US" dirty="0"/>
          </a:p>
        </p:txBody>
      </p:sp>
      <p:sp>
        <p:nvSpPr>
          <p:cNvPr id="5" name="Subtitle 2">
            <a:extLst>
              <a:ext uri="{FF2B5EF4-FFF2-40B4-BE49-F238E27FC236}">
                <a16:creationId xmlns:a16="http://schemas.microsoft.com/office/drawing/2014/main" id="{EF3E90F6-F561-C699-B4DA-5A9C5569ED94}"/>
              </a:ext>
            </a:extLst>
          </p:cNvPr>
          <p:cNvSpPr txBox="1">
            <a:spLocks/>
          </p:cNvSpPr>
          <p:nvPr/>
        </p:nvSpPr>
        <p:spPr>
          <a:xfrm>
            <a:off x="283845" y="1085696"/>
            <a:ext cx="11624309" cy="4114799"/>
          </a:xfrm>
          <a:prstGeom prst="rect">
            <a:avLst/>
          </a:prstGeom>
        </p:spPr>
        <p:txBody>
          <a:bodyPr>
            <a:noAutofit/>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8663" lvl="2" indent="-285750">
              <a:buFont typeface="Arial" panose="020B0604020202020204" pitchFamily="34" charset="0"/>
              <a:buChar char="•"/>
            </a:pPr>
            <a:r>
              <a:rPr lang="en-US" sz="2400" dirty="0"/>
              <a:t>Acute service delivery, community service delivery, clinic service delivery and leadership/project placement (First three outside of the employing team) </a:t>
            </a:r>
          </a:p>
          <a:p>
            <a:pPr marL="728663" lvl="2" indent="-285750">
              <a:buFont typeface="Arial" panose="020B0604020202020204" pitchFamily="34" charset="0"/>
              <a:buChar char="•"/>
            </a:pPr>
            <a:r>
              <a:rPr lang="en-US" sz="2400" dirty="0"/>
              <a:t>Flexible start and finish dates, none negotiable submission date. </a:t>
            </a:r>
          </a:p>
          <a:p>
            <a:pPr marL="728663" lvl="2" indent="-285750">
              <a:buFont typeface="Arial" panose="020B0604020202020204" pitchFamily="34" charset="0"/>
              <a:buChar char="•"/>
            </a:pPr>
            <a:r>
              <a:rPr lang="en-US" sz="2400" dirty="0"/>
              <a:t>Focus no hours completed as opposed to weeks. X2 placements @ 187.5 hours and x2 placements @ 225 hours. Total 825 hours</a:t>
            </a:r>
          </a:p>
          <a:p>
            <a:pPr marL="728663" lvl="2" indent="-285750">
              <a:buFont typeface="Arial" panose="020B0604020202020204" pitchFamily="34" charset="0"/>
              <a:buChar char="•"/>
            </a:pPr>
            <a:r>
              <a:rPr lang="en-US" sz="2400" dirty="0"/>
              <a:t>175 hours evidence and assessed in </a:t>
            </a:r>
            <a:r>
              <a:rPr lang="en-US" sz="2400" dirty="0" err="1"/>
              <a:t>ePAD</a:t>
            </a:r>
            <a:r>
              <a:rPr lang="en-US" sz="2400" dirty="0"/>
              <a:t> documentation.</a:t>
            </a:r>
          </a:p>
          <a:p>
            <a:pPr marL="728663" lvl="2" indent="-285750">
              <a:buFont typeface="Arial" panose="020B0604020202020204" pitchFamily="34" charset="0"/>
              <a:buChar char="•"/>
            </a:pPr>
            <a:r>
              <a:rPr lang="en-US" sz="2400" dirty="0"/>
              <a:t>Established administration and quality assurance process in place via </a:t>
            </a:r>
            <a:r>
              <a:rPr lang="en-US" sz="2400" dirty="0" err="1"/>
              <a:t>UoE</a:t>
            </a:r>
            <a:r>
              <a:rPr lang="en-US" sz="2400" dirty="0"/>
              <a:t> pre-existing processes. (All apprentices will need to complete </a:t>
            </a:r>
            <a:r>
              <a:rPr lang="en-US" sz="2400" dirty="0" err="1"/>
              <a:t>UoE</a:t>
            </a:r>
            <a:r>
              <a:rPr lang="en-US" sz="2400" dirty="0"/>
              <a:t> mandatory training and OH processes.)</a:t>
            </a:r>
          </a:p>
          <a:p>
            <a:pPr marL="728663" lvl="2" indent="-285750">
              <a:buFont typeface="Arial" panose="020B0604020202020204" pitchFamily="34" charset="0"/>
              <a:buChar char="•"/>
            </a:pPr>
            <a:r>
              <a:rPr lang="en-US" sz="2400" dirty="0"/>
              <a:t>Sourcing, allocation and ‘offer’ process via employer led regional hubs</a:t>
            </a:r>
          </a:p>
          <a:p>
            <a:pPr marL="269875" lvl="1" indent="0">
              <a:buNone/>
            </a:pPr>
            <a:endParaRPr lang="en-US" sz="2000" dirty="0"/>
          </a:p>
          <a:p>
            <a:pPr marL="269875" lvl="1" indent="0">
              <a:buNone/>
            </a:pPr>
            <a:endParaRPr lang="en-US" sz="2000" dirty="0"/>
          </a:p>
        </p:txBody>
      </p:sp>
      <p:pic>
        <p:nvPicPr>
          <p:cNvPr id="35" name="Audio 34">
            <a:extLst>
              <a:ext uri="{FF2B5EF4-FFF2-40B4-BE49-F238E27FC236}">
                <a16:creationId xmlns:a16="http://schemas.microsoft.com/office/drawing/2014/main" id="{F306EBC2-6531-3AA3-B53D-ADFC7A779A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31257196"/>
      </p:ext>
    </p:extLst>
  </p:cSld>
  <p:clrMapOvr>
    <a:masterClrMapping/>
  </p:clrMapOvr>
  <mc:AlternateContent xmlns:mc="http://schemas.openxmlformats.org/markup-compatibility/2006">
    <mc:Choice xmlns:p14="http://schemas.microsoft.com/office/powerpoint/2010/main" Requires="p14">
      <p:transition spd="slow" p14:dur="2000" advTm="109499"/>
    </mc:Choice>
    <mc:Fallback>
      <p:transition spd="slow" advTm="109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D7CC-E5DE-8239-CFD0-0B4D021E1CA2}"/>
            </a:ext>
          </a:extLst>
        </p:cNvPr>
        <p:cNvGrpSpPr/>
        <p:nvPr/>
      </p:nvGrpSpPr>
      <p:grpSpPr>
        <a:xfrm>
          <a:off x="0" y="0"/>
          <a:ext cx="0" cy="0"/>
          <a:chOff x="0" y="0"/>
          <a:chExt cx="0" cy="0"/>
        </a:xfrm>
      </p:grpSpPr>
      <p:pic>
        <p:nvPicPr>
          <p:cNvPr id="3" name="Picture 2" descr="A screenshot of a chart&#10;&#10;AI-generated content may be incorrect.">
            <a:extLst>
              <a:ext uri="{FF2B5EF4-FFF2-40B4-BE49-F238E27FC236}">
                <a16:creationId xmlns:a16="http://schemas.microsoft.com/office/drawing/2014/main" id="{E3E83716-9115-D5FB-9DDA-E269AAA904A1}"/>
              </a:ext>
            </a:extLst>
          </p:cNvPr>
          <p:cNvPicPr>
            <a:picLocks noChangeAspect="1"/>
          </p:cNvPicPr>
          <p:nvPr/>
        </p:nvPicPr>
        <p:blipFill>
          <a:blip r:embed="rId5"/>
          <a:stretch>
            <a:fillRect/>
          </a:stretch>
        </p:blipFill>
        <p:spPr>
          <a:xfrm>
            <a:off x="984738" y="537358"/>
            <a:ext cx="10952250" cy="5941596"/>
          </a:xfrm>
          <a:prstGeom prst="rect">
            <a:avLst/>
          </a:prstGeom>
          <a:noFill/>
        </p:spPr>
      </p:pic>
      <p:sp>
        <p:nvSpPr>
          <p:cNvPr id="2" name="Title 1">
            <a:extLst>
              <a:ext uri="{FF2B5EF4-FFF2-40B4-BE49-F238E27FC236}">
                <a16:creationId xmlns:a16="http://schemas.microsoft.com/office/drawing/2014/main" id="{655641E3-A492-F73A-02C2-E72E302B882D}"/>
              </a:ext>
            </a:extLst>
          </p:cNvPr>
          <p:cNvSpPr>
            <a:spLocks noGrp="1"/>
          </p:cNvSpPr>
          <p:nvPr>
            <p:ph type="title"/>
          </p:nvPr>
        </p:nvSpPr>
        <p:spPr>
          <a:xfrm>
            <a:off x="6221994" y="0"/>
            <a:ext cx="5714994" cy="890588"/>
          </a:xfrm>
        </p:spPr>
        <p:txBody>
          <a:bodyPr anchor="ctr">
            <a:normAutofit/>
          </a:bodyPr>
          <a:lstStyle/>
          <a:p>
            <a:r>
              <a:rPr lang="en-US" dirty="0"/>
              <a:t>OTJ hours</a:t>
            </a:r>
          </a:p>
        </p:txBody>
      </p:sp>
      <p:sp>
        <p:nvSpPr>
          <p:cNvPr id="4" name="Slide Number Placeholder 3">
            <a:extLst>
              <a:ext uri="{FF2B5EF4-FFF2-40B4-BE49-F238E27FC236}">
                <a16:creationId xmlns:a16="http://schemas.microsoft.com/office/drawing/2014/main" id="{AFD8478C-700A-FFE0-1F01-FF145D26E6FF}"/>
              </a:ext>
            </a:extLst>
          </p:cNvPr>
          <p:cNvSpPr>
            <a:spLocks noGrp="1"/>
          </p:cNvSpPr>
          <p:nvPr>
            <p:ph type="sldNum" sz="quarter" idx="24"/>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6</a:t>
            </a:fld>
            <a:endParaRPr lang="en-US" sz="1100"/>
          </a:p>
        </p:txBody>
      </p:sp>
      <p:pic>
        <p:nvPicPr>
          <p:cNvPr id="32" name="Audio 31">
            <a:extLst>
              <a:ext uri="{FF2B5EF4-FFF2-40B4-BE49-F238E27FC236}">
                <a16:creationId xmlns:a16="http://schemas.microsoft.com/office/drawing/2014/main" id="{6B994D90-AA4E-2CE6-1A02-215EDE2160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92612217"/>
      </p:ext>
    </p:extLst>
  </p:cSld>
  <p:clrMapOvr>
    <a:masterClrMapping/>
  </p:clrMapOvr>
  <mc:AlternateContent xmlns:mc="http://schemas.openxmlformats.org/markup-compatibility/2006">
    <mc:Choice xmlns:p14="http://schemas.microsoft.com/office/powerpoint/2010/main" Requires="p14">
      <p:transition spd="slow" p14:dur="2000" advTm="78592"/>
    </mc:Choice>
    <mc:Fallback>
      <p:transition spd="slow" advTm="78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114D-B9F1-8F54-4832-DA8866BC2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693B2-BC18-513C-84A4-EAF3E4791EEE}"/>
              </a:ext>
            </a:extLst>
          </p:cNvPr>
          <p:cNvSpPr>
            <a:spLocks noGrp="1"/>
          </p:cNvSpPr>
          <p:nvPr>
            <p:ph type="title"/>
          </p:nvPr>
        </p:nvSpPr>
        <p:spPr/>
        <p:txBody>
          <a:bodyPr/>
          <a:lstStyle/>
          <a:p>
            <a:r>
              <a:rPr lang="en-US" dirty="0"/>
              <a:t>Work place mentorship and support</a:t>
            </a:r>
          </a:p>
        </p:txBody>
      </p:sp>
      <p:sp>
        <p:nvSpPr>
          <p:cNvPr id="4" name="Slide Number Placeholder 3">
            <a:extLst>
              <a:ext uri="{FF2B5EF4-FFF2-40B4-BE49-F238E27FC236}">
                <a16:creationId xmlns:a16="http://schemas.microsoft.com/office/drawing/2014/main" id="{E31EA2CA-6F2A-5415-A754-24F11057FE27}"/>
              </a:ext>
            </a:extLst>
          </p:cNvPr>
          <p:cNvSpPr>
            <a:spLocks noGrp="1"/>
          </p:cNvSpPr>
          <p:nvPr>
            <p:ph type="sldNum" sz="quarter" idx="10"/>
          </p:nvPr>
        </p:nvSpPr>
        <p:spPr/>
        <p:txBody>
          <a:bodyPr/>
          <a:lstStyle/>
          <a:p>
            <a:fld id="{D7E85FC7-13DC-D24B-89C2-5E16CAE8A885}" type="slidenum">
              <a:rPr lang="en-US" smtClean="0"/>
              <a:pPr/>
              <a:t>7</a:t>
            </a:fld>
            <a:endParaRPr lang="en-US" dirty="0"/>
          </a:p>
        </p:txBody>
      </p:sp>
      <p:sp>
        <p:nvSpPr>
          <p:cNvPr id="5" name="Subtitle 2">
            <a:extLst>
              <a:ext uri="{FF2B5EF4-FFF2-40B4-BE49-F238E27FC236}">
                <a16:creationId xmlns:a16="http://schemas.microsoft.com/office/drawing/2014/main" id="{B54A083B-B7EE-33FD-5319-8D3F4CEBBEE6}"/>
              </a:ext>
            </a:extLst>
          </p:cNvPr>
          <p:cNvSpPr txBox="1">
            <a:spLocks/>
          </p:cNvSpPr>
          <p:nvPr/>
        </p:nvSpPr>
        <p:spPr>
          <a:xfrm>
            <a:off x="312679" y="641556"/>
            <a:ext cx="11624309" cy="5574888"/>
          </a:xfrm>
          <a:prstGeom prst="rect">
            <a:avLst/>
          </a:prstGeom>
        </p:spPr>
        <p:txBody>
          <a:bodyPr>
            <a:noAutofit/>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8663" lvl="2" indent="-285750">
              <a:buFont typeface="Arial" panose="020B0604020202020204" pitchFamily="34" charset="0"/>
              <a:buChar char="•"/>
            </a:pPr>
            <a:r>
              <a:rPr lang="en-US" sz="2000" dirty="0"/>
              <a:t>Each apprentice must have a named workplace mentor. HCPC registered physiotherapist. </a:t>
            </a:r>
            <a:r>
              <a:rPr lang="en-US" sz="2000" dirty="0">
                <a:hlinkClick r:id="rId5"/>
              </a:rPr>
              <a:t>Roles and Responsibilities guidance</a:t>
            </a:r>
            <a:r>
              <a:rPr lang="en-US" sz="2000" dirty="0"/>
              <a:t>.  Two hours professional supervision monthly + progress RV’s.</a:t>
            </a:r>
          </a:p>
          <a:p>
            <a:pPr marL="728663" lvl="2" indent="-285750">
              <a:buFont typeface="Arial" panose="020B0604020202020204" pitchFamily="34" charset="0"/>
              <a:buChar char="•"/>
            </a:pPr>
            <a:r>
              <a:rPr lang="en-US" sz="2000" dirty="0"/>
              <a:t>Progress reviews (quarterly), OTJ learning and time taken, supervision record and ‘skills scans’ recorded and jointly monitored in Apprentices </a:t>
            </a:r>
            <a:r>
              <a:rPr lang="en-US" sz="2000" dirty="0" err="1"/>
              <a:t>ePAD</a:t>
            </a:r>
            <a:r>
              <a:rPr lang="en-US" sz="2000" dirty="0"/>
              <a:t>. </a:t>
            </a:r>
          </a:p>
          <a:p>
            <a:pPr marL="728663" lvl="2" indent="-285750">
              <a:buFont typeface="Arial" panose="020B0604020202020204" pitchFamily="34" charset="0"/>
              <a:buChar char="•"/>
            </a:pPr>
            <a:r>
              <a:rPr lang="en-US" sz="2000" dirty="0"/>
              <a:t>Apprentices will build a portfolio of examples of how they are practicing KSB’s in their workplace in preparation for endpoint assessment.  Via CSP portfolio and we guide them on how to do this. </a:t>
            </a:r>
          </a:p>
          <a:p>
            <a:pPr marL="728663" lvl="2" indent="-285750">
              <a:buFont typeface="Arial" panose="020B0604020202020204" pitchFamily="34" charset="0"/>
              <a:buChar char="•"/>
            </a:pPr>
            <a:r>
              <a:rPr lang="en-US" sz="2000" dirty="0"/>
              <a:t>Support and onboarding for apprentices: academic personal tutor , learning needs support and assessment, online IT skills and return to academic setting introduction and optional guidance for ‘revision’ provided at time of ’offer’. Attendance at apprenticeship specific welcome week activities.</a:t>
            </a:r>
          </a:p>
          <a:p>
            <a:pPr marL="728663" lvl="2" indent="-285750">
              <a:buFont typeface="Arial" panose="020B0604020202020204" pitchFamily="34" charset="0"/>
              <a:buChar char="•"/>
            </a:pPr>
            <a:r>
              <a:rPr lang="en-US" sz="2000" dirty="0"/>
              <a:t>Support and onboarding for mentors and employers:  </a:t>
            </a:r>
            <a:r>
              <a:rPr lang="en-US" sz="2000" dirty="0">
                <a:hlinkClick r:id="rId6"/>
              </a:rPr>
              <a:t>University Apprenticeship Hub</a:t>
            </a:r>
            <a:r>
              <a:rPr lang="en-US" sz="2000" dirty="0"/>
              <a:t>. Mentor What’s App group. </a:t>
            </a:r>
            <a:r>
              <a:rPr lang="en-US" sz="2000" dirty="0">
                <a:hlinkClick r:id="rId7"/>
              </a:rPr>
              <a:t>Physio apprenticeship webpage</a:t>
            </a:r>
            <a:r>
              <a:rPr lang="en-US" sz="2000" dirty="0"/>
              <a:t>. Bi-annual mentor workshops.</a:t>
            </a:r>
          </a:p>
          <a:p>
            <a:pPr marL="728663" lvl="2" indent="-285750">
              <a:buFont typeface="Arial" panose="020B0604020202020204" pitchFamily="34" charset="0"/>
              <a:buChar char="•"/>
            </a:pPr>
            <a:r>
              <a:rPr lang="en-US" sz="2000" dirty="0"/>
              <a:t>Kerry Hardy: Practice educator based within the University physiotherapy team.</a:t>
            </a:r>
          </a:p>
          <a:p>
            <a:pPr marL="442913" lvl="2" indent="0">
              <a:buNone/>
            </a:pPr>
            <a:endParaRPr lang="en-US" sz="2000" dirty="0"/>
          </a:p>
          <a:p>
            <a:pPr marL="728663" lvl="2" indent="-285750">
              <a:buFont typeface="Arial" panose="020B0604020202020204" pitchFamily="34" charset="0"/>
              <a:buChar char="•"/>
            </a:pPr>
            <a:endParaRPr lang="en-US" sz="2000" dirty="0"/>
          </a:p>
          <a:p>
            <a:pPr marL="269875" lvl="1" indent="0">
              <a:buNone/>
            </a:pPr>
            <a:endParaRPr lang="en-US" sz="2000" dirty="0"/>
          </a:p>
          <a:p>
            <a:pPr marL="269875" lvl="1" indent="0">
              <a:buNone/>
            </a:pPr>
            <a:endParaRPr lang="en-US" sz="2000" dirty="0"/>
          </a:p>
        </p:txBody>
      </p:sp>
      <p:pic>
        <p:nvPicPr>
          <p:cNvPr id="28" name="Audio 27">
            <a:extLst>
              <a:ext uri="{FF2B5EF4-FFF2-40B4-BE49-F238E27FC236}">
                <a16:creationId xmlns:a16="http://schemas.microsoft.com/office/drawing/2014/main" id="{F7F64B05-3E16-D0AB-607C-362EDB1D2DC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64060168"/>
      </p:ext>
    </p:extLst>
  </p:cSld>
  <p:clrMapOvr>
    <a:masterClrMapping/>
  </p:clrMapOvr>
  <mc:AlternateContent xmlns:mc="http://schemas.openxmlformats.org/markup-compatibility/2006">
    <mc:Choice xmlns:p14="http://schemas.microsoft.com/office/powerpoint/2010/main" Requires="p14">
      <p:transition spd="slow" p14:dur="2000" advTm="142828"/>
    </mc:Choice>
    <mc:Fallback>
      <p:transition spd="slow" advTm="142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D8FB-AB03-8F33-60D9-8AA23E1D2DE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26A9E2-77EA-445B-FB95-0CDB0E267509}"/>
              </a:ext>
            </a:extLst>
          </p:cNvPr>
          <p:cNvSpPr>
            <a:spLocks noGrp="1"/>
          </p:cNvSpPr>
          <p:nvPr>
            <p:ph type="body" sz="quarter" idx="26"/>
          </p:nvPr>
        </p:nvSpPr>
        <p:spPr>
          <a:xfrm>
            <a:off x="1444623" y="1353275"/>
            <a:ext cx="10493375" cy="1116263"/>
          </a:xfrm>
        </p:spPr>
        <p:txBody>
          <a:bodyPr/>
          <a:lstStyle/>
          <a:p>
            <a:r>
              <a:rPr lang="en-US" dirty="0">
                <a:hlinkClick r:id="rId5"/>
              </a:rPr>
              <a:t>Entry requirements</a:t>
            </a:r>
            <a:endParaRPr lang="en-US" dirty="0"/>
          </a:p>
        </p:txBody>
      </p:sp>
      <p:sp>
        <p:nvSpPr>
          <p:cNvPr id="4" name="Text Placeholder 3">
            <a:extLst>
              <a:ext uri="{FF2B5EF4-FFF2-40B4-BE49-F238E27FC236}">
                <a16:creationId xmlns:a16="http://schemas.microsoft.com/office/drawing/2014/main" id="{81378C98-AFA0-413E-D193-1A3EA0C03792}"/>
              </a:ext>
            </a:extLst>
          </p:cNvPr>
          <p:cNvSpPr>
            <a:spLocks noGrp="1"/>
          </p:cNvSpPr>
          <p:nvPr>
            <p:ph type="body" sz="quarter" idx="27"/>
          </p:nvPr>
        </p:nvSpPr>
        <p:spPr>
          <a:xfrm>
            <a:off x="1444622" y="2312737"/>
            <a:ext cx="10747378" cy="1116263"/>
          </a:xfrm>
        </p:spPr>
        <p:txBody>
          <a:bodyPr/>
          <a:lstStyle/>
          <a:p>
            <a:r>
              <a:rPr lang="en-US" sz="2000" dirty="0" err="1"/>
              <a:t>Maths</a:t>
            </a:r>
            <a:r>
              <a:rPr lang="en-US" sz="2000" dirty="0"/>
              <a:t> and English L2 (GCSE/functional skills)</a:t>
            </a:r>
          </a:p>
          <a:p>
            <a:r>
              <a:rPr lang="en-US" sz="2000" dirty="0"/>
              <a:t>Substantial L3 qualification with a natural science focus e.g. A Levels/BTEC (115 UCAS points)</a:t>
            </a:r>
          </a:p>
        </p:txBody>
      </p:sp>
      <p:sp>
        <p:nvSpPr>
          <p:cNvPr id="6" name="Slide Number Placeholder 5">
            <a:extLst>
              <a:ext uri="{FF2B5EF4-FFF2-40B4-BE49-F238E27FC236}">
                <a16:creationId xmlns:a16="http://schemas.microsoft.com/office/drawing/2014/main" id="{C110D51E-DAF3-054A-72DB-1A1B72CE5002}"/>
              </a:ext>
            </a:extLst>
          </p:cNvPr>
          <p:cNvSpPr>
            <a:spLocks noGrp="1"/>
          </p:cNvSpPr>
          <p:nvPr>
            <p:ph type="sldNum" sz="quarter" idx="25"/>
          </p:nvPr>
        </p:nvSpPr>
        <p:spPr/>
        <p:txBody>
          <a:bodyPr/>
          <a:lstStyle/>
          <a:p>
            <a:fld id="{D7E85FC7-13DC-D24B-89C2-5E16CAE8A885}" type="slidenum">
              <a:rPr lang="en-US" smtClean="0"/>
              <a:pPr/>
              <a:t>8</a:t>
            </a:fld>
            <a:endParaRPr lang="en-US" dirty="0"/>
          </a:p>
        </p:txBody>
      </p:sp>
      <p:sp>
        <p:nvSpPr>
          <p:cNvPr id="7" name="TextBox 6">
            <a:extLst>
              <a:ext uri="{FF2B5EF4-FFF2-40B4-BE49-F238E27FC236}">
                <a16:creationId xmlns:a16="http://schemas.microsoft.com/office/drawing/2014/main" id="{7266DCBB-6203-871F-B5BA-6F155DF1CD5D}"/>
              </a:ext>
            </a:extLst>
          </p:cNvPr>
          <p:cNvSpPr txBox="1"/>
          <p:nvPr/>
        </p:nvSpPr>
        <p:spPr>
          <a:xfrm>
            <a:off x="1216382" y="4388462"/>
            <a:ext cx="10949856" cy="984885"/>
          </a:xfrm>
          <a:prstGeom prst="rect">
            <a:avLst/>
          </a:prstGeom>
          <a:noFill/>
        </p:spPr>
        <p:txBody>
          <a:bodyPr wrap="square" rtlCol="0">
            <a:spAutoFit/>
          </a:bodyPr>
          <a:lstStyle/>
          <a:p>
            <a:r>
              <a:rPr lang="en-US" sz="2000" dirty="0">
                <a:latin typeface="+mn-lt"/>
              </a:rPr>
              <a:t>Application process includes written application,  interview (via Zoom </a:t>
            </a:r>
            <a:r>
              <a:rPr lang="en-US" sz="2000" dirty="0"/>
              <a:t>with option of employer involvement</a:t>
            </a:r>
            <a:r>
              <a:rPr lang="en-US" sz="2000" dirty="0">
                <a:latin typeface="+mn-lt"/>
              </a:rPr>
              <a:t>) and case study portfolio presentation.</a:t>
            </a:r>
          </a:p>
          <a:p>
            <a:endParaRPr lang="en-US" dirty="0"/>
          </a:p>
        </p:txBody>
      </p:sp>
      <p:pic>
        <p:nvPicPr>
          <p:cNvPr id="12" name="Audio 11">
            <a:extLst>
              <a:ext uri="{FF2B5EF4-FFF2-40B4-BE49-F238E27FC236}">
                <a16:creationId xmlns:a16="http://schemas.microsoft.com/office/drawing/2014/main" id="{3C20D5A9-ACAB-05EB-8925-9EE3CBC5ED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30658130"/>
      </p:ext>
    </p:extLst>
  </p:cSld>
  <p:clrMapOvr>
    <a:masterClrMapping/>
  </p:clrMapOvr>
  <mc:AlternateContent xmlns:mc="http://schemas.openxmlformats.org/markup-compatibility/2006">
    <mc:Choice xmlns:p14="http://schemas.microsoft.com/office/powerpoint/2010/main" Requires="p14">
      <p:transition spd="slow" p14:dur="2000" advTm="43470"/>
    </mc:Choice>
    <mc:Fallback>
      <p:transition spd="slow" advTm="43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B0E6F-26A7-C217-8961-52A314DC3B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37D6B07-34DE-4E3C-B0AF-28F19153C54A}"/>
              </a:ext>
            </a:extLst>
          </p:cNvPr>
          <p:cNvSpPr>
            <a:spLocks noGrp="1"/>
          </p:cNvSpPr>
          <p:nvPr>
            <p:ph type="body" sz="quarter" idx="26"/>
          </p:nvPr>
        </p:nvSpPr>
        <p:spPr>
          <a:xfrm>
            <a:off x="1444622" y="1708440"/>
            <a:ext cx="10493375" cy="1116263"/>
          </a:xfrm>
        </p:spPr>
        <p:txBody>
          <a:bodyPr/>
          <a:lstStyle/>
          <a:p>
            <a:r>
              <a:rPr lang="en-US" dirty="0"/>
              <a:t>Considerations and next steps</a:t>
            </a:r>
          </a:p>
        </p:txBody>
      </p:sp>
      <p:sp>
        <p:nvSpPr>
          <p:cNvPr id="6" name="Slide Number Placeholder 5">
            <a:extLst>
              <a:ext uri="{FF2B5EF4-FFF2-40B4-BE49-F238E27FC236}">
                <a16:creationId xmlns:a16="http://schemas.microsoft.com/office/drawing/2014/main" id="{001AFE15-8D46-6F9B-F9A0-B6FC25B7AC2B}"/>
              </a:ext>
            </a:extLst>
          </p:cNvPr>
          <p:cNvSpPr>
            <a:spLocks noGrp="1"/>
          </p:cNvSpPr>
          <p:nvPr>
            <p:ph type="sldNum" sz="quarter" idx="25"/>
          </p:nvPr>
        </p:nvSpPr>
        <p:spPr/>
        <p:txBody>
          <a:bodyPr/>
          <a:lstStyle/>
          <a:p>
            <a:fld id="{D7E85FC7-13DC-D24B-89C2-5E16CAE8A885}" type="slidenum">
              <a:rPr lang="en-US" smtClean="0"/>
              <a:pPr/>
              <a:t>9</a:t>
            </a:fld>
            <a:endParaRPr lang="en-US" dirty="0"/>
          </a:p>
        </p:txBody>
      </p:sp>
      <p:sp>
        <p:nvSpPr>
          <p:cNvPr id="7" name="TextBox 6">
            <a:extLst>
              <a:ext uri="{FF2B5EF4-FFF2-40B4-BE49-F238E27FC236}">
                <a16:creationId xmlns:a16="http://schemas.microsoft.com/office/drawing/2014/main" id="{10C9926A-6559-1FC4-D877-163E6348A991}"/>
              </a:ext>
            </a:extLst>
          </p:cNvPr>
          <p:cNvSpPr txBox="1"/>
          <p:nvPr/>
        </p:nvSpPr>
        <p:spPr>
          <a:xfrm>
            <a:off x="1216381" y="4033298"/>
            <a:ext cx="10949856" cy="310854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Explore the hyperlinks on these slides</a:t>
            </a:r>
          </a:p>
          <a:p>
            <a:pPr marL="285750" indent="-285750">
              <a:buFont typeface="Arial" panose="020B0604020202020204" pitchFamily="34" charset="0"/>
              <a:buChar char="•"/>
            </a:pPr>
            <a:r>
              <a:rPr lang="en-US" sz="2000" dirty="0"/>
              <a:t>Familiarise yourself with the apprenticeship standard and consider how your service could structure and accommodate an apprentice’s developing scope of practice.</a:t>
            </a:r>
          </a:p>
          <a:p>
            <a:pPr marL="285750" indent="-285750">
              <a:buFont typeface="Arial" panose="020B0604020202020204" pitchFamily="34" charset="0"/>
              <a:buChar char="•"/>
            </a:pPr>
            <a:r>
              <a:rPr lang="en-US" sz="2000" dirty="0">
                <a:latin typeface="+mn-lt"/>
              </a:rPr>
              <a:t>Identify a workplace mentor </a:t>
            </a:r>
            <a:r>
              <a:rPr lang="en-US" sz="2000" dirty="0"/>
              <a:t>and consider how the additional responsibilities can be integrated into daily routines. And identify if mechanisms are in place to enable communication of your apprentices changing scope of practice with colleagues.</a:t>
            </a:r>
          </a:p>
          <a:p>
            <a:pPr marL="285750" indent="-285750">
              <a:buFont typeface="Arial" panose="020B0604020202020204" pitchFamily="34" charset="0"/>
              <a:buChar char="•"/>
            </a:pPr>
            <a:r>
              <a:rPr lang="en-US" sz="2000" dirty="0">
                <a:latin typeface="+mn-lt"/>
              </a:rPr>
              <a:t>Consider the impact </a:t>
            </a:r>
            <a:r>
              <a:rPr lang="en-US" sz="2000" dirty="0"/>
              <a:t>upon service delivery of </a:t>
            </a:r>
            <a:r>
              <a:rPr lang="en-US" sz="2000" dirty="0">
                <a:latin typeface="+mn-lt"/>
              </a:rPr>
              <a:t>apprentices are on block release, placements or annual leave and how this could be managed.</a:t>
            </a:r>
          </a:p>
          <a:p>
            <a:endParaRPr lang="en-US" sz="1800" dirty="0">
              <a:latin typeface="+mn-lt"/>
            </a:endParaRPr>
          </a:p>
          <a:p>
            <a:endParaRPr lang="en-US" dirty="0"/>
          </a:p>
        </p:txBody>
      </p:sp>
      <p:sp>
        <p:nvSpPr>
          <p:cNvPr id="5" name="TextBox 4">
            <a:extLst>
              <a:ext uri="{FF2B5EF4-FFF2-40B4-BE49-F238E27FC236}">
                <a16:creationId xmlns:a16="http://schemas.microsoft.com/office/drawing/2014/main" id="{05B9BD14-02A7-2971-A207-1F912BBA8729}"/>
              </a:ext>
            </a:extLst>
          </p:cNvPr>
          <p:cNvSpPr txBox="1"/>
          <p:nvPr/>
        </p:nvSpPr>
        <p:spPr>
          <a:xfrm>
            <a:off x="1854100" y="2782669"/>
            <a:ext cx="8893278" cy="646331"/>
          </a:xfrm>
          <a:prstGeom prst="rect">
            <a:avLst/>
          </a:prstGeom>
          <a:noFill/>
        </p:spPr>
        <p:txBody>
          <a:bodyPr wrap="square" rtlCol="0">
            <a:spAutoFit/>
          </a:bodyPr>
          <a:lstStyle/>
          <a:p>
            <a:r>
              <a:rPr lang="en-US" dirty="0"/>
              <a:t>Contact </a:t>
            </a:r>
            <a:r>
              <a:rPr lang="en-US" dirty="0">
                <a:hlinkClick r:id="rId5"/>
              </a:rPr>
              <a:t>Jethera@essex.ac.uk</a:t>
            </a:r>
            <a:r>
              <a:rPr lang="en-US" dirty="0"/>
              <a:t> or </a:t>
            </a:r>
            <a:r>
              <a:rPr lang="en-US" dirty="0">
                <a:hlinkClick r:id="rId6"/>
              </a:rPr>
              <a:t>apprenticships@essex.ac.uk</a:t>
            </a:r>
            <a:r>
              <a:rPr lang="en-US" dirty="0"/>
              <a:t> for further information </a:t>
            </a:r>
          </a:p>
          <a:p>
            <a:endParaRPr lang="en-US" dirty="0"/>
          </a:p>
        </p:txBody>
      </p:sp>
      <p:pic>
        <p:nvPicPr>
          <p:cNvPr id="18" name="Audio 17">
            <a:extLst>
              <a:ext uri="{FF2B5EF4-FFF2-40B4-BE49-F238E27FC236}">
                <a16:creationId xmlns:a16="http://schemas.microsoft.com/office/drawing/2014/main" id="{82347657-F289-66CA-A26D-4A60076EF3F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25486188"/>
      </p:ext>
    </p:extLst>
  </p:cSld>
  <p:clrMapOvr>
    <a:masterClrMapping/>
  </p:clrMapOvr>
  <mc:AlternateContent xmlns:mc="http://schemas.openxmlformats.org/markup-compatibility/2006">
    <mc:Choice xmlns:p14="http://schemas.microsoft.com/office/powerpoint/2010/main" Requires="p14">
      <p:transition spd="slow" p14:dur="2000" advTm="22540"/>
    </mc:Choice>
    <mc:Fallback>
      <p:transition spd="slow" advTm="22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Title/Divider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0C121402-B6D9-9744-973B-81A6B776DF11}"/>
    </a:ext>
  </a:extLst>
</a:theme>
</file>

<file path=ppt/theme/theme2.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24E1FE93-DBF4-6E41-BD12-7199829D8CB3}"/>
    </a:ext>
  </a:extLst>
</a:theme>
</file>

<file path=ppt/theme/theme3.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E1A0A4E8-9C8B-244F-A8BB-F43D8A27A71A}"/>
    </a:ext>
  </a:extLst>
</a:theme>
</file>

<file path=ppt/theme/theme4.xml><?xml version="1.0" encoding="utf-8"?>
<a:theme xmlns:a="http://schemas.openxmlformats.org/drawingml/2006/main" name="End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BBE50698-18A2-4941-A9C0-C386D61FA33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7D91BB-6FD8-4800-B5D5-2773EA19D436}">
  <ds:schemaRef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864fa2f1-e7a3-49ef-aac9-27da4f2d2640"/>
  </ds:schemaRefs>
</ds:datastoreItem>
</file>

<file path=customXml/itemProps2.xml><?xml version="1.0" encoding="utf-8"?>
<ds:datastoreItem xmlns:ds="http://schemas.openxmlformats.org/officeDocument/2006/customXml" ds:itemID="{8E849799-830B-4E55-9666-63F48AF16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fa2f1-e7a3-49ef-aac9-27da4f2d2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74A378-A40D-4D10-9A36-F1DBB1C7D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Divider Slides</Template>
  <TotalTime>1828</TotalTime>
  <Words>852</Words>
  <Application>Microsoft Macintosh PowerPoint</Application>
  <PresentationFormat>Widescreen</PresentationFormat>
  <Paragraphs>94</Paragraphs>
  <Slides>9</Slides>
  <Notes>8</Notes>
  <HiddenSlides>0</HiddenSlides>
  <MMClips>9</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System Font Regular</vt:lpstr>
      <vt:lpstr>Wingdings</vt:lpstr>
      <vt:lpstr>Title/Divider Slides</vt:lpstr>
      <vt:lpstr>Text/Media Slides</vt:lpstr>
      <vt:lpstr>Media Slides</vt:lpstr>
      <vt:lpstr>End Slides</vt:lpstr>
      <vt:lpstr>Physiotherapy BSc (hons) Degree Apprenticeship</vt:lpstr>
      <vt:lpstr>PowerPoint Presentation</vt:lpstr>
      <vt:lpstr>Academic curriculum: Ethos and vision</vt:lpstr>
      <vt:lpstr>Academic curriculum: modules</vt:lpstr>
      <vt:lpstr>Academic curriculum: placement requirements</vt:lpstr>
      <vt:lpstr>OTJ hours</vt:lpstr>
      <vt:lpstr>Work place mentorship and support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Etherton, Joanne</dc:creator>
  <cp:lastModifiedBy>Etherton, Joanne</cp:lastModifiedBy>
  <cp:revision>14</cp:revision>
  <dcterms:created xsi:type="dcterms:W3CDTF">2025-02-23T15:27:37Z</dcterms:created>
  <dcterms:modified xsi:type="dcterms:W3CDTF">2025-02-24T21:55:52Z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