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257" r:id="rId2"/>
    <p:sldId id="267" r:id="rId3"/>
    <p:sldId id="268" r:id="rId4"/>
    <p:sldId id="269" r:id="rId5"/>
    <p:sldId id="273" r:id="rId6"/>
    <p:sldId id="272" r:id="rId7"/>
    <p:sldId id="270" r:id="rId8"/>
  </p:sldIdLst>
  <p:sldSz cx="9144000" cy="6858000" type="screen4x3"/>
  <p:notesSz cx="6985000" cy="9271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A0061"/>
    <a:srgbClr val="A9006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786" autoAdjust="0"/>
  </p:normalViewPr>
  <p:slideViewPr>
    <p:cSldViewPr>
      <p:cViewPr>
        <p:scale>
          <a:sx n="100" d="100"/>
          <a:sy n="100" d="100"/>
        </p:scale>
        <p:origin x="-57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9" d="100"/>
          <a:sy n="79" d="100"/>
        </p:scale>
        <p:origin x="-2016" y="-90"/>
      </p:cViewPr>
      <p:guideLst>
        <p:guide orient="horz" pos="2920"/>
        <p:guide pos="220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/>
          <a:lstStyle>
            <a:lvl1pPr algn="r">
              <a:defRPr sz="1200"/>
            </a:lvl1pPr>
          </a:lstStyle>
          <a:p>
            <a:pPr>
              <a:defRPr/>
            </a:pPr>
            <a:fld id="{1B38DA4A-365E-441B-8731-156EC1DF52B7}" type="datetimeFigureOut">
              <a:rPr lang="en-US"/>
              <a:pPr>
                <a:defRPr/>
              </a:pPr>
              <a:t>7/11/2013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lIns="92885" tIns="46442" rIns="92885" bIns="46442" rtlCol="0" anchor="b"/>
          <a:lstStyle>
            <a:lvl1pPr algn="r">
              <a:defRPr sz="1200"/>
            </a:lvl1pPr>
          </a:lstStyle>
          <a:p>
            <a:pPr>
              <a:defRPr/>
            </a:pPr>
            <a:fld id="{C6257DF0-203D-4B7B-BAC9-3EF90F99917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164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6050" y="0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A6EDBF-7C52-4A73-9A75-5B9E14CD0B4F}" type="datetimeFigureOut">
              <a:rPr lang="en-GB" smtClean="0"/>
              <a:pPr/>
              <a:t>11/07/2013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475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500" y="4403725"/>
            <a:ext cx="5588000" cy="4171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6050" y="8805863"/>
            <a:ext cx="3027363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1B9A67-C699-4604-BC5C-6E8702345EF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6162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1B9A67-C699-4604-BC5C-6E8702345EF9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402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r divider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-27384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8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111125" y="1627188"/>
            <a:ext cx="5956300" cy="2451100"/>
          </a:xfrm>
          <a:solidFill>
            <a:schemeClr val="accent1"/>
          </a:solidFill>
          <a:ln w="69850">
            <a:solidFill>
              <a:srgbClr val="FFFFFF"/>
            </a:solidFill>
          </a:ln>
        </p:spPr>
        <p:txBody>
          <a:bodyPr rIns="274320" bIns="137160"/>
          <a:lstStyle>
            <a:lvl1pPr>
              <a:defRPr sz="5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0"/>
          </p:nvPr>
        </p:nvSpPr>
        <p:spPr>
          <a:xfrm>
            <a:off x="111125" y="4088253"/>
            <a:ext cx="5952744" cy="646331"/>
          </a:xfrm>
          <a:noFill/>
          <a:ln w="69850">
            <a:noFill/>
            <a:miter lim="800000"/>
            <a:headEnd/>
            <a:tailEnd/>
          </a:ln>
        </p:spPr>
        <p:txBody>
          <a:bodyPr tIns="137160" rIns="274320" bIns="137160">
            <a:spAutoFit/>
          </a:bodyPr>
          <a:lstStyle>
            <a:lvl1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2pPr>
            <a:lvl3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3pPr>
            <a:lvl4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US" sz="240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4pPr>
            <a:lvl5pPr algn="l" rtl="0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defRPr lang="en-GB" sz="2400" dirty="0" smtClean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overrideClrMapping bg1="dk2" tx1="lt1" bg2="dk1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Large text or full page graph/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 noChangeAspect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mall text or full pag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defRPr sz="2600"/>
            </a:lvl1pPr>
            <a:lvl2pPr marL="1588" indent="-1588">
              <a:buNone/>
              <a:defRPr sz="2600"/>
            </a:lvl2pPr>
            <a:lvl3pPr marL="228600" indent="-225425">
              <a:defRPr lang="en-US" sz="2600" dirty="0" smtClean="0">
                <a:solidFill>
                  <a:schemeClr val="tx1"/>
                </a:solidFill>
                <a:latin typeface="+mn-lt"/>
              </a:defRPr>
            </a:lvl3pPr>
            <a:lvl4pPr marL="457200" indent="-228600">
              <a:buFont typeface="Arial" pitchFamily="34" charset="0"/>
              <a:buChar char="–"/>
              <a:defRPr lang="en-US" sz="2600" dirty="0" smtClean="0">
                <a:solidFill>
                  <a:schemeClr val="tx1"/>
                </a:solidFill>
                <a:latin typeface="+mn-lt"/>
              </a:defRPr>
            </a:lvl4pPr>
            <a:lvl5pPr marL="682625" indent="-3175" defTabSz="749300">
              <a:buFont typeface="Arial" pitchFamily="34" charset="0"/>
              <a:buNone/>
              <a:defRPr lang="en-US" sz="2000" dirty="0" smtClean="0">
                <a:solidFill>
                  <a:schemeClr val="tx1"/>
                </a:solidFill>
                <a:latin typeface="+mn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plus image o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050" y="869950"/>
            <a:ext cx="8851900" cy="64633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5591175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6106668" y="1663700"/>
            <a:ext cx="2870200" cy="5041900"/>
          </a:xfrm>
        </p:spPr>
        <p:txBody>
          <a:bodyPr/>
          <a:lstStyle>
            <a:lvl1pPr>
              <a:defRPr sz="2600"/>
            </a:lvl1pPr>
            <a:lvl2pPr>
              <a:defRPr sz="2600"/>
            </a:lvl2pPr>
            <a:lvl3pPr>
              <a:defRPr sz="2600"/>
            </a:lvl3pPr>
            <a:lvl4pPr>
              <a:defRPr sz="2600"/>
            </a:lvl4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2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-15875" y="-17463"/>
            <a:ext cx="9175750" cy="6894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3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46050" y="869950"/>
            <a:ext cx="8851900" cy="646331"/>
          </a:xfrm>
          <a:prstGeom prst="rect">
            <a:avLst/>
          </a:prstGeom>
          <a:solidFill>
            <a:schemeClr val="accent3"/>
          </a:solidFill>
          <a:ln w="9525">
            <a:noFill/>
            <a:miter lim="800000"/>
            <a:headEnd/>
            <a:tailEnd/>
          </a:ln>
        </p:spPr>
        <p:txBody>
          <a:bodyPr vert="horz" wrap="square" lIns="274320" tIns="137160" rIns="22860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GB" dirty="0" smtClean="0"/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49225" y="1663700"/>
            <a:ext cx="8839200" cy="504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274320" tIns="9144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Top 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698" r:id="rId2"/>
    <p:sldLayoutId id="2147483701" r:id="rId3"/>
    <p:sldLayoutId id="2147483704" r:id="rId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Arial" charset="0"/>
        </a:defRPr>
      </a:lvl9pPr>
    </p:titleStyle>
    <p:bodyStyle>
      <a:lvl1pPr algn="l" defTabSz="877888" rtl="0" eaLnBrk="1" fontAlgn="base" hangingPunct="1">
        <a:lnSpc>
          <a:spcPct val="80000"/>
        </a:lnSpc>
        <a:spcBef>
          <a:spcPct val="0"/>
        </a:spcBef>
        <a:spcAft>
          <a:spcPct val="0"/>
        </a:spcAft>
        <a:buFont typeface="Wingdings" pitchFamily="2" charset="2"/>
        <a:defRPr sz="4000">
          <a:solidFill>
            <a:schemeClr val="tx1"/>
          </a:solidFill>
          <a:latin typeface="+mn-lt"/>
          <a:ea typeface="+mn-ea"/>
          <a:cs typeface="+mn-cs"/>
        </a:defRPr>
      </a:lvl1pPr>
      <a:lvl2pPr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defRPr sz="3000">
          <a:solidFill>
            <a:schemeClr val="tx1"/>
          </a:solidFill>
          <a:latin typeface="+mn-lt"/>
        </a:defRPr>
      </a:lvl2pPr>
      <a:lvl3pPr marL="292100" indent="-288925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3pPr>
      <a:lvl4pPr marL="571500" indent="-292100" algn="l" defTabSz="877888" rtl="0" eaLnBrk="1" fontAlgn="base" hangingPunct="1">
        <a:spcBef>
          <a:spcPct val="0"/>
        </a:spcBef>
        <a:spcAft>
          <a:spcPct val="0"/>
        </a:spcAft>
        <a:buClr>
          <a:schemeClr val="accent3"/>
        </a:buClr>
        <a:buSzPct val="80000"/>
        <a:buFont typeface="Arial" charset="0"/>
        <a:buChar char="–"/>
        <a:defRPr sz="3000">
          <a:solidFill>
            <a:schemeClr val="tx1"/>
          </a:solidFill>
          <a:latin typeface="+mn-lt"/>
        </a:defRPr>
      </a:lvl4pPr>
      <a:lvl5pPr marL="863600" indent="-14288" algn="l" defTabSz="1082675" rtl="0" eaLnBrk="1" fontAlgn="base" hangingPunct="1">
        <a:spcBef>
          <a:spcPct val="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</a:defRPr>
      </a:lvl5pPr>
      <a:lvl6pPr marL="11366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6pPr>
      <a:lvl7pPr marL="15938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7pPr>
      <a:lvl8pPr marL="20510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8pPr>
      <a:lvl9pPr marL="2508250" indent="-215900" algn="l" defTabSz="877888" rtl="0" eaLnBrk="1" fontAlgn="base" hangingPunct="1">
        <a:spcBef>
          <a:spcPct val="0"/>
        </a:spcBef>
        <a:spcAft>
          <a:spcPct val="0"/>
        </a:spcAft>
        <a:buFont typeface="Wingdings" pitchFamily="2" charset="2"/>
        <a:buChar char="§"/>
        <a:defRPr sz="3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71" y="876747"/>
            <a:ext cx="8856984" cy="583264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1124" y="1627188"/>
            <a:ext cx="8133284" cy="1815882"/>
          </a:xfrm>
          <a:solidFill>
            <a:schemeClr val="accent3"/>
          </a:solidFill>
        </p:spPr>
        <p:txBody>
          <a:bodyPr/>
          <a:lstStyle/>
          <a:p>
            <a:r>
              <a:rPr lang="en-GB" dirty="0" smtClean="0"/>
              <a:t>Numeracy for Nursing – IV Infusion Rates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Infusion Rate Calculations – </a:t>
            </a:r>
            <a:r>
              <a:rPr lang="en-GB" smtClean="0"/>
              <a:t>Learning 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71675"/>
            <a:ext cx="5502895" cy="5005660"/>
          </a:xfrm>
        </p:spPr>
        <p:txBody>
          <a:bodyPr/>
          <a:lstStyle/>
          <a:p>
            <a:pPr marL="292100" lvl="2" indent="-288925"/>
            <a:r>
              <a:rPr lang="en-GB" dirty="0"/>
              <a:t>Identify the three elements that make up an infusion rate calculation</a:t>
            </a:r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/>
              <a:t>Understand how everyday problem solving strategies can be expressed as formulae</a:t>
            </a:r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/>
              <a:t>Choose the appropriate formula when solving an infusion rate </a:t>
            </a:r>
            <a:r>
              <a:rPr lang="en-GB" dirty="0" smtClean="0"/>
              <a:t>problem</a:t>
            </a:r>
            <a:endParaRPr lang="en-GB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628800"/>
            <a:ext cx="316835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7938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4494783" cy="50419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GB" b="1" dirty="0" smtClean="0"/>
              <a:t>Volume</a:t>
            </a:r>
            <a:r>
              <a:rPr lang="en-GB" dirty="0" smtClean="0"/>
              <a:t> – how much fluid (ml)</a:t>
            </a:r>
          </a:p>
          <a:p>
            <a:pPr marL="514350" indent="-514350">
              <a:buAutoNum type="arabicPeriod"/>
            </a:pPr>
            <a:endParaRPr lang="en-GB" b="1" dirty="0" smtClean="0"/>
          </a:p>
          <a:p>
            <a:pPr marL="514350" indent="-514350">
              <a:buAutoNum type="arabicPeriod"/>
            </a:pPr>
            <a:endParaRPr lang="en-GB" b="1" dirty="0" smtClean="0"/>
          </a:p>
          <a:p>
            <a:pPr marL="514350" indent="-514350">
              <a:buAutoNum type="arabicPeriod"/>
            </a:pPr>
            <a:r>
              <a:rPr lang="en-GB" b="1" dirty="0" smtClean="0"/>
              <a:t>Rate – </a:t>
            </a:r>
            <a:r>
              <a:rPr lang="en-GB" dirty="0" smtClean="0"/>
              <a:t>how quickly the infusion is given (ml/</a:t>
            </a:r>
            <a:r>
              <a:rPr lang="en-GB" dirty="0" err="1" smtClean="0"/>
              <a:t>hr</a:t>
            </a:r>
            <a:r>
              <a:rPr lang="en-GB" dirty="0" smtClean="0"/>
              <a:t>, drops/min)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Font typeface="Wingdings" pitchFamily="2" charset="2"/>
              <a:buAutoNum type="arabicPeriod"/>
            </a:pPr>
            <a:r>
              <a:rPr lang="en-GB" b="1" dirty="0"/>
              <a:t>Time</a:t>
            </a:r>
            <a:r>
              <a:rPr lang="en-GB" dirty="0"/>
              <a:t> – how long does it take (</a:t>
            </a:r>
            <a:r>
              <a:rPr lang="en-GB" dirty="0" err="1"/>
              <a:t>hrs</a:t>
            </a:r>
            <a:r>
              <a:rPr lang="en-GB" dirty="0"/>
              <a:t>, </a:t>
            </a:r>
            <a:r>
              <a:rPr lang="en-GB" dirty="0" err="1"/>
              <a:t>mins</a:t>
            </a:r>
            <a:r>
              <a:rPr lang="en-GB" dirty="0"/>
              <a:t>)</a:t>
            </a:r>
            <a:endParaRPr lang="en-GB" b="1" dirty="0"/>
          </a:p>
          <a:p>
            <a:pPr marL="514350" indent="-514350">
              <a:buAutoNum type="arabicPeriod"/>
            </a:pPr>
            <a:endParaRPr lang="en-GB" b="1" dirty="0"/>
          </a:p>
        </p:txBody>
      </p:sp>
      <p:pic>
        <p:nvPicPr>
          <p:cNvPr id="8194" name="Picture 2" descr="http://2.bp.blogspot.com/-aAoWceWq7Ms/TXgisgj5i1I/AAAAAAAACJY/eYNCzaZW46M/s1600/IV%2Bb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1614315"/>
            <a:ext cx="1656184" cy="249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7" name="Picture 5" descr="Get the Facts on Acquiring Smarter Pump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62" y="4584964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7" descr="http://www.medicaltags.co.uk/nurses-lorus-fob-watch-rg251cx-9-larg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6" y="4221087"/>
            <a:ext cx="1603660" cy="22982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8027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GB" dirty="0" smtClean="0"/>
              <a:t>Volume = Time x Rate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Rate = Volume ÷ Time</a:t>
            </a:r>
          </a:p>
          <a:p>
            <a:pPr marL="514350" indent="-514350">
              <a:buAutoNum type="arabicPeriod"/>
            </a:pPr>
            <a:endParaRPr lang="en-GB" dirty="0" smtClean="0"/>
          </a:p>
          <a:p>
            <a:pPr marL="514350" indent="-514350">
              <a:buAutoNum type="arabicPeriod"/>
            </a:pPr>
            <a:r>
              <a:rPr lang="en-GB" dirty="0" smtClean="0"/>
              <a:t>Time = Volume ÷ Rate</a:t>
            </a:r>
            <a:endParaRPr lang="en-GB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1534" y="2755007"/>
            <a:ext cx="4571514" cy="3816424"/>
          </a:xfrm>
          <a:prstGeom prst="rect">
            <a:avLst/>
          </a:prstGeom>
        </p:spPr>
      </p:pic>
      <p:sp>
        <p:nvSpPr>
          <p:cNvPr id="14" name="Cloud Callout 13"/>
          <p:cNvSpPr/>
          <p:nvPr/>
        </p:nvSpPr>
        <p:spPr>
          <a:xfrm>
            <a:off x="683568" y="3933056"/>
            <a:ext cx="2743200" cy="1981200"/>
          </a:xfrm>
          <a:prstGeom prst="cloudCallout">
            <a:avLst/>
          </a:prstGeom>
          <a:solidFill>
            <a:schemeClr val="accent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</a:rPr>
              <a:t>V</a:t>
            </a:r>
            <a:r>
              <a:rPr lang="en-GB" sz="2800" dirty="0" smtClean="0"/>
              <a:t>ery</a:t>
            </a:r>
          </a:p>
          <a:p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</a:rPr>
              <a:t>R</a:t>
            </a:r>
            <a:r>
              <a:rPr lang="en-GB" sz="2800" dirty="0" smtClean="0"/>
              <a:t>arely</a:t>
            </a:r>
          </a:p>
          <a:p>
            <a:r>
              <a:rPr lang="en-GB" sz="2800" dirty="0" smtClean="0">
                <a:solidFill>
                  <a:schemeClr val="tx1">
                    <a:lumMod val="75000"/>
                  </a:schemeClr>
                </a:solidFill>
              </a:rPr>
              <a:t>T</a:t>
            </a:r>
            <a:r>
              <a:rPr lang="en-GB" sz="2800" dirty="0" smtClean="0"/>
              <a:t>roubled!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645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4134743" cy="4429596"/>
          </a:xfrm>
        </p:spPr>
        <p:txBody>
          <a:bodyPr/>
          <a:lstStyle/>
          <a:p>
            <a:pPr marL="292100" lvl="2" indent="-288925"/>
            <a:r>
              <a:rPr lang="en-GB" dirty="0" smtClean="0"/>
              <a:t>A fluid regime asks for 240 ml of Hartmann’s to be delivered over 4 hrs.</a:t>
            </a:r>
            <a:endParaRPr lang="en-GB" dirty="0"/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 smtClean="0"/>
              <a:t>At how many ml/</a:t>
            </a:r>
            <a:r>
              <a:rPr lang="en-GB" dirty="0" err="1" smtClean="0"/>
              <a:t>hr</a:t>
            </a:r>
            <a:r>
              <a:rPr lang="en-GB" dirty="0" smtClean="0"/>
              <a:t> does the pump need to be set?</a:t>
            </a:r>
            <a:endParaRPr lang="en-GB" dirty="0"/>
          </a:p>
          <a:p>
            <a:pPr marL="3175" lvl="2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1628800"/>
            <a:ext cx="3838583" cy="3204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4413" y="5229200"/>
            <a:ext cx="64087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600" dirty="0" smtClean="0">
                <a:latin typeface="+mn-lt"/>
              </a:rPr>
              <a:t>Rate = Volume ÷ Time</a:t>
            </a:r>
          </a:p>
          <a:p>
            <a:pPr algn="r"/>
            <a:r>
              <a:rPr lang="en-GB" sz="2600" dirty="0" smtClean="0">
                <a:latin typeface="+mn-lt"/>
              </a:rPr>
              <a:t>= 240ml </a:t>
            </a:r>
            <a:r>
              <a:rPr lang="en-GB" sz="2600" dirty="0" smtClean="0"/>
              <a:t>÷ 4hrs</a:t>
            </a:r>
            <a:r>
              <a:rPr lang="en-GB" sz="2600" dirty="0" smtClean="0">
                <a:latin typeface="+mn-lt"/>
              </a:rPr>
              <a:t>      </a:t>
            </a:r>
            <a:endParaRPr lang="en-GB" sz="2600" dirty="0">
              <a:latin typeface="+mn-lt"/>
            </a:endParaRPr>
          </a:p>
          <a:p>
            <a:pPr algn="r"/>
            <a:r>
              <a:rPr lang="en-GB" sz="2600" dirty="0">
                <a:latin typeface="+mn-lt"/>
              </a:rPr>
              <a:t>	= </a:t>
            </a:r>
            <a:r>
              <a:rPr lang="en-GB" sz="2600" b="1" dirty="0" smtClean="0">
                <a:latin typeface="+mn-lt"/>
              </a:rPr>
              <a:t>60 ml/</a:t>
            </a:r>
            <a:r>
              <a:rPr lang="en-GB" sz="2600" b="1" dirty="0" err="1" smtClean="0">
                <a:latin typeface="+mn-lt"/>
              </a:rPr>
              <a:t>hr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766" r="7395"/>
          <a:stretch/>
        </p:blipFill>
        <p:spPr>
          <a:xfrm>
            <a:off x="5796147" y="3573016"/>
            <a:ext cx="1578099" cy="1152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3774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4134743" cy="4429596"/>
          </a:xfrm>
        </p:spPr>
        <p:txBody>
          <a:bodyPr/>
          <a:lstStyle/>
          <a:p>
            <a:pPr marL="292100" lvl="2" indent="-288925"/>
            <a:r>
              <a:rPr lang="en-GB" dirty="0"/>
              <a:t>A patient </a:t>
            </a:r>
            <a:r>
              <a:rPr lang="en-GB" dirty="0" smtClean="0"/>
              <a:t>receives 100ml saline by infusion at a drip rate adjusted to deliver 25 ml/</a:t>
            </a:r>
            <a:r>
              <a:rPr lang="en-GB" dirty="0" err="1" smtClean="0"/>
              <a:t>hr</a:t>
            </a:r>
            <a:endParaRPr lang="en-GB" dirty="0"/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 smtClean="0"/>
              <a:t>How long will it take to give the solution?</a:t>
            </a:r>
            <a:endParaRPr lang="en-GB" dirty="0"/>
          </a:p>
          <a:p>
            <a:pPr marL="3175" lvl="2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1628800"/>
            <a:ext cx="3838583" cy="3204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4413" y="5229200"/>
            <a:ext cx="64087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600" dirty="0" smtClean="0">
                <a:latin typeface="+mn-lt"/>
              </a:rPr>
              <a:t>Time = Volume ÷ Rate</a:t>
            </a:r>
          </a:p>
          <a:p>
            <a:pPr algn="r"/>
            <a:r>
              <a:rPr lang="en-GB" sz="2600" dirty="0" smtClean="0">
                <a:latin typeface="+mn-lt"/>
              </a:rPr>
              <a:t>= 100ml </a:t>
            </a:r>
            <a:r>
              <a:rPr lang="en-GB" sz="2600" dirty="0" smtClean="0"/>
              <a:t>÷ 25ml/</a:t>
            </a:r>
            <a:r>
              <a:rPr lang="en-GB" sz="2600" dirty="0" err="1" smtClean="0"/>
              <a:t>hr</a:t>
            </a:r>
            <a:r>
              <a:rPr lang="en-GB" sz="2600" dirty="0" smtClean="0">
                <a:latin typeface="+mn-lt"/>
              </a:rPr>
              <a:t>      </a:t>
            </a:r>
            <a:endParaRPr lang="en-GB" sz="2600" dirty="0">
              <a:latin typeface="+mn-lt"/>
            </a:endParaRPr>
          </a:p>
          <a:p>
            <a:pPr algn="r"/>
            <a:r>
              <a:rPr lang="en-GB" sz="2600" dirty="0">
                <a:latin typeface="+mn-lt"/>
              </a:rPr>
              <a:t>	= </a:t>
            </a:r>
            <a:r>
              <a:rPr lang="en-GB" sz="2600" b="1" dirty="0" smtClean="0">
                <a:latin typeface="+mn-lt"/>
              </a:rPr>
              <a:t>4 </a:t>
            </a:r>
            <a:r>
              <a:rPr lang="en-GB" sz="2600" b="1" dirty="0" err="1" smtClean="0">
                <a:latin typeface="+mn-lt"/>
              </a:rPr>
              <a:t>hrs</a:t>
            </a:r>
            <a:endParaRPr lang="en-GB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57" r="4600"/>
          <a:stretch/>
        </p:blipFill>
        <p:spPr bwMode="auto">
          <a:xfrm>
            <a:off x="6876256" y="3573015"/>
            <a:ext cx="1243779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375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3. Elements of Infusion Rate Calculations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9225" y="1663700"/>
            <a:ext cx="4134743" cy="3421484"/>
          </a:xfrm>
        </p:spPr>
        <p:txBody>
          <a:bodyPr/>
          <a:lstStyle/>
          <a:p>
            <a:pPr marL="292100" lvl="2" indent="-288925"/>
            <a:r>
              <a:rPr lang="en-GB" dirty="0"/>
              <a:t>A patient is receiving dextrose 5% by infusion</a:t>
            </a:r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/>
              <a:t>The drip rate is set to deliver 40 ml per </a:t>
            </a:r>
            <a:r>
              <a:rPr lang="en-GB" dirty="0" err="1"/>
              <a:t>hr</a:t>
            </a:r>
            <a:endParaRPr lang="en-GB" dirty="0"/>
          </a:p>
          <a:p>
            <a:pPr marL="292100" lvl="2" indent="-288925"/>
            <a:endParaRPr lang="en-GB" dirty="0"/>
          </a:p>
          <a:p>
            <a:pPr marL="292100" lvl="2" indent="-288925"/>
            <a:r>
              <a:rPr lang="en-GB" dirty="0"/>
              <a:t>How much fluid will the patient receive in 4 </a:t>
            </a:r>
            <a:r>
              <a:rPr lang="en-GB" dirty="0" err="1"/>
              <a:t>hrs</a:t>
            </a:r>
            <a:r>
              <a:rPr lang="en-GB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5" y="1628800"/>
            <a:ext cx="3838583" cy="320455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04413" y="5229200"/>
            <a:ext cx="640871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2600" dirty="0" smtClean="0">
                <a:latin typeface="+mn-lt"/>
              </a:rPr>
              <a:t>Volume = </a:t>
            </a:r>
            <a:r>
              <a:rPr lang="en-GB" sz="2600" dirty="0">
                <a:latin typeface="+mn-lt"/>
              </a:rPr>
              <a:t>Rate × </a:t>
            </a:r>
            <a:r>
              <a:rPr lang="en-GB" sz="2600" dirty="0" smtClean="0">
                <a:latin typeface="+mn-lt"/>
              </a:rPr>
              <a:t>Time</a:t>
            </a:r>
          </a:p>
          <a:p>
            <a:pPr algn="r"/>
            <a:r>
              <a:rPr lang="en-GB" sz="2600" dirty="0" smtClean="0">
                <a:latin typeface="+mn-lt"/>
              </a:rPr>
              <a:t>= 40ml </a:t>
            </a:r>
            <a:r>
              <a:rPr lang="en-GB" sz="2600" dirty="0">
                <a:latin typeface="+mn-lt"/>
              </a:rPr>
              <a:t>× </a:t>
            </a:r>
            <a:r>
              <a:rPr lang="en-GB" sz="2600" dirty="0" smtClean="0">
                <a:latin typeface="+mn-lt"/>
              </a:rPr>
              <a:t>4hrs      </a:t>
            </a:r>
            <a:endParaRPr lang="en-GB" sz="2600" dirty="0">
              <a:latin typeface="+mn-lt"/>
            </a:endParaRPr>
          </a:p>
          <a:p>
            <a:pPr algn="r"/>
            <a:r>
              <a:rPr lang="en-GB" sz="2600" dirty="0">
                <a:latin typeface="+mn-lt"/>
              </a:rPr>
              <a:t>	= </a:t>
            </a:r>
            <a:r>
              <a:rPr lang="en-GB" sz="2600" b="1" dirty="0" smtClean="0">
                <a:latin typeface="+mn-lt"/>
              </a:rPr>
              <a:t>160 ml</a:t>
            </a:r>
            <a:endParaRPr lang="en-GB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35" b="5819"/>
          <a:stretch/>
        </p:blipFill>
        <p:spPr bwMode="auto">
          <a:xfrm>
            <a:off x="6579086" y="2348880"/>
            <a:ext cx="832519" cy="1157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9498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uoe_branded_presentation">
  <a:themeElements>
    <a:clrScheme name="University brand">
      <a:dk1>
        <a:srgbClr val="4D4F53"/>
      </a:dk1>
      <a:lt1>
        <a:srgbClr val="FFFFFF"/>
      </a:lt1>
      <a:dk2>
        <a:srgbClr val="766A65"/>
      </a:dk2>
      <a:lt2>
        <a:srgbClr val="AEAA6C"/>
      </a:lt2>
      <a:accent1>
        <a:srgbClr val="A90061"/>
      </a:accent1>
      <a:accent2>
        <a:srgbClr val="E98300"/>
      </a:accent2>
      <a:accent3>
        <a:srgbClr val="007A87"/>
      </a:accent3>
      <a:accent4>
        <a:srgbClr val="0065BD"/>
      </a:accent4>
      <a:accent5>
        <a:srgbClr val="003478"/>
      </a:accent5>
      <a:accent6>
        <a:srgbClr val="AAA38E"/>
      </a:accent6>
      <a:hlink>
        <a:srgbClr val="0065BD"/>
      </a:hlink>
      <a:folHlink>
        <a:srgbClr val="008542"/>
      </a:folHlink>
    </a:clrScheme>
    <a:fontScheme name="Large tex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Large text 1">
        <a:dk1>
          <a:srgbClr val="4D4F53"/>
        </a:dk1>
        <a:lt1>
          <a:srgbClr val="FFFFFF"/>
        </a:lt1>
        <a:dk2>
          <a:srgbClr val="007A87"/>
        </a:dk2>
        <a:lt2>
          <a:srgbClr val="FFFFFF"/>
        </a:lt2>
        <a:accent1>
          <a:srgbClr val="E98300"/>
        </a:accent1>
        <a:accent2>
          <a:srgbClr val="0065BD"/>
        </a:accent2>
        <a:accent3>
          <a:srgbClr val="AABEC3"/>
        </a:accent3>
        <a:accent4>
          <a:srgbClr val="DADADA"/>
        </a:accent4>
        <a:accent5>
          <a:srgbClr val="F2C1AA"/>
        </a:accent5>
        <a:accent6>
          <a:srgbClr val="005BAB"/>
        </a:accent6>
        <a:hlink>
          <a:srgbClr val="A90061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2">
        <a:dk1>
          <a:srgbClr val="4D4F53"/>
        </a:dk1>
        <a:lt1>
          <a:srgbClr val="FFFFFF"/>
        </a:lt1>
        <a:dk2>
          <a:srgbClr val="0065BD"/>
        </a:dk2>
        <a:lt2>
          <a:srgbClr val="FFFFFF"/>
        </a:lt2>
        <a:accent1>
          <a:srgbClr val="A90061"/>
        </a:accent1>
        <a:accent2>
          <a:srgbClr val="E98300"/>
        </a:accent2>
        <a:accent3>
          <a:srgbClr val="AAB8DB"/>
        </a:accent3>
        <a:accent4>
          <a:srgbClr val="DADADA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arge text 3">
        <a:dk1>
          <a:srgbClr val="4D4F53"/>
        </a:dk1>
        <a:lt1>
          <a:srgbClr val="FFFFFF"/>
        </a:lt1>
        <a:dk2>
          <a:srgbClr val="FFFFFF"/>
        </a:dk2>
        <a:lt2>
          <a:srgbClr val="808080"/>
        </a:lt2>
        <a:accent1>
          <a:srgbClr val="A90061"/>
        </a:accent1>
        <a:accent2>
          <a:srgbClr val="E98300"/>
        </a:accent2>
        <a:accent3>
          <a:srgbClr val="FFFFFF"/>
        </a:accent3>
        <a:accent4>
          <a:srgbClr val="404246"/>
        </a:accent4>
        <a:accent5>
          <a:srgbClr val="D1AAB7"/>
        </a:accent5>
        <a:accent6>
          <a:srgbClr val="D37600"/>
        </a:accent6>
        <a:hlink>
          <a:srgbClr val="007A87"/>
        </a:hlink>
        <a:folHlink>
          <a:srgbClr val="4C5CC5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arge text 4">
        <a:dk1>
          <a:srgbClr val="4D4F53"/>
        </a:dk1>
        <a:lt1>
          <a:srgbClr val="FFFFFF"/>
        </a:lt1>
        <a:dk2>
          <a:srgbClr val="E98300"/>
        </a:dk2>
        <a:lt2>
          <a:srgbClr val="FFFFFF"/>
        </a:lt2>
        <a:accent1>
          <a:srgbClr val="0065BD"/>
        </a:accent1>
        <a:accent2>
          <a:srgbClr val="A90061"/>
        </a:accent2>
        <a:accent3>
          <a:srgbClr val="F2C1AA"/>
        </a:accent3>
        <a:accent4>
          <a:srgbClr val="DADADA"/>
        </a:accent4>
        <a:accent5>
          <a:srgbClr val="AAB8DB"/>
        </a:accent5>
        <a:accent6>
          <a:srgbClr val="990057"/>
        </a:accent6>
        <a:hlink>
          <a:srgbClr val="007A87"/>
        </a:hlink>
        <a:folHlink>
          <a:srgbClr val="4C5CC5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uoe_branded_presentation</Template>
  <TotalTime>741</TotalTime>
  <Words>245</Words>
  <Application>Microsoft Office PowerPoint</Application>
  <PresentationFormat>On-screen Show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uoe_branded_presentation</vt:lpstr>
      <vt:lpstr>Numeracy for Nursing – IV Infusion Rates</vt:lpstr>
      <vt:lpstr>Infusion Rate Calculations – Learning Objectives</vt:lpstr>
      <vt:lpstr>3. Elements of Infusion Rate Calculations</vt:lpstr>
      <vt:lpstr>3. Elements of Infusion Rate Calculations</vt:lpstr>
      <vt:lpstr>3. Elements of Infusion Rate Calculations</vt:lpstr>
      <vt:lpstr>3. Elements of Infusion Rate Calculations</vt:lpstr>
      <vt:lpstr>3. Elements of Infusion Rate Calculations</vt:lpstr>
    </vt:vector>
  </TitlesOfParts>
  <Company>University of Essex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Numeracy for Nursing – Skills Lab Session</dc:title>
  <dc:creator>Hudson, Karen M</dc:creator>
  <cp:lastModifiedBy>Hudson, Karen M</cp:lastModifiedBy>
  <cp:revision>40</cp:revision>
  <dcterms:created xsi:type="dcterms:W3CDTF">2013-04-16T10:07:29Z</dcterms:created>
  <dcterms:modified xsi:type="dcterms:W3CDTF">2013-07-11T12:55:44Z</dcterms:modified>
</cp:coreProperties>
</file>