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57" r:id="rId2"/>
    <p:sldId id="267" r:id="rId3"/>
    <p:sldId id="268" r:id="rId4"/>
    <p:sldId id="269" r:id="rId5"/>
    <p:sldId id="273" r:id="rId6"/>
    <p:sldId id="272" r:id="rId7"/>
    <p:sldId id="270" r:id="rId8"/>
  </p:sldIdLst>
  <p:sldSz cx="9144000" cy="6858000" type="screen4x3"/>
  <p:notesSz cx="6985000" cy="9271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A0061"/>
    <a:srgbClr val="A900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86" autoAdjust="0"/>
  </p:normalViewPr>
  <p:slideViewPr>
    <p:cSldViewPr>
      <p:cViewPr>
        <p:scale>
          <a:sx n="100" d="100"/>
          <a:sy n="100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16" y="-90"/>
      </p:cViewPr>
      <p:guideLst>
        <p:guide orient="horz" pos="2920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pPr>
              <a:defRPr/>
            </a:pPr>
            <a:fld id="{1B38DA4A-365E-441B-8731-156EC1DF52B7}" type="datetimeFigureOut">
              <a:rPr lang="en-US"/>
              <a:pPr>
                <a:defRPr/>
              </a:pPr>
              <a:t>7/11/2013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pPr>
              <a:defRPr/>
            </a:pPr>
            <a:fld id="{C6257DF0-203D-4B7B-BAC9-3EF90F9991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1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6EDBF-7C52-4A73-9A75-5B9E14CD0B4F}" type="datetimeFigureOut">
              <a:rPr lang="en-GB" smtClean="0"/>
              <a:pPr/>
              <a:t>11/07/2013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B9A67-C699-4604-BC5C-6E8702345E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1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B9A67-C699-4604-BC5C-6E8702345EF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40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7575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125" y="1627188"/>
            <a:ext cx="5956300" cy="2451100"/>
          </a:xfrm>
          <a:solidFill>
            <a:schemeClr val="accent1"/>
          </a:solidFill>
          <a:ln w="69850">
            <a:solidFill>
              <a:srgbClr val="FFFFFF"/>
            </a:solidFill>
          </a:ln>
        </p:spPr>
        <p:txBody>
          <a:bodyPr rIns="274320" bIns="13716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1125" y="4088253"/>
            <a:ext cx="5952744" cy="646331"/>
          </a:xfrm>
          <a:noFill/>
          <a:ln w="69850">
            <a:noFill/>
            <a:miter lim="800000"/>
            <a:headEnd/>
            <a:tailEnd/>
          </a:ln>
        </p:spPr>
        <p:txBody>
          <a:bodyPr tIns="137160" rIns="274320" bIns="13716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GB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ext or full page 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ext or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600"/>
            </a:lvl1pPr>
            <a:lvl2pPr marL="1588" indent="-1588">
              <a:buNone/>
              <a:defRPr sz="2600"/>
            </a:lvl2pPr>
            <a:lvl3pPr marL="228600" indent="-225425">
              <a:defRPr lang="en-US" sz="2600" dirty="0" smtClean="0">
                <a:solidFill>
                  <a:schemeClr val="tx1"/>
                </a:solidFill>
                <a:latin typeface="+mn-lt"/>
              </a:defRPr>
            </a:lvl3pPr>
            <a:lvl4pPr marL="457200" indent="-228600">
              <a:buFont typeface="Arial" pitchFamily="34" charset="0"/>
              <a:buChar char="–"/>
              <a:defRPr lang="en-US" sz="2600" dirty="0" smtClean="0">
                <a:solidFill>
                  <a:schemeClr val="tx1"/>
                </a:solidFill>
                <a:latin typeface="+mn-lt"/>
              </a:defRPr>
            </a:lvl4pPr>
            <a:lvl5pPr marL="682625" indent="-3175" defTabSz="749300">
              <a:buFont typeface="Arial" pitchFamily="34" charset="0"/>
              <a:buNone/>
              <a:defRPr lang="en-US" sz="2000" dirty="0" smtClean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lus imag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869950"/>
            <a:ext cx="8851900" cy="646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5591175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06668" y="1663700"/>
            <a:ext cx="2870200" cy="50419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15875" y="-17463"/>
            <a:ext cx="917575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050" y="869950"/>
            <a:ext cx="8851900" cy="64633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137160" rIns="2286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1663700"/>
            <a:ext cx="88392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91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Top 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8" r:id="rId2"/>
    <p:sldLayoutId id="2147483701" r:id="rId3"/>
    <p:sldLayoutId id="214748370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algn="l" defTabSz="877888" rtl="0" eaLnBrk="1" fontAlgn="base" hangingPunct="1">
        <a:lnSpc>
          <a:spcPct val="80000"/>
        </a:lnSpc>
        <a:spcBef>
          <a:spcPct val="0"/>
        </a:spcBef>
        <a:spcAft>
          <a:spcPct val="0"/>
        </a:spcAft>
        <a:buFont typeface="Wingdings" pitchFamily="2" charset="2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sz="3000">
          <a:solidFill>
            <a:schemeClr val="tx1"/>
          </a:solidFill>
          <a:latin typeface="+mn-lt"/>
        </a:defRPr>
      </a:lvl2pPr>
      <a:lvl3pPr marL="292100" indent="-288925" algn="l" defTabSz="877888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3pPr>
      <a:lvl4pPr marL="571500" indent="-292100" algn="l" defTabSz="877888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80000"/>
        <a:buFont typeface="Arial" charset="0"/>
        <a:buChar char="–"/>
        <a:defRPr sz="3000">
          <a:solidFill>
            <a:schemeClr val="tx1"/>
          </a:solidFill>
          <a:latin typeface="+mn-lt"/>
        </a:defRPr>
      </a:lvl4pPr>
      <a:lvl5pPr marL="863600" indent="-14288" algn="l" defTabSz="1082675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11366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6pPr>
      <a:lvl7pPr marL="15938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7pPr>
      <a:lvl8pPr marL="20510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8pPr>
      <a:lvl9pPr marL="2508250" indent="-215900" algn="l" defTabSz="877888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1" y="876747"/>
            <a:ext cx="8856984" cy="5832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24" y="1627188"/>
            <a:ext cx="8133284" cy="1815882"/>
          </a:xfrm>
          <a:solidFill>
            <a:schemeClr val="accent3"/>
          </a:solidFill>
        </p:spPr>
        <p:txBody>
          <a:bodyPr/>
          <a:lstStyle/>
          <a:p>
            <a:r>
              <a:rPr lang="en-GB" dirty="0" smtClean="0"/>
              <a:t>Numeracy for Nursing – IV Infusion Rates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Infusion Rate Calculations – </a:t>
            </a:r>
            <a:r>
              <a:rPr lang="en-GB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71675"/>
            <a:ext cx="5502895" cy="5005660"/>
          </a:xfrm>
        </p:spPr>
        <p:txBody>
          <a:bodyPr/>
          <a:lstStyle/>
          <a:p>
            <a:pPr marL="292100" lvl="2" indent="-288925"/>
            <a:r>
              <a:rPr lang="en-GB" dirty="0"/>
              <a:t>Identify the three elements that make up an infusion rate calculation</a:t>
            </a:r>
          </a:p>
          <a:p>
            <a:pPr marL="292100" lvl="2" indent="-288925"/>
            <a:endParaRPr lang="en-GB" dirty="0"/>
          </a:p>
          <a:p>
            <a:pPr marL="292100" lvl="2" indent="-288925"/>
            <a:r>
              <a:rPr lang="en-GB" dirty="0"/>
              <a:t>Understand how everyday problem solving strategies can be expressed as formulae</a:t>
            </a:r>
          </a:p>
          <a:p>
            <a:pPr marL="292100" lvl="2" indent="-288925"/>
            <a:endParaRPr lang="en-GB" dirty="0"/>
          </a:p>
          <a:p>
            <a:pPr marL="292100" lvl="2" indent="-288925"/>
            <a:r>
              <a:rPr lang="en-GB" dirty="0"/>
              <a:t>Choose the appropriate formula when solving an infusion rate </a:t>
            </a:r>
            <a:r>
              <a:rPr lang="en-GB" dirty="0" smtClean="0"/>
              <a:t>problem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316835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Elements of Infusion Rate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4494783" cy="50419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b="1" dirty="0" smtClean="0"/>
              <a:t>Volume</a:t>
            </a:r>
            <a:r>
              <a:rPr lang="en-GB" dirty="0" smtClean="0"/>
              <a:t> – how much fluid (ml)</a:t>
            </a:r>
          </a:p>
          <a:p>
            <a:pPr marL="514350" indent="-514350">
              <a:buAutoNum type="arabicPeriod"/>
            </a:pPr>
            <a:endParaRPr lang="en-GB" b="1" dirty="0" smtClean="0"/>
          </a:p>
          <a:p>
            <a:pPr marL="514350" indent="-514350">
              <a:buAutoNum type="arabicPeriod"/>
            </a:pPr>
            <a:endParaRPr lang="en-GB" b="1" dirty="0" smtClean="0"/>
          </a:p>
          <a:p>
            <a:pPr marL="514350" indent="-514350">
              <a:buAutoNum type="arabicPeriod"/>
            </a:pPr>
            <a:r>
              <a:rPr lang="en-GB" b="1" dirty="0" smtClean="0"/>
              <a:t>Rate – </a:t>
            </a:r>
            <a:r>
              <a:rPr lang="en-GB" dirty="0" smtClean="0"/>
              <a:t>how quickly the infusion is given (ml/</a:t>
            </a:r>
            <a:r>
              <a:rPr lang="en-GB" dirty="0" err="1" smtClean="0"/>
              <a:t>hr</a:t>
            </a:r>
            <a:r>
              <a:rPr lang="en-GB" dirty="0" smtClean="0"/>
              <a:t>, drops/min)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b="1" dirty="0"/>
              <a:t>Time</a:t>
            </a:r>
            <a:r>
              <a:rPr lang="en-GB" dirty="0"/>
              <a:t> – how long does it take (</a:t>
            </a:r>
            <a:r>
              <a:rPr lang="en-GB" dirty="0" err="1"/>
              <a:t>hrs</a:t>
            </a:r>
            <a:r>
              <a:rPr lang="en-GB" dirty="0"/>
              <a:t>, </a:t>
            </a:r>
            <a:r>
              <a:rPr lang="en-GB" dirty="0" err="1"/>
              <a:t>mins</a:t>
            </a:r>
            <a:r>
              <a:rPr lang="en-GB" dirty="0"/>
              <a:t>)</a:t>
            </a:r>
            <a:endParaRPr lang="en-GB" b="1" dirty="0"/>
          </a:p>
          <a:p>
            <a:pPr marL="514350" indent="-514350">
              <a:buAutoNum type="arabicPeriod"/>
            </a:pPr>
            <a:endParaRPr lang="en-GB" b="1" dirty="0"/>
          </a:p>
        </p:txBody>
      </p:sp>
      <p:pic>
        <p:nvPicPr>
          <p:cNvPr id="8194" name="Picture 2" descr="http://2.bp.blogspot.com/-aAoWceWq7Ms/TXgisgj5i1I/AAAAAAAACJY/eYNCzaZW46M/s1600/IV%2B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14315"/>
            <a:ext cx="1656184" cy="24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et the Facts on Acquiring Smarter Pu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62" y="458496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www.medicaltags.co.uk/nurses-lorus-fob-watch-rg251cx-9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21087"/>
            <a:ext cx="1603660" cy="22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Elements of Infusion Rate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Volume = Time x Rate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Rate = Volume ÷ Time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Time = Volume ÷ Rate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34" y="2755007"/>
            <a:ext cx="4571514" cy="381642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683568" y="3933056"/>
            <a:ext cx="2743200" cy="1981200"/>
          </a:xfrm>
          <a:prstGeom prst="cloud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>
                    <a:lumMod val="75000"/>
                  </a:schemeClr>
                </a:solidFill>
              </a:rPr>
              <a:t>V</a:t>
            </a:r>
            <a:r>
              <a:rPr lang="en-GB" sz="2800" dirty="0" smtClean="0"/>
              <a:t>ery</a:t>
            </a:r>
          </a:p>
          <a:p>
            <a:r>
              <a:rPr lang="en-GB" sz="2800" dirty="0" smtClean="0">
                <a:solidFill>
                  <a:schemeClr val="tx1">
                    <a:lumMod val="75000"/>
                  </a:schemeClr>
                </a:solidFill>
              </a:rPr>
              <a:t>R</a:t>
            </a:r>
            <a:r>
              <a:rPr lang="en-GB" sz="2800" dirty="0" smtClean="0"/>
              <a:t>arely</a:t>
            </a:r>
          </a:p>
          <a:p>
            <a:r>
              <a:rPr lang="en-GB" sz="2800" dirty="0" smtClean="0">
                <a:solidFill>
                  <a:schemeClr val="tx1">
                    <a:lumMod val="75000"/>
                  </a:schemeClr>
                </a:solidFill>
              </a:rPr>
              <a:t>T</a:t>
            </a:r>
            <a:r>
              <a:rPr lang="en-GB" sz="2800" dirty="0" smtClean="0"/>
              <a:t>roubled!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64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Elements of Infusion Rate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4134743" cy="4429596"/>
          </a:xfrm>
        </p:spPr>
        <p:txBody>
          <a:bodyPr/>
          <a:lstStyle/>
          <a:p>
            <a:pPr marL="292100" lvl="2" indent="-288925"/>
            <a:r>
              <a:rPr lang="en-GB" dirty="0" smtClean="0"/>
              <a:t>A fluid regime asks for 240 ml of Hartmann’s to be delivered over 4 hrs.</a:t>
            </a:r>
            <a:endParaRPr lang="en-GB" dirty="0"/>
          </a:p>
          <a:p>
            <a:pPr marL="292100" lvl="2" indent="-288925"/>
            <a:endParaRPr lang="en-GB" dirty="0"/>
          </a:p>
          <a:p>
            <a:pPr marL="292100" lvl="2" indent="-288925"/>
            <a:r>
              <a:rPr lang="en-GB" dirty="0" smtClean="0"/>
              <a:t>At how many ml/</a:t>
            </a:r>
            <a:r>
              <a:rPr lang="en-GB" dirty="0" err="1" smtClean="0"/>
              <a:t>hr</a:t>
            </a:r>
            <a:r>
              <a:rPr lang="en-GB" dirty="0" smtClean="0"/>
              <a:t> does the pump need to be set?</a:t>
            </a:r>
            <a:endParaRPr lang="en-GB" dirty="0"/>
          </a:p>
          <a:p>
            <a:pPr marL="3175" lvl="2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628800"/>
            <a:ext cx="3838583" cy="3204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4413" y="5229200"/>
            <a:ext cx="6408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600" dirty="0" smtClean="0">
                <a:latin typeface="+mn-lt"/>
              </a:rPr>
              <a:t>Rate = Volume ÷ Time</a:t>
            </a:r>
          </a:p>
          <a:p>
            <a:pPr algn="r"/>
            <a:r>
              <a:rPr lang="en-GB" sz="2600" dirty="0" smtClean="0">
                <a:latin typeface="+mn-lt"/>
              </a:rPr>
              <a:t>= 240ml </a:t>
            </a:r>
            <a:r>
              <a:rPr lang="en-GB" sz="2600" dirty="0" smtClean="0"/>
              <a:t>÷ 4hrs</a:t>
            </a:r>
            <a:r>
              <a:rPr lang="en-GB" sz="2600" dirty="0" smtClean="0">
                <a:latin typeface="+mn-lt"/>
              </a:rPr>
              <a:t>      </a:t>
            </a:r>
            <a:endParaRPr lang="en-GB" sz="2600" dirty="0">
              <a:latin typeface="+mn-lt"/>
            </a:endParaRPr>
          </a:p>
          <a:p>
            <a:pPr algn="r"/>
            <a:r>
              <a:rPr lang="en-GB" sz="2600" dirty="0">
                <a:latin typeface="+mn-lt"/>
              </a:rPr>
              <a:t>	= </a:t>
            </a:r>
            <a:r>
              <a:rPr lang="en-GB" sz="2600" b="1" dirty="0" smtClean="0">
                <a:latin typeface="+mn-lt"/>
              </a:rPr>
              <a:t>60 ml/</a:t>
            </a:r>
            <a:r>
              <a:rPr lang="en-GB" sz="2600" b="1" dirty="0" err="1" smtClean="0">
                <a:latin typeface="+mn-lt"/>
              </a:rPr>
              <a:t>hr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6" r="7395"/>
          <a:stretch/>
        </p:blipFill>
        <p:spPr>
          <a:xfrm>
            <a:off x="5796147" y="3573016"/>
            <a:ext cx="157809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Elements of Infusion Rate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4134743" cy="4429596"/>
          </a:xfrm>
        </p:spPr>
        <p:txBody>
          <a:bodyPr/>
          <a:lstStyle/>
          <a:p>
            <a:pPr marL="292100" lvl="2" indent="-288925"/>
            <a:r>
              <a:rPr lang="en-GB" dirty="0"/>
              <a:t>A patient </a:t>
            </a:r>
            <a:r>
              <a:rPr lang="en-GB" dirty="0" smtClean="0"/>
              <a:t>receives 100ml saline by infusion at a drip rate adjusted to deliver 25 ml/</a:t>
            </a:r>
            <a:r>
              <a:rPr lang="en-GB" dirty="0" err="1" smtClean="0"/>
              <a:t>hr</a:t>
            </a:r>
            <a:endParaRPr lang="en-GB" dirty="0"/>
          </a:p>
          <a:p>
            <a:pPr marL="292100" lvl="2" indent="-288925"/>
            <a:endParaRPr lang="en-GB" dirty="0"/>
          </a:p>
          <a:p>
            <a:pPr marL="292100" lvl="2" indent="-288925"/>
            <a:r>
              <a:rPr lang="en-GB" dirty="0" smtClean="0"/>
              <a:t>How long will it take to give the solution?</a:t>
            </a:r>
            <a:endParaRPr lang="en-GB" dirty="0"/>
          </a:p>
          <a:p>
            <a:pPr marL="3175" lvl="2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628800"/>
            <a:ext cx="3838583" cy="3204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4413" y="5229200"/>
            <a:ext cx="6408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600" dirty="0" smtClean="0">
                <a:latin typeface="+mn-lt"/>
              </a:rPr>
              <a:t>Time = Volume ÷ Rate</a:t>
            </a:r>
          </a:p>
          <a:p>
            <a:pPr algn="r"/>
            <a:r>
              <a:rPr lang="en-GB" sz="2600" dirty="0" smtClean="0">
                <a:latin typeface="+mn-lt"/>
              </a:rPr>
              <a:t>= 100ml </a:t>
            </a:r>
            <a:r>
              <a:rPr lang="en-GB" sz="2600" dirty="0" smtClean="0"/>
              <a:t>÷ 25ml/</a:t>
            </a:r>
            <a:r>
              <a:rPr lang="en-GB" sz="2600" dirty="0" err="1" smtClean="0"/>
              <a:t>hr</a:t>
            </a:r>
            <a:r>
              <a:rPr lang="en-GB" sz="2600" dirty="0" smtClean="0">
                <a:latin typeface="+mn-lt"/>
              </a:rPr>
              <a:t>      </a:t>
            </a:r>
            <a:endParaRPr lang="en-GB" sz="2600" dirty="0">
              <a:latin typeface="+mn-lt"/>
            </a:endParaRPr>
          </a:p>
          <a:p>
            <a:pPr algn="r"/>
            <a:r>
              <a:rPr lang="en-GB" sz="2600" dirty="0">
                <a:latin typeface="+mn-lt"/>
              </a:rPr>
              <a:t>	= </a:t>
            </a:r>
            <a:r>
              <a:rPr lang="en-GB" sz="2600" b="1" dirty="0" smtClean="0">
                <a:latin typeface="+mn-lt"/>
              </a:rPr>
              <a:t>4 </a:t>
            </a:r>
            <a:r>
              <a:rPr lang="en-GB" sz="2600" b="1" dirty="0" err="1" smtClean="0">
                <a:latin typeface="+mn-lt"/>
              </a:rPr>
              <a:t>hrs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r="4600"/>
          <a:stretch/>
        </p:blipFill>
        <p:spPr bwMode="auto">
          <a:xfrm>
            <a:off x="6876256" y="3573015"/>
            <a:ext cx="1243779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3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Elements of Infusion Rate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1663700"/>
            <a:ext cx="4134743" cy="3421484"/>
          </a:xfrm>
        </p:spPr>
        <p:txBody>
          <a:bodyPr/>
          <a:lstStyle/>
          <a:p>
            <a:pPr marL="292100" lvl="2" indent="-288925"/>
            <a:r>
              <a:rPr lang="en-GB" dirty="0"/>
              <a:t>A patient is receiving dextrose 5% by infusion</a:t>
            </a:r>
          </a:p>
          <a:p>
            <a:pPr marL="292100" lvl="2" indent="-288925"/>
            <a:endParaRPr lang="en-GB" dirty="0"/>
          </a:p>
          <a:p>
            <a:pPr marL="292100" lvl="2" indent="-288925"/>
            <a:r>
              <a:rPr lang="en-GB" dirty="0"/>
              <a:t>The drip rate is set to deliver 40 ml per </a:t>
            </a:r>
            <a:r>
              <a:rPr lang="en-GB" dirty="0" err="1"/>
              <a:t>hr</a:t>
            </a:r>
            <a:endParaRPr lang="en-GB" dirty="0"/>
          </a:p>
          <a:p>
            <a:pPr marL="292100" lvl="2" indent="-288925"/>
            <a:endParaRPr lang="en-GB" dirty="0"/>
          </a:p>
          <a:p>
            <a:pPr marL="292100" lvl="2" indent="-288925"/>
            <a:r>
              <a:rPr lang="en-GB" dirty="0"/>
              <a:t>How much fluid will the patient receive in 4 </a:t>
            </a:r>
            <a:r>
              <a:rPr lang="en-GB" dirty="0" err="1"/>
              <a:t>hrs</a:t>
            </a:r>
            <a:r>
              <a:rPr lang="en-GB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628800"/>
            <a:ext cx="3838583" cy="3204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4413" y="5229200"/>
            <a:ext cx="6408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600" dirty="0" smtClean="0">
                <a:latin typeface="+mn-lt"/>
              </a:rPr>
              <a:t>Volume = </a:t>
            </a:r>
            <a:r>
              <a:rPr lang="en-GB" sz="2600" dirty="0">
                <a:latin typeface="+mn-lt"/>
              </a:rPr>
              <a:t>Rate × </a:t>
            </a:r>
            <a:r>
              <a:rPr lang="en-GB" sz="2600" dirty="0" smtClean="0">
                <a:latin typeface="+mn-lt"/>
              </a:rPr>
              <a:t>Time</a:t>
            </a:r>
          </a:p>
          <a:p>
            <a:pPr algn="r"/>
            <a:r>
              <a:rPr lang="en-GB" sz="2600" dirty="0" smtClean="0">
                <a:latin typeface="+mn-lt"/>
              </a:rPr>
              <a:t>= 40ml </a:t>
            </a:r>
            <a:r>
              <a:rPr lang="en-GB" sz="2600" dirty="0">
                <a:latin typeface="+mn-lt"/>
              </a:rPr>
              <a:t>× </a:t>
            </a:r>
            <a:r>
              <a:rPr lang="en-GB" sz="2600" dirty="0" smtClean="0">
                <a:latin typeface="+mn-lt"/>
              </a:rPr>
              <a:t>4hrs      </a:t>
            </a:r>
            <a:endParaRPr lang="en-GB" sz="2600" dirty="0">
              <a:latin typeface="+mn-lt"/>
            </a:endParaRPr>
          </a:p>
          <a:p>
            <a:pPr algn="r"/>
            <a:r>
              <a:rPr lang="en-GB" sz="2600" dirty="0">
                <a:latin typeface="+mn-lt"/>
              </a:rPr>
              <a:t>	= </a:t>
            </a:r>
            <a:r>
              <a:rPr lang="en-GB" sz="2600" b="1" dirty="0" smtClean="0">
                <a:latin typeface="+mn-lt"/>
              </a:rPr>
              <a:t>160 ml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b="5819"/>
          <a:stretch/>
        </p:blipFill>
        <p:spPr bwMode="auto">
          <a:xfrm>
            <a:off x="6579086" y="2348880"/>
            <a:ext cx="832519" cy="115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9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oe_branded_presentation">
  <a:themeElements>
    <a:clrScheme name="University brand">
      <a:dk1>
        <a:srgbClr val="4D4F53"/>
      </a:dk1>
      <a:lt1>
        <a:srgbClr val="FFFFFF"/>
      </a:lt1>
      <a:dk2>
        <a:srgbClr val="766A65"/>
      </a:dk2>
      <a:lt2>
        <a:srgbClr val="AEAA6C"/>
      </a:lt2>
      <a:accent1>
        <a:srgbClr val="A90061"/>
      </a:accent1>
      <a:accent2>
        <a:srgbClr val="E98300"/>
      </a:accent2>
      <a:accent3>
        <a:srgbClr val="007A87"/>
      </a:accent3>
      <a:accent4>
        <a:srgbClr val="0065BD"/>
      </a:accent4>
      <a:accent5>
        <a:srgbClr val="003478"/>
      </a:accent5>
      <a:accent6>
        <a:srgbClr val="AAA38E"/>
      </a:accent6>
      <a:hlink>
        <a:srgbClr val="0065BD"/>
      </a:hlink>
      <a:folHlink>
        <a:srgbClr val="008542"/>
      </a:folHlink>
    </a:clrScheme>
    <a:fontScheme name="Large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ge text 1">
        <a:dk1>
          <a:srgbClr val="4D4F53"/>
        </a:dk1>
        <a:lt1>
          <a:srgbClr val="FFFFFF"/>
        </a:lt1>
        <a:dk2>
          <a:srgbClr val="007A87"/>
        </a:dk2>
        <a:lt2>
          <a:srgbClr val="FFFFFF"/>
        </a:lt2>
        <a:accent1>
          <a:srgbClr val="E98300"/>
        </a:accent1>
        <a:accent2>
          <a:srgbClr val="0065BD"/>
        </a:accent2>
        <a:accent3>
          <a:srgbClr val="AABEC3"/>
        </a:accent3>
        <a:accent4>
          <a:srgbClr val="DADADA"/>
        </a:accent4>
        <a:accent5>
          <a:srgbClr val="F2C1AA"/>
        </a:accent5>
        <a:accent6>
          <a:srgbClr val="005BAB"/>
        </a:accent6>
        <a:hlink>
          <a:srgbClr val="A90061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text 2">
        <a:dk1>
          <a:srgbClr val="4D4F53"/>
        </a:dk1>
        <a:lt1>
          <a:srgbClr val="FFFFFF"/>
        </a:lt1>
        <a:dk2>
          <a:srgbClr val="0065BD"/>
        </a:dk2>
        <a:lt2>
          <a:srgbClr val="FFFFFF"/>
        </a:lt2>
        <a:accent1>
          <a:srgbClr val="A90061"/>
        </a:accent1>
        <a:accent2>
          <a:srgbClr val="E98300"/>
        </a:accent2>
        <a:accent3>
          <a:srgbClr val="AAB8DB"/>
        </a:accent3>
        <a:accent4>
          <a:srgbClr val="DADADA"/>
        </a:accent4>
        <a:accent5>
          <a:srgbClr val="D1AAB7"/>
        </a:accent5>
        <a:accent6>
          <a:srgbClr val="D37600"/>
        </a:accent6>
        <a:hlink>
          <a:srgbClr val="007A87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ge text 3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A90061"/>
        </a:accent1>
        <a:accent2>
          <a:srgbClr val="E98300"/>
        </a:accent2>
        <a:accent3>
          <a:srgbClr val="FFFFFF"/>
        </a:accent3>
        <a:accent4>
          <a:srgbClr val="404246"/>
        </a:accent4>
        <a:accent5>
          <a:srgbClr val="D1AAB7"/>
        </a:accent5>
        <a:accent6>
          <a:srgbClr val="D37600"/>
        </a:accent6>
        <a:hlink>
          <a:srgbClr val="007A87"/>
        </a:hlink>
        <a:folHlink>
          <a:srgbClr val="4C5C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ge text 4">
        <a:dk1>
          <a:srgbClr val="4D4F53"/>
        </a:dk1>
        <a:lt1>
          <a:srgbClr val="FFFFFF"/>
        </a:lt1>
        <a:dk2>
          <a:srgbClr val="E98300"/>
        </a:dk2>
        <a:lt2>
          <a:srgbClr val="FFFFFF"/>
        </a:lt2>
        <a:accent1>
          <a:srgbClr val="0065BD"/>
        </a:accent1>
        <a:accent2>
          <a:srgbClr val="A90061"/>
        </a:accent2>
        <a:accent3>
          <a:srgbClr val="F2C1AA"/>
        </a:accent3>
        <a:accent4>
          <a:srgbClr val="DADADA"/>
        </a:accent4>
        <a:accent5>
          <a:srgbClr val="AAB8DB"/>
        </a:accent5>
        <a:accent6>
          <a:srgbClr val="990057"/>
        </a:accent6>
        <a:hlink>
          <a:srgbClr val="007A87"/>
        </a:hlink>
        <a:folHlink>
          <a:srgbClr val="4C5C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uoe_branded_presentation</Template>
  <TotalTime>741</TotalTime>
  <Words>245</Words>
  <Application>Microsoft Office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uoe_branded_presentation</vt:lpstr>
      <vt:lpstr>Numeracy for Nursing – IV Infusion Rates</vt:lpstr>
      <vt:lpstr>Infusion Rate Calculations – Learning Objectives</vt:lpstr>
      <vt:lpstr>3. Elements of Infusion Rate Calculations</vt:lpstr>
      <vt:lpstr>3. Elements of Infusion Rate Calculations</vt:lpstr>
      <vt:lpstr>3. Elements of Infusion Rate Calculations</vt:lpstr>
      <vt:lpstr>3. Elements of Infusion Rate Calculations</vt:lpstr>
      <vt:lpstr>3. Elements of Infusion Rate Calculations</vt:lpstr>
    </vt:vector>
  </TitlesOfParts>
  <Company>University of Essex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Numeracy for Nursing – Skills Lab Session</dc:title>
  <dc:creator>Hudson, Karen M</dc:creator>
  <cp:lastModifiedBy>Hudson, Karen M</cp:lastModifiedBy>
  <cp:revision>40</cp:revision>
  <dcterms:created xsi:type="dcterms:W3CDTF">2013-04-16T10:07:29Z</dcterms:created>
  <dcterms:modified xsi:type="dcterms:W3CDTF">2013-07-11T12:55:44Z</dcterms:modified>
</cp:coreProperties>
</file>